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9" r:id="rId12"/>
    <p:sldId id="270" r:id="rId13"/>
    <p:sldId id="264" r:id="rId14"/>
    <p:sldId id="271" r:id="rId15"/>
    <p:sldId id="265" r:id="rId16"/>
    <p:sldId id="272" r:id="rId17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5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6C9D46F1-CAD0-4AF4-8AA2-641FFE6CC673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9C1EB0E7-3031-4FED-B119-BA6D3A85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2120"/>
          </a:xfrm>
          <a:prstGeom prst="rect">
            <a:avLst/>
          </a:prstGeom>
        </p:spPr>
        <p:txBody>
          <a:bodyPr vert="horz" lIns="90242" tIns="45121" rIns="90242" bIns="451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2120"/>
          </a:xfrm>
          <a:prstGeom prst="rect">
            <a:avLst/>
          </a:prstGeom>
        </p:spPr>
        <p:txBody>
          <a:bodyPr vert="horz" lIns="90242" tIns="45121" rIns="90242" bIns="45121" rtlCol="0"/>
          <a:lstStyle>
            <a:lvl1pPr algn="r">
              <a:defRPr sz="1200"/>
            </a:lvl1pPr>
          </a:lstStyle>
          <a:p>
            <a:fld id="{A326DE29-6669-4751-929F-A6E7B9F68981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1" rIns="90242" bIns="451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387767"/>
            <a:ext cx="5485158" cy="4155919"/>
          </a:xfrm>
          <a:prstGeom prst="rect">
            <a:avLst/>
          </a:prstGeom>
        </p:spPr>
        <p:txBody>
          <a:bodyPr vert="horz" lIns="90242" tIns="45121" rIns="90242" bIns="451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2972421" cy="462120"/>
          </a:xfrm>
          <a:prstGeom prst="rect">
            <a:avLst/>
          </a:prstGeom>
        </p:spPr>
        <p:txBody>
          <a:bodyPr vert="horz" lIns="90242" tIns="45121" rIns="90242" bIns="451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772378"/>
            <a:ext cx="2972421" cy="462120"/>
          </a:xfrm>
          <a:prstGeom prst="rect">
            <a:avLst/>
          </a:prstGeom>
        </p:spPr>
        <p:txBody>
          <a:bodyPr vert="horz" lIns="90242" tIns="45121" rIns="90242" bIns="45121" rtlCol="0" anchor="b"/>
          <a:lstStyle>
            <a:lvl1pPr algn="r">
              <a:defRPr sz="1200"/>
            </a:lvl1pPr>
          </a:lstStyle>
          <a:p>
            <a:fld id="{680DD158-6CFA-4830-825B-D641D18AC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6FBBE8-32AB-4CF9-9AB9-053343A2D813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6FBBE8-32AB-4CF9-9AB9-053343A2D813}" type="slidenum">
              <a:rPr lang="en-US"/>
              <a:pPr/>
              <a:t>12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410AA-87C8-4E5F-AB83-D5F449AC36BB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641B-9590-4DAF-BB79-C7813A6B3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05-05-Disaccharides.m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05-07-Polysaccharides.m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b="1" dirty="0" smtClean="0"/>
              <a:t>CHAPTER 4: The Chemical Basis of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4-3: Compounds of Life: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Carbohydrates</a:t>
            </a:r>
            <a:endParaRPr lang="en-US" sz="48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The structure of </a:t>
            </a:r>
            <a:r>
              <a:rPr lang="en-US" dirty="0" smtClean="0">
                <a:solidFill>
                  <a:srgbClr val="C00000"/>
                </a:solidFill>
                <a:latin typeface="Symbol" pitchFamily="18" charset="2"/>
                <a:sym typeface="Symbol"/>
              </a:rPr>
              <a:t></a:t>
            </a:r>
            <a:r>
              <a:rPr lang="en-US" dirty="0" smtClean="0">
                <a:solidFill>
                  <a:srgbClr val="C00000"/>
                </a:solidFill>
              </a:rPr>
              <a:t> glucose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438400"/>
            <a:ext cx="406837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54" name="Picture 18" descr="05_07bStarchCellulose-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130175"/>
            <a:ext cx="7372350" cy="6597650"/>
          </a:xfrm>
          <a:prstGeom prst="rect">
            <a:avLst/>
          </a:prstGeom>
          <a:noFill/>
        </p:spPr>
      </p:pic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1038225" y="2312988"/>
            <a:ext cx="67246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</a:rPr>
              <a:t>(b) Starch: 1–4 linkage of </a:t>
            </a: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  <a:sym typeface="Symbol" pitchFamily="18" charset="2"/>
              </a:rPr>
              <a:t> glucose monomers</a:t>
            </a:r>
            <a:endParaRPr lang="en-US" sz="2300" b="1">
              <a:ea typeface="Geneva" pitchFamily="1" charset="0"/>
              <a:cs typeface="Geneva" pitchFamily="1" charset="0"/>
            </a:endParaRP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1225550" y="5557838"/>
            <a:ext cx="68897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</a:rPr>
              <a:t>(c) Cellulose: 1–4 linkage of </a:t>
            </a: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  <a:sym typeface="Symbol" pitchFamily="18" charset="2"/>
              </a:rPr>
              <a:t> glucose monomers</a:t>
            </a:r>
            <a:endParaRPr lang="en-US" sz="2300" b="1">
              <a:latin typeface="Arial" pitchFamily="34" charset="0"/>
              <a:ea typeface="Geneva" pitchFamily="1" charset="0"/>
              <a:cs typeface="Geneva" pitchFamily="1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3352800"/>
            <a:ext cx="7543800" cy="3505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54" name="Picture 18" descr="05_07bStarchCellulose-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130175"/>
            <a:ext cx="7372350" cy="6597650"/>
          </a:xfrm>
          <a:prstGeom prst="rect">
            <a:avLst/>
          </a:prstGeom>
          <a:noFill/>
        </p:spPr>
      </p:pic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1038225" y="2312988"/>
            <a:ext cx="67246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</a:rPr>
              <a:t>(b) Starch: 1–4 linkage of </a:t>
            </a: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  <a:sym typeface="Symbol" pitchFamily="18" charset="2"/>
              </a:rPr>
              <a:t> glucose monomers</a:t>
            </a:r>
            <a:endParaRPr lang="en-US" sz="2300" b="1">
              <a:ea typeface="Geneva" pitchFamily="1" charset="0"/>
              <a:cs typeface="Geneva" pitchFamily="1" charset="0"/>
            </a:endParaRP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1225550" y="5557838"/>
            <a:ext cx="68897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</a:rPr>
              <a:t>(c) Cellulose: 1–4 linkage of </a:t>
            </a:r>
            <a:r>
              <a:rPr lang="en-US" sz="2300" b="1">
                <a:latin typeface="Arial" pitchFamily="34" charset="0"/>
                <a:ea typeface="Geneva" pitchFamily="1" charset="0"/>
                <a:cs typeface="Geneva" pitchFamily="1" charset="0"/>
                <a:sym typeface="Symbol" pitchFamily="18" charset="2"/>
              </a:rPr>
              <a:t> glucose monomers</a:t>
            </a:r>
            <a:endParaRPr lang="en-US" sz="2300" b="1">
              <a:latin typeface="Arial" pitchFamily="34" charset="0"/>
              <a:ea typeface="Geneva" pitchFamily="1" charset="0"/>
              <a:cs typeface="Geneva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229600" cy="1219199"/>
          </a:xfrm>
        </p:spPr>
        <p:txBody>
          <a:bodyPr/>
          <a:lstStyle/>
          <a:p>
            <a:r>
              <a:rPr lang="en-US" dirty="0" smtClean="0"/>
              <a:t>Other examples of </a:t>
            </a:r>
            <a:r>
              <a:rPr lang="en-US" dirty="0" err="1" smtClean="0"/>
              <a:t>polysaccarides</a:t>
            </a:r>
            <a:r>
              <a:rPr lang="en-US" dirty="0" smtClean="0"/>
              <a:t> include: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Cellulose</a:t>
            </a:r>
            <a:r>
              <a:rPr lang="en-US" dirty="0" smtClean="0"/>
              <a:t> – found in plant cell walls (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glucose)</a:t>
            </a:r>
            <a:endParaRPr lang="en-US" dirty="0"/>
          </a:p>
        </p:txBody>
      </p:sp>
      <p:pic>
        <p:nvPicPr>
          <p:cNvPr id="4" name="Picture 3" descr="05-08-CelluloseArrange-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0087" y="2209800"/>
            <a:ext cx="4633913" cy="4000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6172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smtClean="0">
                <a:solidFill>
                  <a:srgbClr val="C00000"/>
                </a:solidFill>
              </a:rPr>
              <a:t>Chitin</a:t>
            </a:r>
            <a:r>
              <a:rPr lang="en-US" sz="2800" dirty="0" smtClean="0"/>
              <a:t> – found in exoskeletons (cockroach’s shell)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 rot="19931290">
            <a:off x="533400" y="3352800"/>
            <a:ext cx="3607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Hydrogen Bonds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352800" y="2895600"/>
            <a:ext cx="2133600" cy="6096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24200" y="3657600"/>
            <a:ext cx="2743200" cy="1524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Carbohydrates</a:t>
            </a: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shape of the molecule have an impact on its function?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YOU BET IT DOES!</a:t>
            </a:r>
          </a:p>
          <a:p>
            <a:r>
              <a:rPr lang="en-US" dirty="0" smtClean="0"/>
              <a:t>Both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latin typeface="Symbol" pitchFamily="18" charset="2"/>
                <a:sym typeface="Symbol"/>
              </a:rPr>
              <a:t></a:t>
            </a:r>
            <a:r>
              <a:rPr lang="en-US" dirty="0" smtClean="0"/>
              <a:t> glucose have the same amount of energy in them.  We can retrieve this energy from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 glucose, but </a:t>
            </a:r>
            <a:r>
              <a:rPr lang="en-US" dirty="0" smtClean="0">
                <a:latin typeface="Symbol" pitchFamily="18" charset="2"/>
                <a:sym typeface="Symbol"/>
              </a:rPr>
              <a:t></a:t>
            </a:r>
            <a:r>
              <a:rPr lang="en-US" dirty="0" smtClean="0"/>
              <a:t> glucose passes through our system </a:t>
            </a:r>
            <a:r>
              <a:rPr lang="en-US" dirty="0" smtClean="0">
                <a:solidFill>
                  <a:srgbClr val="FF0000"/>
                </a:solidFill>
              </a:rPr>
              <a:t>undigested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get the energy out of polysaccharides, they must be first be broken down into simple sugars.</a:t>
            </a:r>
          </a:p>
          <a:p>
            <a:r>
              <a:rPr lang="en-US" dirty="0" smtClean="0"/>
              <a:t>This process is called </a:t>
            </a:r>
            <a:r>
              <a:rPr lang="en-US" sz="4800" dirty="0" smtClean="0">
                <a:solidFill>
                  <a:srgbClr val="C00000"/>
                </a:solidFill>
              </a:rPr>
              <a:t>hydrolysis</a:t>
            </a:r>
            <a:r>
              <a:rPr lang="en-US" dirty="0" smtClean="0"/>
              <a:t> – that is splitting (</a:t>
            </a:r>
            <a:r>
              <a:rPr lang="en-US" dirty="0" err="1" smtClean="0">
                <a:solidFill>
                  <a:srgbClr val="C00000"/>
                </a:solidFill>
              </a:rPr>
              <a:t>lysis</a:t>
            </a:r>
            <a:r>
              <a:rPr lang="en-US" dirty="0" smtClean="0"/>
              <a:t>) by adding water (</a:t>
            </a:r>
            <a:r>
              <a:rPr lang="en-US" dirty="0" smtClean="0">
                <a:solidFill>
                  <a:srgbClr val="C00000"/>
                </a:solidFill>
              </a:rPr>
              <a:t>hydro</a:t>
            </a:r>
            <a:r>
              <a:rPr lang="en-US" dirty="0" smtClean="0"/>
              <a:t>).  This process is just the opposite of dehydration synthesis.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Carbohydrates</a:t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000" b="1" dirty="0" smtClean="0"/>
              <a:t>Hydrolysis</a:t>
            </a:r>
            <a:endParaRPr lang="en-US" sz="4000" dirty="0"/>
          </a:p>
        </p:txBody>
      </p:sp>
      <p:pic>
        <p:nvPicPr>
          <p:cNvPr id="32770" name="Picture 2" descr="http://bioserv.fiu.edu/~walterm/B/biomolecomplete/lectur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286" y="1524000"/>
            <a:ext cx="3846713" cy="5067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As you can see, all carbohydrates are made of </a:t>
            </a:r>
            <a:r>
              <a:rPr lang="en-US" dirty="0" smtClean="0">
                <a:solidFill>
                  <a:srgbClr val="C00000"/>
                </a:solidFill>
              </a:rPr>
              <a:t>Carbon, Hydrogen and Oxygen </a:t>
            </a:r>
            <a:r>
              <a:rPr lang="en-US" dirty="0" smtClean="0"/>
              <a:t>in a </a:t>
            </a:r>
            <a:r>
              <a:rPr lang="en-US" dirty="0" smtClean="0">
                <a:solidFill>
                  <a:srgbClr val="C00000"/>
                </a:solidFill>
              </a:rPr>
              <a:t>1C:2H:1O </a:t>
            </a:r>
            <a:r>
              <a:rPr lang="en-US" dirty="0" smtClean="0"/>
              <a:t>ratio.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352800"/>
            <a:ext cx="60674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3429000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Carbohydrates are also called </a:t>
            </a:r>
            <a:r>
              <a:rPr lang="en-US" sz="2400" dirty="0" smtClean="0">
                <a:solidFill>
                  <a:srgbClr val="C00000"/>
                </a:solidFill>
              </a:rPr>
              <a:t>sugars</a:t>
            </a:r>
            <a:r>
              <a:rPr lang="en-US" sz="2400" dirty="0" smtClean="0"/>
              <a:t>.  You can tell that a </a:t>
            </a:r>
          </a:p>
          <a:p>
            <a:r>
              <a:rPr lang="en-US" sz="2400" dirty="0" smtClean="0"/>
              <a:t>molecule is a sugar if its name ends in </a:t>
            </a:r>
            <a:r>
              <a:rPr lang="en-US" sz="2400" dirty="0" err="1" smtClean="0">
                <a:solidFill>
                  <a:srgbClr val="C00000"/>
                </a:solidFill>
              </a:rPr>
              <a:t>ose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88551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</p:spPr>
        <p:txBody>
          <a:bodyPr/>
          <a:lstStyle/>
          <a:p>
            <a:r>
              <a:rPr lang="en-US" dirty="0" smtClean="0"/>
              <a:t>Sugars are biologically important because they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667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C00000"/>
                </a:solidFill>
              </a:rPr>
              <a:t>Provide large amounts of energy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3505200"/>
            <a:ext cx="8305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C00000"/>
                </a:solidFill>
              </a:rPr>
              <a:t>Provide structure for some organisms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The structure of </a:t>
            </a:r>
            <a:r>
              <a:rPr lang="en-US" dirty="0" smtClean="0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 glucose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438399"/>
            <a:ext cx="4419600" cy="409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505200"/>
          </a:xfrm>
        </p:spPr>
        <p:txBody>
          <a:bodyPr/>
          <a:lstStyle/>
          <a:p>
            <a:r>
              <a:rPr lang="en-US" dirty="0" smtClean="0"/>
              <a:t>Simple sugars (</a:t>
            </a:r>
            <a:r>
              <a:rPr lang="en-US" dirty="0" err="1" smtClean="0"/>
              <a:t>monosaccharides</a:t>
            </a:r>
            <a:r>
              <a:rPr lang="en-US" dirty="0" smtClean="0"/>
              <a:t>) are joined together through a process called </a:t>
            </a:r>
            <a:r>
              <a:rPr lang="en-US" sz="4000" dirty="0" smtClean="0">
                <a:solidFill>
                  <a:srgbClr val="C00000"/>
                </a:solidFill>
              </a:rPr>
              <a:t>dehydration synthesis</a:t>
            </a:r>
            <a:r>
              <a:rPr lang="en-US" dirty="0" smtClean="0"/>
              <a:t>.  This is building (</a:t>
            </a:r>
            <a:r>
              <a:rPr lang="en-US" dirty="0" smtClean="0">
                <a:solidFill>
                  <a:srgbClr val="C00000"/>
                </a:solidFill>
              </a:rPr>
              <a:t>synthesizing</a:t>
            </a:r>
            <a:r>
              <a:rPr lang="en-US" dirty="0" smtClean="0"/>
              <a:t>) by removing water (</a:t>
            </a:r>
            <a:r>
              <a:rPr lang="en-US" dirty="0" smtClean="0">
                <a:solidFill>
                  <a:srgbClr val="C00000"/>
                </a:solidFill>
              </a:rPr>
              <a:t>dehydration</a:t>
            </a:r>
            <a:r>
              <a:rPr lang="en-US" dirty="0" smtClean="0"/>
              <a:t>).  When joined, these two sugars form a </a:t>
            </a:r>
            <a:r>
              <a:rPr lang="en-US" sz="4000" dirty="0" smtClean="0">
                <a:solidFill>
                  <a:srgbClr val="C00000"/>
                </a:solidFill>
              </a:rPr>
              <a:t>disaccharide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619625"/>
            <a:ext cx="7551737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1676400"/>
          </a:xfrm>
        </p:spPr>
        <p:txBody>
          <a:bodyPr/>
          <a:lstStyle/>
          <a:p>
            <a:r>
              <a:rPr lang="en-US" dirty="0" smtClean="0"/>
              <a:t>Many sugars are joined together by dehydration synthesis to form a </a:t>
            </a:r>
            <a:r>
              <a:rPr lang="en-US" sz="4000" dirty="0" smtClean="0">
                <a:solidFill>
                  <a:srgbClr val="C00000"/>
                </a:solidFill>
              </a:rPr>
              <a:t>polysaccharide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352800"/>
            <a:ext cx="751363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 smtClean="0"/>
              <a:t>In plants, excess sugar is stored in the form of the </a:t>
            </a:r>
            <a:r>
              <a:rPr lang="en-US" dirty="0" err="1" smtClean="0"/>
              <a:t>polysacchraride</a:t>
            </a:r>
            <a:r>
              <a:rPr lang="en-US" dirty="0" smtClean="0"/>
              <a:t> called </a:t>
            </a:r>
            <a:r>
              <a:rPr lang="en-US" sz="4000" dirty="0" smtClean="0">
                <a:solidFill>
                  <a:srgbClr val="C00000"/>
                </a:solidFill>
              </a:rPr>
              <a:t>starch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animals, excess sugar is stored in the </a:t>
            </a:r>
            <a:r>
              <a:rPr lang="en-US" dirty="0" smtClean="0">
                <a:solidFill>
                  <a:srgbClr val="C00000"/>
                </a:solidFill>
              </a:rPr>
              <a:t>liver and muscles</a:t>
            </a:r>
            <a:r>
              <a:rPr lang="en-US" dirty="0" smtClean="0"/>
              <a:t> as a </a:t>
            </a:r>
            <a:r>
              <a:rPr lang="en-US" dirty="0" err="1" smtClean="0"/>
              <a:t>polysacchraride</a:t>
            </a:r>
            <a:r>
              <a:rPr lang="en-US" dirty="0" smtClean="0"/>
              <a:t> called </a:t>
            </a:r>
            <a:r>
              <a:rPr lang="en-US" sz="4000" dirty="0" smtClean="0">
                <a:solidFill>
                  <a:srgbClr val="C00000"/>
                </a:solidFill>
              </a:rPr>
              <a:t>glycogen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C00000"/>
                </a:solidFill>
              </a:rPr>
              <a:t>Carbohydrates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Content Placeholder 3" descr="05-06-StoragePolysacch-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990600"/>
            <a:ext cx="6575508" cy="4953000"/>
          </a:xfrm>
        </p:spPr>
      </p:pic>
      <p:sp>
        <p:nvSpPr>
          <p:cNvPr id="5" name="TextBox 4"/>
          <p:cNvSpPr txBox="1"/>
          <p:nvPr/>
        </p:nvSpPr>
        <p:spPr>
          <a:xfrm>
            <a:off x="1143000" y="6019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Notice how branched glycogen is compared to starch.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364</Words>
  <Application>Microsoft Office PowerPoint</Application>
  <PresentationFormat>On-screen Show (4:3)</PresentationFormat>
  <Paragraphs>43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4: The Chemical Basis of Life</vt:lpstr>
      <vt:lpstr>Carbohydrates </vt:lpstr>
      <vt:lpstr>Slide 3</vt:lpstr>
      <vt:lpstr>Carbohydrates </vt:lpstr>
      <vt:lpstr>Carbohydrates </vt:lpstr>
      <vt:lpstr>Carbohydrates </vt:lpstr>
      <vt:lpstr>Carbohydrates </vt:lpstr>
      <vt:lpstr>Carbohydrates </vt:lpstr>
      <vt:lpstr>Carbohydrates </vt:lpstr>
      <vt:lpstr>Carbohydrates </vt:lpstr>
      <vt:lpstr>Slide 11</vt:lpstr>
      <vt:lpstr>Slide 12</vt:lpstr>
      <vt:lpstr>Carbohydrates </vt:lpstr>
      <vt:lpstr>Carbohydrates </vt:lpstr>
      <vt:lpstr>Carbohydrates</vt:lpstr>
      <vt:lpstr>Carbohydrates Hydrolysis</vt:lpstr>
    </vt:vector>
  </TitlesOfParts>
  <Company>AVSD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The Chemical Basis of Life</dc:title>
  <dc:creator>chris allman</dc:creator>
  <cp:lastModifiedBy>callman</cp:lastModifiedBy>
  <cp:revision>71</cp:revision>
  <dcterms:created xsi:type="dcterms:W3CDTF">2009-10-29T11:41:21Z</dcterms:created>
  <dcterms:modified xsi:type="dcterms:W3CDTF">2015-10-07T11:06:52Z</dcterms:modified>
</cp:coreProperties>
</file>