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31"/>
  </p:notesMasterIdLst>
  <p:handoutMasterIdLst>
    <p:handoutMasterId r:id="rId32"/>
  </p:handoutMasterIdLst>
  <p:sldIdLst>
    <p:sldId id="301" r:id="rId2"/>
    <p:sldId id="302" r:id="rId3"/>
    <p:sldId id="303" r:id="rId4"/>
    <p:sldId id="304" r:id="rId5"/>
    <p:sldId id="305" r:id="rId6"/>
    <p:sldId id="306" r:id="rId7"/>
    <p:sldId id="349" r:id="rId8"/>
    <p:sldId id="350" r:id="rId9"/>
    <p:sldId id="309" r:id="rId10"/>
    <p:sldId id="310" r:id="rId11"/>
    <p:sldId id="311" r:id="rId12"/>
    <p:sldId id="343" r:id="rId13"/>
    <p:sldId id="351" r:id="rId14"/>
    <p:sldId id="352" r:id="rId15"/>
    <p:sldId id="313" r:id="rId16"/>
    <p:sldId id="314" r:id="rId17"/>
    <p:sldId id="316" r:id="rId18"/>
    <p:sldId id="317" r:id="rId19"/>
    <p:sldId id="318" r:id="rId20"/>
    <p:sldId id="353" r:id="rId21"/>
    <p:sldId id="354" r:id="rId22"/>
    <p:sldId id="355" r:id="rId23"/>
    <p:sldId id="320" r:id="rId24"/>
    <p:sldId id="321" r:id="rId25"/>
    <p:sldId id="322" r:id="rId26"/>
    <p:sldId id="356" r:id="rId27"/>
    <p:sldId id="323" r:id="rId28"/>
    <p:sldId id="324" r:id="rId29"/>
    <p:sldId id="35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76B7"/>
    <a:srgbClr val="006AAC"/>
    <a:srgbClr val="005FA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4" autoAdjust="0"/>
    <p:restoredTop sz="94635" autoAdjust="0"/>
  </p:normalViewPr>
  <p:slideViewPr>
    <p:cSldViewPr>
      <p:cViewPr varScale="1">
        <p:scale>
          <a:sx n="69" d="100"/>
          <a:sy n="69" d="100"/>
        </p:scale>
        <p:origin x="-3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02AEB-FD39-E744-A5B4-DA28B71C3D16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F4150-42D9-1B47-8B82-8B7FA58FC2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8538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CE6FA-D2AB-484B-9B71-3241EF1F6285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007AA-21EB-4546-93CE-8B9C064F4A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4156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dul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752" y="1216152"/>
            <a:ext cx="6400800" cy="3840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Module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737360"/>
            <a:ext cx="6934200" cy="3200400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Click to edit Module Description</a:t>
            </a:r>
          </a:p>
        </p:txBody>
      </p:sp>
    </p:spTree>
    <p:extLst>
      <p:ext uri="{BB962C8B-B14F-4D97-AF65-F5344CB8AC3E}">
        <p14:creationId xmlns="" xmlns:p14="http://schemas.microsoft.com/office/powerpoint/2010/main" val="243828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dule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1752" y="1216152"/>
            <a:ext cx="6400800" cy="38404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0529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Module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752600" y="25908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67512" y="2663952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67512" y="31242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752600" y="30480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67512" y="35814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752600" y="35052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67512" y="40386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1752600" y="39624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667512" y="449580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1752600" y="441960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667512" y="493776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1752600" y="486156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67512" y="5394960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1752600" y="5318760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04800" y="16764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ESSENTIAL QUESTION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8"/>
          </p:nvPr>
        </p:nvSpPr>
        <p:spPr>
          <a:xfrm>
            <a:off x="304800" y="1905000"/>
            <a:ext cx="7543800" cy="457200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29876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sson_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61872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2336" y="1344168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737360"/>
            <a:ext cx="6934200" cy="3200400"/>
          </a:xfr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Click to edit lesson description</a:t>
            </a:r>
          </a:p>
        </p:txBody>
      </p:sp>
    </p:spTree>
    <p:extLst>
      <p:ext uri="{BB962C8B-B14F-4D97-AF65-F5344CB8AC3E}">
        <p14:creationId xmlns="" xmlns:p14="http://schemas.microsoft.com/office/powerpoint/2010/main" val="89092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sso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2365248" cy="304800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Module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1261872"/>
            <a:ext cx="4572000" cy="39624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2336" y="1344168"/>
            <a:ext cx="950976" cy="228600"/>
          </a:xfrm>
          <a:solidFill>
            <a:srgbClr val="FFE996"/>
          </a:solidFill>
        </p:spPr>
        <p:txBody>
          <a:bodyPr lIns="0" tIns="0" rIns="0" bIns="45720" anchor="ctr" anchorCtr="1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LESSON X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737360"/>
            <a:ext cx="8458200" cy="42062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600" b="1">
                <a:solidFill>
                  <a:srgbClr val="0076B7"/>
                </a:solidFill>
              </a:defRPr>
            </a:lvl1pPr>
            <a:lvl2pPr>
              <a:spcBef>
                <a:spcPts val="1800"/>
              </a:spcBef>
              <a:spcAft>
                <a:spcPts val="0"/>
              </a:spcAft>
              <a:defRPr sz="1500" b="1"/>
            </a:lvl2pPr>
            <a:lvl3pPr marL="960120" indent="-137160">
              <a:defRPr sz="1400" baseline="0"/>
            </a:lvl3pPr>
            <a:lvl4pPr marL="1152144" indent="-192024">
              <a:buFont typeface="Lucida Grande"/>
              <a:buChar char="-"/>
              <a:defRPr sz="1400"/>
            </a:lvl4pPr>
          </a:lstStyle>
          <a:p>
            <a:pPr lvl="0"/>
            <a:r>
              <a:rPr lang="en-US" dirty="0"/>
              <a:t>Lesson Segment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3950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sson_Content_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1752" y="914401"/>
            <a:ext cx="3203448" cy="304799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Module X Lesson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298448"/>
            <a:ext cx="8458200" cy="4206240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600" b="1">
                <a:solidFill>
                  <a:srgbClr val="0076B7"/>
                </a:solidFill>
              </a:defRPr>
            </a:lvl1pPr>
            <a:lvl2pPr marL="365760">
              <a:spcBef>
                <a:spcPts val="1800"/>
              </a:spcBef>
              <a:defRPr sz="1500" b="1"/>
            </a:lvl2pPr>
            <a:lvl3pPr marL="960120" indent="-137160">
              <a:defRPr sz="1400" baseline="0"/>
            </a:lvl3pPr>
            <a:lvl4pPr marL="1152144" indent="-192024">
              <a:buFont typeface="Lucida Grande"/>
              <a:buChar char="-"/>
              <a:defRPr sz="1400"/>
            </a:lvl4pPr>
          </a:lstStyle>
          <a:p>
            <a:pPr lvl="0"/>
            <a:r>
              <a:rPr lang="en-US" dirty="0"/>
              <a:t>Lesson Segment 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87431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81000" y="6629400"/>
            <a:ext cx="5562600" cy="228600"/>
          </a:xfrm>
        </p:spPr>
        <p:txBody>
          <a:bodyPr/>
          <a:lstStyle/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31A146-59F7-204C-A7D6-E01EC24D1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9535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56700" cy="609600"/>
          </a:xfrm>
          <a:prstGeom prst="rect">
            <a:avLst/>
          </a:prstGeom>
          <a:solidFill>
            <a:schemeClr val="accent3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53422" y="161925"/>
            <a:ext cx="7137977" cy="381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0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American History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85801"/>
            <a:ext cx="9144000" cy="6172199"/>
            <a:chOff x="-5772" y="685799"/>
            <a:chExt cx="9144000" cy="6172199"/>
          </a:xfrm>
        </p:grpSpPr>
        <p:sp>
          <p:nvSpPr>
            <p:cNvPr id="10" name="Rectangle 9"/>
            <p:cNvSpPr/>
            <p:nvPr userDrawn="1"/>
          </p:nvSpPr>
          <p:spPr>
            <a:xfrm>
              <a:off x="440516" y="685799"/>
              <a:ext cx="8241260" cy="258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-5772" y="6629398"/>
              <a:ext cx="9144000" cy="228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5-Point Star 12"/>
          <p:cNvSpPr/>
          <p:nvPr/>
        </p:nvSpPr>
        <p:spPr>
          <a:xfrm rot="20565879">
            <a:off x="4411657" y="6192204"/>
            <a:ext cx="320686" cy="320686"/>
          </a:xfrm>
          <a:prstGeom prst="star5">
            <a:avLst/>
          </a:prstGeom>
          <a:solidFill>
            <a:srgbClr val="FEDE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724400" y="6400799"/>
            <a:ext cx="1600200" cy="0"/>
          </a:xfrm>
          <a:prstGeom prst="line">
            <a:avLst/>
          </a:prstGeom>
          <a:ln w="19050" cmpd="sng">
            <a:gradFill flip="none" rotWithShape="1">
              <a:gsLst>
                <a:gs pos="65000">
                  <a:srgbClr val="0076B7"/>
                </a:gs>
                <a:gs pos="3000">
                  <a:prstClr val="white"/>
                </a:gs>
              </a:gsLst>
              <a:lin ang="0" scaled="1"/>
              <a:tileRect/>
            </a:gra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43200" y="6400799"/>
            <a:ext cx="1600200" cy="0"/>
          </a:xfrm>
          <a:prstGeom prst="line">
            <a:avLst/>
          </a:prstGeom>
          <a:ln w="19050" cmpd="sng">
            <a:gradFill flip="none" rotWithShape="1">
              <a:gsLst>
                <a:gs pos="65000">
                  <a:srgbClr val="0076B7"/>
                </a:gs>
                <a:gs pos="3000">
                  <a:prstClr val="white"/>
                </a:gs>
              </a:gsLst>
              <a:lin ang="10800000" scaled="0"/>
              <a:tileRect/>
            </a:gra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6629400"/>
            <a:ext cx="5562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248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1A146-59F7-204C-A7D6-E01EC24D14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072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6" r:id="rId2"/>
    <p:sldLayoutId id="2147483677" r:id="rId3"/>
    <p:sldLayoutId id="2147483678" r:id="rId4"/>
    <p:sldLayoutId id="2147483679" r:id="rId5"/>
    <p:sldLayoutId id="2147483669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U.S. Imperialism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/>
            <a:r>
              <a:rPr lang="en-US" sz="1500" dirty="0">
                <a:cs typeface="Verdana" charset="0"/>
              </a:rPr>
              <a:t>Global competition prompts the United States to expand its influence and territory, engage in conflicts around the globe, and build the Panama Canal.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7A4D8E-C9B6-43A4-AFD6-B04938C2F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87" y="2438400"/>
            <a:ext cx="3567826" cy="34970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5816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76400" y="2505222"/>
            <a:ext cx="4572000" cy="396240"/>
          </a:xfrm>
        </p:spPr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63742" y="2514600"/>
            <a:ext cx="950976" cy="228600"/>
          </a:xfrm>
        </p:spPr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52400" y="27432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Cubans Rebel Against Spain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By the late-1800s, Spain power as a colonial nation had declined</a:t>
            </a:r>
          </a:p>
          <a:p>
            <a:pPr lvl="1"/>
            <a:r>
              <a:rPr lang="en-US" dirty="0"/>
              <a:t>American Interest in Cuba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long interested in Cuba; wants to buy Cuba from Spain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During 1868–1878 war for independence, American sympathies with Cuba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1886 abolition of slavery leads to U.S. investment in sugar cane</a:t>
            </a:r>
          </a:p>
          <a:p>
            <a:pPr marL="742950" lvl="1" indent="-285750"/>
            <a:r>
              <a:rPr lang="en-US" dirty="0">
                <a:solidFill>
                  <a:srgbClr val="0D0D0D"/>
                </a:solidFill>
                <a:cs typeface="Verdana" charset="0"/>
              </a:rPr>
              <a:t>The Second War for Independence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José </a:t>
            </a:r>
            <a:r>
              <a:rPr lang="en-US" b="1" dirty="0" err="1">
                <a:solidFill>
                  <a:srgbClr val="FF6600"/>
                </a:solidFill>
                <a:cs typeface="Verdana" charset="0"/>
              </a:rPr>
              <a:t>Martí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—poet, journalist—launches second revolution in 1895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Guerrilla campaign destroys American-owned sugar mills, plantations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U.S. public opinion split: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business wants to support Spain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others favor Cuban cause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45CA22-7162-4890-B515-B0C02530C0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1765" y="838200"/>
            <a:ext cx="2218389" cy="2981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948227-2AC8-4DAB-8920-4414AC4F83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036" y="540633"/>
            <a:ext cx="2362200" cy="1730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B3FF31-D960-4A0D-B128-2745DF3C2B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428584"/>
            <a:ext cx="2895600" cy="20356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439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28600" y="25908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War Fever Escalates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1896, General </a:t>
            </a:r>
            <a:r>
              <a:rPr lang="en-US" b="1" dirty="0" err="1">
                <a:solidFill>
                  <a:srgbClr val="FF6600"/>
                </a:solidFill>
              </a:rPr>
              <a:t>Valeriano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 err="1">
                <a:solidFill>
                  <a:srgbClr val="FF6600"/>
                </a:solidFill>
              </a:rPr>
              <a:t>Weyler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sent to Cuba to restore order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Puts about 300,000 Cubans in concentration camps</a:t>
            </a:r>
          </a:p>
          <a:p>
            <a:pPr lvl="1"/>
            <a:r>
              <a:rPr lang="en-US" dirty="0"/>
              <a:t>Headline Wars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Newspapers exploit </a:t>
            </a:r>
            <a:r>
              <a:rPr lang="en-US" dirty="0" err="1">
                <a:cs typeface="Verdana" charset="0"/>
              </a:rPr>
              <a:t>Weyler’s</a:t>
            </a:r>
            <a:r>
              <a:rPr lang="en-US" dirty="0">
                <a:cs typeface="Verdana" charset="0"/>
              </a:rPr>
              <a:t> actions in circulation war; Hearst vs. Pulitzer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Yellow journalism</a:t>
            </a:r>
            <a:r>
              <a:rPr lang="en-US" dirty="0">
                <a:cs typeface="Verdana" charset="0"/>
              </a:rPr>
              <a:t>—sensational writing used to lure, enrage readers</a:t>
            </a:r>
          </a:p>
          <a:p>
            <a:pPr lvl="1"/>
            <a:r>
              <a:rPr lang="en-US" dirty="0"/>
              <a:t>The De </a:t>
            </a:r>
            <a:r>
              <a:rPr lang="en-US" dirty="0" err="1"/>
              <a:t>Lôme</a:t>
            </a:r>
            <a:r>
              <a:rPr lang="en-US" dirty="0"/>
              <a:t> Letter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Headlines increase American sympathy for independent Cuba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McKinley wants to avoid war, tries diplomacy to resolve crisis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Private letter by Spanish minister Enrique </a:t>
            </a:r>
            <a:r>
              <a:rPr lang="en-US" dirty="0" err="1">
                <a:cs typeface="Verdana" charset="0"/>
              </a:rPr>
              <a:t>Dupuy</a:t>
            </a:r>
            <a:r>
              <a:rPr lang="en-US" dirty="0">
                <a:cs typeface="Verdana" charset="0"/>
              </a:rPr>
              <a:t> de </a:t>
            </a:r>
            <a:r>
              <a:rPr lang="en-US" dirty="0" err="1">
                <a:cs typeface="Verdana" charset="0"/>
              </a:rPr>
              <a:t>Lôme</a:t>
            </a:r>
            <a:r>
              <a:rPr lang="en-US" dirty="0">
                <a:cs typeface="Verdana" charset="0"/>
              </a:rPr>
              <a:t> published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calls McKinley weak, swayed by public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Spain apologizes, de </a:t>
            </a:r>
            <a:r>
              <a:rPr lang="en-US" dirty="0" err="1">
                <a:cs typeface="Verdana" charset="0"/>
              </a:rPr>
              <a:t>Lôme</a:t>
            </a:r>
            <a:r>
              <a:rPr lang="en-US" dirty="0">
                <a:cs typeface="Verdana" charset="0"/>
              </a:rPr>
              <a:t> resigns; American public angry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B3515F-8753-4C0E-B8AA-27D6BAC546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25" y="4191695"/>
            <a:ext cx="1657350" cy="2008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6D843F-C8EE-463E-95AC-D005B05B81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3116" y="811685"/>
            <a:ext cx="2642284" cy="302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A25063-9D2A-4A0C-A058-3DFC04CCFA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9445" y="126023"/>
            <a:ext cx="2133600" cy="2735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778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4800" y="1298448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War Fever Escalates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The USS </a:t>
            </a:r>
            <a:r>
              <a:rPr lang="en-US" i="1" dirty="0"/>
              <a:t>Maine</a:t>
            </a:r>
            <a:r>
              <a:rPr lang="en-US" dirty="0"/>
              <a:t> Explodes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U.S.S. </a:t>
            </a:r>
            <a:r>
              <a:rPr lang="en-US" b="1" i="1" dirty="0">
                <a:solidFill>
                  <a:srgbClr val="FF6600"/>
                </a:solidFill>
                <a:cs typeface="Verdana" charset="0"/>
              </a:rPr>
              <a:t>Maine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 </a:t>
            </a:r>
            <a:r>
              <a:rPr lang="en-US" dirty="0">
                <a:cs typeface="Verdana" charset="0"/>
              </a:rPr>
              <a:t>sent to pick up U.S. citizens, protect U.S. property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Ship blows up in Havana harbor; newspapers blame Spain</a:t>
            </a: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cs typeface="Verdan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8E85EDE-E41A-4A6B-9F62-F1B426AAED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615684"/>
            <a:ext cx="4572000" cy="3289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143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6800" y="598932"/>
            <a:ext cx="4572000" cy="396240"/>
          </a:xfrm>
        </p:spPr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15824" y="616517"/>
            <a:ext cx="950976" cy="228600"/>
          </a:xfrm>
        </p:spPr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3446" y="26670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War with Spain Erupts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Spain agrees to most U.S. demands, public opinion still favors war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U.S. declares war April 1898</a:t>
            </a:r>
          </a:p>
          <a:p>
            <a:pPr lvl="1"/>
            <a:r>
              <a:rPr lang="en-US" dirty="0"/>
              <a:t>The War in the Philippines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First battle with Spain occurs in Spanish colony of the Philippines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Commodore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George Dewey </a:t>
            </a:r>
            <a:r>
              <a:rPr lang="en-US" dirty="0">
                <a:cs typeface="Verdana" charset="0"/>
              </a:rPr>
              <a:t>destroys Spanish fleet in Manila harbor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Filipino rebels, led by Emilio Aguinaldo, support the U.S.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August 1898, Spanish troops in Manila surrender to U.S</a:t>
            </a: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1"/>
            <a:r>
              <a:rPr lang="en-US" dirty="0"/>
              <a:t>The War in the Caribbean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blockades Cuba; Spanish fleet in Santiago de Cuba harbor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Unlike navy, U.S. army has small professional force, many volunteers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volunteers ill-prepared, ill-supplied</a:t>
            </a:r>
            <a:r>
              <a:rPr lang="en-US" sz="1400" dirty="0">
                <a:solidFill>
                  <a:srgbClr val="0D0D0D"/>
                </a:solidFill>
                <a:cs typeface="Verdana" charset="0"/>
              </a:rPr>
              <a:t>                   </a:t>
            </a:r>
            <a:endParaRPr lang="en-US" sz="1400" dirty="0">
              <a:solidFill>
                <a:srgbClr val="000000"/>
              </a:solidFill>
              <a:cs typeface="Verdana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E1F6B3-6F68-4846-B0E4-F9029CDDE3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1417320"/>
            <a:ext cx="25334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FE9D70-9D27-48DF-AB63-E22CD22D6B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0623" y="929406"/>
            <a:ext cx="3009900" cy="19915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719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9308" y="2286000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War with Spain Erupts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Rough Riders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Rough Riders</a:t>
            </a:r>
            <a:r>
              <a:rPr lang="en-US" dirty="0">
                <a:cs typeface="Verdana" charset="0"/>
              </a:rPr>
              <a:t>—Leonard Wood, Theodore Roosevelt lead volunteer cavalry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Roosevelt declared hero of attack on strategic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San Juan Hill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Spanish fleet tries to escape blockade, is destroyed in naval battle 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U.S. troops invade Puerto Rico soon after</a:t>
            </a:r>
          </a:p>
          <a:p>
            <a:pPr lvl="1"/>
            <a:r>
              <a:rPr lang="en-US" dirty="0"/>
              <a:t>Treaty of Paris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Spain, U.S. sign armistice August 1898; meet in Paris to make treaty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Spain frees Cuba; hands Guam, Puerto Rico to U.S.; sells Philippines</a:t>
            </a:r>
          </a:p>
          <a:p>
            <a:pPr lvl="1"/>
            <a:r>
              <a:rPr lang="en-US" dirty="0"/>
              <a:t>Debate over the Treaty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Treaty of Paris </a:t>
            </a:r>
            <a:r>
              <a:rPr lang="en-US" dirty="0">
                <a:cs typeface="Verdana" charset="0"/>
              </a:rPr>
              <a:t>touches off great debate over imperialism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McKinley tries to justify annexation of Philippines on moral grounds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cs typeface="Verdana" charset="0"/>
              </a:rPr>
              <a:t>Opponents give political, moral, economic arguments against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endParaRPr lang="en-US" dirty="0">
              <a:cs typeface="Verdana" charset="0"/>
            </a:endParaRP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cs typeface="Verdana" charset="0"/>
            </a:endParaRP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cs typeface="Verdan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51A7542-E7DE-4AB0-9819-F9E400B673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2915" y="246962"/>
            <a:ext cx="3921370" cy="26801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Acquiring New Lands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" y="1737360"/>
            <a:ext cx="8534400" cy="1386840"/>
          </a:xfrm>
        </p:spPr>
        <p:txBody>
          <a:bodyPr/>
          <a:lstStyle/>
          <a:p>
            <a:r>
              <a:rPr lang="en-US" dirty="0"/>
              <a:t>In the early 1900s, the United States engages in conflicts in Puerto Rico, Cuba, and the Philippines</a:t>
            </a:r>
            <a:r>
              <a:rPr lang="en-US" dirty="0" smtClean="0"/>
              <a:t>.</a:t>
            </a:r>
            <a:endParaRPr lang="en-US" b="1" dirty="0">
              <a:solidFill>
                <a:srgbClr val="C00000"/>
              </a:solidFill>
              <a:cs typeface="Verdana" charset="0"/>
            </a:endParaRPr>
          </a:p>
          <a:p>
            <a:endParaRPr lang="en-US" dirty="0"/>
          </a:p>
        </p:txBody>
      </p:sp>
      <p:pic>
        <p:nvPicPr>
          <p:cNvPr id="16386" name="Picture 2" descr="Image result for puerto rico cuba philipp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057400"/>
            <a:ext cx="7086600" cy="4135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8982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Acquiring New Lands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27432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Ruling Puerto Rico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People split on independence, statehood, self-government under U.S.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solidFill>
                  <a:srgbClr val="000000"/>
                </a:solidFill>
              </a:rPr>
              <a:t>The U.S. gave Puerto Ricans no guarantees about statehood or independence</a:t>
            </a:r>
          </a:p>
          <a:p>
            <a:pPr lvl="1"/>
            <a:r>
              <a:rPr lang="en-US" dirty="0"/>
              <a:t>Military Rule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During Spanish-American War, General Nelson A. Miles occupies island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Puerto Rico under military control</a:t>
            </a:r>
          </a:p>
          <a:p>
            <a:pPr marL="742950" lvl="1" indent="-285750"/>
            <a:r>
              <a:rPr lang="en-US" dirty="0">
                <a:solidFill>
                  <a:srgbClr val="0D0D0D"/>
                </a:solidFill>
                <a:cs typeface="Verdana" charset="0"/>
              </a:rPr>
              <a:t>Return to Civil Government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Puerto Rico strategic as post in Caribbean, for protection of future canal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1900,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Foraker Act </a:t>
            </a:r>
            <a:r>
              <a:rPr lang="en-US" dirty="0">
                <a:cs typeface="Verdana" charset="0"/>
              </a:rPr>
              <a:t>sets up civil government</a:t>
            </a:r>
          </a:p>
          <a:p>
            <a:pPr marL="2343150" lvl="4" indent="-285750">
              <a:buClr>
                <a:schemeClr val="tx1"/>
              </a:buClr>
              <a:buFont typeface="Lucida Grande"/>
              <a:buChar char="–"/>
            </a:pPr>
            <a:r>
              <a:rPr lang="en-US" sz="1400" dirty="0">
                <a:cs typeface="Verdana" charset="0"/>
              </a:rPr>
              <a:t>president appoints governor, upper house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1917, Puerto Ricans made U.S. citizens; elect both houses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15368" name="Picture 8" descr="Image result for foraker 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52400"/>
            <a:ext cx="4876800" cy="2744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97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Acquiring New Lands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2895600"/>
            <a:ext cx="8458200" cy="4434840"/>
          </a:xfrm>
        </p:spPr>
        <p:txBody>
          <a:bodyPr>
            <a:normAutofit/>
          </a:bodyPr>
          <a:lstStyle/>
          <a:p>
            <a:r>
              <a:rPr lang="en-US" dirty="0"/>
              <a:t>Cuba and the United States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recognizes Cuban independence from Spain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Teller Amendment says U.S. has no intention of taking over Cuba</a:t>
            </a:r>
          </a:p>
          <a:p>
            <a:pPr lvl="1"/>
            <a:r>
              <a:rPr lang="en-US" dirty="0"/>
              <a:t>American Soldiers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After war U.S. occupies Cuba; has same officials in office as Spain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Cuban protestors imprisoned or exiled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American military government helps rebuild the country</a:t>
            </a:r>
          </a:p>
          <a:p>
            <a:pPr marL="742950" lvl="1" indent="-285750"/>
            <a:r>
              <a:rPr lang="en-US" dirty="0">
                <a:solidFill>
                  <a:srgbClr val="0D0D0D"/>
                </a:solidFill>
                <a:cs typeface="Verdana" charset="0"/>
              </a:rPr>
              <a:t>Platt Amendment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U.S. makes Cuba add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Platt Amendment </a:t>
            </a:r>
            <a:r>
              <a:rPr lang="en-US" dirty="0">
                <a:cs typeface="Verdana" charset="0"/>
              </a:rPr>
              <a:t>to its 1901 constitution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Remains in effect for 31 years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Cuba becomes a U.S.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protectorate</a:t>
            </a:r>
            <a:endParaRPr lang="en-US" dirty="0"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338" name="Picture 2" descr="Image result for platt amend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81000"/>
            <a:ext cx="3581400" cy="2620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761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04800" y="1371600"/>
            <a:ext cx="8458200" cy="4724400"/>
          </a:xfrm>
        </p:spPr>
        <p:txBody>
          <a:bodyPr>
            <a:normAutofit/>
          </a:bodyPr>
          <a:lstStyle/>
          <a:p>
            <a:r>
              <a:rPr lang="en-US" dirty="0"/>
              <a:t>Cuba and the United States </a:t>
            </a:r>
            <a:r>
              <a:rPr lang="en-US" sz="1400" i="1" dirty="0"/>
              <a:t>(continued)</a:t>
            </a:r>
          </a:p>
          <a:p>
            <a:pPr lvl="1"/>
            <a:r>
              <a:rPr lang="en-US" dirty="0"/>
              <a:t>Protecting American Business Interests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companies invested in Cuba’s sugar, tobacco, and mining industries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Some U.S. business leaders favored colonial rule of Cuba, other were opposed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U.S. State Department continues to push for control of Latin American neighbors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13314" name="Picture 2" descr="Image result for us control latin america"/>
          <p:cNvPicPr>
            <a:picLocks noChangeAspect="1" noChangeArrowheads="1"/>
          </p:cNvPicPr>
          <p:nvPr/>
        </p:nvPicPr>
        <p:blipFill>
          <a:blip r:embed="rId2" cstate="print"/>
          <a:srcRect t="7619" b="5079"/>
          <a:stretch>
            <a:fillRect/>
          </a:stretch>
        </p:blipFill>
        <p:spPr bwMode="auto">
          <a:xfrm>
            <a:off x="2438400" y="2895600"/>
            <a:ext cx="4419600" cy="3304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68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Acquiring New Lands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04800" y="173736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Filipinos Rebel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Filipinos outraged at Treaty of Paris call for annexation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Emilio Aguinaldo </a:t>
            </a:r>
            <a:r>
              <a:rPr lang="en-US" dirty="0">
                <a:cs typeface="Verdana" charset="0"/>
              </a:rPr>
              <a:t>leads rebel in fight for independence</a:t>
            </a:r>
          </a:p>
          <a:p>
            <a:pPr lvl="1"/>
            <a:r>
              <a:rPr lang="en-US" dirty="0"/>
              <a:t>Philippine-American War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forces Filipinos to live in designated zones in poor conditions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white U.S. soldiers see Filipinos as inferior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black troops troubled at spreading prejudice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Some black troops desert and join Filipinos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20,000 Filipinos die in fight for independence</a:t>
            </a:r>
          </a:p>
          <a:p>
            <a:pPr marL="742950" lvl="1" indent="-285750"/>
            <a:r>
              <a:rPr lang="en-US" dirty="0">
                <a:solidFill>
                  <a:srgbClr val="0D0D0D"/>
                </a:solidFill>
                <a:cs typeface="Verdana" charset="0"/>
              </a:rPr>
              <a:t>Aftermath of the War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U.S. president appoints governor who appoints upper house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people elect lower house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July 4, 1946, Philippines become independent</a:t>
            </a: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438400"/>
            <a:ext cx="2389584" cy="3288891"/>
          </a:xfrm>
          <a:prstGeom prst="rect">
            <a:avLst/>
          </a:prstGeom>
          <a:noFill/>
        </p:spPr>
      </p:pic>
      <p:pic>
        <p:nvPicPr>
          <p:cNvPr id="12292" name="Picture 4" descr="Image result for philippine american 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"/>
            <a:ext cx="3810000" cy="1836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5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U.S. Imperialism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Imperialism and America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The Spanish-American War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Acquiring New Lands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Verdana" charset="0"/>
              </a:rPr>
              <a:t>America as a World Power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Did American Imperialism have a positive or negative impact on the world and on the United States?</a:t>
            </a:r>
          </a:p>
        </p:txBody>
      </p:sp>
    </p:spTree>
    <p:extLst>
      <p:ext uri="{BB962C8B-B14F-4D97-AF65-F5344CB8AC3E}">
        <p14:creationId xmlns="" xmlns:p14="http://schemas.microsoft.com/office/powerpoint/2010/main" val="3122156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24000" y="685800"/>
            <a:ext cx="4572000" cy="396240"/>
          </a:xfrm>
        </p:spPr>
        <p:txBody>
          <a:bodyPr/>
          <a:lstStyle/>
          <a:p>
            <a:r>
              <a:rPr lang="en-US" dirty="0"/>
              <a:t>Acquiring New Lands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4800" y="762000"/>
            <a:ext cx="950976" cy="228600"/>
          </a:xfrm>
        </p:spPr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249936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Foreign Influence in China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U.S. sees China as vast potential market, investment opportunity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France, Britain, Japan, Russia have settlements, spheres of influence</a:t>
            </a:r>
          </a:p>
          <a:p>
            <a:pPr lvl="1"/>
            <a:r>
              <a:rPr lang="en-US" dirty="0"/>
              <a:t>John Hay’s Open Door Notes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Secretary of State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John Hay </a:t>
            </a:r>
            <a:r>
              <a:rPr lang="en-US" dirty="0">
                <a:cs typeface="Verdana" charset="0"/>
              </a:rPr>
              <a:t>issues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Open Door notes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Notes ask imperialist nations to share trading rights with U.S.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Other powers reluctantly agree</a:t>
            </a:r>
          </a:p>
          <a:p>
            <a:pPr lvl="1"/>
            <a:r>
              <a:rPr lang="en-US" dirty="0"/>
              <a:t>The Boxer Rebellion in China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Europeans dominate most large Chinese cities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Chinese form secret societies, including Boxers, </a:t>
            </a:r>
            <a:br>
              <a:rPr lang="en-US" dirty="0">
                <a:cs typeface="Verdana" charset="0"/>
              </a:rPr>
            </a:br>
            <a:r>
              <a:rPr lang="en-US" dirty="0">
                <a:cs typeface="Verdana" charset="0"/>
              </a:rPr>
              <a:t>to expel foreigners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Boxers kill hundreds of foreigners, Chinese converts to Christianity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U.S., Britain, France, Germany, Japan put down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Boxer Rebellion</a:t>
            </a:r>
            <a:r>
              <a:rPr lang="en-US" dirty="0">
                <a:cs typeface="Verdana" charset="0"/>
              </a:rPr>
              <a:t>; sign Boxer Protocol</a:t>
            </a:r>
          </a:p>
          <a:p>
            <a:pPr lvl="2" indent="0">
              <a:buNone/>
            </a:pPr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276600"/>
            <a:ext cx="2281830" cy="2502408"/>
          </a:xfrm>
          <a:prstGeom prst="rect">
            <a:avLst/>
          </a:prstGeom>
          <a:noFill/>
        </p:spPr>
      </p:pic>
      <p:pic>
        <p:nvPicPr>
          <p:cNvPr id="11268" name="Picture 4" descr="Image result for boxer rebell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04800"/>
            <a:ext cx="4495800" cy="2465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33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066800" y="685800"/>
            <a:ext cx="8458200" cy="4724400"/>
          </a:xfrm>
        </p:spPr>
        <p:txBody>
          <a:bodyPr>
            <a:normAutofit/>
          </a:bodyPr>
          <a:lstStyle/>
          <a:p>
            <a:r>
              <a:rPr lang="en-US" dirty="0"/>
              <a:t>Foreign Influence in China </a:t>
            </a:r>
            <a:r>
              <a:rPr lang="en-US" sz="1400" i="1" dirty="0"/>
              <a:t>(continued)</a:t>
            </a:r>
          </a:p>
          <a:p>
            <a:pPr lvl="1"/>
            <a:r>
              <a:rPr lang="en-US" dirty="0"/>
              <a:t>Protecting American Rights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Hay issues new Open Door notes saying U. S. will keep trade open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Open Door policy reflects beliefs about U.S. economy: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growth depends on exports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U.S. has right to keep markets open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closing of area threatens U.S. survival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10242" name="Picture 2" descr="Image result for open door policy"/>
          <p:cNvPicPr>
            <a:picLocks noChangeAspect="1" noChangeArrowheads="1"/>
          </p:cNvPicPr>
          <p:nvPr/>
        </p:nvPicPr>
        <p:blipFill>
          <a:blip r:embed="rId2" cstate="print"/>
          <a:srcRect l="5000" t="6289" r="5000" b="6289"/>
          <a:stretch>
            <a:fillRect/>
          </a:stretch>
        </p:blipFill>
        <p:spPr bwMode="auto">
          <a:xfrm>
            <a:off x="2895600" y="3124200"/>
            <a:ext cx="3676650" cy="2839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879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Acquiring New Lands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3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04800" y="173736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The Impact of U.S. Territorial Gains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McKinley’s reelection confirms most Americans favor imperialism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Anti-Imperialist League has prominent people from different fields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For various reasons, agree wrong to rule others without their consent</a:t>
            </a:r>
          </a:p>
        </p:txBody>
      </p:sp>
      <p:pic>
        <p:nvPicPr>
          <p:cNvPr id="9218" name="Picture 2" descr="Image result for mckinley reel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895600"/>
            <a:ext cx="4876800" cy="3625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854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America as a World Power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" y="1737360"/>
            <a:ext cx="8610600" cy="3200400"/>
          </a:xfrm>
        </p:spPr>
        <p:txBody>
          <a:bodyPr/>
          <a:lstStyle/>
          <a:p>
            <a:r>
              <a:rPr lang="en-US" dirty="0">
                <a:solidFill>
                  <a:srgbClr val="0D0D0D"/>
                </a:solidFill>
                <a:cs typeface="Verdana" charset="0"/>
              </a:rPr>
              <a:t>The Russo-Japanese War, the Panama Canal, and the Mexican Revolution add to America</a:t>
            </a:r>
            <a:r>
              <a:rPr lang="ja-JP" altLang="en-US" dirty="0">
                <a:solidFill>
                  <a:srgbClr val="0D0D0D"/>
                </a:solidFill>
                <a:cs typeface="Verdana" charset="0"/>
              </a:rPr>
              <a:t>’</a:t>
            </a:r>
            <a:r>
              <a:rPr lang="en-US" dirty="0">
                <a:solidFill>
                  <a:srgbClr val="0D0D0D"/>
                </a:solidFill>
                <a:cs typeface="Verdana" charset="0"/>
              </a:rPr>
              <a:t>s military and economic power.</a:t>
            </a:r>
          </a:p>
          <a:p>
            <a:endParaRPr lang="en-US" dirty="0"/>
          </a:p>
        </p:txBody>
      </p:sp>
      <p:pic>
        <p:nvPicPr>
          <p:cNvPr id="8194" name="Picture 2" descr="Image result for america as a world p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638800" cy="3948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490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America as a World Power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32766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Teddy Roosevelt and the World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Roosevelt becomes president upon McKinley’s assassination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Roosevelt does not want Europeans to control world economy, politics</a:t>
            </a:r>
          </a:p>
          <a:p>
            <a:pPr lvl="1"/>
            <a:r>
              <a:rPr lang="en-US" dirty="0"/>
              <a:t>Roosevelt the Peacemaker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1904, Japan, Russia dispute control of Korea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Roosevelt negotiates Treaty of Portsmouth: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Japan gets Manchuria, Korea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Roosevelt wins Nobel Peace Prize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U.S., Japan continue diplomatic talks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pledge to respect each other’s possessions</a:t>
            </a:r>
          </a:p>
          <a:p>
            <a:pPr lvl="2" indent="0">
              <a:buNone/>
            </a:pP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518" y="152401"/>
            <a:ext cx="3914382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062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04800" y="2286000"/>
            <a:ext cx="84582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Teddy Roosevelt and the World </a:t>
            </a:r>
            <a:r>
              <a:rPr lang="en-US" sz="1400" i="1" dirty="0"/>
              <a:t>(continued)</a:t>
            </a:r>
          </a:p>
          <a:p>
            <a:pPr lvl="1"/>
            <a:r>
              <a:rPr lang="en-US" dirty="0"/>
              <a:t>Panama Canal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wants canal to cut travel time of commercial, military ships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1901, Hay-</a:t>
            </a:r>
            <a:r>
              <a:rPr lang="en-US" dirty="0" err="1">
                <a:cs typeface="Verdana" charset="0"/>
              </a:rPr>
              <a:t>Pauncefote</a:t>
            </a:r>
            <a:r>
              <a:rPr lang="en-US" dirty="0">
                <a:cs typeface="Verdana" charset="0"/>
              </a:rPr>
              <a:t> Treaty gives U.S. exclusive rights to canal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buys French company’s route through Panama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Negotiates with Colombia to build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Panama</a:t>
            </a:r>
            <a:r>
              <a:rPr lang="en-US" dirty="0">
                <a:cs typeface="Verdana" charset="0"/>
              </a:rPr>
              <a:t>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Canal</a:t>
            </a:r>
            <a:r>
              <a:rPr lang="en-US" dirty="0">
                <a:cs typeface="Verdana" charset="0"/>
              </a:rPr>
              <a:t>; talks break down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Bunau-Varilla helps organize Panamanian rebellion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U.S. gives military aid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U.S., Panama sign treaty; U.S. pays $10 million plus $250,00 per year for Canal Zone</a:t>
            </a:r>
          </a:p>
          <a:p>
            <a:pPr lvl="1"/>
            <a:r>
              <a:rPr lang="en-US" dirty="0"/>
              <a:t>Constructing the Canal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One of the greatest engineering feats: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fight diseases, geographic obstacles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at height, 43,400 workers employed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1914, Panama Canal opens, more than 1,000 merchant ships pass through in first year </a:t>
            </a:r>
          </a:p>
          <a:p>
            <a:pPr marL="1245870" lvl="2" indent="-285750"/>
            <a:endParaRPr lang="en-US" dirty="0">
              <a:cs typeface="Verdana" charset="0"/>
            </a:endParaRPr>
          </a:p>
          <a:p>
            <a:pPr marL="1245870" lvl="2" indent="-285750"/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6146" name="Picture 2" descr="Image result for panama canal roosev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33400"/>
            <a:ext cx="2362200" cy="1757477"/>
          </a:xfrm>
          <a:prstGeom prst="rect">
            <a:avLst/>
          </a:prstGeom>
          <a:noFill/>
        </p:spPr>
      </p:pic>
      <p:pic>
        <p:nvPicPr>
          <p:cNvPr id="6148" name="Picture 4" descr="Image result for panama canal on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28600"/>
            <a:ext cx="4191000" cy="27469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01463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066800" y="6858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Teddy Roosevelt and the World </a:t>
            </a:r>
            <a:r>
              <a:rPr lang="en-US" sz="1400" i="1" dirty="0"/>
              <a:t>(continued)</a:t>
            </a:r>
          </a:p>
          <a:p>
            <a:pPr lvl="1"/>
            <a:r>
              <a:rPr lang="en-US" dirty="0"/>
              <a:t>The Roosevelt Corollary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Roosevelt fears European intervention if Latin America defaults on loans 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Reminds Europeans of Monroe Doctrine, demands they stay out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Roosevelt Corollary</a:t>
            </a:r>
            <a:r>
              <a:rPr lang="en-US" dirty="0">
                <a:cs typeface="Verdana" charset="0"/>
              </a:rPr>
              <a:t>—U. S. to use force to protect economic interests</a:t>
            </a:r>
          </a:p>
          <a:p>
            <a:pPr lvl="1"/>
            <a:r>
              <a:rPr lang="en-US" dirty="0"/>
              <a:t>Dollar Diplomacy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Early 1900s, U.S. exercises police power on several occasions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Dollar diplomacy</a:t>
            </a:r>
            <a:r>
              <a:rPr lang="en-US" dirty="0">
                <a:cs typeface="Verdana" charset="0"/>
              </a:rPr>
              <a:t>—U.S. guarantees foreign loans by U.S. business</a:t>
            </a:r>
          </a:p>
          <a:p>
            <a:pPr marL="1245870" lvl="2" indent="-285750"/>
            <a:endParaRPr lang="en-US" dirty="0">
              <a:cs typeface="Verdana" charset="0"/>
            </a:endParaRPr>
          </a:p>
          <a:p>
            <a:pPr marL="1245870" lvl="2" indent="-285750"/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5122" name="Picture 2" descr="Image result for roosevelt coroll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76600"/>
            <a:ext cx="3657486" cy="2952751"/>
          </a:xfrm>
          <a:prstGeom prst="rect">
            <a:avLst/>
          </a:prstGeom>
          <a:noFill/>
        </p:spPr>
      </p:pic>
      <p:pic>
        <p:nvPicPr>
          <p:cNvPr id="5124" name="Picture 4" descr="Image result for roosevelt corolla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352800"/>
            <a:ext cx="4267200" cy="2859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043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1985433" cy="26670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447800" y="609600"/>
            <a:ext cx="4572000" cy="396240"/>
          </a:xfrm>
        </p:spPr>
        <p:txBody>
          <a:bodyPr/>
          <a:lstStyle/>
          <a:p>
            <a:r>
              <a:rPr lang="en-US" dirty="0"/>
              <a:t>America as a World Power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81000" y="685800"/>
            <a:ext cx="950976" cy="228600"/>
          </a:xfrm>
        </p:spPr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3657600"/>
            <a:ext cx="8458200" cy="4358640"/>
          </a:xfrm>
        </p:spPr>
        <p:txBody>
          <a:bodyPr>
            <a:normAutofit/>
          </a:bodyPr>
          <a:lstStyle/>
          <a:p>
            <a:r>
              <a:rPr lang="en-US" dirty="0"/>
              <a:t>Woodrow Wilson’s Missionary Diplomacy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Missionary diplomacy—U.S. has moral responsibility: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will not recognize regimes that are oppressive, undemocratic</a:t>
            </a:r>
          </a:p>
          <a:p>
            <a:pPr lvl="1"/>
            <a:r>
              <a:rPr lang="en-US" dirty="0"/>
              <a:t>The Mexican Revolution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Under dictator </a:t>
            </a:r>
            <a:r>
              <a:rPr lang="en-US" dirty="0" err="1">
                <a:cs typeface="Verdana" charset="0"/>
              </a:rPr>
              <a:t>Porfirio</a:t>
            </a:r>
            <a:r>
              <a:rPr lang="en-US" dirty="0">
                <a:cs typeface="Verdana" charset="0"/>
              </a:rPr>
              <a:t> </a:t>
            </a:r>
            <a:r>
              <a:rPr lang="en-US" dirty="0" err="1">
                <a:cs typeface="Verdana" charset="0"/>
              </a:rPr>
              <a:t>Díaz</a:t>
            </a:r>
            <a:r>
              <a:rPr lang="en-US" dirty="0">
                <a:cs typeface="Verdana" charset="0"/>
              </a:rPr>
              <a:t>, much U.S. investment </a:t>
            </a:r>
            <a:br>
              <a:rPr lang="en-US" dirty="0">
                <a:cs typeface="Verdana" charset="0"/>
              </a:rPr>
            </a:br>
            <a:r>
              <a:rPr lang="en-US" dirty="0">
                <a:cs typeface="Verdana" charset="0"/>
              </a:rPr>
              <a:t>in Mexico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1911, peasants, workers led by Francisco Madero overthrow </a:t>
            </a:r>
            <a:r>
              <a:rPr lang="en-US" dirty="0" err="1">
                <a:cs typeface="Verdana" charset="0"/>
              </a:rPr>
              <a:t>Díaz</a:t>
            </a:r>
            <a:endParaRPr lang="en-US" dirty="0">
              <a:cs typeface="Verdana" charset="0"/>
            </a:endParaRPr>
          </a:p>
          <a:p>
            <a:pPr marL="1245870" lvl="2" indent="-285750"/>
            <a:r>
              <a:rPr lang="en-US" dirty="0">
                <a:cs typeface="Verdana" charset="0"/>
              </a:rPr>
              <a:t>General </a:t>
            </a:r>
            <a:r>
              <a:rPr lang="en-US" dirty="0" err="1">
                <a:cs typeface="Verdana" charset="0"/>
              </a:rPr>
              <a:t>Victoriano</a:t>
            </a:r>
            <a:r>
              <a:rPr lang="en-US" dirty="0">
                <a:cs typeface="Verdana" charset="0"/>
              </a:rPr>
              <a:t> Huerta takes over government; Madero is murdered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Wilson refuses to recognize Huerta’s government</a:t>
            </a: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4098" name="Picture 2" descr="Image result for mexican revolu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0"/>
            <a:ext cx="4057650" cy="2539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1588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0" y="25146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Woodrow Wilson’s Missionary Diplomacy </a:t>
            </a:r>
            <a:r>
              <a:rPr lang="en-US" sz="1400" i="1" dirty="0"/>
              <a:t>(continued)</a:t>
            </a:r>
          </a:p>
          <a:p>
            <a:pPr lvl="1"/>
            <a:r>
              <a:rPr lang="en-US" dirty="0"/>
              <a:t>Intervention in Mexico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Huerta’s officers arrest U.S. sailors, quickly release them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Wilson orders Marines to occupy Veracruz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Argentina, Brazil, Chile mediate to avoid war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Huerta regime falls; nationalist </a:t>
            </a:r>
            <a:r>
              <a:rPr lang="en-US" dirty="0" err="1">
                <a:cs typeface="Verdana" charset="0"/>
              </a:rPr>
              <a:t>Venustiano</a:t>
            </a:r>
            <a:r>
              <a:rPr lang="en-US" dirty="0">
                <a:cs typeface="Verdana" charset="0"/>
              </a:rPr>
              <a:t> Carranza new president</a:t>
            </a:r>
          </a:p>
          <a:p>
            <a:pPr lvl="1"/>
            <a:r>
              <a:rPr lang="en-US" dirty="0"/>
              <a:t>Rebellion in Mexico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Francisco “</a:t>
            </a:r>
            <a:r>
              <a:rPr lang="en-US" b="1" dirty="0" err="1">
                <a:solidFill>
                  <a:srgbClr val="FF6600"/>
                </a:solidFill>
                <a:cs typeface="Verdana" charset="0"/>
              </a:rPr>
              <a:t>Pancho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” Villa</a:t>
            </a:r>
            <a:r>
              <a:rPr lang="en-US" dirty="0">
                <a:cs typeface="Verdana" charset="0"/>
              </a:rPr>
              <a:t>, </a:t>
            </a:r>
            <a:r>
              <a:rPr lang="en-US" b="1" dirty="0" err="1">
                <a:solidFill>
                  <a:srgbClr val="FF6600"/>
                </a:solidFill>
                <a:cs typeface="Verdana" charset="0"/>
              </a:rPr>
              <a:t>Emiliano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 Zapata </a:t>
            </a:r>
            <a:r>
              <a:rPr lang="en-US" dirty="0">
                <a:cs typeface="Verdana" charset="0"/>
              </a:rPr>
              <a:t>oppose Carranza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Zapata wants land reform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Villa a fierce nationalist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Wilson recognizes Carranza’s government; Villa threatens reprisals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Villa’s men kill American mine engineers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Villa raids Columbus, New Mexico</a:t>
            </a:r>
          </a:p>
          <a:p>
            <a:pPr lvl="2" indent="0">
              <a:buNone/>
            </a:pPr>
            <a:endParaRPr lang="en-US" dirty="0">
              <a:cs typeface="Verdana" charset="0"/>
            </a:endParaRPr>
          </a:p>
          <a:p>
            <a:pPr marL="1245870" lvl="2" indent="-285750"/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Image result for pancho v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09600"/>
            <a:ext cx="3445933" cy="1938337"/>
          </a:xfrm>
          <a:prstGeom prst="rect">
            <a:avLst/>
          </a:prstGeom>
          <a:noFill/>
        </p:spPr>
      </p:pic>
      <p:pic>
        <p:nvPicPr>
          <p:cNvPr id="3076" name="Picture 4" descr="Image result for venustiano carra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838200"/>
            <a:ext cx="3086100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45463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657600"/>
            <a:ext cx="3505200" cy="2207821"/>
          </a:xfrm>
          <a:prstGeom prst="rect">
            <a:avLst/>
          </a:prstGeom>
          <a:noFill/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4200"/>
            <a:ext cx="2381250" cy="3333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143000" y="6858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Woodrow Wilson’s Missionary Diplomacy </a:t>
            </a:r>
            <a:r>
              <a:rPr lang="en-US" sz="1400" i="1" dirty="0"/>
              <a:t>(continued)</a:t>
            </a:r>
          </a:p>
          <a:p>
            <a:pPr lvl="1"/>
            <a:r>
              <a:rPr lang="en-US" dirty="0"/>
              <a:t>Chasing Villa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Brigadier General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 John J. Pershing </a:t>
            </a:r>
            <a:r>
              <a:rPr lang="en-US" dirty="0">
                <a:cs typeface="Verdana" charset="0"/>
              </a:rPr>
              <a:t>leads force to capture Villa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Carranza demands withdrawal of U.S. troops; Wilson at first refuses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U.S. faces war in Europe, wants peace on southern border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Wilson orders Pershing home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Mexico adopts new constitution: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government controls oil, minerals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cs typeface="Verdana" charset="0"/>
              </a:rPr>
              <a:t>restricts foreign investors</a:t>
            </a:r>
          </a:p>
          <a:p>
            <a:pPr marL="1245870" lvl="2" indent="-285750"/>
            <a:r>
              <a:rPr lang="en-US" dirty="0">
                <a:cs typeface="Verdana" charset="0"/>
              </a:rPr>
              <a:t>1920, Alvaro </a:t>
            </a:r>
            <a:r>
              <a:rPr lang="en-US" dirty="0" err="1">
                <a:cs typeface="Verdana" charset="0"/>
              </a:rPr>
              <a:t>Obregón</a:t>
            </a:r>
            <a:r>
              <a:rPr lang="en-US" dirty="0">
                <a:cs typeface="Verdana" charset="0"/>
              </a:rPr>
              <a:t> new president; ends civil war, starts reforms</a:t>
            </a:r>
          </a:p>
          <a:p>
            <a:pPr lvl="2" indent="0">
              <a:buNone/>
            </a:pPr>
            <a:endParaRPr lang="en-US" dirty="0">
              <a:cs typeface="Verdana" charset="0"/>
            </a:endParaRPr>
          </a:p>
          <a:p>
            <a:pPr marL="1245870" lvl="2" indent="-285750"/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2" indent="0">
              <a:buNone/>
            </a:pPr>
            <a:r>
              <a:rPr lang="en-US" dirty="0">
                <a:solidFill>
                  <a:srgbClr val="0D0D0D"/>
                </a:solidFill>
                <a:cs typeface="Verdana" charset="0"/>
              </a:rPr>
              <a:t>                    </a:t>
            </a:r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052" name="AutoShape 4" descr="Image result for alvaro obregÃ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Image result for alvaro obregÃ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AutoShape 8" descr="Image result for alvaro obregÃ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Image result for world war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8943" y="3581400"/>
            <a:ext cx="4005057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2947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" y="1737360"/>
            <a:ext cx="8686800" cy="3200400"/>
          </a:xfrm>
        </p:spPr>
        <p:txBody>
          <a:bodyPr/>
          <a:lstStyle/>
          <a:p>
            <a:r>
              <a:rPr lang="en-US" dirty="0">
                <a:solidFill>
                  <a:srgbClr val="0D0D0D"/>
                </a:solidFill>
                <a:cs typeface="Verdana" charset="0"/>
              </a:rPr>
              <a:t>Beginning in 1867 and continuing through the century, global competition causes the United States to expand.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ED407C-2FC5-4653-A75B-AC2972015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021123"/>
            <a:ext cx="6324600" cy="40748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4557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63769" y="2346960"/>
            <a:ext cx="8458200" cy="4206240"/>
          </a:xfrm>
        </p:spPr>
        <p:txBody>
          <a:bodyPr>
            <a:normAutofit/>
          </a:bodyPr>
          <a:lstStyle/>
          <a:p>
            <a:r>
              <a:rPr lang="en-US" dirty="0"/>
              <a:t>American Expansionism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U.S. expands the size of the nation West toward the Pacific Ocean</a:t>
            </a:r>
          </a:p>
          <a:p>
            <a:pPr lvl="1"/>
            <a:r>
              <a:rPr lang="en-US" dirty="0"/>
              <a:t>Early Encounters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New port cities on the Pacific allow U.S. to expand global trade network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Attempt to expand diplomatic relation with China and Japan</a:t>
            </a:r>
          </a:p>
          <a:p>
            <a:pPr marL="2343150" lvl="4" indent="-285750"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U.S. uses gunboat diplomacy to open Japanese ports to trade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 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U.S. leaders want to join Europeans imperialists in establishing colonies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E46C0A"/>
                </a:solidFill>
              </a:rPr>
              <a:t>Imperialism</a:t>
            </a:r>
            <a:r>
              <a:rPr lang="en-US" dirty="0"/>
              <a:t>—policy of extending control over weaker nations</a:t>
            </a:r>
          </a:p>
          <a:p>
            <a:pPr lvl="1"/>
            <a:r>
              <a:rPr lang="en-US" dirty="0"/>
              <a:t>Global Competition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In 1800s, Europeans divide up most of Africa, compete for China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Japan joins race for China; U.S. decides to expand overseas</a:t>
            </a:r>
          </a:p>
          <a:p>
            <a:pPr marL="1245870" lvl="2" indent="-285750"/>
            <a:r>
              <a:rPr lang="en-US" dirty="0">
                <a:solidFill>
                  <a:srgbClr val="000000"/>
                </a:solidFill>
                <a:cs typeface="Verdana" charset="0"/>
              </a:rPr>
              <a:t>Three factors fuel U.S. imperialism: </a:t>
            </a:r>
            <a:r>
              <a:rPr lang="en-US" sz="1400" dirty="0">
                <a:solidFill>
                  <a:srgbClr val="000000"/>
                </a:solidFill>
                <a:cs typeface="Verdana" charset="0"/>
              </a:rPr>
              <a:t>military strength, new markets, cultural superiority </a:t>
            </a:r>
          </a:p>
          <a:p>
            <a:pPr marL="2343150" lvl="4" indent="-285750"/>
            <a:endParaRPr lang="en-US" sz="1400" dirty="0">
              <a:solidFill>
                <a:srgbClr val="000000"/>
              </a:solidFill>
              <a:cs typeface="Verdana" charset="0"/>
            </a:endParaRPr>
          </a:p>
          <a:p>
            <a:pPr marL="1245870" lvl="2" indent="-285750"/>
            <a:endParaRPr lang="en-US" dirty="0">
              <a:solidFill>
                <a:srgbClr val="000000"/>
              </a:solidFill>
              <a:cs typeface="Verdana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8D7EBB4-5DD6-4C5E-A48A-59619B173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08" t="6673" r="15037" b="6574"/>
          <a:stretch/>
        </p:blipFill>
        <p:spPr>
          <a:xfrm>
            <a:off x="4838700" y="80772"/>
            <a:ext cx="3276600" cy="236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214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2400" y="2667000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American Expansionism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Desire for Military Strength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Admiral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Alfred T. Mahan 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urges U.S. to build up navy to compete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U.S. builds modern battleships, becomes third largest naval power</a:t>
            </a:r>
          </a:p>
          <a:p>
            <a:pPr lvl="1"/>
            <a:r>
              <a:rPr lang="en-US" dirty="0"/>
              <a:t>Thirst for New Markets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U.S. farms, factories produce more than Americans can consume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U.S. needs raw materials, new markets for goods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Foreign trade: solution to overproduction, unemployment, depression</a:t>
            </a:r>
          </a:p>
          <a:p>
            <a:pPr lvl="1"/>
            <a:r>
              <a:rPr lang="en-US" dirty="0"/>
              <a:t>Belief in Cultural Superiority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Some combine Social Darwinism, belief in superiority of Anglo-Saxons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Argue U.S. has duty to Christianize, civilize “inferior peoples”</a:t>
            </a:r>
          </a:p>
          <a:p>
            <a:pPr lvl="2" indent="0">
              <a:lnSpc>
                <a:spcPct val="90000"/>
              </a:lnSpc>
              <a:buClr>
                <a:srgbClr val="000000"/>
              </a:buClr>
              <a:buNone/>
            </a:pPr>
            <a:endParaRPr lang="en-US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524818-C57D-4718-8F4A-A261F255FF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5746" y="931985"/>
            <a:ext cx="1847850" cy="2373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45A323-C719-4A38-B811-F008AB60E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4" y="926343"/>
            <a:ext cx="3165036" cy="23737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782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United States Acquires Alaska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William Seward</a:t>
            </a:r>
            <a:r>
              <a:rPr lang="en-US" dirty="0">
                <a:cs typeface="Verdana" charset="0"/>
              </a:rPr>
              <a:t>—Secretary of State under Lincoln, Johnson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1867, arranges purchase of Alaska from Russia for $7.2 million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has trouble convincing House to fund purchase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Alaska called “Seward’s Icebox,” “Seward’s Folly”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Alaska rich in timber, minerals, oil</a:t>
            </a:r>
          </a:p>
          <a:p>
            <a:pPr lvl="2" indent="0">
              <a:buNone/>
            </a:pPr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ECC710-6787-47CA-A9BE-BC2FC4AB1D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451274"/>
            <a:ext cx="4495800" cy="2697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9B1FF1-5D58-4E44-B0F2-CF0B3634BC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451274"/>
            <a:ext cx="3626339" cy="27197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50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371600" y="699831"/>
            <a:ext cx="4572000" cy="396240"/>
          </a:xfrm>
        </p:spPr>
        <p:txBody>
          <a:bodyPr/>
          <a:lstStyle/>
          <a:p>
            <a:r>
              <a:rPr lang="en-US" dirty="0"/>
              <a:t>Imperialism and America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6200" y="758131"/>
            <a:ext cx="950976" cy="228600"/>
          </a:xfrm>
        </p:spPr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04800" y="3352097"/>
            <a:ext cx="8458200" cy="4206240"/>
          </a:xfrm>
        </p:spPr>
        <p:txBody>
          <a:bodyPr>
            <a:normAutofit/>
          </a:bodyPr>
          <a:lstStyle/>
          <a:p>
            <a:r>
              <a:rPr lang="en-US" dirty="0"/>
              <a:t>The United States Takes Hawaii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Since 1790s, U.S. merchants stop in Hawaii on way to China, India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1820s, Yankee missionaries found schools, churches on islands</a:t>
            </a:r>
          </a:p>
          <a:p>
            <a:pPr lvl="1"/>
            <a:r>
              <a:rPr lang="en-US" dirty="0"/>
              <a:t>The Cry for Annexation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Mid-1800s, American-owned sugar plantations 75% of islands’ wealth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1887, U.S. pressures Hawaii to allow naval base at </a:t>
            </a:r>
            <a:r>
              <a:rPr lang="en-US" b="1" dirty="0">
                <a:solidFill>
                  <a:srgbClr val="FF6600"/>
                </a:solidFill>
                <a:cs typeface="Verdana" charset="0"/>
              </a:rPr>
              <a:t>Pearl Harbor</a:t>
            </a:r>
          </a:p>
          <a:p>
            <a:pPr marL="2343150" lvl="4" indent="-285750">
              <a:buClr>
                <a:schemeClr val="tx1"/>
              </a:buClr>
              <a:buFont typeface="Arial"/>
              <a:buChar char="–"/>
            </a:pPr>
            <a:r>
              <a:rPr lang="en-US" sz="1400" dirty="0">
                <a:cs typeface="Verdana" charset="0"/>
              </a:rPr>
              <a:t>becomes refueling station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1890 McKinley Tariff eliminates duty-free status of Hawaiian sugar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By 1900, foreigners outnumber native Hawaiians 3 to 1</a:t>
            </a:r>
          </a:p>
          <a:p>
            <a:pPr marL="1245870" lvl="2" indent="-285750">
              <a:buClr>
                <a:schemeClr val="tx1"/>
              </a:buClr>
            </a:pPr>
            <a:r>
              <a:rPr lang="en-US" dirty="0">
                <a:cs typeface="Verdana" charset="0"/>
              </a:rPr>
              <a:t>Planters call for U.S. to annex islands so will not have to pay duty</a:t>
            </a:r>
            <a:endParaRPr lang="en-US" dirty="0">
              <a:solidFill>
                <a:prstClr val="black"/>
              </a:solidFill>
              <a:ea typeface="Verdana" pitchFamily="34" charset="0"/>
              <a:cs typeface="Verdana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solidFill>
                <a:srgbClr val="000000"/>
              </a:solidFill>
              <a:cs typeface="Verdana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543800" y="6188881"/>
            <a:ext cx="1143000" cy="364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1400" i="1" dirty="0">
                <a:solidFill>
                  <a:srgbClr val="0076B7"/>
                </a:solidFill>
                <a:ea typeface="Verdana" pitchFamily="34" charset="0"/>
                <a:cs typeface="Verdana" pitchFamily="34" charset="0"/>
              </a:rPr>
              <a:t>Continued…</a:t>
            </a:r>
            <a:endParaRPr lang="en-IN" sz="1400" i="1" dirty="0">
              <a:solidFill>
                <a:srgbClr val="0076B7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D0223D-B7C0-4108-975B-8C00F9FD8B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6829" y="304800"/>
            <a:ext cx="4132385" cy="3258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35090CF-71C2-4DD1-A6F5-006477C0D7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198" y="1157419"/>
            <a:ext cx="2895233" cy="21333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967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4800" y="1298448"/>
            <a:ext cx="8458200" cy="46451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United States Takes Hawaii </a:t>
            </a:r>
            <a:r>
              <a:rPr lang="en-US" sz="1200" i="1" dirty="0">
                <a:solidFill>
                  <a:srgbClr val="2284A9"/>
                </a:solidFill>
                <a:ea typeface="Verdana" pitchFamily="34" charset="0"/>
                <a:cs typeface="Verdana" pitchFamily="34" charset="0"/>
              </a:rPr>
              <a:t>(continued)</a:t>
            </a:r>
          </a:p>
          <a:p>
            <a:pPr lvl="1"/>
            <a:r>
              <a:rPr lang="en-US" dirty="0"/>
              <a:t>The End of a Monarchy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1887, businessmen force King </a:t>
            </a:r>
            <a:r>
              <a:rPr lang="en-US" dirty="0" err="1">
                <a:solidFill>
                  <a:srgbClr val="000000"/>
                </a:solidFill>
                <a:cs typeface="Verdana" charset="0"/>
              </a:rPr>
              <a:t>Kalakaua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 to limit vote to landowners 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b="1" dirty="0">
                <a:solidFill>
                  <a:srgbClr val="FF6600"/>
                </a:solidFill>
                <a:cs typeface="Verdana" charset="0"/>
              </a:rPr>
              <a:t>Queen Liliuokalani </a:t>
            </a:r>
            <a:r>
              <a:rPr lang="en-US" dirty="0">
                <a:solidFill>
                  <a:srgbClr val="000000"/>
                </a:solidFill>
                <a:cs typeface="Verdana" charset="0"/>
              </a:rPr>
              <a:t>tries to remove landowning requirement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With help of marines, business groups overthrow the queen</a:t>
            </a:r>
          </a:p>
          <a:p>
            <a:pPr marL="2343150" lvl="4" indent="-285750">
              <a:lnSpc>
                <a:spcPct val="9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Set up government headed by </a:t>
            </a:r>
            <a:r>
              <a:rPr lang="en-US" sz="1400" b="1" dirty="0">
                <a:solidFill>
                  <a:srgbClr val="FF6600"/>
                </a:solidFill>
                <a:cs typeface="Verdana" charset="0"/>
              </a:rPr>
              <a:t>Sanford B. Dole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President Cleveland cannot make Dole surrender power to queen</a:t>
            </a:r>
          </a:p>
          <a:p>
            <a:pPr marL="2343150" lvl="4" indent="-285750">
              <a:lnSpc>
                <a:spcPct val="90000"/>
              </a:lnSpc>
              <a:buClr>
                <a:srgbClr val="000000"/>
              </a:buClr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  <a:cs typeface="Verdana" charset="0"/>
              </a:rPr>
              <a:t>recognizes Republic of Hawaii</a:t>
            </a:r>
          </a:p>
          <a:p>
            <a:pPr marL="1245870" lvl="2" indent="-285750">
              <a:lnSpc>
                <a:spcPct val="90000"/>
              </a:lnSpc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cs typeface="Verdana" charset="0"/>
              </a:rPr>
              <a:t>Under President McKinley, Congress proclaims Hawaii U.S. territory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9ECE07-54B5-42F2-ACD1-D1B2951542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83" y="3733800"/>
            <a:ext cx="2193594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1A69D7-E4B5-4991-8891-496E268454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3823" y="3700930"/>
            <a:ext cx="2193595" cy="2852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8E5943-4A4F-44BA-B6C8-E77DBFB9F6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9500" y="3892712"/>
            <a:ext cx="1905000" cy="2279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508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by Houghton Mifflin Harcourt Publishing Company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D5280-DBD0-2343-946D-B32C2D72E92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Spanish-American War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LESSON 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D0D0D"/>
                </a:solidFill>
                <a:cs typeface="Verdana" charset="0"/>
              </a:rPr>
              <a:t>In 1898, the United States goes to war to help Cuba win its independence from Spain.</a:t>
            </a:r>
            <a:endParaRPr lang="en-US" b="1" dirty="0">
              <a:solidFill>
                <a:srgbClr val="C00000"/>
              </a:solidFill>
              <a:cs typeface="Verdan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DD1D54-4FD7-490E-90AA-4745458AF1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1947" y="2209800"/>
            <a:ext cx="4680106" cy="38002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7913370"/>
      </p:ext>
    </p:extLst>
  </p:cSld>
  <p:clrMapOvr>
    <a:masterClrMapping/>
  </p:clrMapOvr>
</p:sld>
</file>

<file path=ppt/theme/theme1.xml><?xml version="1.0" encoding="utf-8"?>
<a:theme xmlns:a="http://schemas.openxmlformats.org/drawingml/2006/main" name="SS_AH2018_Presentations_template">
  <a:themeElements>
    <a:clrScheme name="Custom 7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005294"/>
      </a:accent3>
      <a:accent4>
        <a:srgbClr val="989AAC"/>
      </a:accent4>
      <a:accent5>
        <a:srgbClr val="DC5924"/>
      </a:accent5>
      <a:accent6>
        <a:srgbClr val="B4B392"/>
      </a:accent6>
      <a:hlink>
        <a:srgbClr val="C71D0C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3212</TotalTime>
  <Words>2320</Words>
  <Application>Microsoft Office PowerPoint</Application>
  <PresentationFormat>On-screen Show (4:3)</PresentationFormat>
  <Paragraphs>377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SS_AH2018_Presentations_template</vt:lpstr>
      <vt:lpstr>Slide 1</vt:lpstr>
      <vt:lpstr>Slide 2</vt:lpstr>
      <vt:lpstr>Slide 3</vt:lpstr>
      <vt:lpstr>Slide 4</vt:lpstr>
      <vt:lpstr>Lesson 1</vt:lpstr>
      <vt:lpstr>Slide 6</vt:lpstr>
      <vt:lpstr>Slide 7</vt:lpstr>
      <vt:lpstr>Lesson 1</vt:lpstr>
      <vt:lpstr>Slide 9</vt:lpstr>
      <vt:lpstr>Slide 10</vt:lpstr>
      <vt:lpstr>Slide 11</vt:lpstr>
      <vt:lpstr>Lesson 2</vt:lpstr>
      <vt:lpstr>Slide 13</vt:lpstr>
      <vt:lpstr>Lesson 2</vt:lpstr>
      <vt:lpstr>Slide 15</vt:lpstr>
      <vt:lpstr>Slide 16</vt:lpstr>
      <vt:lpstr>Slide 17</vt:lpstr>
      <vt:lpstr>Lesson 3</vt:lpstr>
      <vt:lpstr>Slide 19</vt:lpstr>
      <vt:lpstr>Slide 20</vt:lpstr>
      <vt:lpstr>Lesson 3</vt:lpstr>
      <vt:lpstr>Slide 22</vt:lpstr>
      <vt:lpstr>Slide 23</vt:lpstr>
      <vt:lpstr>Slide 24</vt:lpstr>
      <vt:lpstr>Lesson 4</vt:lpstr>
      <vt:lpstr>Lesson 4</vt:lpstr>
      <vt:lpstr>Slide 27</vt:lpstr>
      <vt:lpstr>Lesson 4</vt:lpstr>
      <vt:lpstr>Lesson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Suraj Prakash</dc:creator>
  <cp:lastModifiedBy>harrisb</cp:lastModifiedBy>
  <cp:revision>626</cp:revision>
  <dcterms:created xsi:type="dcterms:W3CDTF">2012-10-05T05:31:36Z</dcterms:created>
  <dcterms:modified xsi:type="dcterms:W3CDTF">2018-10-04T11:43:56Z</dcterms:modified>
</cp:coreProperties>
</file>