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75" r:id="rId2"/>
    <p:sldMasterId id="2147483683" r:id="rId3"/>
    <p:sldMasterId id="2147483685" r:id="rId4"/>
    <p:sldMasterId id="2147483691" r:id="rId5"/>
    <p:sldMasterId id="2147483693" r:id="rId6"/>
    <p:sldMasterId id="2147483695" r:id="rId7"/>
    <p:sldMasterId id="2147483697" r:id="rId8"/>
    <p:sldMasterId id="2147483699" r:id="rId9"/>
    <p:sldMasterId id="2147483701" r:id="rId10"/>
    <p:sldMasterId id="2147483705" r:id="rId11"/>
    <p:sldMasterId id="2147483867" r:id="rId12"/>
  </p:sldMasterIdLst>
  <p:notesMasterIdLst>
    <p:notesMasterId r:id="rId46"/>
  </p:notesMasterIdLst>
  <p:sldIdLst>
    <p:sldId id="256" r:id="rId13"/>
    <p:sldId id="258" r:id="rId14"/>
    <p:sldId id="441" r:id="rId15"/>
    <p:sldId id="259" r:id="rId16"/>
    <p:sldId id="262" r:id="rId17"/>
    <p:sldId id="263" r:id="rId18"/>
    <p:sldId id="264" r:id="rId19"/>
    <p:sldId id="265" r:id="rId20"/>
    <p:sldId id="266" r:id="rId21"/>
    <p:sldId id="440" r:id="rId22"/>
    <p:sldId id="271" r:id="rId23"/>
    <p:sldId id="273" r:id="rId24"/>
    <p:sldId id="442" r:id="rId25"/>
    <p:sldId id="274" r:id="rId26"/>
    <p:sldId id="277" r:id="rId27"/>
    <p:sldId id="278" r:id="rId28"/>
    <p:sldId id="279" r:id="rId29"/>
    <p:sldId id="280" r:id="rId30"/>
    <p:sldId id="282" r:id="rId31"/>
    <p:sldId id="283" r:id="rId32"/>
    <p:sldId id="443" r:id="rId33"/>
    <p:sldId id="284" r:id="rId34"/>
    <p:sldId id="285" r:id="rId35"/>
    <p:sldId id="286" r:id="rId36"/>
    <p:sldId id="287" r:id="rId37"/>
    <p:sldId id="288" r:id="rId38"/>
    <p:sldId id="290" r:id="rId39"/>
    <p:sldId id="291" r:id="rId40"/>
    <p:sldId id="444" r:id="rId41"/>
    <p:sldId id="421" r:id="rId42"/>
    <p:sldId id="422" r:id="rId43"/>
    <p:sldId id="423" r:id="rId44"/>
    <p:sldId id="42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insmor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552"/>
    <a:srgbClr val="1F89BD"/>
    <a:srgbClr val="187A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7" autoAdjust="0"/>
    <p:restoredTop sz="93954" autoAdjust="0"/>
  </p:normalViewPr>
  <p:slideViewPr>
    <p:cSldViewPr snapToGrid="0">
      <p:cViewPr varScale="1">
        <p:scale>
          <a:sx n="84" d="100"/>
          <a:sy n="84" d="100"/>
        </p:scale>
        <p:origin x="1440" y="67"/>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C7192-EF1E-429B-B47B-F5B51B7C9377}" type="datetimeFigureOut">
              <a:rPr lang="en-US" smtClean="0"/>
              <a:t>1/11/2016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3DCB9-FCFA-424C-9390-3ECF613363B3}" type="slidenum">
              <a:rPr lang="en-US" smtClean="0"/>
              <a:t>‹#›</a:t>
            </a:fld>
            <a:endParaRPr lang="en-US"/>
          </a:p>
        </p:txBody>
      </p:sp>
    </p:spTree>
    <p:extLst>
      <p:ext uri="{BB962C8B-B14F-4D97-AF65-F5344CB8AC3E}">
        <p14:creationId xmlns:p14="http://schemas.microsoft.com/office/powerpoint/2010/main" val="58088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 Tips</a:t>
            </a:r>
            <a:endParaRPr lang="en-US" dirty="0" smtClean="0"/>
          </a:p>
          <a:p>
            <a:r>
              <a:rPr lang="en-US" dirty="0" smtClean="0"/>
              <a:t>• The concept of pangenesis is analogous to the structure of United States representation in Congress. Each congressional district sends a person (</a:t>
            </a:r>
            <a:r>
              <a:rPr lang="en-US" dirty="0" err="1" smtClean="0"/>
              <a:t>pangene</a:t>
            </a:r>
            <a:r>
              <a:rPr lang="en-US" dirty="0" smtClean="0"/>
              <a:t>) to the U.S. House of Representatives (gamete). There, all parts of the United States (body) are represented.</a:t>
            </a:r>
          </a:p>
          <a:p>
            <a:r>
              <a:rPr lang="en-US" dirty="0" smtClean="0"/>
              <a:t>• In this or future lectures addressing evolution, you may mention that pangenesis was a mechanism consistent with Lamarckian evolution.</a:t>
            </a:r>
          </a:p>
          <a:p>
            <a:r>
              <a:rPr lang="en-US" b="1" dirty="0" smtClean="0"/>
              <a:t>Active Lecture Tips</a:t>
            </a:r>
            <a:endParaRPr lang="en-US" dirty="0" smtClean="0"/>
          </a:p>
          <a:p>
            <a:r>
              <a:rPr lang="en-US" dirty="0" smtClean="0"/>
              <a:t>• As you begin your lectures on genetics, consider challenging your students to work in small groups to explain why the theories of pangenesis or blending are incorrect. You might even ask for short responses from groups or use this as an assignment before the first lectures. In addition to arousing interest in the answers, the responses should reveal the diverse backgrounds of your students entering this discussion and reveal any preexisting confusion on the subject of genetics.</a:t>
            </a:r>
          </a:p>
          <a:p>
            <a:r>
              <a:rPr lang="en-US" dirty="0" smtClean="0">
                <a:sym typeface="Symbol" charset="2"/>
              </a:rPr>
              <a:t></a:t>
            </a:r>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a:p>
            <a:r>
              <a:rPr lang="en-US" b="1" dirty="0" smtClean="0"/>
              <a:t>Active Lecture Tips</a:t>
            </a:r>
            <a:endParaRPr lang="en-US" dirty="0" smtClean="0"/>
          </a:p>
          <a:p>
            <a:r>
              <a:rPr lang="en-US" dirty="0" smtClean="0">
                <a:sym typeface="Symbol" charset="2"/>
              </a:rPr>
              <a:t></a:t>
            </a:r>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4</a:t>
            </a:fld>
            <a:endParaRPr lang="en-US"/>
          </a:p>
        </p:txBody>
      </p:sp>
    </p:spTree>
    <p:extLst>
      <p:ext uri="{BB962C8B-B14F-4D97-AF65-F5344CB8AC3E}">
        <p14:creationId xmlns:p14="http://schemas.microsoft.com/office/powerpoint/2010/main" val="403609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Students using Punnett squares need to be reminded that the calculations are expected statistical probabilities and not absolutes. Just as we would expect that any six playing cards dealt might be half black and half red, we frequently find that this is not true. This might be a good time to show how larger sample sizes increase the likelihood that sampling will reflect expected ratios.</a:t>
            </a:r>
          </a:p>
          <a:p>
            <a:r>
              <a:rPr lang="en-US" b="1" dirty="0" smtClean="0"/>
              <a:t>Teaching Tips</a:t>
            </a:r>
            <a:endParaRPr lang="en-US" dirty="0" smtClean="0"/>
          </a:p>
          <a:p>
            <a:r>
              <a:rPr lang="en-US" dirty="0" smtClean="0"/>
              <a:t>• This early material introduces many definitions that are vital to understanding the later discussions in this chapter. Therefore, students need to be encouraged to master these definitions immediately. This may be a good time for a short quiz to encourage their progress.</a:t>
            </a:r>
          </a:p>
          <a:p>
            <a:r>
              <a:rPr lang="en-US" dirty="0" smtClean="0"/>
              <a:t>• Many students benefit from a little quick practice with a Punnett square. Have them try these crosses for practice: (a) </a:t>
            </a:r>
            <a:r>
              <a:rPr lang="en-US" i="1" dirty="0" smtClean="0"/>
              <a:t>PP</a:t>
            </a:r>
            <a:r>
              <a:rPr lang="en-US" dirty="0" smtClean="0"/>
              <a:t> </a:t>
            </a:r>
            <a:r>
              <a:rPr lang="en-US" dirty="0" smtClean="0">
                <a:sym typeface="Symbol" charset="2"/>
              </a:rPr>
              <a:t></a:t>
            </a:r>
            <a:r>
              <a:rPr lang="en-US" dirty="0" smtClean="0"/>
              <a:t> </a:t>
            </a:r>
            <a:r>
              <a:rPr lang="en-US" i="1" dirty="0" smtClean="0"/>
              <a:t>pp</a:t>
            </a:r>
            <a:r>
              <a:rPr lang="en-US" dirty="0" smtClean="0"/>
              <a:t> and (b) </a:t>
            </a:r>
            <a:r>
              <a:rPr lang="en-US" i="1" dirty="0" smtClean="0"/>
              <a:t>Pp</a:t>
            </a:r>
            <a:r>
              <a:rPr lang="en-US" dirty="0" smtClean="0"/>
              <a:t> </a:t>
            </a:r>
            <a:r>
              <a:rPr lang="en-US" dirty="0" smtClean="0">
                <a:sym typeface="Symbol" charset="2"/>
              </a:rPr>
              <a:t></a:t>
            </a:r>
            <a:r>
              <a:rPr lang="en-US" dirty="0" smtClean="0"/>
              <a:t> </a:t>
            </a:r>
            <a:r>
              <a:rPr lang="en-US" i="1" dirty="0" smtClean="0"/>
              <a:t>pp</a:t>
            </a:r>
            <a:r>
              <a:rPr lang="en-US" dirty="0" smtClean="0"/>
              <a:t>.</a:t>
            </a:r>
          </a:p>
          <a:p>
            <a:r>
              <a:rPr lang="en-US" dirty="0" smtClean="0"/>
              <a:t>• For students struggling with basic terminology, an analogy between a genetic trait and a pair of shoes might be helpful. A person might wear a pair of shoes in which both shoes match (homozygous), or less likely, a person might wear shoes that do not match (heterozygous).</a:t>
            </a:r>
          </a:p>
          <a:p>
            <a:r>
              <a:rPr lang="en-US" dirty="0" smtClean="0"/>
              <a:t>• Another analogy that might help struggling students is a pair of people trying to make a decision about where to eat tonight. One person wants to eat at a restaurant; the other wants to eat a meal at home. If this “heterozygous” couple eats at home, the dominant allele “wins.”</a:t>
            </a:r>
          </a:p>
          <a:p>
            <a:r>
              <a:rPr lang="en-US" b="1" dirty="0" smtClean="0"/>
              <a:t>Active Lecture Tips</a:t>
            </a:r>
            <a:endParaRPr lang="en-US" dirty="0" smtClean="0"/>
          </a:p>
          <a:p>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a:p>
            <a:r>
              <a:rPr lang="en-US" dirty="0" smtClean="0"/>
              <a:t>• See the activity </a:t>
            </a:r>
            <a:r>
              <a:rPr lang="en-US" i="1" dirty="0" smtClean="0"/>
              <a:t>Interactive Celebrity Parents Genetic Inheritance Game</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15</a:t>
            </a:fld>
            <a:endParaRPr lang="en-US"/>
          </a:p>
        </p:txBody>
      </p:sp>
    </p:spTree>
    <p:extLst>
      <p:ext uri="{BB962C8B-B14F-4D97-AF65-F5344CB8AC3E}">
        <p14:creationId xmlns:p14="http://schemas.microsoft.com/office/powerpoint/2010/main" val="378139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9.3a-1 Crosses tracking one character (flower color) (step 1)</a:t>
            </a:r>
            <a:endParaRPr lang="en-US" dirty="0">
              <a:latin typeface="Times New Roman"/>
              <a:cs typeface="Times New Roman"/>
            </a:endParaRPr>
          </a:p>
        </p:txBody>
      </p:sp>
    </p:spTree>
    <p:extLst>
      <p:ext uri="{BB962C8B-B14F-4D97-AF65-F5344CB8AC3E}">
        <p14:creationId xmlns:p14="http://schemas.microsoft.com/office/powerpoint/2010/main" val="1127457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9.3a</a:t>
            </a:r>
            <a:r>
              <a:rPr lang="en-US" dirty="0" smtClean="0">
                <a:latin typeface="Times New Roman"/>
                <a:cs typeface="Times New Roman"/>
              </a:rPr>
              <a:t>-2 </a:t>
            </a:r>
            <a:r>
              <a:rPr lang="en-US" dirty="0">
                <a:latin typeface="Times New Roman"/>
                <a:cs typeface="Times New Roman"/>
              </a:rPr>
              <a:t>Crosses tracking one character (flower color) (step </a:t>
            </a:r>
            <a:r>
              <a:rPr lang="en-US" dirty="0" smtClean="0">
                <a:latin typeface="Times New Roman"/>
                <a:cs typeface="Times New Roman"/>
              </a:rPr>
              <a:t>2)</a:t>
            </a:r>
            <a:endParaRPr lang="en-US" dirty="0">
              <a:latin typeface="Times New Roman"/>
              <a:cs typeface="Times New Roman"/>
            </a:endParaRPr>
          </a:p>
        </p:txBody>
      </p:sp>
    </p:spTree>
    <p:extLst>
      <p:ext uri="{BB962C8B-B14F-4D97-AF65-F5344CB8AC3E}">
        <p14:creationId xmlns:p14="http://schemas.microsoft.com/office/powerpoint/2010/main" val="3130697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9.3a</a:t>
            </a:r>
            <a:r>
              <a:rPr lang="en-US" dirty="0" smtClean="0">
                <a:latin typeface="Times New Roman"/>
                <a:cs typeface="Times New Roman"/>
              </a:rPr>
              <a:t>-3 </a:t>
            </a:r>
            <a:r>
              <a:rPr lang="en-US" dirty="0">
                <a:latin typeface="Times New Roman"/>
                <a:cs typeface="Times New Roman"/>
              </a:rPr>
              <a:t>Crosses tracking one character (flower color) (step </a:t>
            </a:r>
            <a:r>
              <a:rPr lang="en-US" dirty="0" smtClean="0">
                <a:latin typeface="Times New Roman"/>
                <a:cs typeface="Times New Roman"/>
              </a:rPr>
              <a:t>3)</a:t>
            </a:r>
            <a:endParaRPr lang="en-US" dirty="0">
              <a:latin typeface="Times New Roman"/>
              <a:cs typeface="Times New Roman"/>
            </a:endParaRPr>
          </a:p>
        </p:txBody>
      </p:sp>
    </p:spTree>
    <p:extLst>
      <p:ext uri="{BB962C8B-B14F-4D97-AF65-F5344CB8AC3E}">
        <p14:creationId xmlns:p14="http://schemas.microsoft.com/office/powerpoint/2010/main" val="3391710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Students using Punnett squares need to be reminded that the calculations are expected statistical probabilities and not absolutes. Just as we would expect that any six playing cards dealt might be half black and half red, we frequently find that this is not true. This might be a good time to show how larger sample sizes increase the likelihood that sampling will reflect expected ratios.</a:t>
            </a:r>
          </a:p>
          <a:p>
            <a:r>
              <a:rPr lang="en-US" b="1" dirty="0" smtClean="0"/>
              <a:t>Teaching Tips</a:t>
            </a:r>
            <a:endParaRPr lang="en-US" dirty="0" smtClean="0"/>
          </a:p>
          <a:p>
            <a:r>
              <a:rPr lang="en-US" dirty="0" smtClean="0"/>
              <a:t>• This early material introduces many definitions that are vital to understanding the later discussions in this chapter. Therefore, students need to be encouraged to master these definitions immediately. This may be a good time for a short quiz to encourage their progress.</a:t>
            </a:r>
          </a:p>
          <a:p>
            <a:r>
              <a:rPr lang="en-US" dirty="0" smtClean="0"/>
              <a:t>• Many students benefit from a little quick practice with a Punnett square. Have them try these crosses for practice: (a) </a:t>
            </a:r>
            <a:r>
              <a:rPr lang="en-US" i="1" dirty="0" smtClean="0"/>
              <a:t>PP</a:t>
            </a:r>
            <a:r>
              <a:rPr lang="en-US" dirty="0" smtClean="0"/>
              <a:t> </a:t>
            </a:r>
            <a:r>
              <a:rPr lang="en-US" dirty="0" smtClean="0">
                <a:sym typeface="Symbol" charset="2"/>
              </a:rPr>
              <a:t></a:t>
            </a:r>
            <a:r>
              <a:rPr lang="en-US" dirty="0" smtClean="0"/>
              <a:t> </a:t>
            </a:r>
            <a:r>
              <a:rPr lang="en-US" i="1" dirty="0" smtClean="0"/>
              <a:t>pp</a:t>
            </a:r>
            <a:r>
              <a:rPr lang="en-US" dirty="0" smtClean="0"/>
              <a:t> and (b) </a:t>
            </a:r>
            <a:r>
              <a:rPr lang="en-US" i="1" dirty="0" smtClean="0"/>
              <a:t>Pp</a:t>
            </a:r>
            <a:r>
              <a:rPr lang="en-US" dirty="0" smtClean="0"/>
              <a:t> </a:t>
            </a:r>
            <a:r>
              <a:rPr lang="en-US" dirty="0" smtClean="0">
                <a:sym typeface="Symbol" charset="2"/>
              </a:rPr>
              <a:t></a:t>
            </a:r>
            <a:r>
              <a:rPr lang="en-US" dirty="0" smtClean="0"/>
              <a:t> </a:t>
            </a:r>
            <a:r>
              <a:rPr lang="en-US" i="1" dirty="0" smtClean="0"/>
              <a:t>pp</a:t>
            </a:r>
            <a:r>
              <a:rPr lang="en-US" dirty="0" smtClean="0"/>
              <a:t>.</a:t>
            </a:r>
          </a:p>
          <a:p>
            <a:r>
              <a:rPr lang="en-US" dirty="0" smtClean="0"/>
              <a:t>• For students struggling with basic terminology, an analogy between a genetic trait and a pair of shoes might be helpful. A person might wear a pair of shoes in which both shoes match (homozygous), or less likely, a person might wear shoes that do not match (heterozygous).</a:t>
            </a:r>
          </a:p>
          <a:p>
            <a:r>
              <a:rPr lang="en-US" dirty="0" smtClean="0"/>
              <a:t>• Another analogy that might help struggling students is a pair of people trying to make a decision about where to eat tonight. One person wants to eat at a restaurant; the other wants to eat a meal at home. If this “heterozygous” couple eats at home, the dominant allele “wins.”</a:t>
            </a:r>
          </a:p>
          <a:p>
            <a:r>
              <a:rPr lang="en-US" b="1" dirty="0" smtClean="0"/>
              <a:t>Active Lecture Tips</a:t>
            </a:r>
            <a:endParaRPr lang="en-US" dirty="0" smtClean="0"/>
          </a:p>
          <a:p>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a:p>
            <a:r>
              <a:rPr lang="en-US" dirty="0" smtClean="0"/>
              <a:t>• See the activity </a:t>
            </a:r>
            <a:r>
              <a:rPr lang="en-US" i="1" dirty="0" smtClean="0"/>
              <a:t>Interactive Celebrity Parents Genetic Inheritance Game</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a:p>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19</a:t>
            </a:fld>
            <a:endParaRPr lang="en-US"/>
          </a:p>
        </p:txBody>
      </p:sp>
    </p:spTree>
    <p:extLst>
      <p:ext uri="{BB962C8B-B14F-4D97-AF65-F5344CB8AC3E}">
        <p14:creationId xmlns:p14="http://schemas.microsoft.com/office/powerpoint/2010/main" val="619066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Students using Punnett squares need to be reminded that the calculations are expected statistical probabilities and not absolutes. Just as we would expect that any six playing cards dealt might be half black and half red, we frequently find that this is not true. This might be a good time to show how larger sample sizes increase the likelihood that sampling will reflect expected ratios.</a:t>
            </a:r>
          </a:p>
          <a:p>
            <a:r>
              <a:rPr lang="en-US" b="1" dirty="0" smtClean="0"/>
              <a:t>Teaching Tips</a:t>
            </a:r>
            <a:endParaRPr lang="en-US" dirty="0" smtClean="0"/>
          </a:p>
          <a:p>
            <a:r>
              <a:rPr lang="en-US" dirty="0" smtClean="0"/>
              <a:t>• This early material introduces many definitions that are vital to understanding the later discussions in this chapter. Therefore, students need to be encouraged to master these definitions immediately. This may be a good time for a short quiz to encourage their progress.</a:t>
            </a:r>
          </a:p>
          <a:p>
            <a:r>
              <a:rPr lang="en-US" dirty="0" smtClean="0"/>
              <a:t>• Many students benefit from a little quick practice with a Punnett square. Have them try these crosses for practice: (a) </a:t>
            </a:r>
            <a:r>
              <a:rPr lang="en-US" i="1" dirty="0" smtClean="0"/>
              <a:t>PP</a:t>
            </a:r>
            <a:r>
              <a:rPr lang="en-US" dirty="0" smtClean="0"/>
              <a:t> </a:t>
            </a:r>
            <a:r>
              <a:rPr lang="en-US" dirty="0" smtClean="0">
                <a:sym typeface="Symbol" charset="2"/>
              </a:rPr>
              <a:t></a:t>
            </a:r>
            <a:r>
              <a:rPr lang="en-US" dirty="0" smtClean="0"/>
              <a:t> </a:t>
            </a:r>
            <a:r>
              <a:rPr lang="en-US" i="1" dirty="0" smtClean="0"/>
              <a:t>pp</a:t>
            </a:r>
            <a:r>
              <a:rPr lang="en-US" dirty="0" smtClean="0"/>
              <a:t> and (b) </a:t>
            </a:r>
            <a:r>
              <a:rPr lang="en-US" i="1" dirty="0" smtClean="0"/>
              <a:t>Pp</a:t>
            </a:r>
            <a:r>
              <a:rPr lang="en-US" dirty="0" smtClean="0"/>
              <a:t> </a:t>
            </a:r>
            <a:r>
              <a:rPr lang="en-US" dirty="0" smtClean="0">
                <a:sym typeface="Symbol" charset="2"/>
              </a:rPr>
              <a:t></a:t>
            </a:r>
            <a:r>
              <a:rPr lang="en-US" dirty="0" smtClean="0"/>
              <a:t> </a:t>
            </a:r>
            <a:r>
              <a:rPr lang="en-US" i="1" dirty="0" smtClean="0"/>
              <a:t>pp</a:t>
            </a:r>
            <a:r>
              <a:rPr lang="en-US" dirty="0" smtClean="0"/>
              <a:t>.</a:t>
            </a:r>
          </a:p>
          <a:p>
            <a:r>
              <a:rPr lang="en-US" dirty="0" smtClean="0"/>
              <a:t>• For students struggling with basic terminology, an analogy between a genetic trait and a pair of shoes might be helpful. A person might wear a pair of shoes in which both shoes match (homozygous), or less likely, a person might wear shoes that do not match (heterozygous).</a:t>
            </a:r>
          </a:p>
          <a:p>
            <a:r>
              <a:rPr lang="en-US" dirty="0" smtClean="0"/>
              <a:t>• Another analogy that might help struggling students is a pair of people trying to make a decision about where to eat tonight. One person wants to eat at a restaurant; the other wants to eat a meal at home. If this “heterozygous” couple eats at home, the dominant allele “wins.”</a:t>
            </a:r>
          </a:p>
          <a:p>
            <a:r>
              <a:rPr lang="en-US" b="1" dirty="0" smtClean="0"/>
              <a:t>Active Lecture Tips</a:t>
            </a:r>
            <a:endParaRPr lang="en-US" dirty="0" smtClean="0"/>
          </a:p>
          <a:p>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a:p>
            <a:r>
              <a:rPr lang="en-US" dirty="0" smtClean="0"/>
              <a:t>• See the activity </a:t>
            </a:r>
            <a:r>
              <a:rPr lang="en-US" i="1" dirty="0" smtClean="0"/>
              <a:t>Interactive Celebrity Parents Genetic Inheritance Game</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20</a:t>
            </a:fld>
            <a:endParaRPr lang="en-US"/>
          </a:p>
        </p:txBody>
      </p:sp>
    </p:spTree>
    <p:extLst>
      <p:ext uri="{BB962C8B-B14F-4D97-AF65-F5344CB8AC3E}">
        <p14:creationId xmlns:p14="http://schemas.microsoft.com/office/powerpoint/2010/main" val="92105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Students using Punnett squares need to be reminded that the calculations are expected statistical probabilities and not absolutes. Just as we would expect that any six playing cards dealt might be half black and half red, we frequently find that this is not true. This might be a good time to show how larger sample sizes increase the likelihood that sampling will reflect expected ratios.</a:t>
            </a:r>
          </a:p>
          <a:p>
            <a:r>
              <a:rPr lang="en-US" b="1" dirty="0" smtClean="0"/>
              <a:t>Teaching Tips</a:t>
            </a:r>
            <a:endParaRPr lang="en-US" dirty="0" smtClean="0"/>
          </a:p>
          <a:p>
            <a:r>
              <a:rPr lang="en-US" dirty="0" smtClean="0"/>
              <a:t>• This early material introduces many definitions that are vital to understanding the later discussions in this chapter. Therefore, students need to be encouraged to master these definitions immediately. This may be a good time for a short quiz to encourage their progress.</a:t>
            </a:r>
          </a:p>
          <a:p>
            <a:r>
              <a:rPr lang="en-US" dirty="0" smtClean="0"/>
              <a:t>• Many students benefit from a little quick practice with a Punnett square. Have them try these crosses for practice: (a) </a:t>
            </a:r>
            <a:r>
              <a:rPr lang="en-US" i="1" dirty="0" smtClean="0"/>
              <a:t>PP</a:t>
            </a:r>
            <a:r>
              <a:rPr lang="en-US" dirty="0" smtClean="0"/>
              <a:t> </a:t>
            </a:r>
            <a:r>
              <a:rPr lang="en-US" dirty="0" smtClean="0">
                <a:sym typeface="Symbol" charset="2"/>
              </a:rPr>
              <a:t></a:t>
            </a:r>
            <a:r>
              <a:rPr lang="en-US" dirty="0" smtClean="0"/>
              <a:t> </a:t>
            </a:r>
            <a:r>
              <a:rPr lang="en-US" i="1" dirty="0" smtClean="0"/>
              <a:t>pp</a:t>
            </a:r>
            <a:r>
              <a:rPr lang="en-US" dirty="0" smtClean="0"/>
              <a:t> and (b) </a:t>
            </a:r>
            <a:r>
              <a:rPr lang="en-US" i="1" dirty="0" smtClean="0"/>
              <a:t>Pp</a:t>
            </a:r>
            <a:r>
              <a:rPr lang="en-US" dirty="0" smtClean="0"/>
              <a:t> </a:t>
            </a:r>
            <a:r>
              <a:rPr lang="en-US" dirty="0" smtClean="0">
                <a:sym typeface="Symbol" charset="2"/>
              </a:rPr>
              <a:t></a:t>
            </a:r>
            <a:r>
              <a:rPr lang="en-US" dirty="0" smtClean="0"/>
              <a:t> </a:t>
            </a:r>
            <a:r>
              <a:rPr lang="en-US" i="1" dirty="0" smtClean="0"/>
              <a:t>pp</a:t>
            </a:r>
            <a:r>
              <a:rPr lang="en-US" dirty="0" smtClean="0"/>
              <a:t>.</a:t>
            </a:r>
          </a:p>
          <a:p>
            <a:r>
              <a:rPr lang="en-US" dirty="0" smtClean="0"/>
              <a:t>• For students struggling with basic terminology, an analogy between a genetic trait and a pair of shoes might be helpful. A person might wear a pair of shoes in which both shoes match (homozygous), or less likely, a person might wear shoes that do not match (heterozygous).</a:t>
            </a:r>
          </a:p>
          <a:p>
            <a:r>
              <a:rPr lang="en-US" dirty="0" smtClean="0"/>
              <a:t>• Another analogy that might help struggling students is a pair of people trying to make a decision about where to eat tonight. One person wants to eat at a restaurant; the other wants to eat a meal at home. If this “heterozygous” couple eats at home, the dominant allele “wins.”</a:t>
            </a:r>
          </a:p>
          <a:p>
            <a:r>
              <a:rPr lang="en-US" b="1" dirty="0" smtClean="0"/>
              <a:t>Active Lecture Tips</a:t>
            </a:r>
            <a:endParaRPr lang="en-US" dirty="0" smtClean="0"/>
          </a:p>
          <a:p>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a:p>
            <a:r>
              <a:rPr lang="en-US" dirty="0" smtClean="0"/>
              <a:t>• See the activity </a:t>
            </a:r>
            <a:r>
              <a:rPr lang="en-US" i="1" dirty="0" smtClean="0"/>
              <a:t>Interactive Celebrity Parents Genetic Inheritance Game</a:t>
            </a:r>
            <a:r>
              <a:rPr lang="en-US" dirty="0" smtClean="0"/>
              <a:t> on the Instructor Exchange. Visit the Instructor Exchange in the </a:t>
            </a:r>
            <a:r>
              <a:rPr lang="en-US" dirty="0" err="1" smtClean="0"/>
              <a:t>MasteringBiology</a:t>
            </a:r>
            <a:r>
              <a:rPr lang="en-US" dirty="0" smtClean="0"/>
              <a:t> instructor resource area for a description of this activity.</a:t>
            </a:r>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22</a:t>
            </a:fld>
            <a:endParaRPr lang="en-US"/>
          </a:p>
        </p:txBody>
      </p:sp>
    </p:spTree>
    <p:extLst>
      <p:ext uri="{BB962C8B-B14F-4D97-AF65-F5344CB8AC3E}">
        <p14:creationId xmlns:p14="http://schemas.microsoft.com/office/powerpoint/2010/main" val="2202043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Students using Punnett squares need to be reminded that the calculations are expected statistical probabilities and not absolutes. Just as we would expect that any six playing cards dealt might be half black and half red, we frequently find that this is not true. This might be a good time to show how larger sample sizes increase the likelihood that sampling will reflect expected ratios.</a:t>
            </a:r>
          </a:p>
          <a:p>
            <a:r>
              <a:rPr lang="en-US" b="1" dirty="0" smtClean="0"/>
              <a:t>Teaching Tips</a:t>
            </a:r>
            <a:endParaRPr lang="en-US" dirty="0" smtClean="0"/>
          </a:p>
          <a:p>
            <a:r>
              <a:rPr lang="en-US" dirty="0" smtClean="0"/>
              <a:t>• This early material introduces many definitions that are vital to understanding the later discussions in this chapter. Therefore, students need to be encouraged to master these definitions immediately. This may be a good time for a short quiz to encourage their progress.</a:t>
            </a:r>
          </a:p>
          <a:p>
            <a:r>
              <a:rPr lang="en-US" dirty="0" smtClean="0"/>
              <a:t>• Many students benefit from a little quick practice with a Punnett square. Have them try these crosses for practice: (a) </a:t>
            </a:r>
            <a:r>
              <a:rPr lang="en-US" i="1" dirty="0" smtClean="0"/>
              <a:t>PP</a:t>
            </a:r>
            <a:r>
              <a:rPr lang="en-US" dirty="0" smtClean="0"/>
              <a:t> </a:t>
            </a:r>
            <a:r>
              <a:rPr lang="en-US" dirty="0" smtClean="0">
                <a:sym typeface="Symbol" charset="2"/>
              </a:rPr>
              <a:t></a:t>
            </a:r>
            <a:r>
              <a:rPr lang="en-US" dirty="0" smtClean="0"/>
              <a:t> </a:t>
            </a:r>
            <a:r>
              <a:rPr lang="en-US" i="1" dirty="0" smtClean="0"/>
              <a:t>pp</a:t>
            </a:r>
            <a:r>
              <a:rPr lang="en-US" dirty="0" smtClean="0"/>
              <a:t> and (b) </a:t>
            </a:r>
            <a:r>
              <a:rPr lang="en-US" i="1" dirty="0" smtClean="0"/>
              <a:t>Pp</a:t>
            </a:r>
            <a:r>
              <a:rPr lang="en-US" dirty="0" smtClean="0"/>
              <a:t> </a:t>
            </a:r>
            <a:r>
              <a:rPr lang="en-US" dirty="0" smtClean="0">
                <a:sym typeface="Symbol" charset="2"/>
              </a:rPr>
              <a:t></a:t>
            </a:r>
            <a:r>
              <a:rPr lang="en-US" dirty="0" smtClean="0"/>
              <a:t> </a:t>
            </a:r>
            <a:r>
              <a:rPr lang="en-US" i="1" dirty="0" smtClean="0"/>
              <a:t>pp</a:t>
            </a:r>
            <a:r>
              <a:rPr lang="en-US" dirty="0" smtClean="0"/>
              <a:t>.</a:t>
            </a:r>
          </a:p>
          <a:p>
            <a:r>
              <a:rPr lang="en-US" dirty="0" smtClean="0"/>
              <a:t>• For students struggling with basic terminology, an analogy between a genetic trait and a pair of shoes might be helpful. A person might wear a pair of shoes in which both shoes match (homozygous), or less likely, a person might wear shoes that do not match (heterozygous).</a:t>
            </a:r>
          </a:p>
          <a:p>
            <a:r>
              <a:rPr lang="en-US" dirty="0" smtClean="0"/>
              <a:t>• Another analogy that might help struggling students is a pair of people trying to make a decision about where to eat tonight. One person wants to eat at a restaurant; the other wants to eat a meal at home. If this “heterozygous” couple eats at home, the dominant allele “wins.”</a:t>
            </a:r>
          </a:p>
          <a:p>
            <a:r>
              <a:rPr lang="en-US" b="1" dirty="0" smtClean="0"/>
              <a:t>Active Lecture Tips</a:t>
            </a:r>
            <a:endParaRPr lang="en-US" dirty="0" smtClean="0"/>
          </a:p>
          <a:p>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a:p>
            <a:r>
              <a:rPr lang="en-US" dirty="0" smtClean="0"/>
              <a:t>• See the activity </a:t>
            </a:r>
            <a:r>
              <a:rPr lang="en-US" i="1" dirty="0" smtClean="0"/>
              <a:t>Interactive Celebrity Parents Genetic Inheritance Game</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23</a:t>
            </a:fld>
            <a:endParaRPr lang="en-US"/>
          </a:p>
        </p:txBody>
      </p:sp>
    </p:spTree>
    <p:extLst>
      <p:ext uri="{BB962C8B-B14F-4D97-AF65-F5344CB8AC3E}">
        <p14:creationId xmlns:p14="http://schemas.microsoft.com/office/powerpoint/2010/main" val="3239912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9.3b-0-1 An explanation of the crosses in Figure 9.3a (step 1)</a:t>
            </a:r>
            <a:endParaRPr lang="en-US" dirty="0">
              <a:latin typeface="Times New Roman"/>
              <a:cs typeface="Times New Roman"/>
            </a:endParaRPr>
          </a:p>
        </p:txBody>
      </p:sp>
    </p:spTree>
    <p:extLst>
      <p:ext uri="{BB962C8B-B14F-4D97-AF65-F5344CB8AC3E}">
        <p14:creationId xmlns:p14="http://schemas.microsoft.com/office/powerpoint/2010/main" val="798145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9.3b-0</a:t>
            </a:r>
            <a:r>
              <a:rPr lang="en-US" dirty="0" smtClean="0">
                <a:latin typeface="Times New Roman"/>
                <a:cs typeface="Times New Roman"/>
              </a:rPr>
              <a:t>-2 </a:t>
            </a:r>
            <a:r>
              <a:rPr lang="en-US" dirty="0">
                <a:latin typeface="Times New Roman"/>
                <a:cs typeface="Times New Roman"/>
              </a:rPr>
              <a:t>An explanation of the crosses in Figure 9.3a (step </a:t>
            </a:r>
            <a:r>
              <a:rPr lang="en-US" dirty="0" smtClean="0">
                <a:latin typeface="Times New Roman"/>
                <a:cs typeface="Times New Roman"/>
              </a:rPr>
              <a:t>2)</a:t>
            </a:r>
            <a:endParaRPr lang="en-US" dirty="0">
              <a:latin typeface="Times New Roman"/>
              <a:cs typeface="Times New Roman"/>
            </a:endParaRPr>
          </a:p>
        </p:txBody>
      </p:sp>
    </p:spTree>
    <p:extLst>
      <p:ext uri="{BB962C8B-B14F-4D97-AF65-F5344CB8AC3E}">
        <p14:creationId xmlns:p14="http://schemas.microsoft.com/office/powerpoint/2010/main" val="365464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9.1 Hippocrates (approximately 460–370 </a:t>
            </a:r>
            <a:r>
              <a:rPr lang="en-US" cap="small" dirty="0" err="1" smtClean="0">
                <a:latin typeface="Times New Roman"/>
                <a:cs typeface="Times New Roman"/>
              </a:rPr>
              <a:t>bce</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3154432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9.3b-0</a:t>
            </a:r>
            <a:r>
              <a:rPr lang="en-US" dirty="0" smtClean="0">
                <a:latin typeface="Times New Roman"/>
                <a:cs typeface="Times New Roman"/>
              </a:rPr>
              <a:t>-3 </a:t>
            </a:r>
            <a:r>
              <a:rPr lang="en-US" dirty="0">
                <a:latin typeface="Times New Roman"/>
                <a:cs typeface="Times New Roman"/>
              </a:rPr>
              <a:t>An explanation of the crosses in Figure 9.3a (step </a:t>
            </a:r>
            <a:r>
              <a:rPr lang="en-US" dirty="0" smtClean="0">
                <a:latin typeface="Times New Roman"/>
                <a:cs typeface="Times New Roman"/>
              </a:rPr>
              <a:t>3)</a:t>
            </a:r>
            <a:endParaRPr lang="en-US" dirty="0">
              <a:latin typeface="Times New Roman"/>
              <a:cs typeface="Times New Roman"/>
            </a:endParaRPr>
          </a:p>
        </p:txBody>
      </p:sp>
    </p:spTree>
    <p:extLst>
      <p:ext uri="{BB962C8B-B14F-4D97-AF65-F5344CB8AC3E}">
        <p14:creationId xmlns:p14="http://schemas.microsoft.com/office/powerpoint/2010/main" val="1020787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Students using Punnett squares need to be reminded that the calculations are expected statistical probabilities and not absolutes. Just as we would expect that any six playing cards dealt might be half black and half red, we frequently find that this is not true. This might be a good time to show how larger sample sizes increase the likelihood that sampling will reflect expected ratios.</a:t>
            </a:r>
          </a:p>
          <a:p>
            <a:r>
              <a:rPr lang="en-US" b="1" dirty="0" smtClean="0"/>
              <a:t>Teaching Tips</a:t>
            </a:r>
            <a:endParaRPr lang="en-US" dirty="0" smtClean="0"/>
          </a:p>
          <a:p>
            <a:r>
              <a:rPr lang="en-US" dirty="0" smtClean="0"/>
              <a:t>• Figure 9.4 can be of great benefit when introducing genetic terminology of genes. For students struggling to think abstractly, such a visual aid may be essential when describing these features in lecture.</a:t>
            </a:r>
          </a:p>
          <a:p>
            <a:r>
              <a:rPr lang="en-US" b="1" dirty="0" smtClean="0"/>
              <a:t>Active Lecture Tips</a:t>
            </a:r>
            <a:endParaRPr lang="en-US" dirty="0" smtClean="0"/>
          </a:p>
          <a:p>
            <a:r>
              <a:rPr lang="en-US" dirty="0" smtClean="0">
                <a:sym typeface="Symbol" charset="2"/>
              </a:rPr>
              <a:t></a:t>
            </a:r>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a:p>
            <a:r>
              <a:rPr lang="en-US" dirty="0" smtClean="0">
                <a:sym typeface="Symbol" charset="2"/>
              </a:rPr>
              <a:t></a:t>
            </a:r>
            <a:r>
              <a:rPr lang="en-US" dirty="0" smtClean="0"/>
              <a:t> See the activity </a:t>
            </a:r>
            <a:r>
              <a:rPr lang="en-US" i="1" dirty="0" smtClean="0"/>
              <a:t>Pairs of Shoes and Pairs of Chromosomes</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a:p>
            <a:r>
              <a:rPr lang="en-US" dirty="0" smtClean="0">
                <a:sym typeface="Symbol" charset="2"/>
              </a:rPr>
              <a:t></a:t>
            </a:r>
            <a:r>
              <a:rPr lang="en-US" dirty="0" smtClean="0"/>
              <a:t> See the activity </a:t>
            </a:r>
            <a:r>
              <a:rPr lang="en-US" i="1" dirty="0" smtClean="0"/>
              <a:t>Interactive Celebrity Parents Genetic Inheritance Game</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27</a:t>
            </a:fld>
            <a:endParaRPr lang="en-US"/>
          </a:p>
        </p:txBody>
      </p:sp>
    </p:spTree>
    <p:extLst>
      <p:ext uri="{BB962C8B-B14F-4D97-AF65-F5344CB8AC3E}">
        <p14:creationId xmlns:p14="http://schemas.microsoft.com/office/powerpoint/2010/main" val="1574627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9.4 Three gene loci on homologous chromosomes</a:t>
            </a:r>
            <a:endParaRPr lang="en-US" dirty="0">
              <a:latin typeface="Times New Roman"/>
              <a:cs typeface="Times New Roman"/>
            </a:endParaRPr>
          </a:p>
        </p:txBody>
      </p:sp>
    </p:spTree>
    <p:extLst>
      <p:ext uri="{BB962C8B-B14F-4D97-AF65-F5344CB8AC3E}">
        <p14:creationId xmlns:p14="http://schemas.microsoft.com/office/powerpoint/2010/main" val="23624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 Tips</a:t>
            </a:r>
            <a:endParaRPr lang="en-US" dirty="0" smtClean="0"/>
          </a:p>
          <a:p>
            <a:r>
              <a:rPr lang="en-US" dirty="0" smtClean="0"/>
              <a:t>• The concept of pangenesis is analogous to the structure of United States representation in Congress. Each congressional district sends a person (</a:t>
            </a:r>
            <a:r>
              <a:rPr lang="en-US" dirty="0" err="1" smtClean="0"/>
              <a:t>pangene</a:t>
            </a:r>
            <a:r>
              <a:rPr lang="en-US" dirty="0" smtClean="0"/>
              <a:t>) to the U.S. House of Representatives (gamete). There, all parts of the United States (body) are represented.</a:t>
            </a:r>
          </a:p>
          <a:p>
            <a:r>
              <a:rPr lang="en-US" dirty="0" smtClean="0"/>
              <a:t>• In this or future lectures addressing evolution, you may mention that pangenesis was a mechanism consistent with Lamarckian evolution.</a:t>
            </a:r>
          </a:p>
          <a:p>
            <a:r>
              <a:rPr lang="en-US" b="1" dirty="0" smtClean="0"/>
              <a:t>Active Lecture Tips</a:t>
            </a:r>
            <a:endParaRPr lang="en-US" dirty="0" smtClean="0"/>
          </a:p>
          <a:p>
            <a:r>
              <a:rPr lang="en-US" dirty="0" smtClean="0"/>
              <a:t>• As you begin your lectures on genetics, consider challenging your students to work in small groups to explain why the theories of pangenesis or blending are incorrect. You might even ask for short responses from groups or use this as an assignment before the first lectures. In addition to arousing interest in the answers, the responses should reveal the diverse backgrounds of your students entering this discussion and reveal any preexisting confusion on the subject of genetics.</a:t>
            </a:r>
          </a:p>
          <a:p>
            <a:r>
              <a:rPr lang="en-US" dirty="0" smtClean="0">
                <a:sym typeface="Symbol" charset="2"/>
              </a:rPr>
              <a:t></a:t>
            </a:r>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a:p>
            <a:r>
              <a:rPr lang="en-US" b="1" dirty="0" smtClean="0"/>
              <a:t>Active Lecture Tips</a:t>
            </a:r>
            <a:endParaRPr lang="en-US" dirty="0" smtClean="0"/>
          </a:p>
          <a:p>
            <a:r>
              <a:rPr lang="en-US" dirty="0" smtClean="0">
                <a:sym typeface="Symbol" charset="2"/>
              </a:rPr>
              <a:t></a:t>
            </a:r>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a:p>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6</a:t>
            </a:fld>
            <a:endParaRPr lang="en-US"/>
          </a:p>
        </p:txBody>
      </p:sp>
    </p:spTree>
    <p:extLst>
      <p:ext uri="{BB962C8B-B14F-4D97-AF65-F5344CB8AC3E}">
        <p14:creationId xmlns:p14="http://schemas.microsoft.com/office/powerpoint/2010/main" val="124652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The authors note that Mendel’s work was published in 1866, seven years after Darwin published </a:t>
            </a:r>
            <a:r>
              <a:rPr lang="en-US" i="1" dirty="0" smtClean="0"/>
              <a:t>Origin of Species</a:t>
            </a:r>
            <a:r>
              <a:rPr lang="en-US" dirty="0" smtClean="0"/>
              <a:t>. Consider challenging your students to consider whether Mendel’s findings supported Darwin’s ideas. Some scientists have noted that Darwin often discussed the evolution of traits by matters of degree. Yet Mendel’s selection of pea plant traits typically showed complete dominance, rather than the possibility for such gradual inheritance.</a:t>
            </a:r>
          </a:p>
          <a:p>
            <a:r>
              <a:rPr lang="en-US" b="1" dirty="0" smtClean="0"/>
              <a:t>Teaching Tips</a:t>
            </a:r>
            <a:endParaRPr lang="en-US" dirty="0" smtClean="0"/>
          </a:p>
          <a:p>
            <a:r>
              <a:rPr lang="en-US" dirty="0" smtClean="0"/>
              <a:t>• In Module 9.2, the authors make the analogy between genes and playing cards, noting that they are shuffled but retain their original identity. This analogy may form a very useful reference point for your students and can be used later, as new principles of genetics are discussed. </a:t>
            </a:r>
          </a:p>
          <a:p>
            <a:r>
              <a:rPr lang="en-US" dirty="0" smtClean="0"/>
              <a:t>• This early material introduces many definitions that are vital to understanding the later discussions in this chapter. Therefore, students need to be encouraged to master these definitions immediately. This may be a good time for a short quiz to encourage their progress.</a:t>
            </a:r>
          </a:p>
          <a:p>
            <a:r>
              <a:rPr lang="en-US" b="1" dirty="0" smtClean="0"/>
              <a:t>Active Lecture Tips</a:t>
            </a:r>
            <a:endParaRPr lang="en-US" dirty="0" smtClean="0"/>
          </a:p>
          <a:p>
            <a:r>
              <a:rPr lang="en-US" dirty="0" smtClean="0">
                <a:sym typeface="Symbol" charset="2"/>
              </a:rPr>
              <a:t></a:t>
            </a:r>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7</a:t>
            </a:fld>
            <a:endParaRPr lang="en-US"/>
          </a:p>
        </p:txBody>
      </p:sp>
    </p:spTree>
    <p:extLst>
      <p:ext uri="{BB962C8B-B14F-4D97-AF65-F5344CB8AC3E}">
        <p14:creationId xmlns:p14="http://schemas.microsoft.com/office/powerpoint/2010/main" val="139099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9.2a </a:t>
            </a:r>
            <a:r>
              <a:rPr lang="en-US" dirty="0" err="1" smtClean="0">
                <a:latin typeface="Times New Roman"/>
                <a:cs typeface="Times New Roman"/>
              </a:rPr>
              <a:t>Gregor</a:t>
            </a:r>
            <a:r>
              <a:rPr lang="en-US" dirty="0" smtClean="0">
                <a:latin typeface="Times New Roman"/>
                <a:cs typeface="Times New Roman"/>
              </a:rPr>
              <a:t> Mendel</a:t>
            </a:r>
            <a:endParaRPr lang="en-US" dirty="0">
              <a:latin typeface="Times New Roman"/>
              <a:cs typeface="Times New Roman"/>
            </a:endParaRPr>
          </a:p>
        </p:txBody>
      </p:sp>
    </p:spTree>
    <p:extLst>
      <p:ext uri="{BB962C8B-B14F-4D97-AF65-F5344CB8AC3E}">
        <p14:creationId xmlns:p14="http://schemas.microsoft.com/office/powerpoint/2010/main" val="353807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The authors note that Mendel’s work was published in 1866, seven years after Darwin published </a:t>
            </a:r>
            <a:r>
              <a:rPr lang="en-US" i="1" dirty="0" smtClean="0"/>
              <a:t>Origin of Species</a:t>
            </a:r>
            <a:r>
              <a:rPr lang="en-US" dirty="0" smtClean="0"/>
              <a:t>. Consider challenging your students to consider whether Mendel’s findings supported Darwin’s ideas. Some scientists have noted that Darwin often discussed the evolution of traits by matters of degree. Yet Mendel's selection of pea plant traits typically showed complete dominance, rather than the possibility for such gradual inheritance.</a:t>
            </a:r>
          </a:p>
          <a:p>
            <a:r>
              <a:rPr lang="en-US" b="1" dirty="0" smtClean="0"/>
              <a:t>Teaching Tips</a:t>
            </a:r>
            <a:endParaRPr lang="en-US" dirty="0" smtClean="0"/>
          </a:p>
          <a:p>
            <a:r>
              <a:rPr lang="en-US" dirty="0" smtClean="0"/>
              <a:t>• In Module 9.2, the authors make the analogy between genes and playing cards, noting that they are shuffled but retain their original identity. This analogy may form a very useful reference point for your students and can be used later, as new principles of genetics are discussed. </a:t>
            </a:r>
          </a:p>
          <a:p>
            <a:r>
              <a:rPr lang="en-US" dirty="0" smtClean="0"/>
              <a:t>• This early material introduces many definitions that are vital to understanding the later discussions in this chapter. Therefore, students need to be encouraged to master these definitions immediately. This may be a good time for a short quiz to encourage their progress.</a:t>
            </a:r>
          </a:p>
          <a:p>
            <a:r>
              <a:rPr lang="en-US" b="1" dirty="0" smtClean="0"/>
              <a:t>Active Lecture Tips</a:t>
            </a:r>
            <a:endParaRPr lang="en-US" dirty="0" smtClean="0"/>
          </a:p>
          <a:p>
            <a:r>
              <a:rPr lang="en-US" dirty="0" smtClean="0">
                <a:sym typeface="Symbol" charset="2"/>
              </a:rPr>
              <a:t></a:t>
            </a:r>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9</a:t>
            </a:fld>
            <a:endParaRPr lang="en-US"/>
          </a:p>
        </p:txBody>
      </p:sp>
    </p:spTree>
    <p:extLst>
      <p:ext uri="{BB962C8B-B14F-4D97-AF65-F5344CB8AC3E}">
        <p14:creationId xmlns:p14="http://schemas.microsoft.com/office/powerpoint/2010/main" val="216108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9.2c</a:t>
            </a:r>
            <a:r>
              <a:rPr lang="en-US" dirty="0" smtClean="0">
                <a:latin typeface="Times New Roman"/>
                <a:cs typeface="Times New Roman"/>
              </a:rPr>
              <a:t>-3 </a:t>
            </a:r>
            <a:r>
              <a:rPr lang="en-US" dirty="0">
                <a:latin typeface="Times New Roman"/>
                <a:cs typeface="Times New Roman"/>
              </a:rPr>
              <a:t>Mendel’s technique for cross-fertilization of pea plants (step </a:t>
            </a:r>
            <a:r>
              <a:rPr lang="en-US" dirty="0" smtClean="0">
                <a:latin typeface="Times New Roman"/>
                <a:cs typeface="Times New Roman"/>
              </a:rPr>
              <a:t>3)</a:t>
            </a:r>
            <a:endParaRPr lang="en-US" dirty="0">
              <a:latin typeface="Times New Roman"/>
              <a:cs typeface="Times New Roman"/>
            </a:endParaRPr>
          </a:p>
        </p:txBody>
      </p:sp>
    </p:spTree>
    <p:extLst>
      <p:ext uri="{BB962C8B-B14F-4D97-AF65-F5344CB8AC3E}">
        <p14:creationId xmlns:p14="http://schemas.microsoft.com/office/powerpoint/2010/main" val="5401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The authors note that Mendel’s work was published in 1866, seven years after Darwin published </a:t>
            </a:r>
            <a:r>
              <a:rPr lang="en-US" i="1" dirty="0" smtClean="0"/>
              <a:t>Origin of Species</a:t>
            </a:r>
            <a:r>
              <a:rPr lang="en-US" dirty="0" smtClean="0"/>
              <a:t>. Consider challenging your students to consider whether Mendel’s findings supported Darwin’s ideas. Some scientists have noted that Darwin often discussed the evolution of traits by matters of degree. Yet Mendel's selection of pea plant traits typically showed complete dominance, rather than the possibility for such gradual inheritance.</a:t>
            </a:r>
          </a:p>
          <a:p>
            <a:r>
              <a:rPr lang="en-US" b="1" dirty="0" smtClean="0"/>
              <a:t>Teaching Tips</a:t>
            </a:r>
            <a:endParaRPr lang="en-US" dirty="0" smtClean="0"/>
          </a:p>
          <a:p>
            <a:r>
              <a:rPr lang="en-US" dirty="0" smtClean="0"/>
              <a:t>• In Module 9.2, the authors make the analogy between genes and playing cards, noting that they are shuffled but retain their original identity. This analogy may form a very useful reference point for your students and can be used later, as new principles of genetics are discussed. </a:t>
            </a:r>
          </a:p>
          <a:p>
            <a:r>
              <a:rPr lang="en-US" dirty="0" smtClean="0"/>
              <a:t>• This early material introduces many definitions that are vital to understanding the later discussions in this chapter. Therefore, students need to be encouraged to master these definitions immediately. This may be a good time for a short quiz to encourage their progress.</a:t>
            </a:r>
          </a:p>
          <a:p>
            <a:r>
              <a:rPr lang="en-US" b="1" dirty="0" smtClean="0"/>
              <a:t>Active Lecture Tips</a:t>
            </a:r>
            <a:endParaRPr lang="en-US" dirty="0" smtClean="0"/>
          </a:p>
          <a:p>
            <a:r>
              <a:rPr lang="en-US" dirty="0" smtClean="0">
                <a:sym typeface="Symbol" charset="2"/>
              </a:rPr>
              <a:t></a:t>
            </a:r>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12</a:t>
            </a:fld>
            <a:endParaRPr lang="en-US"/>
          </a:p>
        </p:txBody>
      </p:sp>
    </p:spTree>
    <p:extLst>
      <p:ext uri="{BB962C8B-B14F-4D97-AF65-F5344CB8AC3E}">
        <p14:creationId xmlns:p14="http://schemas.microsoft.com/office/powerpoint/2010/main" val="951456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9.2d-0 The seven pea characters studied by Mendel</a:t>
            </a:r>
            <a:endParaRPr lang="en-US" dirty="0">
              <a:latin typeface="Times New Roman"/>
              <a:cs typeface="Times New Roman"/>
            </a:endParaRPr>
          </a:p>
        </p:txBody>
      </p:sp>
    </p:spTree>
    <p:extLst>
      <p:ext uri="{BB962C8B-B14F-4D97-AF65-F5344CB8AC3E}">
        <p14:creationId xmlns:p14="http://schemas.microsoft.com/office/powerpoint/2010/main" val="110330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1363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7742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55689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smtClean="0"/>
              <a:t>© 2015 Pearson Education, Inc.</a:t>
            </a:r>
            <a:endParaRPr lang="en-US" dirty="0"/>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sz="1800" dirty="0" smtClean="0">
                <a:latin typeface="+mn-lt"/>
                <a:ea typeface="Arial" charset="0"/>
                <a:cs typeface="Arial" charset="0"/>
              </a:rPr>
              <a:t>PowerPoint Lectures</a:t>
            </a:r>
          </a:p>
          <a:p>
            <a:pPr eaLnBrk="0" hangingPunct="0">
              <a:defRPr/>
            </a:pPr>
            <a:r>
              <a:rPr lang="en-US" sz="2200" b="1" i="1" dirty="0" smtClean="0">
                <a:latin typeface="+mn-lt"/>
                <a:ea typeface="Arial" charset="0"/>
                <a:cs typeface="Arial" charset="0"/>
              </a:rPr>
              <a:t>Campbell Biology: Concepts &amp; Connections, </a:t>
            </a:r>
            <a:r>
              <a:rPr lang="en-US" sz="1800" b="1" i="1" dirty="0" smtClean="0">
                <a:latin typeface="+mn-lt"/>
                <a:ea typeface="Arial" charset="0"/>
                <a:cs typeface="Arial" charset="0"/>
              </a:rPr>
              <a:t>Eighth Edition</a:t>
            </a:r>
          </a:p>
          <a:p>
            <a:pPr eaLnBrk="0" hangingPunct="0">
              <a:defRPr/>
            </a:pPr>
            <a:r>
              <a:rPr lang="en-US" sz="1400" b="0" i="0" cap="all" baseline="0" dirty="0" smtClean="0">
                <a:latin typeface="+mn-lt"/>
                <a:ea typeface="Arial" charset="0"/>
                <a:cs typeface="Arial" charset="0"/>
              </a:rPr>
              <a:t>Reece</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Taylor</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 </a:t>
            </a:r>
            <a:r>
              <a:rPr lang="en-US" sz="1400" b="0" i="0" cap="all" baseline="0" dirty="0" smtClean="0">
                <a:latin typeface="+mn-lt"/>
                <a:ea typeface="Arial" charset="0"/>
                <a:cs typeface="Arial" charset="0"/>
              </a:rPr>
              <a:t>Simon</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Dickey</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cap="all" baseline="0" dirty="0" smtClean="0">
                <a:latin typeface="Arial" panose="020B0604020202020204" pitchFamily="34" charset="0"/>
                <a:ea typeface="Arial" charset="0"/>
                <a:cs typeface="Arial" panose="020B0604020202020204" pitchFamily="34" charset="0"/>
                <a:sym typeface="Symbol" panose="05050102010706020507" pitchFamily="18" charset="2"/>
              </a:rPr>
              <a:t>Hogan</a:t>
            </a:r>
            <a:endParaRPr lang="en-US" sz="1400" b="0" i="0" cap="all" baseline="0" dirty="0">
              <a:latin typeface="+mn-lt"/>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smtClean="0">
                <a:solidFill>
                  <a:srgbClr val="F2C552"/>
                </a:solidFill>
                <a:effectLst>
                  <a:outerShdw blurRad="50800" dist="38100" dir="8100000" algn="tr" rotWithShape="0">
                    <a:prstClr val="black">
                      <a:alpha val="40000"/>
                    </a:prstClr>
                  </a:outerShdw>
                </a:effectLst>
              </a:rPr>
              <a:t>Chapter 9 </a:t>
            </a:r>
            <a:endParaRPr lang="en-US" sz="4800" b="1" dirty="0">
              <a:solidFill>
                <a:srgbClr val="F2C552"/>
              </a:solidFill>
              <a:effectLst>
                <a:outerShdw blurRad="50800" dist="38100" dir="8100000" algn="tr" rotWithShape="0">
                  <a:prstClr val="black">
                    <a:alpha val="40000"/>
                  </a:prstClr>
                </a:outerShdw>
              </a:effectLst>
            </a:endParaRPr>
          </a:p>
        </p:txBody>
      </p:sp>
      <p:sp>
        <p:nvSpPr>
          <p:cNvPr id="13" name="TextBox 12"/>
          <p:cNvSpPr txBox="1"/>
          <p:nvPr/>
        </p:nvSpPr>
        <p:spPr>
          <a:xfrm>
            <a:off x="6392312" y="6434998"/>
            <a:ext cx="2650084" cy="307777"/>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ea typeface="Arial" charset="0"/>
                <a:cs typeface="Arial" charset="0"/>
              </a:rPr>
              <a:t>Lecture by Edward J. </a:t>
            </a:r>
            <a:r>
              <a:rPr lang="en-US" sz="1400" b="1" dirty="0" err="1" smtClean="0">
                <a:latin typeface="+mj-lt"/>
                <a:ea typeface="Arial" charset="0"/>
                <a:cs typeface="Arial" charset="0"/>
              </a:rPr>
              <a:t>Zalisko</a:t>
            </a:r>
            <a:endParaRPr lang="en-US" sz="1400" b="1" dirty="0" smtClean="0">
              <a:latin typeface="+mj-lt"/>
              <a:ea typeface="Arial" charset="0"/>
              <a:cs typeface="Arial" charset="0"/>
            </a:endParaRPr>
          </a:p>
        </p:txBody>
      </p:sp>
      <p:sp>
        <p:nvSpPr>
          <p:cNvPr id="14" name="TextBox 13"/>
          <p:cNvSpPr txBox="1"/>
          <p:nvPr/>
        </p:nvSpPr>
        <p:spPr>
          <a:xfrm>
            <a:off x="67733" y="4606307"/>
            <a:ext cx="4333238" cy="553998"/>
          </a:xfrm>
          <a:prstGeom prst="rect">
            <a:avLst/>
          </a:prstGeom>
          <a:noFill/>
        </p:spPr>
        <p:txBody>
          <a:bodyPr wrap="none" rtlCol="0">
            <a:spAutoFit/>
          </a:bodyPr>
          <a:lstStyle/>
          <a:p>
            <a:pPr algn="l"/>
            <a:r>
              <a:rPr lang="en-US" sz="3000" b="1" dirty="0" smtClean="0">
                <a:solidFill>
                  <a:srgbClr val="F2C552"/>
                </a:solidFill>
                <a:effectLst>
                  <a:outerShdw blurRad="50800" dist="38100" dir="8100000" algn="tr" rotWithShape="0">
                    <a:prstClr val="black">
                      <a:alpha val="40000"/>
                    </a:prstClr>
                  </a:outerShdw>
                </a:effectLst>
              </a:rPr>
              <a:t>Patterns of Inheritance</a:t>
            </a:r>
            <a:endParaRPr lang="en-US" sz="3000" b="1" dirty="0">
              <a:solidFill>
                <a:srgbClr val="F2C552"/>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428658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11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819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236073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 2015 Pearson Education, Inc.</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180780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 2015 Pearson Education, Inc.</a:t>
            </a:r>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803415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29449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1767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9671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6329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6054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6966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3703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8034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3807090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905265242"/>
      </p:ext>
    </p:extLst>
  </p:cSld>
  <p:clrMap bg1="lt1" tx1="dk1" bg2="lt2" tx2="dk2" accent1="accent1" accent2="accent2" accent3="accent3" accent4="accent4" accent5="accent5" accent6="accent6" hlink="hlink" folHlink="folHlink"/>
  <p:sldLayoutIdLst>
    <p:sldLayoutId id="2147483674"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587642358"/>
      </p:ext>
    </p:extLst>
  </p:cSld>
  <p:clrMap bg1="lt1" tx1="dk1" bg2="lt2" tx2="dk2" accent1="accent1" accent2="accent2" accent3="accent3" accent4="accent4" accent5="accent5" accent6="accent6" hlink="hlink" folHlink="folHlink"/>
  <p:sldLayoutIdLst>
    <p:sldLayoutId id="2147483702"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077301164"/>
      </p:ext>
    </p:extLst>
  </p:cSld>
  <p:clrMap bg1="lt1" tx1="dk1" bg2="lt2" tx2="dk2" accent1="accent1" accent2="accent2" accent3="accent3" accent4="accent4" accent5="accent5" accent6="accent6" hlink="hlink" folHlink="folHlink"/>
  <p:sldLayoutIdLst>
    <p:sldLayoutId id="214748370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smtClean="0"/>
              <a:t>© 2015 Pearson Education, Inc.</a:t>
            </a:r>
            <a:endParaRPr lang="en-US" dirty="0"/>
          </a:p>
        </p:txBody>
      </p:sp>
    </p:spTree>
    <p:extLst>
      <p:ext uri="{BB962C8B-B14F-4D97-AF65-F5344CB8AC3E}">
        <p14:creationId xmlns:p14="http://schemas.microsoft.com/office/powerpoint/2010/main" val="258332382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4278704749"/>
      </p:ext>
    </p:extLst>
  </p:cSld>
  <p:clrMap bg1="lt1" tx1="dk1" bg2="lt2" tx2="dk2" accent1="accent1" accent2="accent2" accent3="accent3" accent4="accent4" accent5="accent5" accent6="accent6" hlink="hlink" folHlink="folHlink"/>
  <p:sldLayoutIdLst>
    <p:sldLayoutId id="214748367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673035662"/>
      </p:ext>
    </p:extLst>
  </p:cSld>
  <p:clrMap bg1="lt1" tx1="dk1" bg2="lt2" tx2="dk2" accent1="accent1" accent2="accent2" accent3="accent3" accent4="accent4" accent5="accent5" accent6="accent6" hlink="hlink" folHlink="folHlink"/>
  <p:sldLayoutIdLst>
    <p:sldLayoutId id="2147483684"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391901583"/>
      </p:ext>
    </p:extLst>
  </p:cSld>
  <p:clrMap bg1="lt1" tx1="dk1" bg2="lt2" tx2="dk2" accent1="accent1" accent2="accent2" accent3="accent3" accent4="accent4" accent5="accent5" accent6="accent6" hlink="hlink" folHlink="folHlink"/>
  <p:sldLayoutIdLst>
    <p:sldLayoutId id="214748368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401097629"/>
      </p:ext>
    </p:extLst>
  </p:cSld>
  <p:clrMap bg1="lt1" tx1="dk1" bg2="lt2" tx2="dk2" accent1="accent1" accent2="accent2" accent3="accent3" accent4="accent4" accent5="accent5" accent6="accent6" hlink="hlink" folHlink="folHlink"/>
  <p:sldLayoutIdLst>
    <p:sldLayoutId id="2147483692"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004660797"/>
      </p:ext>
    </p:extLst>
  </p:cSld>
  <p:clrMap bg1="lt1" tx1="dk1" bg2="lt2" tx2="dk2" accent1="accent1" accent2="accent2" accent3="accent3" accent4="accent4" accent5="accent5" accent6="accent6" hlink="hlink" folHlink="folHlink"/>
  <p:sldLayoutIdLst>
    <p:sldLayoutId id="2147483694"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234634322"/>
      </p:ext>
    </p:extLst>
  </p:cSld>
  <p:clrMap bg1="lt1" tx1="dk1" bg2="lt2" tx2="dk2" accent1="accent1" accent2="accent2" accent3="accent3" accent4="accent4" accent5="accent5" accent6="accent6" hlink="hlink" folHlink="folHlink"/>
  <p:sldLayoutIdLst>
    <p:sldLayoutId id="214748369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841150215"/>
      </p:ext>
    </p:extLst>
  </p:cSld>
  <p:clrMap bg1="lt1" tx1="dk1" bg2="lt2" tx2="dk2" accent1="accent1" accent2="accent2" accent3="accent3" accent4="accent4" accent5="accent5" accent6="accent6" hlink="hlink" folHlink="folHlink"/>
  <p:sldLayoutIdLst>
    <p:sldLayoutId id="214748369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804195037"/>
      </p:ext>
    </p:extLst>
  </p:cSld>
  <p:clrMap bg1="lt1" tx1="dk1" bg2="lt2" tx2="dk2" accent1="accent1" accent2="accent2" accent3="accent3" accent4="accent4" accent5="accent5" accent6="accent6" hlink="hlink" folHlink="folHlink"/>
  <p:sldLayoutIdLst>
    <p:sldLayoutId id="2147483700"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85766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a:t>
            </a:r>
            <a:endParaRPr lang="en-US" dirty="0"/>
          </a:p>
        </p:txBody>
      </p:sp>
      <p:sp>
        <p:nvSpPr>
          <p:cNvPr id="3" name="Content Placeholder 2"/>
          <p:cNvSpPr>
            <a:spLocks noGrp="1"/>
          </p:cNvSpPr>
          <p:nvPr>
            <p:ph idx="1"/>
          </p:nvPr>
        </p:nvSpPr>
        <p:spPr/>
        <p:txBody>
          <a:bodyPr/>
          <a:lstStyle/>
          <a:p>
            <a:pPr marL="0" indent="0">
              <a:buNone/>
            </a:pPr>
            <a:r>
              <a:rPr lang="en-US" dirty="0" smtClean="0"/>
              <a:t>#2. Give 3 different examples of a character and 3 examples of traits to go with those characters.</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59092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9_02cPeaCrossFert_3-U.jpg"/>
          <p:cNvPicPr>
            <a:picLocks noChangeAspect="1"/>
          </p:cNvPicPr>
          <p:nvPr/>
        </p:nvPicPr>
        <p:blipFill rotWithShape="1">
          <a:blip r:embed="rId3" cstate="email">
            <a:extLst>
              <a:ext uri="{28A0092B-C50C-407E-A947-70E740481C1C}">
                <a14:useLocalDpi xmlns:a14="http://schemas.microsoft.com/office/drawing/2010/main" val="0"/>
              </a:ext>
            </a:extLst>
          </a:blip>
          <a:srcRect b="2739"/>
          <a:stretch/>
        </p:blipFill>
        <p:spPr>
          <a:xfrm>
            <a:off x="1798320" y="137160"/>
            <a:ext cx="5547360" cy="6403322"/>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9.2c-3</a:t>
            </a:r>
            <a:endParaRPr lang="en-US" sz="1200" dirty="0">
              <a:latin typeface="Arial" charset="0"/>
            </a:endParaRPr>
          </a:p>
        </p:txBody>
      </p:sp>
      <p:sp>
        <p:nvSpPr>
          <p:cNvPr id="27" name="Text Box 31"/>
          <p:cNvSpPr txBox="1">
            <a:spLocks noChangeArrowheads="1"/>
          </p:cNvSpPr>
          <p:nvPr/>
        </p:nvSpPr>
        <p:spPr bwMode="auto">
          <a:xfrm>
            <a:off x="2712643" y="160240"/>
            <a:ext cx="17833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Stamen removal</a:t>
            </a:r>
            <a:endParaRPr lang="en-US" sz="1800" dirty="0">
              <a:solidFill>
                <a:srgbClr val="000000"/>
              </a:solidFill>
              <a:latin typeface="Arial" charset="0"/>
            </a:endParaRPr>
          </a:p>
        </p:txBody>
      </p:sp>
      <p:cxnSp>
        <p:nvCxnSpPr>
          <p:cNvPr id="6" name="Straight Connector 5"/>
          <p:cNvCxnSpPr/>
          <p:nvPr/>
        </p:nvCxnSpPr>
        <p:spPr bwMode="auto">
          <a:xfrm flipV="1">
            <a:off x="5329892" y="1840461"/>
            <a:ext cx="8782" cy="3388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flipV="1">
            <a:off x="5239810" y="1794830"/>
            <a:ext cx="90082" cy="38449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5336651" y="152931"/>
            <a:ext cx="16162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Pollen transfer</a:t>
            </a:r>
            <a:endParaRPr lang="en-US" sz="1800" dirty="0">
              <a:solidFill>
                <a:srgbClr val="000000"/>
              </a:solidFill>
              <a:latin typeface="Arial" charset="0"/>
            </a:endParaRPr>
          </a:p>
        </p:txBody>
      </p:sp>
      <p:sp>
        <p:nvSpPr>
          <p:cNvPr id="10" name="Text Box 31"/>
          <p:cNvSpPr txBox="1">
            <a:spLocks noChangeArrowheads="1"/>
          </p:cNvSpPr>
          <p:nvPr/>
        </p:nvSpPr>
        <p:spPr bwMode="auto">
          <a:xfrm>
            <a:off x="3686377" y="2997280"/>
            <a:ext cx="26549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Carpel matures into pod</a:t>
            </a:r>
            <a:endParaRPr lang="en-US" sz="1800" dirty="0">
              <a:solidFill>
                <a:srgbClr val="000000"/>
              </a:solidFill>
              <a:latin typeface="Arial" charset="0"/>
            </a:endParaRPr>
          </a:p>
        </p:txBody>
      </p:sp>
      <p:sp>
        <p:nvSpPr>
          <p:cNvPr id="11" name="Text Box 31"/>
          <p:cNvSpPr txBox="1">
            <a:spLocks noChangeArrowheads="1"/>
          </p:cNvSpPr>
          <p:nvPr/>
        </p:nvSpPr>
        <p:spPr bwMode="auto">
          <a:xfrm>
            <a:off x="6005887" y="3940326"/>
            <a:ext cx="1307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Seeds from </a:t>
            </a:r>
            <a:br>
              <a:rPr lang="en-US" sz="1800" dirty="0" smtClean="0">
                <a:solidFill>
                  <a:srgbClr val="000000"/>
                </a:solidFill>
                <a:latin typeface="Arial" charset="0"/>
              </a:rPr>
            </a:br>
            <a:r>
              <a:rPr lang="en-US" sz="1800" dirty="0" smtClean="0">
                <a:solidFill>
                  <a:srgbClr val="000000"/>
                </a:solidFill>
                <a:latin typeface="Arial" charset="0"/>
              </a:rPr>
              <a:t>pod planted</a:t>
            </a:r>
            <a:endParaRPr lang="en-US" sz="1800" dirty="0">
              <a:solidFill>
                <a:srgbClr val="000000"/>
              </a:solidFill>
              <a:latin typeface="Arial" charset="0"/>
            </a:endParaRPr>
          </a:p>
        </p:txBody>
      </p:sp>
      <p:sp>
        <p:nvSpPr>
          <p:cNvPr id="12" name="Text Box 31"/>
          <p:cNvSpPr txBox="1">
            <a:spLocks noChangeArrowheads="1"/>
          </p:cNvSpPr>
          <p:nvPr/>
        </p:nvSpPr>
        <p:spPr bwMode="auto">
          <a:xfrm>
            <a:off x="2368747" y="5263634"/>
            <a:ext cx="10386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Offspring</a:t>
            </a:r>
            <a:br>
              <a:rPr lang="en-US" sz="1800" dirty="0" smtClean="0">
                <a:solidFill>
                  <a:srgbClr val="000000"/>
                </a:solidFill>
                <a:latin typeface="Arial" charset="0"/>
              </a:rPr>
            </a:br>
            <a:r>
              <a:rPr lang="en-US" sz="1800" dirty="0" smtClean="0">
                <a:solidFill>
                  <a:srgbClr val="000000"/>
                </a:solidFill>
                <a:latin typeface="Arial" charset="0"/>
              </a:rPr>
              <a:t>(F</a:t>
            </a:r>
            <a:r>
              <a:rPr lang="en-US" sz="1800" baseline="-25000" dirty="0" smtClean="0">
                <a:solidFill>
                  <a:srgbClr val="000000"/>
                </a:solidFill>
                <a:latin typeface="Arial" charset="0"/>
              </a:rPr>
              <a:t>1</a:t>
            </a:r>
            <a:r>
              <a:rPr lang="en-US" sz="1800" dirty="0" smtClean="0">
                <a:solidFill>
                  <a:srgbClr val="000000"/>
                </a:solidFill>
                <a:latin typeface="Arial" charset="0"/>
              </a:rPr>
              <a:t>)</a:t>
            </a:r>
            <a:endParaRPr lang="en-US" sz="1800" dirty="0">
              <a:solidFill>
                <a:srgbClr val="000000"/>
              </a:solidFill>
              <a:latin typeface="Arial" charset="0"/>
            </a:endParaRPr>
          </a:p>
        </p:txBody>
      </p:sp>
      <p:sp>
        <p:nvSpPr>
          <p:cNvPr id="13" name="Text Box 31"/>
          <p:cNvSpPr txBox="1">
            <a:spLocks noChangeArrowheads="1"/>
          </p:cNvSpPr>
          <p:nvPr/>
        </p:nvSpPr>
        <p:spPr bwMode="auto">
          <a:xfrm>
            <a:off x="1868795" y="2023814"/>
            <a:ext cx="8467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Parents</a:t>
            </a:r>
            <a:br>
              <a:rPr lang="en-US" sz="1800" dirty="0" smtClean="0">
                <a:solidFill>
                  <a:srgbClr val="000000"/>
                </a:solidFill>
                <a:latin typeface="Arial" charset="0"/>
              </a:rPr>
            </a:br>
            <a:r>
              <a:rPr lang="en-US" sz="1800" dirty="0" smtClean="0">
                <a:solidFill>
                  <a:srgbClr val="000000"/>
                </a:solidFill>
                <a:latin typeface="Arial" charset="0"/>
              </a:rPr>
              <a:t>(P)</a:t>
            </a:r>
            <a:endParaRPr lang="en-US" sz="1800" dirty="0">
              <a:solidFill>
                <a:srgbClr val="000000"/>
              </a:solidFill>
              <a:latin typeface="Arial" charset="0"/>
            </a:endParaRPr>
          </a:p>
        </p:txBody>
      </p:sp>
      <p:sp>
        <p:nvSpPr>
          <p:cNvPr id="14" name="Text Box 31"/>
          <p:cNvSpPr txBox="1">
            <a:spLocks noChangeArrowheads="1"/>
          </p:cNvSpPr>
          <p:nvPr/>
        </p:nvSpPr>
        <p:spPr bwMode="auto">
          <a:xfrm>
            <a:off x="3541884" y="2328021"/>
            <a:ext cx="7184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Carpel</a:t>
            </a:r>
            <a:endParaRPr lang="en-US" sz="1800" dirty="0">
              <a:solidFill>
                <a:srgbClr val="000000"/>
              </a:solidFill>
              <a:latin typeface="Arial" charset="0"/>
            </a:endParaRPr>
          </a:p>
        </p:txBody>
      </p:sp>
      <p:sp>
        <p:nvSpPr>
          <p:cNvPr id="15" name="Text Box 31"/>
          <p:cNvSpPr txBox="1">
            <a:spLocks noChangeArrowheads="1"/>
          </p:cNvSpPr>
          <p:nvPr/>
        </p:nvSpPr>
        <p:spPr bwMode="auto">
          <a:xfrm>
            <a:off x="4910774" y="2115076"/>
            <a:ext cx="9622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Stamens</a:t>
            </a:r>
            <a:endParaRPr lang="en-US" sz="1800" dirty="0">
              <a:solidFill>
                <a:srgbClr val="000000"/>
              </a:solidFill>
              <a:latin typeface="Arial" charset="0"/>
            </a:endParaRPr>
          </a:p>
        </p:txBody>
      </p:sp>
      <p:cxnSp>
        <p:nvCxnSpPr>
          <p:cNvPr id="16" name="Straight Connector 15"/>
          <p:cNvCxnSpPr/>
          <p:nvPr/>
        </p:nvCxnSpPr>
        <p:spPr bwMode="auto">
          <a:xfrm flipH="1" flipV="1">
            <a:off x="3528998" y="1916810"/>
            <a:ext cx="60538" cy="44080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Group 17"/>
          <p:cNvGrpSpPr/>
          <p:nvPr/>
        </p:nvGrpSpPr>
        <p:grpSpPr>
          <a:xfrm>
            <a:off x="2375148" y="176325"/>
            <a:ext cx="270204" cy="280744"/>
            <a:chOff x="987097" y="5951781"/>
            <a:chExt cx="270204" cy="280744"/>
          </a:xfrm>
        </p:grpSpPr>
        <p:sp>
          <p:nvSpPr>
            <p:cNvPr id="19" name="Oval 18"/>
            <p:cNvSpPr/>
            <p:nvPr/>
          </p:nvSpPr>
          <p:spPr bwMode="auto">
            <a:xfrm>
              <a:off x="994120" y="5961697"/>
              <a:ext cx="254908" cy="254908"/>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0"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smtClean="0">
                  <a:solidFill>
                    <a:srgbClr val="FFFFFF"/>
                  </a:solidFill>
                  <a:latin typeface="Arial" charset="0"/>
                </a:rPr>
                <a:t>1</a:t>
              </a:r>
              <a:endParaRPr lang="en-US" sz="1600" dirty="0">
                <a:solidFill>
                  <a:srgbClr val="FFFFFF"/>
                </a:solidFill>
                <a:latin typeface="Arial" charset="0"/>
              </a:endParaRPr>
            </a:p>
          </p:txBody>
        </p:sp>
      </p:grpSp>
      <p:grpSp>
        <p:nvGrpSpPr>
          <p:cNvPr id="21" name="Group 20"/>
          <p:cNvGrpSpPr/>
          <p:nvPr/>
        </p:nvGrpSpPr>
        <p:grpSpPr>
          <a:xfrm>
            <a:off x="4983947" y="176621"/>
            <a:ext cx="270204" cy="280744"/>
            <a:chOff x="987097" y="5951781"/>
            <a:chExt cx="270204" cy="280744"/>
          </a:xfrm>
        </p:grpSpPr>
        <p:sp>
          <p:nvSpPr>
            <p:cNvPr id="22" name="Oval 21"/>
            <p:cNvSpPr/>
            <p:nvPr/>
          </p:nvSpPr>
          <p:spPr bwMode="auto">
            <a:xfrm>
              <a:off x="994120" y="5961697"/>
              <a:ext cx="254908" cy="254908"/>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3"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smtClean="0">
                  <a:solidFill>
                    <a:srgbClr val="FFFFFF"/>
                  </a:solidFill>
                  <a:latin typeface="Arial" charset="0"/>
                </a:rPr>
                <a:t>2</a:t>
              </a:r>
              <a:endParaRPr lang="en-US" sz="1600" dirty="0">
                <a:solidFill>
                  <a:srgbClr val="FFFFFF"/>
                </a:solidFill>
                <a:latin typeface="Arial" charset="0"/>
              </a:endParaRPr>
            </a:p>
          </p:txBody>
        </p:sp>
      </p:grpSp>
      <p:grpSp>
        <p:nvGrpSpPr>
          <p:cNvPr id="24" name="Group 23"/>
          <p:cNvGrpSpPr/>
          <p:nvPr/>
        </p:nvGrpSpPr>
        <p:grpSpPr>
          <a:xfrm>
            <a:off x="3371999" y="3036476"/>
            <a:ext cx="270204" cy="280744"/>
            <a:chOff x="987097" y="5951781"/>
            <a:chExt cx="270204" cy="280744"/>
          </a:xfrm>
        </p:grpSpPr>
        <p:sp>
          <p:nvSpPr>
            <p:cNvPr id="25" name="Oval 24"/>
            <p:cNvSpPr/>
            <p:nvPr/>
          </p:nvSpPr>
          <p:spPr bwMode="auto">
            <a:xfrm>
              <a:off x="994120" y="5961697"/>
              <a:ext cx="254908" cy="254908"/>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6"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smtClean="0">
                  <a:solidFill>
                    <a:srgbClr val="FFFFFF"/>
                  </a:solidFill>
                  <a:latin typeface="Arial" charset="0"/>
                </a:rPr>
                <a:t>3</a:t>
              </a:r>
              <a:endParaRPr lang="en-US" sz="1600" dirty="0">
                <a:solidFill>
                  <a:srgbClr val="FFFFFF"/>
                </a:solidFill>
                <a:latin typeface="Arial" charset="0"/>
              </a:endParaRPr>
            </a:p>
          </p:txBody>
        </p:sp>
      </p:grpSp>
      <p:grpSp>
        <p:nvGrpSpPr>
          <p:cNvPr id="28" name="Group 27"/>
          <p:cNvGrpSpPr/>
          <p:nvPr/>
        </p:nvGrpSpPr>
        <p:grpSpPr>
          <a:xfrm>
            <a:off x="5661389" y="3941792"/>
            <a:ext cx="270204" cy="280744"/>
            <a:chOff x="987097" y="5951781"/>
            <a:chExt cx="270204" cy="280744"/>
          </a:xfrm>
        </p:grpSpPr>
        <p:sp>
          <p:nvSpPr>
            <p:cNvPr id="29" name="Oval 28"/>
            <p:cNvSpPr/>
            <p:nvPr/>
          </p:nvSpPr>
          <p:spPr bwMode="auto">
            <a:xfrm>
              <a:off x="994120" y="5961697"/>
              <a:ext cx="254908" cy="254908"/>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30" name="Text Box 31"/>
            <p:cNvSpPr txBox="1">
              <a:spLocks noChangeArrowheads="1"/>
            </p:cNvSpPr>
            <p:nvPr/>
          </p:nvSpPr>
          <p:spPr bwMode="auto">
            <a:xfrm>
              <a:off x="987097" y="5951781"/>
              <a:ext cx="270204" cy="280744"/>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600" dirty="0" smtClean="0">
                  <a:solidFill>
                    <a:srgbClr val="FFFFFF"/>
                  </a:solidFill>
                  <a:latin typeface="Arial" charset="0"/>
                </a:rPr>
                <a:t>4</a:t>
              </a:r>
              <a:endParaRPr lang="en-US" sz="1600" dirty="0">
                <a:solidFill>
                  <a:srgbClr val="FFFFFF"/>
                </a:solidFill>
                <a:latin typeface="Arial" charset="0"/>
              </a:endParaRPr>
            </a:p>
          </p:txBody>
        </p:sp>
      </p:grpSp>
    </p:spTree>
    <p:extLst>
      <p:ext uri="{BB962C8B-B14F-4D97-AF65-F5344CB8AC3E}">
        <p14:creationId xmlns:p14="http://schemas.microsoft.com/office/powerpoint/2010/main" val="2276648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9.2 The science of genetics began in an abbey garden</a:t>
            </a:r>
          </a:p>
        </p:txBody>
      </p:sp>
      <p:sp>
        <p:nvSpPr>
          <p:cNvPr id="3" name="Content Placeholder 2"/>
          <p:cNvSpPr>
            <a:spLocks noGrp="1"/>
          </p:cNvSpPr>
          <p:nvPr>
            <p:ph idx="1"/>
          </p:nvPr>
        </p:nvSpPr>
        <p:spPr>
          <a:xfrm>
            <a:off x="313267" y="1405467"/>
            <a:ext cx="8616977" cy="4758267"/>
          </a:xfrm>
        </p:spPr>
        <p:txBody>
          <a:bodyPr/>
          <a:lstStyle/>
          <a:p>
            <a:r>
              <a:rPr lang="en-US" sz="2000" b="1" dirty="0"/>
              <a:t>True-breeding</a:t>
            </a:r>
            <a:r>
              <a:rPr lang="en-US" sz="2000" dirty="0"/>
              <a:t> varieties result when self-fertilization produces offspring all identical to the parent</a:t>
            </a:r>
            <a:r>
              <a:rPr lang="en-US" sz="2000" dirty="0" smtClean="0"/>
              <a:t>.</a:t>
            </a:r>
          </a:p>
          <a:p>
            <a:endParaRPr lang="en-US" sz="2000" dirty="0"/>
          </a:p>
          <a:p>
            <a:r>
              <a:rPr lang="en-US" sz="2000" dirty="0"/>
              <a:t>The offspring of two different varieties are </a:t>
            </a:r>
            <a:r>
              <a:rPr lang="en-US" sz="2000" b="1" dirty="0"/>
              <a:t>hybrids</a:t>
            </a:r>
            <a:r>
              <a:rPr lang="en-US" sz="2000" dirty="0" smtClean="0"/>
              <a:t>.</a:t>
            </a:r>
          </a:p>
          <a:p>
            <a:endParaRPr lang="en-US" sz="2000" dirty="0"/>
          </a:p>
          <a:p>
            <a:r>
              <a:rPr lang="en-US" sz="2000" dirty="0"/>
              <a:t>The cross-fertilization is a hybridization, or genetic </a:t>
            </a:r>
            <a:r>
              <a:rPr lang="en-US" sz="2000" b="1" dirty="0"/>
              <a:t>cross</a:t>
            </a:r>
            <a:r>
              <a:rPr lang="en-US" sz="2000" dirty="0" smtClean="0"/>
              <a:t>.</a:t>
            </a:r>
          </a:p>
          <a:p>
            <a:endParaRPr lang="en-US" sz="2000" dirty="0"/>
          </a:p>
          <a:p>
            <a:r>
              <a:rPr lang="en-US" sz="2000" dirty="0"/>
              <a:t>True-breeding parental plants are the </a:t>
            </a:r>
            <a:r>
              <a:rPr lang="en-US" sz="2000" b="1" dirty="0"/>
              <a:t>P generation</a:t>
            </a:r>
            <a:r>
              <a:rPr lang="en-US" sz="2000" dirty="0" smtClean="0"/>
              <a:t>.</a:t>
            </a:r>
          </a:p>
          <a:p>
            <a:endParaRPr lang="en-US" sz="2000" dirty="0"/>
          </a:p>
          <a:p>
            <a:r>
              <a:rPr lang="en-US" sz="2000" dirty="0"/>
              <a:t>Hybrid offspring are the </a:t>
            </a:r>
            <a:r>
              <a:rPr lang="en-US" sz="2000" b="1" dirty="0"/>
              <a:t>F</a:t>
            </a:r>
            <a:r>
              <a:rPr lang="en-US" sz="2000" b="1" baseline="-25000" dirty="0"/>
              <a:t>1</a:t>
            </a:r>
            <a:r>
              <a:rPr lang="en-US" sz="2000" dirty="0"/>
              <a:t> </a:t>
            </a:r>
            <a:r>
              <a:rPr lang="en-US" sz="2000" b="1" dirty="0"/>
              <a:t>generation</a:t>
            </a:r>
            <a:r>
              <a:rPr lang="en-US" sz="2000" dirty="0" smtClean="0"/>
              <a:t>.</a:t>
            </a:r>
          </a:p>
          <a:p>
            <a:endParaRPr lang="en-US" sz="2000" dirty="0"/>
          </a:p>
          <a:p>
            <a:r>
              <a:rPr lang="en-US" sz="2000" dirty="0"/>
              <a:t>A cross of F</a:t>
            </a:r>
            <a:r>
              <a:rPr lang="en-US" sz="2000" baseline="-25000" dirty="0"/>
              <a:t>1</a:t>
            </a:r>
            <a:r>
              <a:rPr lang="en-US" sz="2000" dirty="0"/>
              <a:t> plants produces an </a:t>
            </a:r>
            <a:r>
              <a:rPr lang="en-US" sz="2000" b="1" dirty="0"/>
              <a:t>F</a:t>
            </a:r>
            <a:r>
              <a:rPr lang="en-US" sz="2000" b="1" baseline="-25000" dirty="0"/>
              <a:t>2</a:t>
            </a:r>
            <a:r>
              <a:rPr lang="en-US" sz="2000" dirty="0"/>
              <a:t> </a:t>
            </a:r>
            <a:r>
              <a:rPr lang="en-US" sz="2000" b="1" dirty="0"/>
              <a:t>generation</a:t>
            </a:r>
            <a:r>
              <a:rPr lang="en-US" sz="2000" dirty="0"/>
              <a:t>.</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382843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a:t>
            </a:r>
            <a:endParaRPr lang="en-US" dirty="0"/>
          </a:p>
        </p:txBody>
      </p:sp>
      <p:sp>
        <p:nvSpPr>
          <p:cNvPr id="3" name="Content Placeholder 2"/>
          <p:cNvSpPr>
            <a:spLocks noGrp="1"/>
          </p:cNvSpPr>
          <p:nvPr>
            <p:ph idx="1"/>
          </p:nvPr>
        </p:nvSpPr>
        <p:spPr/>
        <p:txBody>
          <a:bodyPr/>
          <a:lstStyle/>
          <a:p>
            <a:pPr marL="0" indent="0">
              <a:buNone/>
            </a:pPr>
            <a:r>
              <a:rPr lang="en-US" dirty="0" smtClean="0"/>
              <a:t>#3. What is the difference between true-breeding and cross fertilization?</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986442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9_02d_0PeaCharacters-U.jpg"/>
          <p:cNvPicPr>
            <a:picLocks noChangeAspect="1"/>
          </p:cNvPicPr>
          <p:nvPr/>
        </p:nvPicPr>
        <p:blipFill rotWithShape="1">
          <a:blip r:embed="rId3" cstate="email">
            <a:extLst>
              <a:ext uri="{28A0092B-C50C-407E-A947-70E740481C1C}">
                <a14:useLocalDpi xmlns:a14="http://schemas.microsoft.com/office/drawing/2010/main" val="0"/>
              </a:ext>
            </a:extLst>
          </a:blip>
          <a:srcRect b="3432"/>
          <a:stretch/>
        </p:blipFill>
        <p:spPr>
          <a:xfrm>
            <a:off x="2709672" y="137160"/>
            <a:ext cx="3724656" cy="6357691"/>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9.2d-0</a:t>
            </a:r>
            <a:endParaRPr lang="en-US" sz="1200" dirty="0">
              <a:latin typeface="Arial" charset="0"/>
            </a:endParaRPr>
          </a:p>
        </p:txBody>
      </p:sp>
      <p:sp>
        <p:nvSpPr>
          <p:cNvPr id="27" name="Text Box 31"/>
          <p:cNvSpPr txBox="1">
            <a:spLocks noChangeArrowheads="1"/>
          </p:cNvSpPr>
          <p:nvPr/>
        </p:nvSpPr>
        <p:spPr bwMode="auto">
          <a:xfrm>
            <a:off x="4165188" y="1209756"/>
            <a:ext cx="5642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Purple</a:t>
            </a:r>
            <a:endParaRPr lang="en-US" sz="1400" dirty="0">
              <a:solidFill>
                <a:srgbClr val="000000"/>
              </a:solidFill>
              <a:latin typeface="Arial" charset="0"/>
            </a:endParaRPr>
          </a:p>
        </p:txBody>
      </p:sp>
      <p:sp>
        <p:nvSpPr>
          <p:cNvPr id="7" name="Text Box 31"/>
          <p:cNvSpPr txBox="1">
            <a:spLocks noChangeArrowheads="1"/>
          </p:cNvSpPr>
          <p:nvPr/>
        </p:nvSpPr>
        <p:spPr bwMode="auto">
          <a:xfrm>
            <a:off x="5534380" y="1209756"/>
            <a:ext cx="4886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White</a:t>
            </a:r>
            <a:endParaRPr lang="en-US" sz="1400" dirty="0">
              <a:solidFill>
                <a:srgbClr val="000000"/>
              </a:solidFill>
              <a:latin typeface="Arial" charset="0"/>
            </a:endParaRPr>
          </a:p>
        </p:txBody>
      </p:sp>
      <p:sp>
        <p:nvSpPr>
          <p:cNvPr id="8" name="Text Box 31"/>
          <p:cNvSpPr txBox="1">
            <a:spLocks noChangeArrowheads="1"/>
          </p:cNvSpPr>
          <p:nvPr/>
        </p:nvSpPr>
        <p:spPr bwMode="auto">
          <a:xfrm>
            <a:off x="2827319" y="890633"/>
            <a:ext cx="10772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Flower color</a:t>
            </a:r>
            <a:endParaRPr lang="en-US" sz="1400" dirty="0">
              <a:solidFill>
                <a:srgbClr val="000000"/>
              </a:solidFill>
              <a:latin typeface="Arial" charset="0"/>
            </a:endParaRPr>
          </a:p>
        </p:txBody>
      </p:sp>
      <p:sp>
        <p:nvSpPr>
          <p:cNvPr id="9" name="Text Box 31"/>
          <p:cNvSpPr txBox="1">
            <a:spLocks noChangeArrowheads="1"/>
          </p:cNvSpPr>
          <p:nvPr/>
        </p:nvSpPr>
        <p:spPr bwMode="auto">
          <a:xfrm>
            <a:off x="2827019" y="168137"/>
            <a:ext cx="846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Character</a:t>
            </a:r>
            <a:endParaRPr lang="en-US" sz="1400" dirty="0">
              <a:solidFill>
                <a:srgbClr val="000000"/>
              </a:solidFill>
              <a:latin typeface="Arial" charset="0"/>
            </a:endParaRPr>
          </a:p>
        </p:txBody>
      </p:sp>
      <p:sp>
        <p:nvSpPr>
          <p:cNvPr id="10" name="Text Box 31"/>
          <p:cNvSpPr txBox="1">
            <a:spLocks noChangeArrowheads="1"/>
          </p:cNvSpPr>
          <p:nvPr/>
        </p:nvSpPr>
        <p:spPr bwMode="auto">
          <a:xfrm>
            <a:off x="4925984" y="160533"/>
            <a:ext cx="4789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Traits</a:t>
            </a:r>
            <a:endParaRPr lang="en-US" sz="1400" dirty="0">
              <a:solidFill>
                <a:srgbClr val="000000"/>
              </a:solidFill>
              <a:latin typeface="Arial" charset="0"/>
            </a:endParaRPr>
          </a:p>
        </p:txBody>
      </p:sp>
      <p:sp>
        <p:nvSpPr>
          <p:cNvPr id="11" name="Text Box 31"/>
          <p:cNvSpPr txBox="1">
            <a:spLocks noChangeArrowheads="1"/>
          </p:cNvSpPr>
          <p:nvPr/>
        </p:nvSpPr>
        <p:spPr bwMode="auto">
          <a:xfrm>
            <a:off x="4036205" y="388689"/>
            <a:ext cx="8335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Dominant</a:t>
            </a:r>
            <a:endParaRPr lang="en-US" sz="1400" dirty="0">
              <a:solidFill>
                <a:srgbClr val="000000"/>
              </a:solidFill>
              <a:latin typeface="Arial" charset="0"/>
            </a:endParaRPr>
          </a:p>
        </p:txBody>
      </p:sp>
      <p:sp>
        <p:nvSpPr>
          <p:cNvPr id="12" name="Text Box 31"/>
          <p:cNvSpPr txBox="1">
            <a:spLocks noChangeArrowheads="1"/>
          </p:cNvSpPr>
          <p:nvPr/>
        </p:nvSpPr>
        <p:spPr bwMode="auto">
          <a:xfrm>
            <a:off x="5344257" y="381084"/>
            <a:ext cx="8983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Recessive</a:t>
            </a:r>
            <a:endParaRPr lang="en-US" sz="1400" dirty="0">
              <a:solidFill>
                <a:srgbClr val="000000"/>
              </a:solidFill>
              <a:latin typeface="Arial" charset="0"/>
            </a:endParaRPr>
          </a:p>
        </p:txBody>
      </p:sp>
      <p:sp>
        <p:nvSpPr>
          <p:cNvPr id="13" name="Text Box 31"/>
          <p:cNvSpPr txBox="1">
            <a:spLocks noChangeArrowheads="1"/>
          </p:cNvSpPr>
          <p:nvPr/>
        </p:nvSpPr>
        <p:spPr bwMode="auto">
          <a:xfrm>
            <a:off x="2827319" y="1841284"/>
            <a:ext cx="13265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Flower position</a:t>
            </a:r>
            <a:endParaRPr lang="en-US" sz="1400" dirty="0">
              <a:solidFill>
                <a:srgbClr val="000000"/>
              </a:solidFill>
              <a:latin typeface="Arial" charset="0"/>
            </a:endParaRPr>
          </a:p>
        </p:txBody>
      </p:sp>
      <p:sp>
        <p:nvSpPr>
          <p:cNvPr id="14" name="Text Box 31"/>
          <p:cNvSpPr txBox="1">
            <a:spLocks noChangeArrowheads="1"/>
          </p:cNvSpPr>
          <p:nvPr/>
        </p:nvSpPr>
        <p:spPr bwMode="auto">
          <a:xfrm>
            <a:off x="4226328" y="2328018"/>
            <a:ext cx="4291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Axial</a:t>
            </a:r>
            <a:endParaRPr lang="en-US" sz="1400" dirty="0">
              <a:solidFill>
                <a:srgbClr val="000000"/>
              </a:solidFill>
              <a:latin typeface="Arial" charset="0"/>
            </a:endParaRPr>
          </a:p>
        </p:txBody>
      </p:sp>
      <p:sp>
        <p:nvSpPr>
          <p:cNvPr id="15" name="Text Box 31"/>
          <p:cNvSpPr txBox="1">
            <a:spLocks noChangeArrowheads="1"/>
          </p:cNvSpPr>
          <p:nvPr/>
        </p:nvSpPr>
        <p:spPr bwMode="auto">
          <a:xfrm>
            <a:off x="5412700" y="2328018"/>
            <a:ext cx="7349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Terminal</a:t>
            </a:r>
            <a:endParaRPr lang="en-US" sz="1400" dirty="0">
              <a:solidFill>
                <a:srgbClr val="000000"/>
              </a:solidFill>
              <a:latin typeface="Arial" charset="0"/>
            </a:endParaRPr>
          </a:p>
        </p:txBody>
      </p:sp>
      <p:sp>
        <p:nvSpPr>
          <p:cNvPr id="16" name="Text Box 31"/>
          <p:cNvSpPr txBox="1">
            <a:spLocks noChangeArrowheads="1"/>
          </p:cNvSpPr>
          <p:nvPr/>
        </p:nvSpPr>
        <p:spPr bwMode="auto">
          <a:xfrm>
            <a:off x="2827319" y="2769121"/>
            <a:ext cx="9233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Seed color</a:t>
            </a:r>
            <a:endParaRPr lang="en-US" sz="1400" dirty="0">
              <a:solidFill>
                <a:srgbClr val="000000"/>
              </a:solidFill>
              <a:latin typeface="Arial" charset="0"/>
            </a:endParaRPr>
          </a:p>
        </p:txBody>
      </p:sp>
      <p:sp>
        <p:nvSpPr>
          <p:cNvPr id="17" name="Text Box 31"/>
          <p:cNvSpPr txBox="1">
            <a:spLocks noChangeArrowheads="1"/>
          </p:cNvSpPr>
          <p:nvPr/>
        </p:nvSpPr>
        <p:spPr bwMode="auto">
          <a:xfrm>
            <a:off x="5496355" y="4944507"/>
            <a:ext cx="5642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Yellow</a:t>
            </a:r>
            <a:endParaRPr lang="en-US" sz="1400" dirty="0">
              <a:solidFill>
                <a:srgbClr val="000000"/>
              </a:solidFill>
              <a:latin typeface="Arial" charset="0"/>
            </a:endParaRPr>
          </a:p>
        </p:txBody>
      </p:sp>
      <p:sp>
        <p:nvSpPr>
          <p:cNvPr id="18" name="Text Box 31"/>
          <p:cNvSpPr txBox="1">
            <a:spLocks noChangeArrowheads="1"/>
          </p:cNvSpPr>
          <p:nvPr/>
        </p:nvSpPr>
        <p:spPr bwMode="auto">
          <a:xfrm>
            <a:off x="5519471" y="2936731"/>
            <a:ext cx="5188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Green</a:t>
            </a:r>
            <a:endParaRPr lang="en-US" sz="1400" dirty="0">
              <a:solidFill>
                <a:srgbClr val="000000"/>
              </a:solidFill>
              <a:latin typeface="Arial" charset="0"/>
            </a:endParaRPr>
          </a:p>
        </p:txBody>
      </p:sp>
      <p:sp>
        <p:nvSpPr>
          <p:cNvPr id="19" name="Text Box 31"/>
          <p:cNvSpPr txBox="1">
            <a:spLocks noChangeArrowheads="1"/>
          </p:cNvSpPr>
          <p:nvPr/>
        </p:nvSpPr>
        <p:spPr bwMode="auto">
          <a:xfrm>
            <a:off x="2827319" y="3355017"/>
            <a:ext cx="10002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Seed shape</a:t>
            </a:r>
            <a:endParaRPr lang="en-US" sz="1400" dirty="0">
              <a:solidFill>
                <a:srgbClr val="000000"/>
              </a:solidFill>
              <a:latin typeface="Arial" charset="0"/>
            </a:endParaRPr>
          </a:p>
        </p:txBody>
      </p:sp>
      <p:sp>
        <p:nvSpPr>
          <p:cNvPr id="20" name="Text Box 31"/>
          <p:cNvSpPr txBox="1">
            <a:spLocks noChangeArrowheads="1"/>
          </p:cNvSpPr>
          <p:nvPr/>
        </p:nvSpPr>
        <p:spPr bwMode="auto">
          <a:xfrm>
            <a:off x="4158185" y="3567963"/>
            <a:ext cx="5683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Round</a:t>
            </a:r>
            <a:endParaRPr lang="en-US" sz="1400" dirty="0">
              <a:solidFill>
                <a:srgbClr val="000000"/>
              </a:solidFill>
              <a:latin typeface="Arial" charset="0"/>
            </a:endParaRPr>
          </a:p>
        </p:txBody>
      </p:sp>
      <p:sp>
        <p:nvSpPr>
          <p:cNvPr id="21" name="Text Box 31"/>
          <p:cNvSpPr txBox="1">
            <a:spLocks noChangeArrowheads="1"/>
          </p:cNvSpPr>
          <p:nvPr/>
        </p:nvSpPr>
        <p:spPr bwMode="auto">
          <a:xfrm>
            <a:off x="5397792" y="3567963"/>
            <a:ext cx="7548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Wrinkled</a:t>
            </a:r>
            <a:endParaRPr lang="en-US" sz="1400" dirty="0">
              <a:solidFill>
                <a:srgbClr val="000000"/>
              </a:solidFill>
              <a:latin typeface="Arial" charset="0"/>
            </a:endParaRPr>
          </a:p>
        </p:txBody>
      </p:sp>
      <p:sp>
        <p:nvSpPr>
          <p:cNvPr id="22" name="Text Box 31"/>
          <p:cNvSpPr txBox="1">
            <a:spLocks noChangeArrowheads="1"/>
          </p:cNvSpPr>
          <p:nvPr/>
        </p:nvSpPr>
        <p:spPr bwMode="auto">
          <a:xfrm>
            <a:off x="2827319" y="4016669"/>
            <a:ext cx="9105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Pod shape</a:t>
            </a:r>
            <a:endParaRPr lang="en-US" sz="1400" dirty="0">
              <a:solidFill>
                <a:srgbClr val="000000"/>
              </a:solidFill>
              <a:latin typeface="Arial" charset="0"/>
            </a:endParaRPr>
          </a:p>
        </p:txBody>
      </p:sp>
      <p:sp>
        <p:nvSpPr>
          <p:cNvPr id="23" name="Text Box 31"/>
          <p:cNvSpPr txBox="1">
            <a:spLocks noChangeArrowheads="1"/>
          </p:cNvSpPr>
          <p:nvPr/>
        </p:nvSpPr>
        <p:spPr bwMode="auto">
          <a:xfrm>
            <a:off x="4120161" y="4237222"/>
            <a:ext cx="6383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Inflated</a:t>
            </a:r>
            <a:endParaRPr lang="en-US" sz="1400" dirty="0">
              <a:solidFill>
                <a:srgbClr val="000000"/>
              </a:solidFill>
              <a:latin typeface="Arial" charset="0"/>
            </a:endParaRPr>
          </a:p>
        </p:txBody>
      </p:sp>
      <p:sp>
        <p:nvSpPr>
          <p:cNvPr id="24" name="Text Box 31"/>
          <p:cNvSpPr txBox="1">
            <a:spLocks noChangeArrowheads="1"/>
          </p:cNvSpPr>
          <p:nvPr/>
        </p:nvSpPr>
        <p:spPr bwMode="auto">
          <a:xfrm>
            <a:off x="5283717" y="4237222"/>
            <a:ext cx="9975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Constricted</a:t>
            </a:r>
            <a:endParaRPr lang="en-US" sz="1400" dirty="0">
              <a:solidFill>
                <a:srgbClr val="000000"/>
              </a:solidFill>
              <a:latin typeface="Arial" charset="0"/>
            </a:endParaRPr>
          </a:p>
        </p:txBody>
      </p:sp>
      <p:sp>
        <p:nvSpPr>
          <p:cNvPr id="25" name="Text Box 31"/>
          <p:cNvSpPr txBox="1">
            <a:spLocks noChangeArrowheads="1"/>
          </p:cNvSpPr>
          <p:nvPr/>
        </p:nvSpPr>
        <p:spPr bwMode="auto">
          <a:xfrm>
            <a:off x="2827319" y="4708745"/>
            <a:ext cx="8335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Pod color</a:t>
            </a:r>
            <a:endParaRPr lang="en-US" sz="1400" dirty="0">
              <a:solidFill>
                <a:srgbClr val="000000"/>
              </a:solidFill>
              <a:latin typeface="Arial" charset="0"/>
            </a:endParaRPr>
          </a:p>
        </p:txBody>
      </p:sp>
      <p:sp>
        <p:nvSpPr>
          <p:cNvPr id="26" name="Text Box 31"/>
          <p:cNvSpPr txBox="1">
            <a:spLocks noChangeArrowheads="1"/>
          </p:cNvSpPr>
          <p:nvPr/>
        </p:nvSpPr>
        <p:spPr bwMode="auto">
          <a:xfrm>
            <a:off x="4188605" y="4944507"/>
            <a:ext cx="5188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Green</a:t>
            </a:r>
            <a:endParaRPr lang="en-US" sz="1400" dirty="0">
              <a:solidFill>
                <a:srgbClr val="000000"/>
              </a:solidFill>
              <a:latin typeface="Arial" charset="0"/>
            </a:endParaRPr>
          </a:p>
        </p:txBody>
      </p:sp>
      <p:sp>
        <p:nvSpPr>
          <p:cNvPr id="28" name="Text Box 31"/>
          <p:cNvSpPr txBox="1">
            <a:spLocks noChangeArrowheads="1"/>
          </p:cNvSpPr>
          <p:nvPr/>
        </p:nvSpPr>
        <p:spPr bwMode="auto">
          <a:xfrm>
            <a:off x="4165790" y="2936731"/>
            <a:ext cx="5642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Yellow</a:t>
            </a:r>
            <a:endParaRPr lang="en-US" sz="1400" dirty="0">
              <a:solidFill>
                <a:srgbClr val="000000"/>
              </a:solidFill>
              <a:latin typeface="Arial" charset="0"/>
            </a:endParaRPr>
          </a:p>
        </p:txBody>
      </p:sp>
      <p:sp>
        <p:nvSpPr>
          <p:cNvPr id="29" name="Text Box 31"/>
          <p:cNvSpPr txBox="1">
            <a:spLocks noChangeArrowheads="1"/>
          </p:cNvSpPr>
          <p:nvPr/>
        </p:nvSpPr>
        <p:spPr bwMode="auto">
          <a:xfrm>
            <a:off x="2827319" y="5728140"/>
            <a:ext cx="10274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Stem length</a:t>
            </a:r>
            <a:endParaRPr lang="en-US" sz="1400" dirty="0">
              <a:solidFill>
                <a:srgbClr val="000000"/>
              </a:solidFill>
              <a:latin typeface="Arial" charset="0"/>
            </a:endParaRPr>
          </a:p>
        </p:txBody>
      </p:sp>
      <p:sp>
        <p:nvSpPr>
          <p:cNvPr id="30" name="Text Box 31"/>
          <p:cNvSpPr txBox="1">
            <a:spLocks noChangeArrowheads="1"/>
          </p:cNvSpPr>
          <p:nvPr/>
        </p:nvSpPr>
        <p:spPr bwMode="auto">
          <a:xfrm>
            <a:off x="4295375" y="6344162"/>
            <a:ext cx="2959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Tall</a:t>
            </a:r>
            <a:endParaRPr lang="en-US" sz="1400" dirty="0">
              <a:solidFill>
                <a:srgbClr val="000000"/>
              </a:solidFill>
              <a:latin typeface="Arial" charset="0"/>
            </a:endParaRPr>
          </a:p>
        </p:txBody>
      </p:sp>
      <p:sp>
        <p:nvSpPr>
          <p:cNvPr id="31" name="Text Box 31"/>
          <p:cNvSpPr txBox="1">
            <a:spLocks noChangeArrowheads="1"/>
          </p:cNvSpPr>
          <p:nvPr/>
        </p:nvSpPr>
        <p:spPr bwMode="auto">
          <a:xfrm>
            <a:off x="5527377" y="6344162"/>
            <a:ext cx="5001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Dwarf</a:t>
            </a:r>
            <a:endParaRPr lang="en-US" sz="1400" dirty="0">
              <a:solidFill>
                <a:srgbClr val="000000"/>
              </a:solidFill>
              <a:latin typeface="Arial" charset="0"/>
            </a:endParaRPr>
          </a:p>
        </p:txBody>
      </p:sp>
    </p:spTree>
    <p:extLst>
      <p:ext uri="{BB962C8B-B14F-4D97-AF65-F5344CB8AC3E}">
        <p14:creationId xmlns:p14="http://schemas.microsoft.com/office/powerpoint/2010/main" val="3852950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9.3 Mendel</a:t>
            </a:r>
            <a:r>
              <a:rPr lang="en-US" altLang="ja-JP" dirty="0"/>
              <a:t>’s law of segregation describes the inheritance of a single character</a:t>
            </a:r>
            <a:endParaRPr lang="en-US" dirty="0"/>
          </a:p>
        </p:txBody>
      </p:sp>
      <p:sp>
        <p:nvSpPr>
          <p:cNvPr id="3" name="Content Placeholder 2"/>
          <p:cNvSpPr>
            <a:spLocks noGrp="1"/>
          </p:cNvSpPr>
          <p:nvPr>
            <p:ph idx="1"/>
          </p:nvPr>
        </p:nvSpPr>
        <p:spPr/>
        <p:txBody>
          <a:bodyPr/>
          <a:lstStyle/>
          <a:p>
            <a:r>
              <a:rPr lang="en-US" sz="2400" dirty="0"/>
              <a:t>A cross between two individuals differing in a single character is a </a:t>
            </a:r>
            <a:r>
              <a:rPr lang="en-US" sz="2400" b="1" dirty="0"/>
              <a:t>monohybrid</a:t>
            </a:r>
            <a:r>
              <a:rPr lang="en-US" sz="2400" dirty="0"/>
              <a:t> </a:t>
            </a:r>
            <a:r>
              <a:rPr lang="en-US" sz="2400" b="1" dirty="0"/>
              <a:t>cross</a:t>
            </a:r>
            <a:r>
              <a:rPr lang="en-US" sz="2400" dirty="0" smtClean="0"/>
              <a:t>.</a:t>
            </a:r>
          </a:p>
          <a:p>
            <a:endParaRPr lang="en-US" sz="2400" dirty="0"/>
          </a:p>
          <a:p>
            <a:r>
              <a:rPr lang="en-US" sz="2400" dirty="0"/>
              <a:t>Mendel performed a monohybrid cross between a plant with purple flowers and a plant with white flowers.</a:t>
            </a:r>
          </a:p>
          <a:p>
            <a:pPr lvl="1"/>
            <a:r>
              <a:rPr lang="en-US" sz="2400" dirty="0"/>
              <a:t>The </a:t>
            </a:r>
            <a:r>
              <a:rPr lang="en-US" sz="2400" b="1" dirty="0"/>
              <a:t>F</a:t>
            </a:r>
            <a:r>
              <a:rPr lang="en-US" sz="2400" b="1" baseline="-25000" dirty="0"/>
              <a:t>1</a:t>
            </a:r>
            <a:r>
              <a:rPr lang="en-US" sz="2400" b="1" dirty="0"/>
              <a:t> generation produced all plants with purple flowers</a:t>
            </a:r>
            <a:r>
              <a:rPr lang="en-US" sz="2400" b="1" dirty="0" smtClean="0"/>
              <a:t>.</a:t>
            </a:r>
          </a:p>
          <a:p>
            <a:pPr lvl="1"/>
            <a:endParaRPr lang="en-US" sz="2400" dirty="0"/>
          </a:p>
          <a:p>
            <a:pPr lvl="1"/>
            <a:r>
              <a:rPr lang="en-US" sz="2400" dirty="0"/>
              <a:t>A cross of F</a:t>
            </a:r>
            <a:r>
              <a:rPr lang="en-US" sz="2400" baseline="-25000" dirty="0"/>
              <a:t>1</a:t>
            </a:r>
            <a:r>
              <a:rPr lang="en-US" sz="2400" dirty="0"/>
              <a:t> plants with each other produced an </a:t>
            </a:r>
            <a:r>
              <a:rPr lang="en-US" sz="2400" b="1" dirty="0"/>
              <a:t>F</a:t>
            </a:r>
            <a:r>
              <a:rPr lang="en-US" sz="2400" b="1" baseline="-25000" dirty="0"/>
              <a:t>2</a:t>
            </a:r>
            <a:r>
              <a:rPr lang="en-US" sz="2400" b="1" dirty="0"/>
              <a:t> generation with ¾ purple and ¼ white flowers.</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880985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9_03a_OneCharacterX_1-U.jpg"/>
          <p:cNvPicPr>
            <a:picLocks noChangeAspect="1"/>
          </p:cNvPicPr>
          <p:nvPr/>
        </p:nvPicPr>
        <p:blipFill rotWithShape="1">
          <a:blip r:embed="rId3" cstate="email">
            <a:extLst>
              <a:ext uri="{28A0092B-C50C-407E-A947-70E740481C1C}">
                <a14:useLocalDpi xmlns:a14="http://schemas.microsoft.com/office/drawing/2010/main" val="0"/>
              </a:ext>
            </a:extLst>
          </a:blip>
          <a:srcRect b="15021"/>
          <a:stretch/>
        </p:blipFill>
        <p:spPr>
          <a:xfrm>
            <a:off x="1331976" y="137160"/>
            <a:ext cx="6480048" cy="55947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9.3a-1</a:t>
            </a:r>
            <a:endParaRPr lang="en-US" sz="1200" dirty="0">
              <a:latin typeface="Arial" charset="0"/>
            </a:endParaRPr>
          </a:p>
        </p:txBody>
      </p:sp>
      <p:sp>
        <p:nvSpPr>
          <p:cNvPr id="7" name="Text Box 31"/>
          <p:cNvSpPr txBox="1">
            <a:spLocks noChangeArrowheads="1"/>
          </p:cNvSpPr>
          <p:nvPr/>
        </p:nvSpPr>
        <p:spPr bwMode="auto">
          <a:xfrm>
            <a:off x="1492296" y="212883"/>
            <a:ext cx="17316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The Experiment</a:t>
            </a:r>
            <a:endParaRPr lang="en-US" sz="1800" dirty="0">
              <a:solidFill>
                <a:srgbClr val="000000"/>
              </a:solidFill>
              <a:latin typeface="Arial" charset="0"/>
            </a:endParaRPr>
          </a:p>
        </p:txBody>
      </p:sp>
      <p:sp>
        <p:nvSpPr>
          <p:cNvPr id="8" name="Text Box 31"/>
          <p:cNvSpPr txBox="1">
            <a:spLocks noChangeArrowheads="1"/>
          </p:cNvSpPr>
          <p:nvPr/>
        </p:nvSpPr>
        <p:spPr bwMode="auto">
          <a:xfrm>
            <a:off x="1509230" y="593882"/>
            <a:ext cx="15645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 generation</a:t>
            </a:r>
            <a:br>
              <a:rPr lang="en-US" sz="1800" dirty="0" smtClean="0">
                <a:solidFill>
                  <a:srgbClr val="000000"/>
                </a:solidFill>
                <a:latin typeface="Arial" charset="0"/>
              </a:rPr>
            </a:br>
            <a:r>
              <a:rPr lang="en-US" sz="1800" dirty="0" smtClean="0">
                <a:solidFill>
                  <a:srgbClr val="000000"/>
                </a:solidFill>
                <a:latin typeface="Arial" charset="0"/>
              </a:rPr>
              <a:t>(true-breeding</a:t>
            </a:r>
            <a:br>
              <a:rPr lang="en-US" sz="1800" dirty="0" smtClean="0">
                <a:solidFill>
                  <a:srgbClr val="000000"/>
                </a:solidFill>
                <a:latin typeface="Arial" charset="0"/>
              </a:rPr>
            </a:br>
            <a:r>
              <a:rPr lang="en-US" sz="1800" dirty="0" smtClean="0">
                <a:solidFill>
                  <a:srgbClr val="000000"/>
                </a:solidFill>
                <a:latin typeface="Arial" charset="0"/>
              </a:rPr>
              <a:t>parents)</a:t>
            </a:r>
            <a:endParaRPr lang="en-US" sz="1800" dirty="0">
              <a:solidFill>
                <a:srgbClr val="000000"/>
              </a:solidFill>
              <a:latin typeface="Arial" charset="0"/>
            </a:endParaRPr>
          </a:p>
        </p:txBody>
      </p:sp>
      <p:sp>
        <p:nvSpPr>
          <p:cNvPr id="9" name="Text Box 31"/>
          <p:cNvSpPr txBox="1">
            <a:spLocks noChangeArrowheads="1"/>
          </p:cNvSpPr>
          <p:nvPr/>
        </p:nvSpPr>
        <p:spPr bwMode="auto">
          <a:xfrm>
            <a:off x="3185630" y="1660683"/>
            <a:ext cx="15905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Purple flowers</a:t>
            </a:r>
            <a:endParaRPr lang="en-US" sz="1800" dirty="0">
              <a:solidFill>
                <a:srgbClr val="000000"/>
              </a:solidFill>
              <a:latin typeface="Arial" charset="0"/>
            </a:endParaRPr>
          </a:p>
        </p:txBody>
      </p:sp>
      <p:sp>
        <p:nvSpPr>
          <p:cNvPr id="10" name="Text Box 31"/>
          <p:cNvSpPr txBox="1">
            <a:spLocks noChangeArrowheads="1"/>
          </p:cNvSpPr>
          <p:nvPr/>
        </p:nvSpPr>
        <p:spPr bwMode="auto">
          <a:xfrm>
            <a:off x="5370029" y="1677617"/>
            <a:ext cx="15005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White flowers</a:t>
            </a:r>
            <a:endParaRPr lang="en-US" sz="1800" dirty="0">
              <a:solidFill>
                <a:srgbClr val="000000"/>
              </a:solidFill>
              <a:latin typeface="Arial" charset="0"/>
            </a:endParaRPr>
          </a:p>
        </p:txBody>
      </p:sp>
    </p:spTree>
    <p:extLst>
      <p:ext uri="{BB962C8B-B14F-4D97-AF65-F5344CB8AC3E}">
        <p14:creationId xmlns:p14="http://schemas.microsoft.com/office/powerpoint/2010/main" val="1378581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9_03a_OneCharacterX_2-U.jpg"/>
          <p:cNvPicPr>
            <a:picLocks noChangeAspect="1"/>
          </p:cNvPicPr>
          <p:nvPr/>
        </p:nvPicPr>
        <p:blipFill rotWithShape="1">
          <a:blip r:embed="rId3" cstate="email">
            <a:extLst>
              <a:ext uri="{28A0092B-C50C-407E-A947-70E740481C1C}">
                <a14:useLocalDpi xmlns:a14="http://schemas.microsoft.com/office/drawing/2010/main" val="0"/>
              </a:ext>
            </a:extLst>
          </a:blip>
          <a:srcRect b="15021"/>
          <a:stretch/>
        </p:blipFill>
        <p:spPr>
          <a:xfrm>
            <a:off x="1331976" y="137160"/>
            <a:ext cx="6480048" cy="55947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9.3a-2</a:t>
            </a:r>
            <a:endParaRPr lang="en-US" sz="1200" dirty="0">
              <a:latin typeface="Arial" charset="0"/>
            </a:endParaRPr>
          </a:p>
        </p:txBody>
      </p:sp>
      <p:sp>
        <p:nvSpPr>
          <p:cNvPr id="7" name="Text Box 31"/>
          <p:cNvSpPr txBox="1">
            <a:spLocks noChangeArrowheads="1"/>
          </p:cNvSpPr>
          <p:nvPr/>
        </p:nvSpPr>
        <p:spPr bwMode="auto">
          <a:xfrm>
            <a:off x="1492296" y="212883"/>
            <a:ext cx="17316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The Experiment</a:t>
            </a:r>
            <a:endParaRPr lang="en-US" sz="1800" dirty="0">
              <a:solidFill>
                <a:srgbClr val="000000"/>
              </a:solidFill>
              <a:latin typeface="Arial" charset="0"/>
            </a:endParaRPr>
          </a:p>
        </p:txBody>
      </p:sp>
      <p:sp>
        <p:nvSpPr>
          <p:cNvPr id="8" name="Text Box 31"/>
          <p:cNvSpPr txBox="1">
            <a:spLocks noChangeArrowheads="1"/>
          </p:cNvSpPr>
          <p:nvPr/>
        </p:nvSpPr>
        <p:spPr bwMode="auto">
          <a:xfrm>
            <a:off x="1509230" y="593882"/>
            <a:ext cx="15645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 generation</a:t>
            </a:r>
            <a:br>
              <a:rPr lang="en-US" sz="1800" dirty="0" smtClean="0">
                <a:solidFill>
                  <a:srgbClr val="000000"/>
                </a:solidFill>
                <a:latin typeface="Arial" charset="0"/>
              </a:rPr>
            </a:br>
            <a:r>
              <a:rPr lang="en-US" sz="1800" dirty="0" smtClean="0">
                <a:solidFill>
                  <a:srgbClr val="000000"/>
                </a:solidFill>
                <a:latin typeface="Arial" charset="0"/>
              </a:rPr>
              <a:t>(true-breeding</a:t>
            </a:r>
            <a:br>
              <a:rPr lang="en-US" sz="1800" dirty="0" smtClean="0">
                <a:solidFill>
                  <a:srgbClr val="000000"/>
                </a:solidFill>
                <a:latin typeface="Arial" charset="0"/>
              </a:rPr>
            </a:br>
            <a:r>
              <a:rPr lang="en-US" sz="1800" dirty="0" smtClean="0">
                <a:solidFill>
                  <a:srgbClr val="000000"/>
                </a:solidFill>
                <a:latin typeface="Arial" charset="0"/>
              </a:rPr>
              <a:t>parents)</a:t>
            </a:r>
            <a:endParaRPr lang="en-US" sz="1800" dirty="0">
              <a:solidFill>
                <a:srgbClr val="000000"/>
              </a:solidFill>
              <a:latin typeface="Arial" charset="0"/>
            </a:endParaRPr>
          </a:p>
        </p:txBody>
      </p:sp>
      <p:sp>
        <p:nvSpPr>
          <p:cNvPr id="9" name="Text Box 31"/>
          <p:cNvSpPr txBox="1">
            <a:spLocks noChangeArrowheads="1"/>
          </p:cNvSpPr>
          <p:nvPr/>
        </p:nvSpPr>
        <p:spPr bwMode="auto">
          <a:xfrm>
            <a:off x="3185630" y="1660683"/>
            <a:ext cx="15905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Purple flowers</a:t>
            </a:r>
            <a:endParaRPr lang="en-US" sz="1800" dirty="0">
              <a:solidFill>
                <a:srgbClr val="000000"/>
              </a:solidFill>
              <a:latin typeface="Arial" charset="0"/>
            </a:endParaRPr>
          </a:p>
        </p:txBody>
      </p:sp>
      <p:sp>
        <p:nvSpPr>
          <p:cNvPr id="10" name="Text Box 31"/>
          <p:cNvSpPr txBox="1">
            <a:spLocks noChangeArrowheads="1"/>
          </p:cNvSpPr>
          <p:nvPr/>
        </p:nvSpPr>
        <p:spPr bwMode="auto">
          <a:xfrm>
            <a:off x="5370029" y="1677617"/>
            <a:ext cx="15005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White flowers</a:t>
            </a:r>
            <a:endParaRPr lang="en-US" sz="1800" dirty="0">
              <a:solidFill>
                <a:srgbClr val="000000"/>
              </a:solidFill>
              <a:latin typeface="Arial" charset="0"/>
            </a:endParaRPr>
          </a:p>
        </p:txBody>
      </p:sp>
      <p:sp>
        <p:nvSpPr>
          <p:cNvPr id="12" name="Text Box 31"/>
          <p:cNvSpPr txBox="1">
            <a:spLocks noChangeArrowheads="1"/>
          </p:cNvSpPr>
          <p:nvPr/>
        </p:nvSpPr>
        <p:spPr bwMode="auto">
          <a:xfrm>
            <a:off x="1500764" y="2735949"/>
            <a:ext cx="15134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F</a:t>
            </a:r>
            <a:r>
              <a:rPr lang="en-US" sz="1800" baseline="-25000" dirty="0" smtClean="0">
                <a:solidFill>
                  <a:srgbClr val="000000"/>
                </a:solidFill>
                <a:latin typeface="Arial" charset="0"/>
              </a:rPr>
              <a:t>1</a:t>
            </a:r>
            <a:r>
              <a:rPr lang="en-US" sz="1800" dirty="0" smtClean="0">
                <a:solidFill>
                  <a:srgbClr val="000000"/>
                </a:solidFill>
                <a:latin typeface="Arial" charset="0"/>
              </a:rPr>
              <a:t> generation</a:t>
            </a:r>
            <a:endParaRPr lang="en-US" sz="1800" dirty="0">
              <a:solidFill>
                <a:srgbClr val="000000"/>
              </a:solidFill>
              <a:latin typeface="Arial" charset="0"/>
            </a:endParaRPr>
          </a:p>
        </p:txBody>
      </p:sp>
      <p:sp>
        <p:nvSpPr>
          <p:cNvPr id="13" name="Text Box 31"/>
          <p:cNvSpPr txBox="1">
            <a:spLocks noChangeArrowheads="1"/>
          </p:cNvSpPr>
          <p:nvPr/>
        </p:nvSpPr>
        <p:spPr bwMode="auto">
          <a:xfrm>
            <a:off x="5827232" y="2752883"/>
            <a:ext cx="16291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All plants have</a:t>
            </a:r>
            <a:br>
              <a:rPr lang="en-US" sz="1800" dirty="0" smtClean="0">
                <a:solidFill>
                  <a:srgbClr val="000000"/>
                </a:solidFill>
                <a:latin typeface="Arial" charset="0"/>
              </a:rPr>
            </a:br>
            <a:r>
              <a:rPr lang="en-US" sz="1800" dirty="0" smtClean="0">
                <a:solidFill>
                  <a:srgbClr val="000000"/>
                </a:solidFill>
                <a:latin typeface="Arial" charset="0"/>
              </a:rPr>
              <a:t>purple flowers</a:t>
            </a:r>
            <a:endParaRPr lang="en-US" sz="1800" dirty="0">
              <a:solidFill>
                <a:srgbClr val="000000"/>
              </a:solidFill>
              <a:latin typeface="Arial" charset="0"/>
            </a:endParaRPr>
          </a:p>
        </p:txBody>
      </p:sp>
    </p:spTree>
    <p:extLst>
      <p:ext uri="{BB962C8B-B14F-4D97-AF65-F5344CB8AC3E}">
        <p14:creationId xmlns:p14="http://schemas.microsoft.com/office/powerpoint/2010/main" val="937192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9_03a_OneCharacterX_3-U.jpg"/>
          <p:cNvPicPr>
            <a:picLocks noChangeAspect="1"/>
          </p:cNvPicPr>
          <p:nvPr/>
        </p:nvPicPr>
        <p:blipFill rotWithShape="1">
          <a:blip r:embed="rId3" cstate="email">
            <a:extLst>
              <a:ext uri="{28A0092B-C50C-407E-A947-70E740481C1C}">
                <a14:useLocalDpi xmlns:a14="http://schemas.microsoft.com/office/drawing/2010/main" val="0"/>
              </a:ext>
            </a:extLst>
          </a:blip>
          <a:srcRect b="6918"/>
          <a:stretch/>
        </p:blipFill>
        <p:spPr>
          <a:xfrm>
            <a:off x="1331976" y="137160"/>
            <a:ext cx="6480048" cy="6128173"/>
          </a:xfrm>
          <a:prstGeom prst="rect">
            <a:avLst/>
          </a:prstGeom>
        </p:spPr>
      </p:pic>
      <p:sp>
        <p:nvSpPr>
          <p:cNvPr id="17" name="Text Box 31"/>
          <p:cNvSpPr txBox="1">
            <a:spLocks noChangeArrowheads="1"/>
          </p:cNvSpPr>
          <p:nvPr/>
        </p:nvSpPr>
        <p:spPr bwMode="auto">
          <a:xfrm>
            <a:off x="5742566" y="5902481"/>
            <a:ext cx="20524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tabLst>
                <a:tab pos="627063" algn="l"/>
              </a:tabLst>
            </a:pPr>
            <a:r>
              <a:rPr lang="en-US" sz="1800" dirty="0" smtClean="0">
                <a:solidFill>
                  <a:srgbClr val="000000"/>
                </a:solidFill>
                <a:latin typeface="Arial" charset="0"/>
              </a:rPr>
              <a:t>	of plants</a:t>
            </a:r>
            <a:br>
              <a:rPr lang="en-US" sz="1800" dirty="0" smtClean="0">
                <a:solidFill>
                  <a:srgbClr val="000000"/>
                </a:solidFill>
                <a:latin typeface="Arial" charset="0"/>
              </a:rPr>
            </a:br>
            <a:r>
              <a:rPr lang="en-US" sz="1800" dirty="0" smtClean="0">
                <a:solidFill>
                  <a:srgbClr val="000000"/>
                </a:solidFill>
                <a:latin typeface="Arial" charset="0"/>
              </a:rPr>
              <a:t>have white flowers</a:t>
            </a:r>
            <a:endParaRPr lang="en-US" sz="1800" dirty="0">
              <a:solidFill>
                <a:srgbClr val="000000"/>
              </a:solidFill>
              <a:latin typeface="Arial" charset="0"/>
            </a:endParaRPr>
          </a:p>
        </p:txBody>
      </p:sp>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9.3a-3</a:t>
            </a:r>
            <a:endParaRPr lang="en-US" sz="1200" dirty="0">
              <a:latin typeface="Arial" charset="0"/>
            </a:endParaRPr>
          </a:p>
        </p:txBody>
      </p:sp>
      <p:sp>
        <p:nvSpPr>
          <p:cNvPr id="27" name="Text Box 31"/>
          <p:cNvSpPr txBox="1">
            <a:spLocks noChangeArrowheads="1"/>
          </p:cNvSpPr>
          <p:nvPr/>
        </p:nvSpPr>
        <p:spPr bwMode="auto">
          <a:xfrm>
            <a:off x="1492296" y="212883"/>
            <a:ext cx="17316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The Experiment</a:t>
            </a:r>
            <a:endParaRPr lang="en-US" sz="1800" dirty="0">
              <a:solidFill>
                <a:srgbClr val="000000"/>
              </a:solidFill>
              <a:latin typeface="Arial" charset="0"/>
            </a:endParaRPr>
          </a:p>
        </p:txBody>
      </p:sp>
      <p:sp>
        <p:nvSpPr>
          <p:cNvPr id="8" name="Text Box 31"/>
          <p:cNvSpPr txBox="1">
            <a:spLocks noChangeArrowheads="1"/>
          </p:cNvSpPr>
          <p:nvPr/>
        </p:nvSpPr>
        <p:spPr bwMode="auto">
          <a:xfrm>
            <a:off x="1509230" y="593882"/>
            <a:ext cx="15645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 generation</a:t>
            </a:r>
            <a:br>
              <a:rPr lang="en-US" sz="1800" dirty="0" smtClean="0">
                <a:solidFill>
                  <a:srgbClr val="000000"/>
                </a:solidFill>
                <a:latin typeface="Arial" charset="0"/>
              </a:rPr>
            </a:br>
            <a:r>
              <a:rPr lang="en-US" sz="1800" dirty="0" smtClean="0">
                <a:solidFill>
                  <a:srgbClr val="000000"/>
                </a:solidFill>
                <a:latin typeface="Arial" charset="0"/>
              </a:rPr>
              <a:t>(true-breeding</a:t>
            </a:r>
            <a:br>
              <a:rPr lang="en-US" sz="1800" dirty="0" smtClean="0">
                <a:solidFill>
                  <a:srgbClr val="000000"/>
                </a:solidFill>
                <a:latin typeface="Arial" charset="0"/>
              </a:rPr>
            </a:br>
            <a:r>
              <a:rPr lang="en-US" sz="1800" dirty="0" smtClean="0">
                <a:solidFill>
                  <a:srgbClr val="000000"/>
                </a:solidFill>
                <a:latin typeface="Arial" charset="0"/>
              </a:rPr>
              <a:t>parents)</a:t>
            </a:r>
            <a:endParaRPr lang="en-US" sz="1800" dirty="0">
              <a:solidFill>
                <a:srgbClr val="000000"/>
              </a:solidFill>
              <a:latin typeface="Arial" charset="0"/>
            </a:endParaRPr>
          </a:p>
        </p:txBody>
      </p:sp>
      <p:sp>
        <p:nvSpPr>
          <p:cNvPr id="9" name="Text Box 31"/>
          <p:cNvSpPr txBox="1">
            <a:spLocks noChangeArrowheads="1"/>
          </p:cNvSpPr>
          <p:nvPr/>
        </p:nvSpPr>
        <p:spPr bwMode="auto">
          <a:xfrm>
            <a:off x="3185630" y="1660683"/>
            <a:ext cx="15905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Purple flowers</a:t>
            </a:r>
            <a:endParaRPr lang="en-US" sz="1800" dirty="0">
              <a:solidFill>
                <a:srgbClr val="000000"/>
              </a:solidFill>
              <a:latin typeface="Arial" charset="0"/>
            </a:endParaRPr>
          </a:p>
        </p:txBody>
      </p:sp>
      <p:sp>
        <p:nvSpPr>
          <p:cNvPr id="10" name="Text Box 31"/>
          <p:cNvSpPr txBox="1">
            <a:spLocks noChangeArrowheads="1"/>
          </p:cNvSpPr>
          <p:nvPr/>
        </p:nvSpPr>
        <p:spPr bwMode="auto">
          <a:xfrm>
            <a:off x="5370029" y="1677617"/>
            <a:ext cx="15005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White flowers</a:t>
            </a:r>
            <a:endParaRPr lang="en-US" sz="1800" dirty="0">
              <a:solidFill>
                <a:srgbClr val="000000"/>
              </a:solidFill>
              <a:latin typeface="Arial" charset="0"/>
            </a:endParaRPr>
          </a:p>
        </p:txBody>
      </p:sp>
      <p:sp>
        <p:nvSpPr>
          <p:cNvPr id="12" name="Text Box 31"/>
          <p:cNvSpPr txBox="1">
            <a:spLocks noChangeArrowheads="1"/>
          </p:cNvSpPr>
          <p:nvPr/>
        </p:nvSpPr>
        <p:spPr bwMode="auto">
          <a:xfrm>
            <a:off x="1500764" y="2735949"/>
            <a:ext cx="15134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F</a:t>
            </a:r>
            <a:r>
              <a:rPr lang="en-US" sz="1800" baseline="-25000" dirty="0" smtClean="0">
                <a:solidFill>
                  <a:srgbClr val="000000"/>
                </a:solidFill>
                <a:latin typeface="Arial" charset="0"/>
              </a:rPr>
              <a:t>1</a:t>
            </a:r>
            <a:r>
              <a:rPr lang="en-US" sz="1800" dirty="0" smtClean="0">
                <a:solidFill>
                  <a:srgbClr val="000000"/>
                </a:solidFill>
                <a:latin typeface="Arial" charset="0"/>
              </a:rPr>
              <a:t> generation</a:t>
            </a:r>
            <a:endParaRPr lang="en-US" sz="1800" dirty="0">
              <a:solidFill>
                <a:srgbClr val="000000"/>
              </a:solidFill>
              <a:latin typeface="Arial" charset="0"/>
            </a:endParaRPr>
          </a:p>
        </p:txBody>
      </p:sp>
      <p:sp>
        <p:nvSpPr>
          <p:cNvPr id="13" name="Text Box 31"/>
          <p:cNvSpPr txBox="1">
            <a:spLocks noChangeArrowheads="1"/>
          </p:cNvSpPr>
          <p:nvPr/>
        </p:nvSpPr>
        <p:spPr bwMode="auto">
          <a:xfrm>
            <a:off x="1509232" y="4818748"/>
            <a:ext cx="15134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F</a:t>
            </a:r>
            <a:r>
              <a:rPr lang="en-US" sz="1800" baseline="-25000" dirty="0" smtClean="0">
                <a:solidFill>
                  <a:srgbClr val="000000"/>
                </a:solidFill>
                <a:latin typeface="Arial" charset="0"/>
              </a:rPr>
              <a:t>2</a:t>
            </a:r>
            <a:r>
              <a:rPr lang="en-US" sz="1800" dirty="0" smtClean="0">
                <a:solidFill>
                  <a:srgbClr val="000000"/>
                </a:solidFill>
                <a:latin typeface="Arial" charset="0"/>
              </a:rPr>
              <a:t> generation</a:t>
            </a:r>
            <a:endParaRPr lang="en-US" sz="1800" dirty="0">
              <a:solidFill>
                <a:srgbClr val="000000"/>
              </a:solidFill>
              <a:latin typeface="Arial" charset="0"/>
            </a:endParaRPr>
          </a:p>
        </p:txBody>
      </p:sp>
      <p:sp>
        <p:nvSpPr>
          <p:cNvPr id="14" name="Text Box 31"/>
          <p:cNvSpPr txBox="1">
            <a:spLocks noChangeArrowheads="1"/>
          </p:cNvSpPr>
          <p:nvPr/>
        </p:nvSpPr>
        <p:spPr bwMode="auto">
          <a:xfrm>
            <a:off x="5827232" y="2752883"/>
            <a:ext cx="16291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All plants have</a:t>
            </a:r>
            <a:br>
              <a:rPr lang="en-US" sz="1800" dirty="0" smtClean="0">
                <a:solidFill>
                  <a:srgbClr val="000000"/>
                </a:solidFill>
                <a:latin typeface="Arial" charset="0"/>
              </a:rPr>
            </a:br>
            <a:r>
              <a:rPr lang="en-US" sz="1800" dirty="0" smtClean="0">
                <a:solidFill>
                  <a:srgbClr val="000000"/>
                </a:solidFill>
                <a:latin typeface="Arial" charset="0"/>
              </a:rPr>
              <a:t>purple flowers</a:t>
            </a:r>
            <a:endParaRPr lang="en-US" sz="1800" dirty="0">
              <a:solidFill>
                <a:srgbClr val="000000"/>
              </a:solidFill>
              <a:latin typeface="Arial" charset="0"/>
            </a:endParaRPr>
          </a:p>
        </p:txBody>
      </p:sp>
      <p:sp>
        <p:nvSpPr>
          <p:cNvPr id="15" name="Text Box 31"/>
          <p:cNvSpPr txBox="1">
            <a:spLocks noChangeArrowheads="1"/>
          </p:cNvSpPr>
          <p:nvPr/>
        </p:nvSpPr>
        <p:spPr bwMode="auto">
          <a:xfrm>
            <a:off x="5353099" y="3684215"/>
            <a:ext cx="17912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Fertilization</a:t>
            </a:r>
            <a:br>
              <a:rPr lang="en-US" sz="1800" dirty="0" smtClean="0">
                <a:solidFill>
                  <a:srgbClr val="000000"/>
                </a:solidFill>
                <a:latin typeface="Arial" charset="0"/>
              </a:rPr>
            </a:br>
            <a:r>
              <a:rPr lang="en-US" sz="1800" dirty="0" smtClean="0">
                <a:solidFill>
                  <a:srgbClr val="000000"/>
                </a:solidFill>
                <a:latin typeface="Arial" charset="0"/>
              </a:rPr>
              <a:t>among F</a:t>
            </a:r>
            <a:r>
              <a:rPr lang="en-US" sz="1800" baseline="-25000" dirty="0" smtClean="0">
                <a:solidFill>
                  <a:srgbClr val="000000"/>
                </a:solidFill>
                <a:latin typeface="Arial" charset="0"/>
              </a:rPr>
              <a:t>1</a:t>
            </a:r>
            <a:r>
              <a:rPr lang="en-US" sz="1800" dirty="0" smtClean="0">
                <a:solidFill>
                  <a:srgbClr val="000000"/>
                </a:solidFill>
                <a:latin typeface="Arial" charset="0"/>
              </a:rPr>
              <a:t> plants</a:t>
            </a:r>
            <a:br>
              <a:rPr lang="en-US" sz="1800" dirty="0" smtClean="0">
                <a:solidFill>
                  <a:srgbClr val="000000"/>
                </a:solidFill>
                <a:latin typeface="Arial" charset="0"/>
              </a:rPr>
            </a:br>
            <a:r>
              <a:rPr lang="en-US" sz="1800" dirty="0" smtClean="0">
                <a:solidFill>
                  <a:srgbClr val="000000"/>
                </a:solidFill>
                <a:latin typeface="Arial" charset="0"/>
              </a:rPr>
              <a:t>(F</a:t>
            </a:r>
            <a:r>
              <a:rPr lang="en-US" sz="1800" baseline="-25000" dirty="0" smtClean="0">
                <a:solidFill>
                  <a:srgbClr val="000000"/>
                </a:solidFill>
                <a:latin typeface="Arial" charset="0"/>
              </a:rPr>
              <a:t>1</a:t>
            </a:r>
            <a:r>
              <a:rPr lang="en-US" sz="1800" dirty="0" smtClean="0">
                <a:solidFill>
                  <a:srgbClr val="000000"/>
                </a:solidFill>
                <a:latin typeface="Arial" charset="0"/>
              </a:rPr>
              <a:t> </a:t>
            </a:r>
            <a:r>
              <a:rPr lang="en-US" sz="1800" dirty="0" smtClean="0">
                <a:solidFill>
                  <a:srgbClr val="000000"/>
                </a:solidFill>
                <a:latin typeface="Symbol Std"/>
                <a:cs typeface="Symbol Std"/>
              </a:rPr>
              <a:t>×</a:t>
            </a:r>
            <a:r>
              <a:rPr lang="en-US" sz="1800" dirty="0" smtClean="0">
                <a:solidFill>
                  <a:srgbClr val="000000"/>
                </a:solidFill>
                <a:latin typeface="Arial" charset="0"/>
              </a:rPr>
              <a:t> F</a:t>
            </a:r>
            <a:r>
              <a:rPr lang="en-US" sz="1800" baseline="-25000" dirty="0" smtClean="0">
                <a:solidFill>
                  <a:srgbClr val="000000"/>
                </a:solidFill>
                <a:latin typeface="Arial" charset="0"/>
              </a:rPr>
              <a:t>1</a:t>
            </a:r>
            <a:r>
              <a:rPr lang="en-US" sz="1800" dirty="0" smtClean="0">
                <a:solidFill>
                  <a:srgbClr val="000000"/>
                </a:solidFill>
                <a:latin typeface="Arial" charset="0"/>
              </a:rPr>
              <a:t>)</a:t>
            </a:r>
            <a:endParaRPr lang="en-US" sz="1800" dirty="0">
              <a:solidFill>
                <a:srgbClr val="000000"/>
              </a:solidFill>
              <a:latin typeface="Arial" charset="0"/>
            </a:endParaRPr>
          </a:p>
        </p:txBody>
      </p:sp>
      <p:sp>
        <p:nvSpPr>
          <p:cNvPr id="16" name="Text Box 31"/>
          <p:cNvSpPr txBox="1">
            <a:spLocks noChangeArrowheads="1"/>
          </p:cNvSpPr>
          <p:nvPr/>
        </p:nvSpPr>
        <p:spPr bwMode="auto">
          <a:xfrm>
            <a:off x="3388832" y="5902481"/>
            <a:ext cx="216788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tabLst>
                <a:tab pos="703263" algn="l"/>
              </a:tabLst>
            </a:pPr>
            <a:r>
              <a:rPr lang="en-US" sz="1800" dirty="0" smtClean="0">
                <a:solidFill>
                  <a:srgbClr val="000000"/>
                </a:solidFill>
                <a:latin typeface="Arial" charset="0"/>
              </a:rPr>
              <a:t>	of plants</a:t>
            </a:r>
            <a:br>
              <a:rPr lang="en-US" sz="1800" dirty="0" smtClean="0">
                <a:solidFill>
                  <a:srgbClr val="000000"/>
                </a:solidFill>
                <a:latin typeface="Arial" charset="0"/>
              </a:rPr>
            </a:br>
            <a:r>
              <a:rPr lang="en-US" sz="1800" dirty="0" smtClean="0">
                <a:solidFill>
                  <a:srgbClr val="000000"/>
                </a:solidFill>
                <a:latin typeface="Arial" charset="0"/>
              </a:rPr>
              <a:t>have purple flowers</a:t>
            </a:r>
            <a:endParaRPr lang="en-US" sz="1800" dirty="0">
              <a:solidFill>
                <a:srgbClr val="000000"/>
              </a:solidFill>
              <a:latin typeface="Arial" charset="0"/>
            </a:endParaRPr>
          </a:p>
        </p:txBody>
      </p:sp>
      <p:grpSp>
        <p:nvGrpSpPr>
          <p:cNvPr id="4" name="Group 3"/>
          <p:cNvGrpSpPr/>
          <p:nvPr/>
        </p:nvGrpSpPr>
        <p:grpSpPr>
          <a:xfrm>
            <a:off x="3894667" y="5834749"/>
            <a:ext cx="102014" cy="430887"/>
            <a:chOff x="3894667" y="5834749"/>
            <a:chExt cx="102014" cy="430887"/>
          </a:xfrm>
        </p:grpSpPr>
        <p:cxnSp>
          <p:nvCxnSpPr>
            <p:cNvPr id="6" name="Straight Connector 5"/>
            <p:cNvCxnSpPr/>
            <p:nvPr/>
          </p:nvCxnSpPr>
          <p:spPr bwMode="auto">
            <a:xfrm>
              <a:off x="3894667" y="6059450"/>
              <a:ext cx="10135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31"/>
            <p:cNvSpPr txBox="1">
              <a:spLocks noChangeArrowheads="1"/>
            </p:cNvSpPr>
            <p:nvPr/>
          </p:nvSpPr>
          <p:spPr bwMode="auto">
            <a:xfrm>
              <a:off x="3896831" y="5834749"/>
              <a:ext cx="99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tabLst>
                  <a:tab pos="703263" algn="l"/>
                </a:tabLst>
              </a:pPr>
              <a:r>
                <a:rPr lang="en-US" sz="1400" dirty="0" smtClean="0">
                  <a:solidFill>
                    <a:srgbClr val="000000"/>
                  </a:solidFill>
                  <a:latin typeface="Arial" charset="0"/>
                </a:rPr>
                <a:t>3</a:t>
              </a:r>
            </a:p>
            <a:p>
              <a:pPr eaLnBrk="0" fontAlgn="base" hangingPunct="0">
                <a:spcBef>
                  <a:spcPct val="0"/>
                </a:spcBef>
                <a:spcAft>
                  <a:spcPct val="0"/>
                </a:spcAft>
                <a:tabLst>
                  <a:tab pos="703263" algn="l"/>
                </a:tabLst>
              </a:pPr>
              <a:r>
                <a:rPr lang="en-US" sz="1400" dirty="0">
                  <a:solidFill>
                    <a:srgbClr val="000000"/>
                  </a:solidFill>
                  <a:latin typeface="Arial" charset="0"/>
                </a:rPr>
                <a:t>4</a:t>
              </a:r>
            </a:p>
          </p:txBody>
        </p:sp>
      </p:grpSp>
      <p:grpSp>
        <p:nvGrpSpPr>
          <p:cNvPr id="20" name="Group 19"/>
          <p:cNvGrpSpPr/>
          <p:nvPr/>
        </p:nvGrpSpPr>
        <p:grpSpPr>
          <a:xfrm>
            <a:off x="6184900" y="5834749"/>
            <a:ext cx="102014" cy="430887"/>
            <a:chOff x="3894667" y="5834749"/>
            <a:chExt cx="102014" cy="430887"/>
          </a:xfrm>
        </p:grpSpPr>
        <p:cxnSp>
          <p:nvCxnSpPr>
            <p:cNvPr id="21" name="Straight Connector 20"/>
            <p:cNvCxnSpPr/>
            <p:nvPr/>
          </p:nvCxnSpPr>
          <p:spPr bwMode="auto">
            <a:xfrm>
              <a:off x="3894667" y="6059450"/>
              <a:ext cx="10135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 Box 31"/>
            <p:cNvSpPr txBox="1">
              <a:spLocks noChangeArrowheads="1"/>
            </p:cNvSpPr>
            <p:nvPr/>
          </p:nvSpPr>
          <p:spPr bwMode="auto">
            <a:xfrm>
              <a:off x="3896831" y="5834749"/>
              <a:ext cx="99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tabLst>
                  <a:tab pos="703263" algn="l"/>
                </a:tabLst>
              </a:pPr>
              <a:r>
                <a:rPr lang="en-US" sz="1400" dirty="0" smtClean="0">
                  <a:solidFill>
                    <a:srgbClr val="000000"/>
                  </a:solidFill>
                  <a:latin typeface="Arial" charset="0"/>
                </a:rPr>
                <a:t>1</a:t>
              </a:r>
            </a:p>
            <a:p>
              <a:pPr eaLnBrk="0" fontAlgn="base" hangingPunct="0">
                <a:spcBef>
                  <a:spcPct val="0"/>
                </a:spcBef>
                <a:spcAft>
                  <a:spcPct val="0"/>
                </a:spcAft>
                <a:tabLst>
                  <a:tab pos="703263" algn="l"/>
                </a:tabLst>
              </a:pPr>
              <a:r>
                <a:rPr lang="en-US" sz="1400" dirty="0">
                  <a:solidFill>
                    <a:srgbClr val="000000"/>
                  </a:solidFill>
                  <a:latin typeface="Arial" charset="0"/>
                </a:rPr>
                <a:t>4</a:t>
              </a:r>
            </a:p>
          </p:txBody>
        </p:sp>
      </p:grpSp>
    </p:spTree>
    <p:extLst>
      <p:ext uri="{BB962C8B-B14F-4D97-AF65-F5344CB8AC3E}">
        <p14:creationId xmlns:p14="http://schemas.microsoft.com/office/powerpoint/2010/main" val="1759995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9.3 Mendel</a:t>
            </a:r>
            <a:r>
              <a:rPr lang="en-US" altLang="ja-JP" dirty="0"/>
              <a:t>’s law of segregation describes the inheritance of a single character</a:t>
            </a:r>
            <a:endParaRPr lang="en-US" dirty="0"/>
          </a:p>
        </p:txBody>
      </p:sp>
      <p:sp>
        <p:nvSpPr>
          <p:cNvPr id="3" name="Content Placeholder 2"/>
          <p:cNvSpPr>
            <a:spLocks noGrp="1"/>
          </p:cNvSpPr>
          <p:nvPr>
            <p:ph idx="1"/>
          </p:nvPr>
        </p:nvSpPr>
        <p:spPr/>
        <p:txBody>
          <a:bodyPr/>
          <a:lstStyle/>
          <a:p>
            <a:r>
              <a:rPr lang="en-US" sz="2400" dirty="0"/>
              <a:t>Mendel developed four hypotheses, described below using modern terminology.</a:t>
            </a:r>
          </a:p>
          <a:p>
            <a:pPr marL="971550" lvl="1" indent="-514350">
              <a:buFont typeface="+mj-lt"/>
              <a:buAutoNum type="arabicPeriod"/>
              <a:tabLst>
                <a:tab pos="1031875" algn="l"/>
              </a:tabLst>
            </a:pPr>
            <a:r>
              <a:rPr lang="en-US" sz="2400" dirty="0"/>
              <a:t> </a:t>
            </a:r>
            <a:r>
              <a:rPr lang="en-US" sz="2400" b="1" dirty="0"/>
              <a:t>Alleles</a:t>
            </a:r>
            <a:r>
              <a:rPr lang="en-US" sz="2400" dirty="0"/>
              <a:t> are alternative versions of genes that </a:t>
            </a:r>
            <a:br>
              <a:rPr lang="en-US" sz="2400" dirty="0"/>
            </a:br>
            <a:r>
              <a:rPr lang="en-US" sz="2400" dirty="0"/>
              <a:t>	account for variations in inherited characters</a:t>
            </a:r>
            <a:r>
              <a:rPr lang="en-US" sz="2400" dirty="0" smtClean="0"/>
              <a:t>.</a:t>
            </a:r>
          </a:p>
          <a:p>
            <a:pPr marL="971550" lvl="1" indent="-514350">
              <a:buFont typeface="+mj-lt"/>
              <a:buAutoNum type="arabicPeriod"/>
              <a:tabLst>
                <a:tab pos="1031875" algn="l"/>
              </a:tabLst>
            </a:pPr>
            <a:endParaRPr lang="en-US" sz="2400" dirty="0"/>
          </a:p>
          <a:p>
            <a:pPr marL="971550" lvl="1" indent="-514350">
              <a:buFont typeface="+mj-lt"/>
              <a:buAutoNum type="arabicPeriod"/>
              <a:tabLst>
                <a:tab pos="1031875" algn="l"/>
              </a:tabLst>
            </a:pPr>
            <a:r>
              <a:rPr lang="en-US" sz="2400" dirty="0"/>
              <a:t> For each character, an organism inherits two </a:t>
            </a:r>
            <a:br>
              <a:rPr lang="en-US" sz="2400" dirty="0"/>
            </a:br>
            <a:r>
              <a:rPr lang="en-US" sz="2400" dirty="0"/>
              <a:t>	alleles, one from each parent. The alleles can </a:t>
            </a:r>
            <a:br>
              <a:rPr lang="en-US" sz="2400" dirty="0"/>
            </a:br>
            <a:r>
              <a:rPr lang="en-US" sz="2400" dirty="0"/>
              <a:t>	be the same or different</a:t>
            </a:r>
            <a:r>
              <a:rPr lang="en-US" sz="2400" dirty="0" smtClean="0"/>
              <a:t>.</a:t>
            </a:r>
          </a:p>
          <a:p>
            <a:pPr marL="971550" lvl="1" indent="-514350">
              <a:buFont typeface="+mj-lt"/>
              <a:buAutoNum type="arabicPeriod"/>
              <a:tabLst>
                <a:tab pos="1031875" algn="l"/>
              </a:tabLst>
            </a:pPr>
            <a:endParaRPr lang="en-US" sz="2400" dirty="0"/>
          </a:p>
          <a:p>
            <a:pPr lvl="2"/>
            <a:r>
              <a:rPr lang="en-US" sz="2000" dirty="0"/>
              <a:t>A </a:t>
            </a:r>
            <a:r>
              <a:rPr lang="en-US" sz="2000" b="1" dirty="0"/>
              <a:t>homozygous</a:t>
            </a:r>
            <a:r>
              <a:rPr lang="en-US" sz="2000" dirty="0"/>
              <a:t> genotype has </a:t>
            </a:r>
            <a:r>
              <a:rPr lang="en-US" sz="2000" b="1" dirty="0"/>
              <a:t>identical alleles</a:t>
            </a:r>
            <a:r>
              <a:rPr lang="en-US" sz="2000" dirty="0" smtClean="0"/>
              <a:t>.</a:t>
            </a:r>
          </a:p>
          <a:p>
            <a:pPr lvl="2"/>
            <a:endParaRPr lang="en-US" sz="2000" dirty="0"/>
          </a:p>
          <a:p>
            <a:pPr lvl="2"/>
            <a:r>
              <a:rPr lang="en-US" sz="2000" dirty="0"/>
              <a:t>A </a:t>
            </a:r>
            <a:r>
              <a:rPr lang="en-US" sz="2000" b="1" dirty="0"/>
              <a:t>heterozygous</a:t>
            </a:r>
            <a:r>
              <a:rPr lang="en-US" sz="2000" dirty="0"/>
              <a:t> genotype has </a:t>
            </a:r>
            <a:r>
              <a:rPr lang="en-US" sz="2000" b="1" dirty="0"/>
              <a:t>two different alleles</a:t>
            </a:r>
            <a:r>
              <a:rPr lang="en-US" sz="2000" dirty="0" smtClean="0"/>
              <a:t>.</a:t>
            </a:r>
            <a:endParaRPr lang="en-US" sz="2000"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4212019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2015 Pearson Education, Inc.</a:t>
            </a:r>
            <a:endParaRPr lang="en-US" dirty="0"/>
          </a:p>
        </p:txBody>
      </p:sp>
      <p:sp>
        <p:nvSpPr>
          <p:cNvPr id="4" name="Text Placeholder 3"/>
          <p:cNvSpPr>
            <a:spLocks noGrp="1"/>
          </p:cNvSpPr>
          <p:nvPr>
            <p:ph type="body" sz="quarter" idx="12"/>
          </p:nvPr>
        </p:nvSpPr>
        <p:spPr/>
        <p:txBody>
          <a:bodyPr/>
          <a:lstStyle/>
          <a:p>
            <a:r>
              <a:rPr lang="en-US" dirty="0"/>
              <a:t>Mendel’s </a:t>
            </a:r>
            <a:r>
              <a:rPr lang="en-US" dirty="0" smtClean="0"/>
              <a:t>Laws</a:t>
            </a:r>
            <a:endParaRPr lang="en-US" dirty="0"/>
          </a:p>
        </p:txBody>
      </p:sp>
    </p:spTree>
    <p:extLst>
      <p:ext uri="{BB962C8B-B14F-4D97-AF65-F5344CB8AC3E}">
        <p14:creationId xmlns:p14="http://schemas.microsoft.com/office/powerpoint/2010/main" val="3751134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9.3 Mendel</a:t>
            </a:r>
            <a:r>
              <a:rPr lang="en-US" altLang="ja-JP" dirty="0"/>
              <a:t>’s law of segregation describes the inheritance of a single character</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3"/>
            </a:pPr>
            <a:r>
              <a:rPr lang="en-US" sz="2000" dirty="0"/>
              <a:t>If the alleles of an inherited pair </a:t>
            </a:r>
            <a:r>
              <a:rPr lang="en-US" sz="2000" dirty="0" smtClean="0"/>
              <a:t>differ</a:t>
            </a:r>
          </a:p>
          <a:p>
            <a:pPr lvl="1"/>
            <a:r>
              <a:rPr lang="en-US" sz="2000" dirty="0"/>
              <a:t>O</a:t>
            </a:r>
            <a:r>
              <a:rPr lang="en-US" sz="2000" dirty="0" smtClean="0"/>
              <a:t>ne </a:t>
            </a:r>
            <a:r>
              <a:rPr lang="en-US" sz="2000" dirty="0"/>
              <a:t>determines the organism</a:t>
            </a:r>
            <a:r>
              <a:rPr lang="en-US" altLang="ja-JP" sz="2000" dirty="0"/>
              <a:t>’s appearance and is called the </a:t>
            </a:r>
            <a:r>
              <a:rPr lang="en-US" altLang="ja-JP" sz="2000" b="1" dirty="0"/>
              <a:t>dominant</a:t>
            </a:r>
            <a:r>
              <a:rPr lang="en-US" altLang="ja-JP" sz="2000" dirty="0"/>
              <a:t> </a:t>
            </a:r>
            <a:r>
              <a:rPr lang="en-US" altLang="ja-JP" sz="2000" b="1" dirty="0"/>
              <a:t>allele</a:t>
            </a:r>
            <a:r>
              <a:rPr lang="en-US" altLang="ja-JP" sz="2000" dirty="0"/>
              <a:t>. </a:t>
            </a:r>
            <a:endParaRPr lang="en-US" altLang="ja-JP" sz="2000" dirty="0" smtClean="0"/>
          </a:p>
          <a:p>
            <a:pPr lvl="1"/>
            <a:endParaRPr lang="en-US" altLang="ja-JP" sz="2000" dirty="0" smtClean="0"/>
          </a:p>
          <a:p>
            <a:pPr lvl="1"/>
            <a:r>
              <a:rPr lang="en-US" altLang="ja-JP" sz="2000" dirty="0" smtClean="0"/>
              <a:t>The </a:t>
            </a:r>
            <a:r>
              <a:rPr lang="en-US" altLang="ja-JP" sz="2000" dirty="0"/>
              <a:t>other has no noticeable effect on the organism’s appearance and is called the </a:t>
            </a:r>
            <a:r>
              <a:rPr lang="en-US" altLang="ja-JP" sz="2000" b="1" dirty="0"/>
              <a:t>recessive</a:t>
            </a:r>
            <a:r>
              <a:rPr lang="en-US" altLang="ja-JP" sz="2000" dirty="0"/>
              <a:t> </a:t>
            </a:r>
            <a:r>
              <a:rPr lang="en-US" altLang="ja-JP" sz="2000" b="1" dirty="0"/>
              <a:t>allele</a:t>
            </a:r>
            <a:r>
              <a:rPr lang="en-US" altLang="ja-JP" sz="2000" dirty="0" smtClean="0"/>
              <a:t>.</a:t>
            </a:r>
          </a:p>
          <a:p>
            <a:pPr lvl="1"/>
            <a:endParaRPr lang="en-US" altLang="ja-JP" sz="2000" dirty="0"/>
          </a:p>
          <a:p>
            <a:pPr lvl="1"/>
            <a:r>
              <a:rPr lang="en-US" sz="2000" dirty="0"/>
              <a:t>The </a:t>
            </a:r>
            <a:r>
              <a:rPr lang="en-US" sz="2000" b="1" dirty="0"/>
              <a:t>phenotype</a:t>
            </a:r>
            <a:r>
              <a:rPr lang="en-US" sz="2000" dirty="0"/>
              <a:t> is the appearance or expression of a trait</a:t>
            </a:r>
            <a:r>
              <a:rPr lang="en-US" sz="2000" dirty="0" smtClean="0"/>
              <a:t>.</a:t>
            </a:r>
          </a:p>
          <a:p>
            <a:pPr lvl="1"/>
            <a:endParaRPr lang="en-US" sz="2000" dirty="0"/>
          </a:p>
          <a:p>
            <a:pPr lvl="1"/>
            <a:r>
              <a:rPr lang="en-US" sz="2000" dirty="0"/>
              <a:t>The </a:t>
            </a:r>
            <a:r>
              <a:rPr lang="en-US" sz="2000" b="1" dirty="0"/>
              <a:t>genotype</a:t>
            </a:r>
            <a:r>
              <a:rPr lang="en-US" sz="2000" dirty="0"/>
              <a:t> is the genetic makeup of a trait</a:t>
            </a:r>
            <a:r>
              <a:rPr lang="en-US" sz="2000" dirty="0" smtClean="0"/>
              <a:t>.</a:t>
            </a:r>
          </a:p>
          <a:p>
            <a:pPr lvl="1"/>
            <a:endParaRPr lang="en-US" sz="2400" dirty="0"/>
          </a:p>
          <a:p>
            <a:pPr lvl="1"/>
            <a:r>
              <a:rPr lang="en-US" sz="2000" dirty="0"/>
              <a:t>The same phenotype may be determined by more than one genotype.</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953382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a:t>
            </a:r>
            <a:endParaRPr lang="en-US" dirty="0"/>
          </a:p>
        </p:txBody>
      </p:sp>
      <p:sp>
        <p:nvSpPr>
          <p:cNvPr id="3" name="Content Placeholder 2"/>
          <p:cNvSpPr>
            <a:spLocks noGrp="1"/>
          </p:cNvSpPr>
          <p:nvPr>
            <p:ph idx="1"/>
          </p:nvPr>
        </p:nvSpPr>
        <p:spPr/>
        <p:txBody>
          <a:bodyPr/>
          <a:lstStyle/>
          <a:p>
            <a:pPr marL="0" indent="0">
              <a:buNone/>
            </a:pPr>
            <a:r>
              <a:rPr lang="en-US" dirty="0" smtClean="0"/>
              <a:t>#4. If B is Brown Eyes and b is Blue Eyes </a:t>
            </a:r>
          </a:p>
          <a:p>
            <a:pPr marL="0" indent="0">
              <a:buNone/>
            </a:pPr>
            <a:endParaRPr lang="en-US" dirty="0"/>
          </a:p>
          <a:p>
            <a:pPr marL="0" indent="0">
              <a:buNone/>
            </a:pPr>
            <a:r>
              <a:rPr lang="en-US" dirty="0" smtClean="0"/>
              <a:t>Create a 3 examples of possible genotypes and phenotypes.</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410320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9.3 Mendel</a:t>
            </a:r>
            <a:r>
              <a:rPr lang="en-US" altLang="ja-JP" dirty="0"/>
              <a:t>’s law of segregation describes the inheritance of a single character</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sz="2400" dirty="0"/>
              <a:t>A sperm or egg carries only one allele for each inherited character because allele pairs separate (segregate) from each other during the production of gametes. This statement is called the </a:t>
            </a:r>
            <a:r>
              <a:rPr lang="en-US" sz="2400" b="1" dirty="0"/>
              <a:t>law</a:t>
            </a:r>
            <a:r>
              <a:rPr lang="en-US" sz="2400" dirty="0"/>
              <a:t> </a:t>
            </a:r>
            <a:r>
              <a:rPr lang="en-US" sz="2400" b="1" dirty="0"/>
              <a:t>of</a:t>
            </a:r>
            <a:r>
              <a:rPr lang="en-US" sz="2400" dirty="0"/>
              <a:t> </a:t>
            </a:r>
            <a:r>
              <a:rPr lang="en-US" sz="2400" b="1" dirty="0"/>
              <a:t>segregation</a:t>
            </a:r>
            <a:r>
              <a:rPr lang="en-US" sz="2400" dirty="0" smtClean="0"/>
              <a:t>.</a:t>
            </a:r>
          </a:p>
          <a:p>
            <a:pPr marL="971550" lvl="1" indent="-514350">
              <a:buFont typeface="+mj-lt"/>
              <a:buAutoNum type="arabicPeriod" startAt="4"/>
            </a:pPr>
            <a:endParaRPr lang="en-US" sz="2200" dirty="0"/>
          </a:p>
          <a:p>
            <a:pPr lvl="1"/>
            <a:r>
              <a:rPr lang="en-US" sz="2400" dirty="0"/>
              <a:t>The fusion of gametes at fertilization creates allele pairs once again.</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295937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9.3 Mendel</a:t>
            </a:r>
            <a:r>
              <a:rPr lang="en-US" altLang="ja-JP" dirty="0"/>
              <a:t>’s law of segregation describes the inheritance of a single character</a:t>
            </a:r>
            <a:endParaRPr lang="en-US" dirty="0"/>
          </a:p>
        </p:txBody>
      </p:sp>
      <p:sp>
        <p:nvSpPr>
          <p:cNvPr id="3" name="Content Placeholder 2"/>
          <p:cNvSpPr>
            <a:spLocks noGrp="1"/>
          </p:cNvSpPr>
          <p:nvPr>
            <p:ph idx="1"/>
          </p:nvPr>
        </p:nvSpPr>
        <p:spPr/>
        <p:txBody>
          <a:bodyPr/>
          <a:lstStyle/>
          <a:p>
            <a:r>
              <a:rPr lang="en-US" sz="2400" dirty="0"/>
              <a:t>Mendel</a:t>
            </a:r>
            <a:r>
              <a:rPr lang="en-US" altLang="ja-JP" sz="2400" dirty="0"/>
              <a:t>’s hypotheses also explain the 3:1 ratio in the F</a:t>
            </a:r>
            <a:r>
              <a:rPr lang="en-US" altLang="ja-JP" sz="2400" baseline="-25000" dirty="0"/>
              <a:t>2</a:t>
            </a:r>
            <a:r>
              <a:rPr lang="en-US" altLang="ja-JP" sz="2400" dirty="0"/>
              <a:t> generation.</a:t>
            </a:r>
          </a:p>
          <a:p>
            <a:pPr lvl="1"/>
            <a:r>
              <a:rPr lang="en-US" sz="2400" dirty="0"/>
              <a:t>The F</a:t>
            </a:r>
            <a:r>
              <a:rPr lang="en-US" sz="2400" baseline="-25000" dirty="0"/>
              <a:t>1</a:t>
            </a:r>
            <a:r>
              <a:rPr lang="en-US" sz="2400" dirty="0"/>
              <a:t> hybrids all have a </a:t>
            </a:r>
            <a:r>
              <a:rPr lang="en-US" sz="2400" i="1" dirty="0"/>
              <a:t>Pp</a:t>
            </a:r>
            <a:r>
              <a:rPr lang="en-US" sz="2400" dirty="0"/>
              <a:t> genotype</a:t>
            </a:r>
            <a:r>
              <a:rPr lang="en-US" sz="2400" dirty="0" smtClean="0"/>
              <a:t>.</a:t>
            </a:r>
          </a:p>
          <a:p>
            <a:pPr lvl="1"/>
            <a:endParaRPr lang="en-US" sz="2400" dirty="0"/>
          </a:p>
          <a:p>
            <a:pPr lvl="1"/>
            <a:r>
              <a:rPr lang="en-US" sz="2400" dirty="0"/>
              <a:t>A </a:t>
            </a:r>
            <a:r>
              <a:rPr lang="en-US" sz="2400" b="1" dirty="0"/>
              <a:t>Punnett</a:t>
            </a:r>
            <a:r>
              <a:rPr lang="en-US" sz="2400" dirty="0"/>
              <a:t> </a:t>
            </a:r>
            <a:r>
              <a:rPr lang="en-US" sz="2400" b="1" dirty="0"/>
              <a:t>square</a:t>
            </a:r>
            <a:r>
              <a:rPr lang="en-US" sz="2400" dirty="0"/>
              <a:t> shows the four possible combinations of alleles that could occur when these gametes combine</a:t>
            </a:r>
            <a:r>
              <a:rPr lang="en-US" sz="2400" dirty="0" smtClean="0"/>
              <a:t>.</a:t>
            </a:r>
            <a:endParaRPr lang="en-US" sz="2400"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690814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_03b_0OneCharXExplain_1-U.jpg"/>
          <p:cNvPicPr>
            <a:picLocks noChangeAspect="1"/>
          </p:cNvPicPr>
          <p:nvPr/>
        </p:nvPicPr>
        <p:blipFill rotWithShape="1">
          <a:blip r:embed="rId3" cstate="email">
            <a:extLst>
              <a:ext uri="{28A0092B-C50C-407E-A947-70E740481C1C}">
                <a14:useLocalDpi xmlns:a14="http://schemas.microsoft.com/office/drawing/2010/main" val="0"/>
              </a:ext>
            </a:extLst>
          </a:blip>
          <a:srcRect b="8848"/>
          <a:stretch/>
        </p:blipFill>
        <p:spPr>
          <a:xfrm>
            <a:off x="1908048" y="137160"/>
            <a:ext cx="5327904" cy="60011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9.3b-0-1</a:t>
            </a:r>
            <a:endParaRPr lang="en-US" sz="1200" dirty="0">
              <a:latin typeface="Arial" charset="0"/>
            </a:endParaRPr>
          </a:p>
        </p:txBody>
      </p:sp>
      <p:sp>
        <p:nvSpPr>
          <p:cNvPr id="7" name="Text Box 31"/>
          <p:cNvSpPr txBox="1">
            <a:spLocks noChangeArrowheads="1"/>
          </p:cNvSpPr>
          <p:nvPr/>
        </p:nvSpPr>
        <p:spPr bwMode="auto">
          <a:xfrm>
            <a:off x="2068030" y="195950"/>
            <a:ext cx="13865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The Explanation</a:t>
            </a:r>
            <a:endParaRPr lang="en-US" sz="1400" dirty="0">
              <a:solidFill>
                <a:srgbClr val="000000"/>
              </a:solidFill>
              <a:latin typeface="Arial" charset="0"/>
            </a:endParaRPr>
          </a:p>
        </p:txBody>
      </p:sp>
      <p:sp>
        <p:nvSpPr>
          <p:cNvPr id="8" name="Text Box 31"/>
          <p:cNvSpPr txBox="1">
            <a:spLocks noChangeArrowheads="1"/>
          </p:cNvSpPr>
          <p:nvPr/>
        </p:nvSpPr>
        <p:spPr bwMode="auto">
          <a:xfrm>
            <a:off x="2068030" y="500750"/>
            <a:ext cx="10841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P generation</a:t>
            </a:r>
            <a:endParaRPr lang="en-US" sz="1400" dirty="0">
              <a:solidFill>
                <a:srgbClr val="000000"/>
              </a:solidFill>
              <a:latin typeface="Arial" charset="0"/>
            </a:endParaRPr>
          </a:p>
        </p:txBody>
      </p:sp>
      <p:sp>
        <p:nvSpPr>
          <p:cNvPr id="9" name="Text Box 31"/>
          <p:cNvSpPr txBox="1">
            <a:spLocks noChangeArrowheads="1"/>
          </p:cNvSpPr>
          <p:nvPr/>
        </p:nvSpPr>
        <p:spPr bwMode="auto">
          <a:xfrm>
            <a:off x="4828163" y="509216"/>
            <a:ext cx="21054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Genetic makeup (alleles)</a:t>
            </a:r>
            <a:endParaRPr lang="en-US" sz="1400" dirty="0">
              <a:solidFill>
                <a:srgbClr val="000000"/>
              </a:solidFill>
              <a:latin typeface="Arial" charset="0"/>
            </a:endParaRPr>
          </a:p>
        </p:txBody>
      </p:sp>
      <p:sp>
        <p:nvSpPr>
          <p:cNvPr id="10" name="Text Box 31"/>
          <p:cNvSpPr txBox="1">
            <a:spLocks noChangeArrowheads="1"/>
          </p:cNvSpPr>
          <p:nvPr/>
        </p:nvSpPr>
        <p:spPr bwMode="auto">
          <a:xfrm>
            <a:off x="4489497" y="754749"/>
            <a:ext cx="12371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Purple flowers</a:t>
            </a:r>
            <a:endParaRPr lang="en-US" sz="1400" dirty="0">
              <a:solidFill>
                <a:srgbClr val="000000"/>
              </a:solidFill>
              <a:latin typeface="Arial" charset="0"/>
            </a:endParaRPr>
          </a:p>
        </p:txBody>
      </p:sp>
      <p:sp>
        <p:nvSpPr>
          <p:cNvPr id="11" name="Text Box 31"/>
          <p:cNvSpPr txBox="1">
            <a:spLocks noChangeArrowheads="1"/>
          </p:cNvSpPr>
          <p:nvPr/>
        </p:nvSpPr>
        <p:spPr bwMode="auto">
          <a:xfrm>
            <a:off x="6005030" y="754749"/>
            <a:ext cx="1167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White flowers</a:t>
            </a:r>
            <a:endParaRPr lang="en-US" sz="1400" dirty="0">
              <a:solidFill>
                <a:srgbClr val="000000"/>
              </a:solidFill>
              <a:latin typeface="Arial" charset="0"/>
            </a:endParaRPr>
          </a:p>
        </p:txBody>
      </p:sp>
      <p:sp>
        <p:nvSpPr>
          <p:cNvPr id="12" name="Text Box 31"/>
          <p:cNvSpPr txBox="1">
            <a:spLocks noChangeArrowheads="1"/>
          </p:cNvSpPr>
          <p:nvPr/>
        </p:nvSpPr>
        <p:spPr bwMode="auto">
          <a:xfrm>
            <a:off x="5048297" y="1000282"/>
            <a:ext cx="2763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PP</a:t>
            </a:r>
            <a:endParaRPr lang="en-US" sz="1400" i="1" dirty="0">
              <a:solidFill>
                <a:srgbClr val="000000"/>
              </a:solidFill>
              <a:latin typeface="Arial" charset="0"/>
            </a:endParaRPr>
          </a:p>
        </p:txBody>
      </p:sp>
      <p:sp>
        <p:nvSpPr>
          <p:cNvPr id="13" name="Text Box 31"/>
          <p:cNvSpPr txBox="1">
            <a:spLocks noChangeArrowheads="1"/>
          </p:cNvSpPr>
          <p:nvPr/>
        </p:nvSpPr>
        <p:spPr bwMode="auto">
          <a:xfrm>
            <a:off x="3786763" y="1770750"/>
            <a:ext cx="758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Gametes</a:t>
            </a:r>
            <a:endParaRPr lang="en-US" sz="1400" dirty="0">
              <a:solidFill>
                <a:srgbClr val="000000"/>
              </a:solidFill>
              <a:latin typeface="Arial" charset="0"/>
            </a:endParaRPr>
          </a:p>
        </p:txBody>
      </p:sp>
      <p:sp>
        <p:nvSpPr>
          <p:cNvPr id="14" name="Text Box 31"/>
          <p:cNvSpPr txBox="1">
            <a:spLocks noChangeArrowheads="1"/>
          </p:cNvSpPr>
          <p:nvPr/>
        </p:nvSpPr>
        <p:spPr bwMode="auto">
          <a:xfrm>
            <a:off x="4760430" y="1762283"/>
            <a:ext cx="2294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All</a:t>
            </a:r>
            <a:endParaRPr lang="en-US" sz="1400" dirty="0">
              <a:solidFill>
                <a:srgbClr val="000000"/>
              </a:solidFill>
              <a:latin typeface="Arial" charset="0"/>
            </a:endParaRPr>
          </a:p>
        </p:txBody>
      </p:sp>
      <p:sp>
        <p:nvSpPr>
          <p:cNvPr id="15" name="Text Box 31"/>
          <p:cNvSpPr txBox="1">
            <a:spLocks noChangeArrowheads="1"/>
          </p:cNvSpPr>
          <p:nvPr/>
        </p:nvSpPr>
        <p:spPr bwMode="auto">
          <a:xfrm>
            <a:off x="6792431" y="1000280"/>
            <a:ext cx="2628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err="1" smtClean="0">
                <a:solidFill>
                  <a:srgbClr val="000000"/>
                </a:solidFill>
                <a:latin typeface="Arial" charset="0"/>
              </a:rPr>
              <a:t>pp</a:t>
            </a:r>
            <a:endParaRPr lang="en-US" sz="1400" i="1" dirty="0">
              <a:solidFill>
                <a:srgbClr val="000000"/>
              </a:solidFill>
              <a:latin typeface="Arial" charset="0"/>
            </a:endParaRPr>
          </a:p>
        </p:txBody>
      </p:sp>
      <p:sp>
        <p:nvSpPr>
          <p:cNvPr id="17" name="Text Box 31"/>
          <p:cNvSpPr txBox="1">
            <a:spLocks noChangeArrowheads="1"/>
          </p:cNvSpPr>
          <p:nvPr/>
        </p:nvSpPr>
        <p:spPr bwMode="auto">
          <a:xfrm>
            <a:off x="5124498" y="1779214"/>
            <a:ext cx="156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a:t>
            </a:r>
            <a:endParaRPr lang="en-US" sz="1400" i="1" dirty="0">
              <a:solidFill>
                <a:srgbClr val="000000"/>
              </a:solidFill>
              <a:latin typeface="Arial" charset="0"/>
            </a:endParaRPr>
          </a:p>
        </p:txBody>
      </p:sp>
      <p:sp>
        <p:nvSpPr>
          <p:cNvPr id="19" name="Text Box 31"/>
          <p:cNvSpPr txBox="1">
            <a:spLocks noChangeArrowheads="1"/>
          </p:cNvSpPr>
          <p:nvPr/>
        </p:nvSpPr>
        <p:spPr bwMode="auto">
          <a:xfrm>
            <a:off x="6894032" y="1762279"/>
            <a:ext cx="156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a:t>
            </a:r>
            <a:endParaRPr lang="en-US" sz="1400" i="1" dirty="0">
              <a:solidFill>
                <a:srgbClr val="000000"/>
              </a:solidFill>
              <a:latin typeface="Arial" charset="0"/>
            </a:endParaRPr>
          </a:p>
        </p:txBody>
      </p:sp>
      <p:sp>
        <p:nvSpPr>
          <p:cNvPr id="21" name="Text Box 31"/>
          <p:cNvSpPr txBox="1">
            <a:spLocks noChangeArrowheads="1"/>
          </p:cNvSpPr>
          <p:nvPr/>
        </p:nvSpPr>
        <p:spPr bwMode="auto">
          <a:xfrm>
            <a:off x="6525730" y="1768633"/>
            <a:ext cx="2294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All</a:t>
            </a:r>
            <a:endParaRPr lang="en-US" sz="1400" dirty="0">
              <a:solidFill>
                <a:srgbClr val="000000"/>
              </a:solidFill>
              <a:latin typeface="Arial" charset="0"/>
            </a:endParaRPr>
          </a:p>
        </p:txBody>
      </p:sp>
    </p:spTree>
    <p:extLst>
      <p:ext uri="{BB962C8B-B14F-4D97-AF65-F5344CB8AC3E}">
        <p14:creationId xmlns:p14="http://schemas.microsoft.com/office/powerpoint/2010/main" val="367827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9_03b_0OneCharXExplain_2-U.jpg"/>
          <p:cNvPicPr>
            <a:picLocks noChangeAspect="1"/>
          </p:cNvPicPr>
          <p:nvPr/>
        </p:nvPicPr>
        <p:blipFill rotWithShape="1">
          <a:blip r:embed="rId3" cstate="email">
            <a:extLst>
              <a:ext uri="{28A0092B-C50C-407E-A947-70E740481C1C}">
                <a14:useLocalDpi xmlns:a14="http://schemas.microsoft.com/office/drawing/2010/main" val="0"/>
              </a:ext>
            </a:extLst>
          </a:blip>
          <a:srcRect b="14763"/>
          <a:stretch/>
        </p:blipFill>
        <p:spPr>
          <a:xfrm>
            <a:off x="1908048" y="137160"/>
            <a:ext cx="5327904" cy="561170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9.3b-0-2</a:t>
            </a:r>
            <a:endParaRPr lang="en-US" sz="1200" dirty="0">
              <a:latin typeface="Arial" charset="0"/>
            </a:endParaRPr>
          </a:p>
        </p:txBody>
      </p:sp>
      <p:sp>
        <p:nvSpPr>
          <p:cNvPr id="7" name="Text Box 31"/>
          <p:cNvSpPr txBox="1">
            <a:spLocks noChangeArrowheads="1"/>
          </p:cNvSpPr>
          <p:nvPr/>
        </p:nvSpPr>
        <p:spPr bwMode="auto">
          <a:xfrm>
            <a:off x="2068030" y="195950"/>
            <a:ext cx="13865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The Explanation</a:t>
            </a:r>
            <a:endParaRPr lang="en-US" sz="1400" dirty="0">
              <a:solidFill>
                <a:srgbClr val="000000"/>
              </a:solidFill>
              <a:latin typeface="Arial" charset="0"/>
            </a:endParaRPr>
          </a:p>
        </p:txBody>
      </p:sp>
      <p:sp>
        <p:nvSpPr>
          <p:cNvPr id="8" name="Text Box 31"/>
          <p:cNvSpPr txBox="1">
            <a:spLocks noChangeArrowheads="1"/>
          </p:cNvSpPr>
          <p:nvPr/>
        </p:nvSpPr>
        <p:spPr bwMode="auto">
          <a:xfrm>
            <a:off x="2068030" y="500750"/>
            <a:ext cx="10841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P generation</a:t>
            </a:r>
            <a:endParaRPr lang="en-US" sz="1400" dirty="0">
              <a:solidFill>
                <a:srgbClr val="000000"/>
              </a:solidFill>
              <a:latin typeface="Arial" charset="0"/>
            </a:endParaRPr>
          </a:p>
        </p:txBody>
      </p:sp>
      <p:sp>
        <p:nvSpPr>
          <p:cNvPr id="9" name="Text Box 31"/>
          <p:cNvSpPr txBox="1">
            <a:spLocks noChangeArrowheads="1"/>
          </p:cNvSpPr>
          <p:nvPr/>
        </p:nvSpPr>
        <p:spPr bwMode="auto">
          <a:xfrm>
            <a:off x="4828163" y="509216"/>
            <a:ext cx="21054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Genetic makeup (alleles)</a:t>
            </a:r>
            <a:endParaRPr lang="en-US" sz="1400" dirty="0">
              <a:solidFill>
                <a:srgbClr val="000000"/>
              </a:solidFill>
              <a:latin typeface="Arial" charset="0"/>
            </a:endParaRPr>
          </a:p>
        </p:txBody>
      </p:sp>
      <p:sp>
        <p:nvSpPr>
          <p:cNvPr id="10" name="Text Box 31"/>
          <p:cNvSpPr txBox="1">
            <a:spLocks noChangeArrowheads="1"/>
          </p:cNvSpPr>
          <p:nvPr/>
        </p:nvSpPr>
        <p:spPr bwMode="auto">
          <a:xfrm>
            <a:off x="4489497" y="754749"/>
            <a:ext cx="12371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Purple flowers</a:t>
            </a:r>
            <a:endParaRPr lang="en-US" sz="1400" dirty="0">
              <a:solidFill>
                <a:srgbClr val="000000"/>
              </a:solidFill>
              <a:latin typeface="Arial" charset="0"/>
            </a:endParaRPr>
          </a:p>
        </p:txBody>
      </p:sp>
      <p:sp>
        <p:nvSpPr>
          <p:cNvPr id="11" name="Text Box 31"/>
          <p:cNvSpPr txBox="1">
            <a:spLocks noChangeArrowheads="1"/>
          </p:cNvSpPr>
          <p:nvPr/>
        </p:nvSpPr>
        <p:spPr bwMode="auto">
          <a:xfrm>
            <a:off x="6005030" y="754749"/>
            <a:ext cx="1167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White flowers</a:t>
            </a:r>
            <a:endParaRPr lang="en-US" sz="1400" dirty="0">
              <a:solidFill>
                <a:srgbClr val="000000"/>
              </a:solidFill>
              <a:latin typeface="Arial" charset="0"/>
            </a:endParaRPr>
          </a:p>
        </p:txBody>
      </p:sp>
      <p:sp>
        <p:nvSpPr>
          <p:cNvPr id="12" name="Text Box 31"/>
          <p:cNvSpPr txBox="1">
            <a:spLocks noChangeArrowheads="1"/>
          </p:cNvSpPr>
          <p:nvPr/>
        </p:nvSpPr>
        <p:spPr bwMode="auto">
          <a:xfrm>
            <a:off x="5048297" y="1000282"/>
            <a:ext cx="2763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PP</a:t>
            </a:r>
            <a:endParaRPr lang="en-US" sz="1400" i="1" dirty="0">
              <a:solidFill>
                <a:srgbClr val="000000"/>
              </a:solidFill>
              <a:latin typeface="Arial" charset="0"/>
            </a:endParaRPr>
          </a:p>
        </p:txBody>
      </p:sp>
      <p:sp>
        <p:nvSpPr>
          <p:cNvPr id="13" name="Text Box 31"/>
          <p:cNvSpPr txBox="1">
            <a:spLocks noChangeArrowheads="1"/>
          </p:cNvSpPr>
          <p:nvPr/>
        </p:nvSpPr>
        <p:spPr bwMode="auto">
          <a:xfrm>
            <a:off x="3786763" y="1770750"/>
            <a:ext cx="758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Gametes</a:t>
            </a:r>
            <a:endParaRPr lang="en-US" sz="1400" dirty="0">
              <a:solidFill>
                <a:srgbClr val="000000"/>
              </a:solidFill>
              <a:latin typeface="Arial" charset="0"/>
            </a:endParaRPr>
          </a:p>
        </p:txBody>
      </p:sp>
      <p:sp>
        <p:nvSpPr>
          <p:cNvPr id="14" name="Text Box 31"/>
          <p:cNvSpPr txBox="1">
            <a:spLocks noChangeArrowheads="1"/>
          </p:cNvSpPr>
          <p:nvPr/>
        </p:nvSpPr>
        <p:spPr bwMode="auto">
          <a:xfrm>
            <a:off x="4760430" y="1762283"/>
            <a:ext cx="2294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All</a:t>
            </a:r>
            <a:endParaRPr lang="en-US" sz="1400" dirty="0">
              <a:solidFill>
                <a:srgbClr val="000000"/>
              </a:solidFill>
              <a:latin typeface="Arial" charset="0"/>
            </a:endParaRPr>
          </a:p>
        </p:txBody>
      </p:sp>
      <p:sp>
        <p:nvSpPr>
          <p:cNvPr id="15" name="Text Box 31"/>
          <p:cNvSpPr txBox="1">
            <a:spLocks noChangeArrowheads="1"/>
          </p:cNvSpPr>
          <p:nvPr/>
        </p:nvSpPr>
        <p:spPr bwMode="auto">
          <a:xfrm>
            <a:off x="6792431" y="1000280"/>
            <a:ext cx="2628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err="1" smtClean="0">
                <a:solidFill>
                  <a:srgbClr val="000000"/>
                </a:solidFill>
                <a:latin typeface="Arial" charset="0"/>
              </a:rPr>
              <a:t>pp</a:t>
            </a:r>
            <a:endParaRPr lang="en-US" sz="1400" i="1" dirty="0">
              <a:solidFill>
                <a:srgbClr val="000000"/>
              </a:solidFill>
              <a:latin typeface="Arial" charset="0"/>
            </a:endParaRPr>
          </a:p>
        </p:txBody>
      </p:sp>
      <p:sp>
        <p:nvSpPr>
          <p:cNvPr id="16" name="Text Box 31"/>
          <p:cNvSpPr txBox="1">
            <a:spLocks noChangeArrowheads="1"/>
          </p:cNvSpPr>
          <p:nvPr/>
        </p:nvSpPr>
        <p:spPr bwMode="auto">
          <a:xfrm>
            <a:off x="6614631" y="2507348"/>
            <a:ext cx="2729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err="1" smtClean="0">
                <a:solidFill>
                  <a:srgbClr val="000000"/>
                </a:solidFill>
                <a:latin typeface="Arial" charset="0"/>
              </a:rPr>
              <a:t>Pp</a:t>
            </a:r>
            <a:endParaRPr lang="en-US" sz="1400" i="1" dirty="0">
              <a:solidFill>
                <a:srgbClr val="000000"/>
              </a:solidFill>
              <a:latin typeface="Arial" charset="0"/>
            </a:endParaRPr>
          </a:p>
        </p:txBody>
      </p:sp>
      <p:sp>
        <p:nvSpPr>
          <p:cNvPr id="17" name="Text Box 31"/>
          <p:cNvSpPr txBox="1">
            <a:spLocks noChangeArrowheads="1"/>
          </p:cNvSpPr>
          <p:nvPr/>
        </p:nvSpPr>
        <p:spPr bwMode="auto">
          <a:xfrm>
            <a:off x="5124498" y="1779214"/>
            <a:ext cx="156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a:t>
            </a:r>
            <a:endParaRPr lang="en-US" sz="1400" i="1" dirty="0">
              <a:solidFill>
                <a:srgbClr val="000000"/>
              </a:solidFill>
              <a:latin typeface="Arial" charset="0"/>
            </a:endParaRPr>
          </a:p>
        </p:txBody>
      </p:sp>
      <p:sp>
        <p:nvSpPr>
          <p:cNvPr id="18" name="Text Box 31"/>
          <p:cNvSpPr txBox="1">
            <a:spLocks noChangeArrowheads="1"/>
          </p:cNvSpPr>
          <p:nvPr/>
        </p:nvSpPr>
        <p:spPr bwMode="auto">
          <a:xfrm>
            <a:off x="5099099" y="3531813"/>
            <a:ext cx="156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a:t>
            </a:r>
            <a:endParaRPr lang="en-US" sz="1400" i="1" dirty="0">
              <a:solidFill>
                <a:srgbClr val="000000"/>
              </a:solidFill>
              <a:latin typeface="Arial" charset="0"/>
            </a:endParaRPr>
          </a:p>
        </p:txBody>
      </p:sp>
      <p:sp>
        <p:nvSpPr>
          <p:cNvPr id="19" name="Text Box 31"/>
          <p:cNvSpPr txBox="1">
            <a:spLocks noChangeArrowheads="1"/>
          </p:cNvSpPr>
          <p:nvPr/>
        </p:nvSpPr>
        <p:spPr bwMode="auto">
          <a:xfrm>
            <a:off x="6894032" y="1762279"/>
            <a:ext cx="156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a:t>
            </a:r>
            <a:endParaRPr lang="en-US" sz="1400" i="1" dirty="0">
              <a:solidFill>
                <a:srgbClr val="000000"/>
              </a:solidFill>
              <a:latin typeface="Arial" charset="0"/>
            </a:endParaRPr>
          </a:p>
        </p:txBody>
      </p:sp>
      <p:sp>
        <p:nvSpPr>
          <p:cNvPr id="20" name="Text Box 31"/>
          <p:cNvSpPr txBox="1">
            <a:spLocks noChangeArrowheads="1"/>
          </p:cNvSpPr>
          <p:nvPr/>
        </p:nvSpPr>
        <p:spPr bwMode="auto">
          <a:xfrm>
            <a:off x="6868634" y="3523343"/>
            <a:ext cx="156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a:t>
            </a:r>
            <a:endParaRPr lang="en-US" sz="1400" i="1" dirty="0">
              <a:solidFill>
                <a:srgbClr val="000000"/>
              </a:solidFill>
              <a:latin typeface="Arial" charset="0"/>
            </a:endParaRPr>
          </a:p>
        </p:txBody>
      </p:sp>
      <p:sp>
        <p:nvSpPr>
          <p:cNvPr id="21" name="Text Box 31"/>
          <p:cNvSpPr txBox="1">
            <a:spLocks noChangeArrowheads="1"/>
          </p:cNvSpPr>
          <p:nvPr/>
        </p:nvSpPr>
        <p:spPr bwMode="auto">
          <a:xfrm>
            <a:off x="6525730" y="1768633"/>
            <a:ext cx="2294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All</a:t>
            </a:r>
            <a:endParaRPr lang="en-US" sz="1400" dirty="0">
              <a:solidFill>
                <a:srgbClr val="000000"/>
              </a:solidFill>
              <a:latin typeface="Arial" charset="0"/>
            </a:endParaRPr>
          </a:p>
        </p:txBody>
      </p:sp>
      <p:sp>
        <p:nvSpPr>
          <p:cNvPr id="22" name="Text Box 31"/>
          <p:cNvSpPr txBox="1">
            <a:spLocks noChangeArrowheads="1"/>
          </p:cNvSpPr>
          <p:nvPr/>
        </p:nvSpPr>
        <p:spPr bwMode="auto">
          <a:xfrm>
            <a:off x="6347930" y="2505233"/>
            <a:ext cx="2294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All</a:t>
            </a:r>
            <a:endParaRPr lang="en-US" sz="1400" dirty="0">
              <a:solidFill>
                <a:srgbClr val="000000"/>
              </a:solidFill>
              <a:latin typeface="Arial" charset="0"/>
            </a:endParaRPr>
          </a:p>
        </p:txBody>
      </p:sp>
      <p:sp>
        <p:nvSpPr>
          <p:cNvPr id="23" name="Text Box 31"/>
          <p:cNvSpPr txBox="1">
            <a:spLocks noChangeArrowheads="1"/>
          </p:cNvSpPr>
          <p:nvPr/>
        </p:nvSpPr>
        <p:spPr bwMode="auto">
          <a:xfrm>
            <a:off x="2074380" y="2456550"/>
            <a:ext cx="11438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F</a:t>
            </a:r>
            <a:r>
              <a:rPr lang="en-US" sz="1400" baseline="-25000" dirty="0" smtClean="0">
                <a:solidFill>
                  <a:srgbClr val="000000"/>
                </a:solidFill>
                <a:latin typeface="Arial" charset="0"/>
              </a:rPr>
              <a:t>1</a:t>
            </a:r>
            <a:r>
              <a:rPr lang="en-US" sz="1400" dirty="0" smtClean="0">
                <a:solidFill>
                  <a:srgbClr val="000000"/>
                </a:solidFill>
                <a:latin typeface="Arial" charset="0"/>
              </a:rPr>
              <a:t> generation</a:t>
            </a:r>
            <a:br>
              <a:rPr lang="en-US" sz="1400" dirty="0" smtClean="0">
                <a:solidFill>
                  <a:srgbClr val="000000"/>
                </a:solidFill>
                <a:latin typeface="Arial" charset="0"/>
              </a:rPr>
            </a:br>
            <a:r>
              <a:rPr lang="en-US" sz="1400" dirty="0" smtClean="0">
                <a:solidFill>
                  <a:srgbClr val="000000"/>
                </a:solidFill>
                <a:latin typeface="Arial" charset="0"/>
              </a:rPr>
              <a:t>(hybrids)</a:t>
            </a:r>
            <a:endParaRPr lang="en-US" sz="1400" dirty="0">
              <a:solidFill>
                <a:srgbClr val="000000"/>
              </a:solidFill>
              <a:latin typeface="Arial" charset="0"/>
            </a:endParaRPr>
          </a:p>
        </p:txBody>
      </p:sp>
      <p:sp>
        <p:nvSpPr>
          <p:cNvPr id="24" name="Text Box 31"/>
          <p:cNvSpPr txBox="1">
            <a:spLocks noChangeArrowheads="1"/>
          </p:cNvSpPr>
          <p:nvPr/>
        </p:nvSpPr>
        <p:spPr bwMode="auto">
          <a:xfrm>
            <a:off x="5579580" y="3047100"/>
            <a:ext cx="8482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000000"/>
                </a:solidFill>
                <a:latin typeface="Arial" charset="0"/>
              </a:rPr>
              <a:t>Alleles</a:t>
            </a:r>
            <a:br>
              <a:rPr lang="en-US" sz="1400" dirty="0" smtClean="0">
                <a:solidFill>
                  <a:srgbClr val="000000"/>
                </a:solidFill>
                <a:latin typeface="Arial" charset="0"/>
              </a:rPr>
            </a:br>
            <a:r>
              <a:rPr lang="en-US" sz="1400" dirty="0" smtClean="0">
                <a:solidFill>
                  <a:srgbClr val="000000"/>
                </a:solidFill>
                <a:latin typeface="Arial" charset="0"/>
              </a:rPr>
              <a:t>segregate</a:t>
            </a:r>
            <a:endParaRPr lang="en-US" sz="1400" dirty="0">
              <a:solidFill>
                <a:srgbClr val="000000"/>
              </a:solidFill>
              <a:latin typeface="Arial" charset="0"/>
            </a:endParaRPr>
          </a:p>
        </p:txBody>
      </p:sp>
      <p:sp>
        <p:nvSpPr>
          <p:cNvPr id="25" name="Text Box 31"/>
          <p:cNvSpPr txBox="1">
            <a:spLocks noChangeArrowheads="1"/>
          </p:cNvSpPr>
          <p:nvPr/>
        </p:nvSpPr>
        <p:spPr bwMode="auto">
          <a:xfrm>
            <a:off x="3782530" y="3536050"/>
            <a:ext cx="758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Gametes</a:t>
            </a:r>
            <a:endParaRPr lang="en-US" sz="1400" dirty="0">
              <a:solidFill>
                <a:srgbClr val="000000"/>
              </a:solidFill>
              <a:latin typeface="Arial" charset="0"/>
            </a:endParaRPr>
          </a:p>
        </p:txBody>
      </p:sp>
      <p:grpSp>
        <p:nvGrpSpPr>
          <p:cNvPr id="28" name="Group 27"/>
          <p:cNvGrpSpPr/>
          <p:nvPr/>
        </p:nvGrpSpPr>
        <p:grpSpPr>
          <a:xfrm>
            <a:off x="4878917" y="3497949"/>
            <a:ext cx="83608" cy="307777"/>
            <a:chOff x="4878917" y="3497949"/>
            <a:chExt cx="83608" cy="307777"/>
          </a:xfrm>
        </p:grpSpPr>
        <p:cxnSp>
          <p:nvCxnSpPr>
            <p:cNvPr id="29" name="Straight Connector 28"/>
            <p:cNvCxnSpPr/>
            <p:nvPr/>
          </p:nvCxnSpPr>
          <p:spPr bwMode="auto">
            <a:xfrm>
              <a:off x="4878917" y="3659150"/>
              <a:ext cx="83608" cy="16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31"/>
            <p:cNvSpPr txBox="1">
              <a:spLocks noChangeArrowheads="1"/>
            </p:cNvSpPr>
            <p:nvPr/>
          </p:nvSpPr>
          <p:spPr bwMode="auto">
            <a:xfrm>
              <a:off x="4887431" y="3497949"/>
              <a:ext cx="71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1000" dirty="0" smtClean="0">
                  <a:solidFill>
                    <a:srgbClr val="000000"/>
                  </a:solidFill>
                  <a:latin typeface="Arial" charset="0"/>
                </a:rPr>
                <a:t>1</a:t>
              </a:r>
            </a:p>
            <a:p>
              <a:pPr algn="ctr" eaLnBrk="0" fontAlgn="base" hangingPunct="0">
                <a:spcBef>
                  <a:spcPct val="0"/>
                </a:spcBef>
                <a:spcAft>
                  <a:spcPct val="0"/>
                </a:spcAft>
                <a:tabLst>
                  <a:tab pos="703263" algn="l"/>
                </a:tabLst>
              </a:pPr>
              <a:r>
                <a:rPr lang="en-US" sz="1000" dirty="0" smtClean="0">
                  <a:solidFill>
                    <a:srgbClr val="000000"/>
                  </a:solidFill>
                  <a:latin typeface="Arial" charset="0"/>
                </a:rPr>
                <a:t>2</a:t>
              </a:r>
              <a:endParaRPr lang="en-US" sz="1000" dirty="0">
                <a:solidFill>
                  <a:srgbClr val="000000"/>
                </a:solidFill>
                <a:latin typeface="Arial" charset="0"/>
              </a:endParaRPr>
            </a:p>
          </p:txBody>
        </p:sp>
      </p:grpSp>
      <p:grpSp>
        <p:nvGrpSpPr>
          <p:cNvPr id="31" name="Group 30"/>
          <p:cNvGrpSpPr/>
          <p:nvPr/>
        </p:nvGrpSpPr>
        <p:grpSpPr>
          <a:xfrm>
            <a:off x="6634692" y="3494774"/>
            <a:ext cx="83608" cy="307777"/>
            <a:chOff x="4878917" y="3497949"/>
            <a:chExt cx="83608" cy="307777"/>
          </a:xfrm>
        </p:grpSpPr>
        <p:cxnSp>
          <p:nvCxnSpPr>
            <p:cNvPr id="32" name="Straight Connector 31"/>
            <p:cNvCxnSpPr/>
            <p:nvPr/>
          </p:nvCxnSpPr>
          <p:spPr bwMode="auto">
            <a:xfrm>
              <a:off x="4878917" y="3659150"/>
              <a:ext cx="83608" cy="16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 Box 31"/>
            <p:cNvSpPr txBox="1">
              <a:spLocks noChangeArrowheads="1"/>
            </p:cNvSpPr>
            <p:nvPr/>
          </p:nvSpPr>
          <p:spPr bwMode="auto">
            <a:xfrm>
              <a:off x="4887431" y="3497949"/>
              <a:ext cx="71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1000" dirty="0" smtClean="0">
                  <a:solidFill>
                    <a:srgbClr val="000000"/>
                  </a:solidFill>
                  <a:latin typeface="Arial" charset="0"/>
                </a:rPr>
                <a:t>1</a:t>
              </a:r>
            </a:p>
            <a:p>
              <a:pPr algn="ctr" eaLnBrk="0" fontAlgn="base" hangingPunct="0">
                <a:spcBef>
                  <a:spcPct val="0"/>
                </a:spcBef>
                <a:spcAft>
                  <a:spcPct val="0"/>
                </a:spcAft>
                <a:tabLst>
                  <a:tab pos="703263" algn="l"/>
                </a:tabLst>
              </a:pPr>
              <a:r>
                <a:rPr lang="en-US" sz="1000" dirty="0" smtClean="0">
                  <a:solidFill>
                    <a:srgbClr val="000000"/>
                  </a:solidFill>
                  <a:latin typeface="Arial" charset="0"/>
                </a:rPr>
                <a:t>2</a:t>
              </a:r>
              <a:endParaRPr lang="en-US" sz="1000" dirty="0">
                <a:solidFill>
                  <a:srgbClr val="000000"/>
                </a:solidFill>
                <a:latin typeface="Arial" charset="0"/>
              </a:endParaRPr>
            </a:p>
          </p:txBody>
        </p:sp>
      </p:grpSp>
    </p:spTree>
    <p:extLst>
      <p:ext uri="{BB962C8B-B14F-4D97-AF65-F5344CB8AC3E}">
        <p14:creationId xmlns:p14="http://schemas.microsoft.com/office/powerpoint/2010/main" val="2966702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 name="Picture 9215" descr="09_03b_0OneCharXExplain_3-U.jpg"/>
          <p:cNvPicPr>
            <a:picLocks noChangeAspect="1"/>
          </p:cNvPicPr>
          <p:nvPr/>
        </p:nvPicPr>
        <p:blipFill rotWithShape="1">
          <a:blip r:embed="rId3" cstate="email">
            <a:extLst>
              <a:ext uri="{28A0092B-C50C-407E-A947-70E740481C1C}">
                <a14:useLocalDpi xmlns:a14="http://schemas.microsoft.com/office/drawing/2010/main" val="0"/>
              </a:ext>
            </a:extLst>
          </a:blip>
          <a:srcRect b="4218"/>
          <a:stretch/>
        </p:blipFill>
        <p:spPr>
          <a:xfrm>
            <a:off x="1908048" y="137160"/>
            <a:ext cx="5327904" cy="63059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9.3b-0-3</a:t>
            </a:r>
            <a:endParaRPr lang="en-US" sz="1200" dirty="0">
              <a:latin typeface="Arial" charset="0"/>
            </a:endParaRPr>
          </a:p>
        </p:txBody>
      </p:sp>
      <p:sp>
        <p:nvSpPr>
          <p:cNvPr id="27" name="Text Box 31"/>
          <p:cNvSpPr txBox="1">
            <a:spLocks noChangeArrowheads="1"/>
          </p:cNvSpPr>
          <p:nvPr/>
        </p:nvSpPr>
        <p:spPr bwMode="auto">
          <a:xfrm>
            <a:off x="2068030" y="195950"/>
            <a:ext cx="13865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The Explanation</a:t>
            </a:r>
            <a:endParaRPr lang="en-US" sz="1400" dirty="0">
              <a:solidFill>
                <a:srgbClr val="000000"/>
              </a:solidFill>
              <a:latin typeface="Arial" charset="0"/>
            </a:endParaRPr>
          </a:p>
        </p:txBody>
      </p:sp>
      <p:sp>
        <p:nvSpPr>
          <p:cNvPr id="7" name="Text Box 31"/>
          <p:cNvSpPr txBox="1">
            <a:spLocks noChangeArrowheads="1"/>
          </p:cNvSpPr>
          <p:nvPr/>
        </p:nvSpPr>
        <p:spPr bwMode="auto">
          <a:xfrm>
            <a:off x="2068030" y="500750"/>
            <a:ext cx="10841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P generation</a:t>
            </a:r>
            <a:endParaRPr lang="en-US" sz="1400" dirty="0">
              <a:solidFill>
                <a:srgbClr val="000000"/>
              </a:solidFill>
              <a:latin typeface="Arial" charset="0"/>
            </a:endParaRPr>
          </a:p>
        </p:txBody>
      </p:sp>
      <p:sp>
        <p:nvSpPr>
          <p:cNvPr id="8" name="Text Box 31"/>
          <p:cNvSpPr txBox="1">
            <a:spLocks noChangeArrowheads="1"/>
          </p:cNvSpPr>
          <p:nvPr/>
        </p:nvSpPr>
        <p:spPr bwMode="auto">
          <a:xfrm>
            <a:off x="4828163" y="509216"/>
            <a:ext cx="21054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Genetic makeup (alleles)</a:t>
            </a:r>
            <a:endParaRPr lang="en-US" sz="1400" dirty="0">
              <a:solidFill>
                <a:srgbClr val="000000"/>
              </a:solidFill>
              <a:latin typeface="Arial" charset="0"/>
            </a:endParaRPr>
          </a:p>
        </p:txBody>
      </p:sp>
      <p:sp>
        <p:nvSpPr>
          <p:cNvPr id="9" name="Text Box 31"/>
          <p:cNvSpPr txBox="1">
            <a:spLocks noChangeArrowheads="1"/>
          </p:cNvSpPr>
          <p:nvPr/>
        </p:nvSpPr>
        <p:spPr bwMode="auto">
          <a:xfrm>
            <a:off x="4489497" y="754749"/>
            <a:ext cx="12371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Purple flowers</a:t>
            </a:r>
            <a:endParaRPr lang="en-US" sz="1400" dirty="0">
              <a:solidFill>
                <a:srgbClr val="000000"/>
              </a:solidFill>
              <a:latin typeface="Arial" charset="0"/>
            </a:endParaRPr>
          </a:p>
        </p:txBody>
      </p:sp>
      <p:sp>
        <p:nvSpPr>
          <p:cNvPr id="10" name="Text Box 31"/>
          <p:cNvSpPr txBox="1">
            <a:spLocks noChangeArrowheads="1"/>
          </p:cNvSpPr>
          <p:nvPr/>
        </p:nvSpPr>
        <p:spPr bwMode="auto">
          <a:xfrm>
            <a:off x="6005030" y="754749"/>
            <a:ext cx="11670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White flowers</a:t>
            </a:r>
            <a:endParaRPr lang="en-US" sz="1400" dirty="0">
              <a:solidFill>
                <a:srgbClr val="000000"/>
              </a:solidFill>
              <a:latin typeface="Arial" charset="0"/>
            </a:endParaRPr>
          </a:p>
        </p:txBody>
      </p:sp>
      <p:sp>
        <p:nvSpPr>
          <p:cNvPr id="11" name="Text Box 31"/>
          <p:cNvSpPr txBox="1">
            <a:spLocks noChangeArrowheads="1"/>
          </p:cNvSpPr>
          <p:nvPr/>
        </p:nvSpPr>
        <p:spPr bwMode="auto">
          <a:xfrm>
            <a:off x="5048297" y="1000282"/>
            <a:ext cx="2763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PP</a:t>
            </a:r>
            <a:endParaRPr lang="en-US" sz="1400" i="1" dirty="0">
              <a:solidFill>
                <a:srgbClr val="000000"/>
              </a:solidFill>
              <a:latin typeface="Arial" charset="0"/>
            </a:endParaRPr>
          </a:p>
        </p:txBody>
      </p:sp>
      <p:sp>
        <p:nvSpPr>
          <p:cNvPr id="12" name="Text Box 31"/>
          <p:cNvSpPr txBox="1">
            <a:spLocks noChangeArrowheads="1"/>
          </p:cNvSpPr>
          <p:nvPr/>
        </p:nvSpPr>
        <p:spPr bwMode="auto">
          <a:xfrm>
            <a:off x="3786763" y="1770750"/>
            <a:ext cx="758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Gametes</a:t>
            </a:r>
            <a:endParaRPr lang="en-US" sz="1400" dirty="0">
              <a:solidFill>
                <a:srgbClr val="000000"/>
              </a:solidFill>
              <a:latin typeface="Arial" charset="0"/>
            </a:endParaRPr>
          </a:p>
        </p:txBody>
      </p:sp>
      <p:sp>
        <p:nvSpPr>
          <p:cNvPr id="13" name="Text Box 31"/>
          <p:cNvSpPr txBox="1">
            <a:spLocks noChangeArrowheads="1"/>
          </p:cNvSpPr>
          <p:nvPr/>
        </p:nvSpPr>
        <p:spPr bwMode="auto">
          <a:xfrm>
            <a:off x="4760430" y="1762283"/>
            <a:ext cx="2294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All</a:t>
            </a:r>
            <a:endParaRPr lang="en-US" sz="1400" dirty="0">
              <a:solidFill>
                <a:srgbClr val="000000"/>
              </a:solidFill>
              <a:latin typeface="Arial" charset="0"/>
            </a:endParaRPr>
          </a:p>
        </p:txBody>
      </p:sp>
      <p:sp>
        <p:nvSpPr>
          <p:cNvPr id="14" name="Text Box 31"/>
          <p:cNvSpPr txBox="1">
            <a:spLocks noChangeArrowheads="1"/>
          </p:cNvSpPr>
          <p:nvPr/>
        </p:nvSpPr>
        <p:spPr bwMode="auto">
          <a:xfrm>
            <a:off x="5505497" y="4996549"/>
            <a:ext cx="2763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PP</a:t>
            </a:r>
            <a:endParaRPr lang="en-US" sz="1400" i="1" dirty="0">
              <a:solidFill>
                <a:srgbClr val="000000"/>
              </a:solidFill>
              <a:latin typeface="Arial" charset="0"/>
            </a:endParaRPr>
          </a:p>
        </p:txBody>
      </p:sp>
      <p:sp>
        <p:nvSpPr>
          <p:cNvPr id="15" name="Text Box 31"/>
          <p:cNvSpPr txBox="1">
            <a:spLocks noChangeArrowheads="1"/>
          </p:cNvSpPr>
          <p:nvPr/>
        </p:nvSpPr>
        <p:spPr bwMode="auto">
          <a:xfrm>
            <a:off x="6792431" y="1000280"/>
            <a:ext cx="2628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err="1" smtClean="0">
                <a:solidFill>
                  <a:srgbClr val="000000"/>
                </a:solidFill>
                <a:latin typeface="Arial" charset="0"/>
              </a:rPr>
              <a:t>pp</a:t>
            </a:r>
            <a:endParaRPr lang="en-US" sz="1400" i="1" dirty="0">
              <a:solidFill>
                <a:srgbClr val="000000"/>
              </a:solidFill>
              <a:latin typeface="Arial" charset="0"/>
            </a:endParaRPr>
          </a:p>
        </p:txBody>
      </p:sp>
      <p:sp>
        <p:nvSpPr>
          <p:cNvPr id="16" name="Text Box 31"/>
          <p:cNvSpPr txBox="1">
            <a:spLocks noChangeArrowheads="1"/>
          </p:cNvSpPr>
          <p:nvPr/>
        </p:nvSpPr>
        <p:spPr bwMode="auto">
          <a:xfrm>
            <a:off x="6614631" y="2507348"/>
            <a:ext cx="2729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err="1" smtClean="0">
                <a:solidFill>
                  <a:srgbClr val="000000"/>
                </a:solidFill>
                <a:latin typeface="Arial" charset="0"/>
              </a:rPr>
              <a:t>Pp</a:t>
            </a:r>
            <a:endParaRPr lang="en-US" sz="1400" i="1" dirty="0">
              <a:solidFill>
                <a:srgbClr val="000000"/>
              </a:solidFill>
              <a:latin typeface="Arial" charset="0"/>
            </a:endParaRPr>
          </a:p>
        </p:txBody>
      </p:sp>
      <p:sp>
        <p:nvSpPr>
          <p:cNvPr id="17" name="Text Box 31"/>
          <p:cNvSpPr txBox="1">
            <a:spLocks noChangeArrowheads="1"/>
          </p:cNvSpPr>
          <p:nvPr/>
        </p:nvSpPr>
        <p:spPr bwMode="auto">
          <a:xfrm>
            <a:off x="6284432" y="5758545"/>
            <a:ext cx="2628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err="1" smtClean="0">
                <a:solidFill>
                  <a:srgbClr val="000000"/>
                </a:solidFill>
                <a:latin typeface="Arial" charset="0"/>
              </a:rPr>
              <a:t>pp</a:t>
            </a:r>
            <a:endParaRPr lang="en-US" sz="1400" i="1" dirty="0">
              <a:solidFill>
                <a:srgbClr val="000000"/>
              </a:solidFill>
              <a:latin typeface="Arial" charset="0"/>
            </a:endParaRPr>
          </a:p>
        </p:txBody>
      </p:sp>
      <p:sp>
        <p:nvSpPr>
          <p:cNvPr id="18" name="Text Box 31"/>
          <p:cNvSpPr txBox="1">
            <a:spLocks noChangeArrowheads="1"/>
          </p:cNvSpPr>
          <p:nvPr/>
        </p:nvSpPr>
        <p:spPr bwMode="auto">
          <a:xfrm>
            <a:off x="6275964" y="4996548"/>
            <a:ext cx="2729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err="1" smtClean="0">
                <a:solidFill>
                  <a:srgbClr val="000000"/>
                </a:solidFill>
                <a:latin typeface="Arial" charset="0"/>
              </a:rPr>
              <a:t>Pp</a:t>
            </a:r>
            <a:endParaRPr lang="en-US" sz="1400" i="1" dirty="0">
              <a:solidFill>
                <a:srgbClr val="000000"/>
              </a:solidFill>
              <a:latin typeface="Arial" charset="0"/>
            </a:endParaRPr>
          </a:p>
        </p:txBody>
      </p:sp>
      <p:sp>
        <p:nvSpPr>
          <p:cNvPr id="19" name="Text Box 31"/>
          <p:cNvSpPr txBox="1">
            <a:spLocks noChangeArrowheads="1"/>
          </p:cNvSpPr>
          <p:nvPr/>
        </p:nvSpPr>
        <p:spPr bwMode="auto">
          <a:xfrm>
            <a:off x="5513964" y="5758547"/>
            <a:ext cx="2729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err="1" smtClean="0">
                <a:solidFill>
                  <a:srgbClr val="000000"/>
                </a:solidFill>
                <a:latin typeface="Arial" charset="0"/>
              </a:rPr>
              <a:t>Pp</a:t>
            </a:r>
            <a:endParaRPr lang="en-US" sz="1400" i="1" dirty="0">
              <a:solidFill>
                <a:srgbClr val="000000"/>
              </a:solidFill>
              <a:latin typeface="Arial" charset="0"/>
            </a:endParaRPr>
          </a:p>
        </p:txBody>
      </p:sp>
      <p:sp>
        <p:nvSpPr>
          <p:cNvPr id="20" name="Text Box 31"/>
          <p:cNvSpPr txBox="1">
            <a:spLocks noChangeArrowheads="1"/>
          </p:cNvSpPr>
          <p:nvPr/>
        </p:nvSpPr>
        <p:spPr bwMode="auto">
          <a:xfrm>
            <a:off x="5124498" y="1779214"/>
            <a:ext cx="156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a:t>
            </a:r>
            <a:endParaRPr lang="en-US" sz="1400" i="1" dirty="0">
              <a:solidFill>
                <a:srgbClr val="000000"/>
              </a:solidFill>
              <a:latin typeface="Arial" charset="0"/>
            </a:endParaRPr>
          </a:p>
        </p:txBody>
      </p:sp>
      <p:sp>
        <p:nvSpPr>
          <p:cNvPr id="21" name="Text Box 31"/>
          <p:cNvSpPr txBox="1">
            <a:spLocks noChangeArrowheads="1"/>
          </p:cNvSpPr>
          <p:nvPr/>
        </p:nvSpPr>
        <p:spPr bwMode="auto">
          <a:xfrm>
            <a:off x="5099099" y="3531813"/>
            <a:ext cx="156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a:t>
            </a:r>
            <a:endParaRPr lang="en-US" sz="1400" i="1" dirty="0">
              <a:solidFill>
                <a:srgbClr val="000000"/>
              </a:solidFill>
              <a:latin typeface="Arial" charset="0"/>
            </a:endParaRPr>
          </a:p>
        </p:txBody>
      </p:sp>
      <p:sp>
        <p:nvSpPr>
          <p:cNvPr id="22" name="Text Box 31"/>
          <p:cNvSpPr txBox="1">
            <a:spLocks noChangeArrowheads="1"/>
          </p:cNvSpPr>
          <p:nvPr/>
        </p:nvSpPr>
        <p:spPr bwMode="auto">
          <a:xfrm>
            <a:off x="5590164" y="4446214"/>
            <a:ext cx="156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a:t>
            </a:r>
            <a:endParaRPr lang="en-US" sz="1400" i="1" dirty="0">
              <a:solidFill>
                <a:srgbClr val="000000"/>
              </a:solidFill>
              <a:latin typeface="Arial" charset="0"/>
            </a:endParaRPr>
          </a:p>
        </p:txBody>
      </p:sp>
      <p:sp>
        <p:nvSpPr>
          <p:cNvPr id="23" name="Text Box 31"/>
          <p:cNvSpPr txBox="1">
            <a:spLocks noChangeArrowheads="1"/>
          </p:cNvSpPr>
          <p:nvPr/>
        </p:nvSpPr>
        <p:spPr bwMode="auto">
          <a:xfrm>
            <a:off x="5014433" y="4996549"/>
            <a:ext cx="156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a:t>
            </a:r>
            <a:endParaRPr lang="en-US" sz="1400" i="1" dirty="0">
              <a:solidFill>
                <a:srgbClr val="000000"/>
              </a:solidFill>
              <a:latin typeface="Arial" charset="0"/>
            </a:endParaRPr>
          </a:p>
        </p:txBody>
      </p:sp>
      <p:sp>
        <p:nvSpPr>
          <p:cNvPr id="24" name="Text Box 31"/>
          <p:cNvSpPr txBox="1">
            <a:spLocks noChangeArrowheads="1"/>
          </p:cNvSpPr>
          <p:nvPr/>
        </p:nvSpPr>
        <p:spPr bwMode="auto">
          <a:xfrm>
            <a:off x="6894032" y="1762279"/>
            <a:ext cx="156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a:t>
            </a:r>
            <a:endParaRPr lang="en-US" sz="1400" i="1" dirty="0">
              <a:solidFill>
                <a:srgbClr val="000000"/>
              </a:solidFill>
              <a:latin typeface="Arial" charset="0"/>
            </a:endParaRPr>
          </a:p>
        </p:txBody>
      </p:sp>
      <p:sp>
        <p:nvSpPr>
          <p:cNvPr id="25" name="Text Box 31"/>
          <p:cNvSpPr txBox="1">
            <a:spLocks noChangeArrowheads="1"/>
          </p:cNvSpPr>
          <p:nvPr/>
        </p:nvSpPr>
        <p:spPr bwMode="auto">
          <a:xfrm>
            <a:off x="6868634" y="3523343"/>
            <a:ext cx="156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a:t>
            </a:r>
            <a:endParaRPr lang="en-US" sz="1400" i="1" dirty="0">
              <a:solidFill>
                <a:srgbClr val="000000"/>
              </a:solidFill>
              <a:latin typeface="Arial" charset="0"/>
            </a:endParaRPr>
          </a:p>
        </p:txBody>
      </p:sp>
      <p:sp>
        <p:nvSpPr>
          <p:cNvPr id="26" name="Text Box 31"/>
          <p:cNvSpPr txBox="1">
            <a:spLocks noChangeArrowheads="1"/>
          </p:cNvSpPr>
          <p:nvPr/>
        </p:nvSpPr>
        <p:spPr bwMode="auto">
          <a:xfrm>
            <a:off x="5014433" y="5775478"/>
            <a:ext cx="156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a:t>
            </a:r>
            <a:endParaRPr lang="en-US" sz="1400" i="1" dirty="0">
              <a:solidFill>
                <a:srgbClr val="000000"/>
              </a:solidFill>
              <a:latin typeface="Arial" charset="0"/>
            </a:endParaRPr>
          </a:p>
        </p:txBody>
      </p:sp>
      <p:sp>
        <p:nvSpPr>
          <p:cNvPr id="28" name="Text Box 31"/>
          <p:cNvSpPr txBox="1">
            <a:spLocks noChangeArrowheads="1"/>
          </p:cNvSpPr>
          <p:nvPr/>
        </p:nvSpPr>
        <p:spPr bwMode="auto">
          <a:xfrm>
            <a:off x="6343700" y="4429278"/>
            <a:ext cx="156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p</a:t>
            </a:r>
            <a:endParaRPr lang="en-US" sz="1400" i="1" dirty="0">
              <a:solidFill>
                <a:srgbClr val="000000"/>
              </a:solidFill>
              <a:latin typeface="Arial" charset="0"/>
            </a:endParaRPr>
          </a:p>
        </p:txBody>
      </p:sp>
      <p:sp>
        <p:nvSpPr>
          <p:cNvPr id="29" name="Text Box 31"/>
          <p:cNvSpPr txBox="1">
            <a:spLocks noChangeArrowheads="1"/>
          </p:cNvSpPr>
          <p:nvPr/>
        </p:nvSpPr>
        <p:spPr bwMode="auto">
          <a:xfrm>
            <a:off x="6525730" y="1768633"/>
            <a:ext cx="2294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All</a:t>
            </a:r>
            <a:endParaRPr lang="en-US" sz="1400" dirty="0">
              <a:solidFill>
                <a:srgbClr val="000000"/>
              </a:solidFill>
              <a:latin typeface="Arial" charset="0"/>
            </a:endParaRPr>
          </a:p>
        </p:txBody>
      </p:sp>
      <p:sp>
        <p:nvSpPr>
          <p:cNvPr id="30" name="Text Box 31"/>
          <p:cNvSpPr txBox="1">
            <a:spLocks noChangeArrowheads="1"/>
          </p:cNvSpPr>
          <p:nvPr/>
        </p:nvSpPr>
        <p:spPr bwMode="auto">
          <a:xfrm>
            <a:off x="6347930" y="2505233"/>
            <a:ext cx="2294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All</a:t>
            </a:r>
            <a:endParaRPr lang="en-US" sz="1400" dirty="0">
              <a:solidFill>
                <a:srgbClr val="000000"/>
              </a:solidFill>
              <a:latin typeface="Arial" charset="0"/>
            </a:endParaRPr>
          </a:p>
        </p:txBody>
      </p:sp>
      <p:sp>
        <p:nvSpPr>
          <p:cNvPr id="31" name="Text Box 31"/>
          <p:cNvSpPr txBox="1">
            <a:spLocks noChangeArrowheads="1"/>
          </p:cNvSpPr>
          <p:nvPr/>
        </p:nvSpPr>
        <p:spPr bwMode="auto">
          <a:xfrm>
            <a:off x="2074380" y="2456550"/>
            <a:ext cx="11438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F</a:t>
            </a:r>
            <a:r>
              <a:rPr lang="en-US" sz="1400" baseline="-25000" dirty="0" smtClean="0">
                <a:solidFill>
                  <a:srgbClr val="000000"/>
                </a:solidFill>
                <a:latin typeface="Arial" charset="0"/>
              </a:rPr>
              <a:t>1</a:t>
            </a:r>
            <a:r>
              <a:rPr lang="en-US" sz="1400" dirty="0" smtClean="0">
                <a:solidFill>
                  <a:srgbClr val="000000"/>
                </a:solidFill>
                <a:latin typeface="Arial" charset="0"/>
              </a:rPr>
              <a:t> generation</a:t>
            </a:r>
            <a:br>
              <a:rPr lang="en-US" sz="1400" dirty="0" smtClean="0">
                <a:solidFill>
                  <a:srgbClr val="000000"/>
                </a:solidFill>
                <a:latin typeface="Arial" charset="0"/>
              </a:rPr>
            </a:br>
            <a:r>
              <a:rPr lang="en-US" sz="1400" dirty="0" smtClean="0">
                <a:solidFill>
                  <a:srgbClr val="000000"/>
                </a:solidFill>
                <a:latin typeface="Arial" charset="0"/>
              </a:rPr>
              <a:t>(hybrids)</a:t>
            </a:r>
            <a:endParaRPr lang="en-US" sz="1400" dirty="0">
              <a:solidFill>
                <a:srgbClr val="000000"/>
              </a:solidFill>
              <a:latin typeface="Arial" charset="0"/>
            </a:endParaRPr>
          </a:p>
        </p:txBody>
      </p:sp>
      <p:sp>
        <p:nvSpPr>
          <p:cNvPr id="32" name="Text Box 31"/>
          <p:cNvSpPr txBox="1">
            <a:spLocks noChangeArrowheads="1"/>
          </p:cNvSpPr>
          <p:nvPr/>
        </p:nvSpPr>
        <p:spPr bwMode="auto">
          <a:xfrm>
            <a:off x="2068030" y="4253600"/>
            <a:ext cx="11438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F</a:t>
            </a:r>
            <a:r>
              <a:rPr lang="en-US" sz="1400" baseline="-25000" dirty="0" smtClean="0">
                <a:solidFill>
                  <a:srgbClr val="000000"/>
                </a:solidFill>
                <a:latin typeface="Arial" charset="0"/>
              </a:rPr>
              <a:t>2</a:t>
            </a:r>
            <a:r>
              <a:rPr lang="en-US" sz="1400" dirty="0" smtClean="0">
                <a:solidFill>
                  <a:srgbClr val="000000"/>
                </a:solidFill>
                <a:latin typeface="Arial" charset="0"/>
              </a:rPr>
              <a:t> generation</a:t>
            </a:r>
            <a:endParaRPr lang="en-US" sz="1400" dirty="0">
              <a:solidFill>
                <a:srgbClr val="000000"/>
              </a:solidFill>
              <a:latin typeface="Arial" charset="0"/>
            </a:endParaRPr>
          </a:p>
        </p:txBody>
      </p:sp>
      <p:sp>
        <p:nvSpPr>
          <p:cNvPr id="33" name="Text Box 31"/>
          <p:cNvSpPr txBox="1">
            <a:spLocks noChangeArrowheads="1"/>
          </p:cNvSpPr>
          <p:nvPr/>
        </p:nvSpPr>
        <p:spPr bwMode="auto">
          <a:xfrm>
            <a:off x="5579580" y="3047100"/>
            <a:ext cx="8482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000000"/>
                </a:solidFill>
                <a:latin typeface="Arial" charset="0"/>
              </a:rPr>
              <a:t>Alleles</a:t>
            </a:r>
            <a:br>
              <a:rPr lang="en-US" sz="1400" dirty="0" smtClean="0">
                <a:solidFill>
                  <a:srgbClr val="000000"/>
                </a:solidFill>
                <a:latin typeface="Arial" charset="0"/>
              </a:rPr>
            </a:br>
            <a:r>
              <a:rPr lang="en-US" sz="1400" dirty="0" smtClean="0">
                <a:solidFill>
                  <a:srgbClr val="000000"/>
                </a:solidFill>
                <a:latin typeface="Arial" charset="0"/>
              </a:rPr>
              <a:t>segregate</a:t>
            </a:r>
            <a:endParaRPr lang="en-US" sz="1400" dirty="0">
              <a:solidFill>
                <a:srgbClr val="000000"/>
              </a:solidFill>
              <a:latin typeface="Arial" charset="0"/>
            </a:endParaRPr>
          </a:p>
        </p:txBody>
      </p:sp>
      <p:sp>
        <p:nvSpPr>
          <p:cNvPr id="34" name="Text Box 31"/>
          <p:cNvSpPr txBox="1">
            <a:spLocks noChangeArrowheads="1"/>
          </p:cNvSpPr>
          <p:nvPr/>
        </p:nvSpPr>
        <p:spPr bwMode="auto">
          <a:xfrm>
            <a:off x="3782530" y="3536050"/>
            <a:ext cx="758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Gametes</a:t>
            </a:r>
            <a:endParaRPr lang="en-US" sz="1400" dirty="0">
              <a:solidFill>
                <a:srgbClr val="000000"/>
              </a:solidFill>
              <a:latin typeface="Arial" charset="0"/>
            </a:endParaRPr>
          </a:p>
        </p:txBody>
      </p:sp>
      <p:sp>
        <p:nvSpPr>
          <p:cNvPr id="35" name="Text Box 31"/>
          <p:cNvSpPr txBox="1">
            <a:spLocks noChangeArrowheads="1"/>
          </p:cNvSpPr>
          <p:nvPr/>
        </p:nvSpPr>
        <p:spPr bwMode="auto">
          <a:xfrm>
            <a:off x="3680930" y="3885300"/>
            <a:ext cx="10074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Fertilization</a:t>
            </a:r>
            <a:endParaRPr lang="en-US" sz="1400" dirty="0">
              <a:solidFill>
                <a:srgbClr val="000000"/>
              </a:solidFill>
              <a:latin typeface="Arial" charset="0"/>
            </a:endParaRPr>
          </a:p>
        </p:txBody>
      </p:sp>
      <p:sp>
        <p:nvSpPr>
          <p:cNvPr id="36" name="Text Box 31"/>
          <p:cNvSpPr txBox="1">
            <a:spLocks noChangeArrowheads="1"/>
          </p:cNvSpPr>
          <p:nvPr/>
        </p:nvSpPr>
        <p:spPr bwMode="auto">
          <a:xfrm>
            <a:off x="3725380" y="4444100"/>
            <a:ext cx="17457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Sperm from F</a:t>
            </a:r>
            <a:r>
              <a:rPr lang="en-US" sz="1400" baseline="-25000" dirty="0" smtClean="0">
                <a:solidFill>
                  <a:srgbClr val="000000"/>
                </a:solidFill>
                <a:latin typeface="Arial" charset="0"/>
              </a:rPr>
              <a:t>1</a:t>
            </a:r>
            <a:r>
              <a:rPr lang="en-US" sz="1400" dirty="0" smtClean="0">
                <a:solidFill>
                  <a:srgbClr val="000000"/>
                </a:solidFill>
                <a:latin typeface="Arial" charset="0"/>
              </a:rPr>
              <a:t> plant</a:t>
            </a:r>
            <a:endParaRPr lang="en-US" sz="1400" dirty="0">
              <a:solidFill>
                <a:srgbClr val="000000"/>
              </a:solidFill>
              <a:latin typeface="Arial" charset="0"/>
            </a:endParaRPr>
          </a:p>
        </p:txBody>
      </p:sp>
      <p:sp>
        <p:nvSpPr>
          <p:cNvPr id="37" name="Text Box 31"/>
          <p:cNvSpPr txBox="1">
            <a:spLocks noChangeArrowheads="1"/>
          </p:cNvSpPr>
          <p:nvPr/>
        </p:nvSpPr>
        <p:spPr bwMode="auto">
          <a:xfrm>
            <a:off x="2525230" y="4945750"/>
            <a:ext cx="14747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Phenotypic ratio</a:t>
            </a:r>
            <a:br>
              <a:rPr lang="en-US" sz="1400" dirty="0" smtClean="0">
                <a:solidFill>
                  <a:srgbClr val="000000"/>
                </a:solidFill>
                <a:latin typeface="Arial" charset="0"/>
              </a:rPr>
            </a:br>
            <a:r>
              <a:rPr lang="en-US" sz="1400" dirty="0" smtClean="0">
                <a:solidFill>
                  <a:srgbClr val="000000"/>
                </a:solidFill>
                <a:latin typeface="Arial" charset="0"/>
              </a:rPr>
              <a:t>3 purple : 1 white</a:t>
            </a:r>
            <a:endParaRPr lang="en-US" sz="1400" dirty="0">
              <a:solidFill>
                <a:srgbClr val="000000"/>
              </a:solidFill>
              <a:latin typeface="Arial" charset="0"/>
            </a:endParaRPr>
          </a:p>
        </p:txBody>
      </p:sp>
      <p:sp>
        <p:nvSpPr>
          <p:cNvPr id="38" name="Text Box 31"/>
          <p:cNvSpPr txBox="1">
            <a:spLocks noChangeArrowheads="1"/>
          </p:cNvSpPr>
          <p:nvPr/>
        </p:nvSpPr>
        <p:spPr bwMode="auto">
          <a:xfrm>
            <a:off x="4309580" y="5193400"/>
            <a:ext cx="625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Eggs</a:t>
            </a:r>
            <a:br>
              <a:rPr lang="en-US" sz="1400" dirty="0" smtClean="0">
                <a:solidFill>
                  <a:srgbClr val="000000"/>
                </a:solidFill>
                <a:latin typeface="Arial" charset="0"/>
              </a:rPr>
            </a:br>
            <a:r>
              <a:rPr lang="en-US" sz="1400" dirty="0" smtClean="0">
                <a:solidFill>
                  <a:srgbClr val="000000"/>
                </a:solidFill>
                <a:latin typeface="Arial" charset="0"/>
              </a:rPr>
              <a:t>from F</a:t>
            </a:r>
            <a:r>
              <a:rPr lang="en-US" sz="1400" baseline="-25000" dirty="0" smtClean="0">
                <a:solidFill>
                  <a:srgbClr val="000000"/>
                </a:solidFill>
                <a:latin typeface="Arial" charset="0"/>
              </a:rPr>
              <a:t>1</a:t>
            </a:r>
            <a:r>
              <a:rPr lang="en-US" sz="1400" dirty="0" smtClean="0">
                <a:solidFill>
                  <a:srgbClr val="000000"/>
                </a:solidFill>
                <a:latin typeface="Arial" charset="0"/>
              </a:rPr>
              <a:t/>
            </a:r>
            <a:br>
              <a:rPr lang="en-US" sz="1400" dirty="0" smtClean="0">
                <a:solidFill>
                  <a:srgbClr val="000000"/>
                </a:solidFill>
                <a:latin typeface="Arial" charset="0"/>
              </a:rPr>
            </a:br>
            <a:r>
              <a:rPr lang="en-US" sz="1400" dirty="0" smtClean="0">
                <a:solidFill>
                  <a:srgbClr val="000000"/>
                </a:solidFill>
                <a:latin typeface="Arial" charset="0"/>
              </a:rPr>
              <a:t>plant</a:t>
            </a:r>
            <a:endParaRPr lang="en-US" sz="1400" dirty="0">
              <a:solidFill>
                <a:srgbClr val="000000"/>
              </a:solidFill>
              <a:latin typeface="Arial" charset="0"/>
            </a:endParaRPr>
          </a:p>
        </p:txBody>
      </p:sp>
      <p:sp>
        <p:nvSpPr>
          <p:cNvPr id="39" name="Text Box 31"/>
          <p:cNvSpPr txBox="1">
            <a:spLocks noChangeArrowheads="1"/>
          </p:cNvSpPr>
          <p:nvPr/>
        </p:nvSpPr>
        <p:spPr bwMode="auto">
          <a:xfrm>
            <a:off x="2531580" y="5701400"/>
            <a:ext cx="16914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Genotypic ratio</a:t>
            </a:r>
            <a:br>
              <a:rPr lang="en-US" sz="1400" dirty="0" smtClean="0">
                <a:solidFill>
                  <a:srgbClr val="000000"/>
                </a:solidFill>
                <a:latin typeface="Arial" charset="0"/>
              </a:rPr>
            </a:br>
            <a:r>
              <a:rPr lang="en-US" sz="1400" dirty="0" smtClean="0">
                <a:solidFill>
                  <a:srgbClr val="000000"/>
                </a:solidFill>
                <a:latin typeface="Arial" charset="0"/>
              </a:rPr>
              <a:t>1 </a:t>
            </a:r>
            <a:r>
              <a:rPr lang="en-US" sz="1400" i="1" dirty="0" smtClean="0">
                <a:solidFill>
                  <a:srgbClr val="000000"/>
                </a:solidFill>
                <a:latin typeface="Arial" charset="0"/>
              </a:rPr>
              <a:t>PP</a:t>
            </a:r>
            <a:r>
              <a:rPr lang="en-US" sz="1400" dirty="0" smtClean="0">
                <a:solidFill>
                  <a:srgbClr val="000000"/>
                </a:solidFill>
                <a:latin typeface="Arial" charset="0"/>
              </a:rPr>
              <a:t>  :  2 </a:t>
            </a:r>
            <a:r>
              <a:rPr lang="en-US" sz="1400" i="1" dirty="0" err="1" smtClean="0">
                <a:solidFill>
                  <a:srgbClr val="000000"/>
                </a:solidFill>
                <a:latin typeface="Arial" charset="0"/>
              </a:rPr>
              <a:t>Pp</a:t>
            </a:r>
            <a:r>
              <a:rPr lang="en-US" sz="1400" i="1" dirty="0" smtClean="0">
                <a:solidFill>
                  <a:srgbClr val="000000"/>
                </a:solidFill>
                <a:latin typeface="Arial" charset="0"/>
              </a:rPr>
              <a:t> </a:t>
            </a:r>
            <a:r>
              <a:rPr lang="en-US" sz="1400" dirty="0" smtClean="0">
                <a:solidFill>
                  <a:srgbClr val="000000"/>
                </a:solidFill>
                <a:latin typeface="Arial" charset="0"/>
              </a:rPr>
              <a:t> :  1 </a:t>
            </a:r>
            <a:r>
              <a:rPr lang="en-US" sz="1400" i="1" dirty="0" err="1" smtClean="0">
                <a:solidFill>
                  <a:srgbClr val="000000"/>
                </a:solidFill>
                <a:latin typeface="Arial" charset="0"/>
              </a:rPr>
              <a:t>pp</a:t>
            </a:r>
            <a:endParaRPr lang="en-US" sz="1400" i="1" dirty="0">
              <a:solidFill>
                <a:srgbClr val="000000"/>
              </a:solidFill>
              <a:latin typeface="Arial" charset="0"/>
            </a:endParaRPr>
          </a:p>
        </p:txBody>
      </p:sp>
      <p:grpSp>
        <p:nvGrpSpPr>
          <p:cNvPr id="5" name="Group 4"/>
          <p:cNvGrpSpPr/>
          <p:nvPr/>
        </p:nvGrpSpPr>
        <p:grpSpPr>
          <a:xfrm>
            <a:off x="4878917" y="3497949"/>
            <a:ext cx="83608" cy="307777"/>
            <a:chOff x="4878917" y="3497949"/>
            <a:chExt cx="83608" cy="307777"/>
          </a:xfrm>
        </p:grpSpPr>
        <p:cxnSp>
          <p:nvCxnSpPr>
            <p:cNvPr id="41" name="Straight Connector 40"/>
            <p:cNvCxnSpPr/>
            <p:nvPr/>
          </p:nvCxnSpPr>
          <p:spPr bwMode="auto">
            <a:xfrm>
              <a:off x="4878917" y="3659150"/>
              <a:ext cx="83608" cy="16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 Box 31"/>
            <p:cNvSpPr txBox="1">
              <a:spLocks noChangeArrowheads="1"/>
            </p:cNvSpPr>
            <p:nvPr/>
          </p:nvSpPr>
          <p:spPr bwMode="auto">
            <a:xfrm>
              <a:off x="4887431" y="3497949"/>
              <a:ext cx="71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1000" dirty="0" smtClean="0">
                  <a:solidFill>
                    <a:srgbClr val="000000"/>
                  </a:solidFill>
                  <a:latin typeface="Arial" charset="0"/>
                </a:rPr>
                <a:t>1</a:t>
              </a:r>
            </a:p>
            <a:p>
              <a:pPr algn="ctr" eaLnBrk="0" fontAlgn="base" hangingPunct="0">
                <a:spcBef>
                  <a:spcPct val="0"/>
                </a:spcBef>
                <a:spcAft>
                  <a:spcPct val="0"/>
                </a:spcAft>
                <a:tabLst>
                  <a:tab pos="703263" algn="l"/>
                </a:tabLst>
              </a:pPr>
              <a:r>
                <a:rPr lang="en-US" sz="1000" dirty="0" smtClean="0">
                  <a:solidFill>
                    <a:srgbClr val="000000"/>
                  </a:solidFill>
                  <a:latin typeface="Arial" charset="0"/>
                </a:rPr>
                <a:t>2</a:t>
              </a:r>
              <a:endParaRPr lang="en-US" sz="1000" dirty="0">
                <a:solidFill>
                  <a:srgbClr val="000000"/>
                </a:solidFill>
                <a:latin typeface="Arial" charset="0"/>
              </a:endParaRPr>
            </a:p>
          </p:txBody>
        </p:sp>
      </p:grpSp>
      <p:grpSp>
        <p:nvGrpSpPr>
          <p:cNvPr id="44" name="Group 43"/>
          <p:cNvGrpSpPr/>
          <p:nvPr/>
        </p:nvGrpSpPr>
        <p:grpSpPr>
          <a:xfrm>
            <a:off x="6634692" y="3494774"/>
            <a:ext cx="83608" cy="307777"/>
            <a:chOff x="4878917" y="3497949"/>
            <a:chExt cx="83608" cy="307777"/>
          </a:xfrm>
        </p:grpSpPr>
        <p:cxnSp>
          <p:nvCxnSpPr>
            <p:cNvPr id="45" name="Straight Connector 44"/>
            <p:cNvCxnSpPr/>
            <p:nvPr/>
          </p:nvCxnSpPr>
          <p:spPr bwMode="auto">
            <a:xfrm>
              <a:off x="4878917" y="3659150"/>
              <a:ext cx="83608" cy="16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 Box 31"/>
            <p:cNvSpPr txBox="1">
              <a:spLocks noChangeArrowheads="1"/>
            </p:cNvSpPr>
            <p:nvPr/>
          </p:nvSpPr>
          <p:spPr bwMode="auto">
            <a:xfrm>
              <a:off x="4887431" y="3497949"/>
              <a:ext cx="71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1000" dirty="0" smtClean="0">
                  <a:solidFill>
                    <a:srgbClr val="000000"/>
                  </a:solidFill>
                  <a:latin typeface="Arial" charset="0"/>
                </a:rPr>
                <a:t>1</a:t>
              </a:r>
            </a:p>
            <a:p>
              <a:pPr algn="ctr" eaLnBrk="0" fontAlgn="base" hangingPunct="0">
                <a:spcBef>
                  <a:spcPct val="0"/>
                </a:spcBef>
                <a:spcAft>
                  <a:spcPct val="0"/>
                </a:spcAft>
                <a:tabLst>
                  <a:tab pos="703263" algn="l"/>
                </a:tabLst>
              </a:pPr>
              <a:r>
                <a:rPr lang="en-US" sz="1000" dirty="0" smtClean="0">
                  <a:solidFill>
                    <a:srgbClr val="000000"/>
                  </a:solidFill>
                  <a:latin typeface="Arial" charset="0"/>
                </a:rPr>
                <a:t>2</a:t>
              </a:r>
              <a:endParaRPr lang="en-US" sz="1000" dirty="0">
                <a:solidFill>
                  <a:srgbClr val="000000"/>
                </a:solidFill>
                <a:latin typeface="Arial" charset="0"/>
              </a:endParaRPr>
            </a:p>
          </p:txBody>
        </p:sp>
      </p:grpSp>
      <p:sp>
        <p:nvSpPr>
          <p:cNvPr id="47" name="Text Box 31"/>
          <p:cNvSpPr txBox="1">
            <a:spLocks noChangeArrowheads="1"/>
          </p:cNvSpPr>
          <p:nvPr/>
        </p:nvSpPr>
        <p:spPr bwMode="auto">
          <a:xfrm>
            <a:off x="5738330" y="6346984"/>
            <a:ext cx="6485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Results</a:t>
            </a:r>
            <a:endParaRPr lang="en-US" sz="1400" dirty="0">
              <a:solidFill>
                <a:srgbClr val="000000"/>
              </a:solidFill>
              <a:latin typeface="Arial" charset="0"/>
            </a:endParaRPr>
          </a:p>
        </p:txBody>
      </p:sp>
      <p:sp>
        <p:nvSpPr>
          <p:cNvPr id="50" name="Text Box 31"/>
          <p:cNvSpPr txBox="1">
            <a:spLocks noChangeArrowheads="1"/>
          </p:cNvSpPr>
          <p:nvPr/>
        </p:nvSpPr>
        <p:spPr bwMode="auto">
          <a:xfrm>
            <a:off x="2546397" y="4594384"/>
            <a:ext cx="7083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Results:</a:t>
            </a:r>
            <a:endParaRPr lang="en-US" sz="1400" dirty="0">
              <a:solidFill>
                <a:srgbClr val="000000"/>
              </a:solidFill>
              <a:latin typeface="Arial" charset="0"/>
            </a:endParaRPr>
          </a:p>
        </p:txBody>
      </p:sp>
    </p:spTree>
    <p:extLst>
      <p:ext uri="{BB962C8B-B14F-4D97-AF65-F5344CB8AC3E}">
        <p14:creationId xmlns:p14="http://schemas.microsoft.com/office/powerpoint/2010/main" val="2203660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9.4 Homologous chromosomes bear the alleles for each character</a:t>
            </a:r>
          </a:p>
        </p:txBody>
      </p:sp>
      <p:sp>
        <p:nvSpPr>
          <p:cNvPr id="3" name="Content Placeholder 2"/>
          <p:cNvSpPr>
            <a:spLocks noGrp="1"/>
          </p:cNvSpPr>
          <p:nvPr>
            <p:ph idx="1"/>
          </p:nvPr>
        </p:nvSpPr>
        <p:spPr/>
        <p:txBody>
          <a:bodyPr/>
          <a:lstStyle/>
          <a:p>
            <a:r>
              <a:rPr lang="en-US" sz="2400" dirty="0"/>
              <a:t>A </a:t>
            </a:r>
            <a:r>
              <a:rPr lang="en-US" sz="2400" b="1" dirty="0"/>
              <a:t>locus</a:t>
            </a:r>
            <a:r>
              <a:rPr lang="en-US" sz="2400" dirty="0"/>
              <a:t> (plural, </a:t>
            </a:r>
            <a:r>
              <a:rPr lang="en-US" sz="2400" i="1" dirty="0"/>
              <a:t>loci</a:t>
            </a:r>
            <a:r>
              <a:rPr lang="en-US" sz="2400" dirty="0"/>
              <a:t>) is the specific location of a gene along a chromosome</a:t>
            </a:r>
            <a:r>
              <a:rPr lang="en-US" sz="2400" dirty="0" smtClean="0"/>
              <a:t>.</a:t>
            </a:r>
          </a:p>
          <a:p>
            <a:endParaRPr lang="en-US" sz="2400" dirty="0"/>
          </a:p>
          <a:p>
            <a:r>
              <a:rPr lang="en-US" sz="2400" dirty="0"/>
              <a:t>For a pair of homologous chromosomes (homologs), alleles of a gene reside at the same locus.</a:t>
            </a:r>
          </a:p>
          <a:p>
            <a:pPr lvl="1"/>
            <a:r>
              <a:rPr lang="en-US" sz="2400" b="1" dirty="0"/>
              <a:t>Homozygous</a:t>
            </a:r>
            <a:r>
              <a:rPr lang="en-US" sz="2400" dirty="0"/>
              <a:t> individuals have the same allele on both homologs</a:t>
            </a:r>
            <a:r>
              <a:rPr lang="en-US" sz="2400" dirty="0" smtClean="0"/>
              <a:t>.</a:t>
            </a:r>
          </a:p>
          <a:p>
            <a:pPr lvl="1"/>
            <a:endParaRPr lang="en-US" sz="2400" dirty="0"/>
          </a:p>
          <a:p>
            <a:pPr lvl="1"/>
            <a:r>
              <a:rPr lang="en-US" sz="2400" b="1" dirty="0"/>
              <a:t>Heterozygous</a:t>
            </a:r>
            <a:r>
              <a:rPr lang="en-US" sz="2400" dirty="0"/>
              <a:t> individuals have a different allele on each homolog</a:t>
            </a:r>
            <a:r>
              <a:rPr lang="en-US" sz="2400" dirty="0" smtClean="0"/>
              <a:t>.</a:t>
            </a:r>
            <a:endParaRPr lang="en-US" sz="2400"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465820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09_04HomologChromosomes-U.jpg"/>
          <p:cNvPicPr>
            <a:picLocks noChangeAspect="1"/>
          </p:cNvPicPr>
          <p:nvPr/>
        </p:nvPicPr>
        <p:blipFill rotWithShape="1">
          <a:blip r:embed="rId3" cstate="email">
            <a:extLst>
              <a:ext uri="{28A0092B-C50C-407E-A947-70E740481C1C}">
                <a14:useLocalDpi xmlns:a14="http://schemas.microsoft.com/office/drawing/2010/main" val="0"/>
              </a:ext>
            </a:extLst>
          </a:blip>
          <a:srcRect b="9684"/>
          <a:stretch/>
        </p:blipFill>
        <p:spPr>
          <a:xfrm>
            <a:off x="298704" y="1139952"/>
            <a:ext cx="8546592" cy="4134781"/>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9.4</a:t>
            </a:r>
            <a:endParaRPr lang="en-US" sz="1200" dirty="0">
              <a:latin typeface="Arial" charset="0"/>
            </a:endParaRPr>
          </a:p>
        </p:txBody>
      </p:sp>
      <p:sp>
        <p:nvSpPr>
          <p:cNvPr id="27" name="Text Box 31"/>
          <p:cNvSpPr txBox="1">
            <a:spLocks noChangeArrowheads="1"/>
          </p:cNvSpPr>
          <p:nvPr/>
        </p:nvSpPr>
        <p:spPr bwMode="auto">
          <a:xfrm>
            <a:off x="4464095" y="1127284"/>
            <a:ext cx="10390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Gene loci</a:t>
            </a:r>
            <a:endParaRPr lang="en-US" sz="1800" dirty="0">
              <a:solidFill>
                <a:srgbClr val="000000"/>
              </a:solidFill>
              <a:latin typeface="Arial" charset="0"/>
            </a:endParaRPr>
          </a:p>
        </p:txBody>
      </p:sp>
      <p:cxnSp>
        <p:nvCxnSpPr>
          <p:cNvPr id="6" name="Straight Connector 5"/>
          <p:cNvCxnSpPr/>
          <p:nvPr/>
        </p:nvCxnSpPr>
        <p:spPr bwMode="auto">
          <a:xfrm>
            <a:off x="5016832" y="1409233"/>
            <a:ext cx="2272968" cy="6397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5016832" y="1409233"/>
            <a:ext cx="571168" cy="6651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a:off x="3869267" y="1409233"/>
            <a:ext cx="1147565" cy="68203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7302832" y="1735667"/>
            <a:ext cx="638901" cy="4101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7302832" y="3094100"/>
            <a:ext cx="698168" cy="377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Left Brace 11"/>
          <p:cNvSpPr/>
          <p:nvPr/>
        </p:nvSpPr>
        <p:spPr bwMode="auto">
          <a:xfrm>
            <a:off x="1938869" y="1938867"/>
            <a:ext cx="245532" cy="1388533"/>
          </a:xfrm>
          <a:prstGeom prst="leftBrace">
            <a:avLst>
              <a:gd name="adj1" fmla="val 28921"/>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6" name="Text Box 31"/>
          <p:cNvSpPr txBox="1">
            <a:spLocks noChangeArrowheads="1"/>
          </p:cNvSpPr>
          <p:nvPr/>
        </p:nvSpPr>
        <p:spPr bwMode="auto">
          <a:xfrm>
            <a:off x="7749162" y="1178084"/>
            <a:ext cx="10643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Dominant</a:t>
            </a:r>
            <a:br>
              <a:rPr lang="en-US" sz="1800" dirty="0" smtClean="0">
                <a:solidFill>
                  <a:srgbClr val="000000"/>
                </a:solidFill>
                <a:latin typeface="Arial" charset="0"/>
              </a:rPr>
            </a:br>
            <a:r>
              <a:rPr lang="en-US" sz="1800" dirty="0" smtClean="0">
                <a:solidFill>
                  <a:srgbClr val="000000"/>
                </a:solidFill>
                <a:latin typeface="Arial" charset="0"/>
              </a:rPr>
              <a:t>allele</a:t>
            </a:r>
            <a:endParaRPr lang="en-US" sz="1800" dirty="0">
              <a:solidFill>
                <a:srgbClr val="000000"/>
              </a:solidFill>
              <a:latin typeface="Arial" charset="0"/>
            </a:endParaRPr>
          </a:p>
        </p:txBody>
      </p:sp>
      <p:sp>
        <p:nvSpPr>
          <p:cNvPr id="17" name="Text Box 31"/>
          <p:cNvSpPr txBox="1">
            <a:spLocks noChangeArrowheads="1"/>
          </p:cNvSpPr>
          <p:nvPr/>
        </p:nvSpPr>
        <p:spPr bwMode="auto">
          <a:xfrm>
            <a:off x="7681427" y="3455617"/>
            <a:ext cx="11294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Recessive</a:t>
            </a:r>
            <a:br>
              <a:rPr lang="en-US" sz="1800" dirty="0" smtClean="0">
                <a:solidFill>
                  <a:srgbClr val="000000"/>
                </a:solidFill>
                <a:latin typeface="Arial" charset="0"/>
              </a:rPr>
            </a:br>
            <a:r>
              <a:rPr lang="en-US" sz="1800" dirty="0" smtClean="0">
                <a:solidFill>
                  <a:srgbClr val="000000"/>
                </a:solidFill>
                <a:latin typeface="Arial" charset="0"/>
              </a:rPr>
              <a:t>allele</a:t>
            </a:r>
            <a:endParaRPr lang="en-US" sz="1800" dirty="0">
              <a:solidFill>
                <a:srgbClr val="000000"/>
              </a:solidFill>
              <a:latin typeface="Arial" charset="0"/>
            </a:endParaRPr>
          </a:p>
        </p:txBody>
      </p:sp>
      <p:sp>
        <p:nvSpPr>
          <p:cNvPr id="18" name="Text Box 31"/>
          <p:cNvSpPr txBox="1">
            <a:spLocks noChangeArrowheads="1"/>
          </p:cNvSpPr>
          <p:nvPr/>
        </p:nvSpPr>
        <p:spPr bwMode="auto">
          <a:xfrm>
            <a:off x="340830" y="2227950"/>
            <a:ext cx="157784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Homologous</a:t>
            </a:r>
            <a:br>
              <a:rPr lang="en-US" sz="1800" dirty="0" smtClean="0">
                <a:solidFill>
                  <a:srgbClr val="000000"/>
                </a:solidFill>
                <a:latin typeface="Arial" charset="0"/>
              </a:rPr>
            </a:br>
            <a:r>
              <a:rPr lang="en-US" sz="1800" dirty="0" smtClean="0">
                <a:solidFill>
                  <a:srgbClr val="000000"/>
                </a:solidFill>
                <a:latin typeface="Arial" charset="0"/>
              </a:rPr>
              <a:t>chromosomes</a:t>
            </a:r>
            <a:endParaRPr lang="en-US" sz="1800" dirty="0">
              <a:solidFill>
                <a:srgbClr val="000000"/>
              </a:solidFill>
              <a:latin typeface="Arial" charset="0"/>
            </a:endParaRPr>
          </a:p>
        </p:txBody>
      </p:sp>
      <p:sp>
        <p:nvSpPr>
          <p:cNvPr id="19" name="Text Box 31"/>
          <p:cNvSpPr txBox="1">
            <a:spLocks noChangeArrowheads="1"/>
          </p:cNvSpPr>
          <p:nvPr/>
        </p:nvSpPr>
        <p:spPr bwMode="auto">
          <a:xfrm>
            <a:off x="2245503" y="3946684"/>
            <a:ext cx="11414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Genotype:</a:t>
            </a:r>
            <a:endParaRPr lang="en-US" sz="1800" dirty="0">
              <a:solidFill>
                <a:srgbClr val="000000"/>
              </a:solidFill>
              <a:latin typeface="Arial" charset="0"/>
            </a:endParaRPr>
          </a:p>
        </p:txBody>
      </p:sp>
      <p:sp>
        <p:nvSpPr>
          <p:cNvPr id="20" name="Text Box 31"/>
          <p:cNvSpPr txBox="1">
            <a:spLocks noChangeArrowheads="1"/>
          </p:cNvSpPr>
          <p:nvPr/>
        </p:nvSpPr>
        <p:spPr bwMode="auto">
          <a:xfrm>
            <a:off x="3490428" y="4259950"/>
            <a:ext cx="144912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Homozygous</a:t>
            </a:r>
            <a:br>
              <a:rPr lang="en-US" sz="1800" dirty="0" smtClean="0">
                <a:solidFill>
                  <a:srgbClr val="000000"/>
                </a:solidFill>
                <a:latin typeface="Arial" charset="0"/>
              </a:rPr>
            </a:br>
            <a:r>
              <a:rPr lang="en-US" sz="1800" dirty="0" smtClean="0">
                <a:solidFill>
                  <a:srgbClr val="000000"/>
                </a:solidFill>
                <a:latin typeface="Arial" charset="0"/>
              </a:rPr>
              <a:t>for the</a:t>
            </a:r>
            <a:br>
              <a:rPr lang="en-US" sz="1800" dirty="0" smtClean="0">
                <a:solidFill>
                  <a:srgbClr val="000000"/>
                </a:solidFill>
                <a:latin typeface="Arial" charset="0"/>
              </a:rPr>
            </a:br>
            <a:r>
              <a:rPr lang="en-US" sz="1800" dirty="0" smtClean="0">
                <a:solidFill>
                  <a:srgbClr val="000000"/>
                </a:solidFill>
                <a:latin typeface="Arial" charset="0"/>
              </a:rPr>
              <a:t>dominant</a:t>
            </a:r>
            <a:br>
              <a:rPr lang="en-US" sz="1800" dirty="0" smtClean="0">
                <a:solidFill>
                  <a:srgbClr val="000000"/>
                </a:solidFill>
                <a:latin typeface="Arial" charset="0"/>
              </a:rPr>
            </a:br>
            <a:r>
              <a:rPr lang="en-US" sz="1800" dirty="0" smtClean="0">
                <a:solidFill>
                  <a:srgbClr val="000000"/>
                </a:solidFill>
                <a:latin typeface="Arial" charset="0"/>
              </a:rPr>
              <a:t>allele</a:t>
            </a:r>
            <a:endParaRPr lang="en-US" sz="1800" dirty="0">
              <a:solidFill>
                <a:srgbClr val="000000"/>
              </a:solidFill>
              <a:latin typeface="Arial" charset="0"/>
            </a:endParaRPr>
          </a:p>
        </p:txBody>
      </p:sp>
      <p:sp>
        <p:nvSpPr>
          <p:cNvPr id="21" name="Text Box 31"/>
          <p:cNvSpPr txBox="1">
            <a:spLocks noChangeArrowheads="1"/>
          </p:cNvSpPr>
          <p:nvPr/>
        </p:nvSpPr>
        <p:spPr bwMode="auto">
          <a:xfrm>
            <a:off x="5251496" y="4259950"/>
            <a:ext cx="144912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Homozygous</a:t>
            </a:r>
            <a:br>
              <a:rPr lang="en-US" sz="1800" dirty="0" smtClean="0">
                <a:solidFill>
                  <a:srgbClr val="000000"/>
                </a:solidFill>
                <a:latin typeface="Arial" charset="0"/>
              </a:rPr>
            </a:br>
            <a:r>
              <a:rPr lang="en-US" sz="1800" dirty="0" smtClean="0">
                <a:solidFill>
                  <a:srgbClr val="000000"/>
                </a:solidFill>
                <a:latin typeface="Arial" charset="0"/>
              </a:rPr>
              <a:t>for the</a:t>
            </a:r>
            <a:br>
              <a:rPr lang="en-US" sz="1800" dirty="0" smtClean="0">
                <a:solidFill>
                  <a:srgbClr val="000000"/>
                </a:solidFill>
                <a:latin typeface="Arial" charset="0"/>
              </a:rPr>
            </a:br>
            <a:r>
              <a:rPr lang="en-US" sz="1800" dirty="0" smtClean="0">
                <a:solidFill>
                  <a:srgbClr val="000000"/>
                </a:solidFill>
                <a:latin typeface="Arial" charset="0"/>
              </a:rPr>
              <a:t>recessive</a:t>
            </a:r>
            <a:br>
              <a:rPr lang="en-US" sz="1800" dirty="0" smtClean="0">
                <a:solidFill>
                  <a:srgbClr val="000000"/>
                </a:solidFill>
                <a:latin typeface="Arial" charset="0"/>
              </a:rPr>
            </a:br>
            <a:r>
              <a:rPr lang="en-US" sz="1800" dirty="0" smtClean="0">
                <a:solidFill>
                  <a:srgbClr val="000000"/>
                </a:solidFill>
                <a:latin typeface="Arial" charset="0"/>
              </a:rPr>
              <a:t>allele</a:t>
            </a:r>
            <a:endParaRPr lang="en-US" sz="1800" dirty="0">
              <a:solidFill>
                <a:srgbClr val="000000"/>
              </a:solidFill>
              <a:latin typeface="Arial" charset="0"/>
            </a:endParaRPr>
          </a:p>
        </p:txBody>
      </p:sp>
      <p:sp>
        <p:nvSpPr>
          <p:cNvPr id="22" name="Text Box 31"/>
          <p:cNvSpPr txBox="1">
            <a:spLocks noChangeArrowheads="1"/>
          </p:cNvSpPr>
          <p:nvPr/>
        </p:nvSpPr>
        <p:spPr bwMode="auto">
          <a:xfrm>
            <a:off x="6961762" y="4259950"/>
            <a:ext cx="15904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Heterozygous,</a:t>
            </a:r>
            <a:br>
              <a:rPr lang="en-US" sz="1800" dirty="0" smtClean="0">
                <a:solidFill>
                  <a:srgbClr val="000000"/>
                </a:solidFill>
                <a:latin typeface="Arial" charset="0"/>
              </a:rPr>
            </a:br>
            <a:r>
              <a:rPr lang="en-US" sz="1800" dirty="0" smtClean="0">
                <a:solidFill>
                  <a:srgbClr val="000000"/>
                </a:solidFill>
                <a:latin typeface="Arial" charset="0"/>
              </a:rPr>
              <a:t>with one</a:t>
            </a:r>
            <a:br>
              <a:rPr lang="en-US" sz="1800" dirty="0" smtClean="0">
                <a:solidFill>
                  <a:srgbClr val="000000"/>
                </a:solidFill>
                <a:latin typeface="Arial" charset="0"/>
              </a:rPr>
            </a:br>
            <a:r>
              <a:rPr lang="en-US" sz="1800" dirty="0" smtClean="0">
                <a:solidFill>
                  <a:srgbClr val="000000"/>
                </a:solidFill>
                <a:latin typeface="Arial" charset="0"/>
              </a:rPr>
              <a:t>dominant and</a:t>
            </a:r>
            <a:br>
              <a:rPr lang="en-US" sz="1800" dirty="0" smtClean="0">
                <a:solidFill>
                  <a:srgbClr val="000000"/>
                </a:solidFill>
                <a:latin typeface="Arial" charset="0"/>
              </a:rPr>
            </a:br>
            <a:r>
              <a:rPr lang="en-US" sz="1800" dirty="0" smtClean="0">
                <a:solidFill>
                  <a:srgbClr val="000000"/>
                </a:solidFill>
                <a:latin typeface="Arial" charset="0"/>
              </a:rPr>
              <a:t>one recessive</a:t>
            </a:r>
          </a:p>
          <a:p>
            <a:pPr eaLnBrk="0" fontAlgn="base" hangingPunct="0">
              <a:spcBef>
                <a:spcPct val="0"/>
              </a:spcBef>
              <a:spcAft>
                <a:spcPct val="0"/>
              </a:spcAft>
            </a:pPr>
            <a:r>
              <a:rPr lang="en-US" sz="1800" dirty="0" smtClean="0">
                <a:solidFill>
                  <a:srgbClr val="000000"/>
                </a:solidFill>
                <a:latin typeface="Arial" charset="0"/>
              </a:rPr>
              <a:t>allele</a:t>
            </a:r>
            <a:endParaRPr lang="en-US" sz="1800" dirty="0">
              <a:solidFill>
                <a:srgbClr val="000000"/>
              </a:solidFill>
              <a:latin typeface="Arial" charset="0"/>
            </a:endParaRPr>
          </a:p>
        </p:txBody>
      </p:sp>
      <p:sp>
        <p:nvSpPr>
          <p:cNvPr id="23" name="Text Box 31"/>
          <p:cNvSpPr txBox="1">
            <a:spLocks noChangeArrowheads="1"/>
          </p:cNvSpPr>
          <p:nvPr/>
        </p:nvSpPr>
        <p:spPr bwMode="auto">
          <a:xfrm>
            <a:off x="3744428" y="3946683"/>
            <a:ext cx="3537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PP</a:t>
            </a:r>
            <a:endParaRPr lang="en-US" sz="1800" i="1" dirty="0">
              <a:solidFill>
                <a:srgbClr val="000000"/>
              </a:solidFill>
              <a:latin typeface="Arial" charset="0"/>
            </a:endParaRPr>
          </a:p>
        </p:txBody>
      </p:sp>
      <p:sp>
        <p:nvSpPr>
          <p:cNvPr id="24" name="Text Box 31"/>
          <p:cNvSpPr txBox="1">
            <a:spLocks noChangeArrowheads="1"/>
          </p:cNvSpPr>
          <p:nvPr/>
        </p:nvSpPr>
        <p:spPr bwMode="auto">
          <a:xfrm>
            <a:off x="3820628" y="3269348"/>
            <a:ext cx="1998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P</a:t>
            </a:r>
            <a:endParaRPr lang="en-US" sz="1800" i="1" dirty="0">
              <a:solidFill>
                <a:srgbClr val="000000"/>
              </a:solidFill>
              <a:latin typeface="Arial" charset="0"/>
            </a:endParaRPr>
          </a:p>
        </p:txBody>
      </p:sp>
      <p:sp>
        <p:nvSpPr>
          <p:cNvPr id="25" name="Text Box 31"/>
          <p:cNvSpPr txBox="1">
            <a:spLocks noChangeArrowheads="1"/>
          </p:cNvSpPr>
          <p:nvPr/>
        </p:nvSpPr>
        <p:spPr bwMode="auto">
          <a:xfrm>
            <a:off x="3829095" y="1652216"/>
            <a:ext cx="1998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P</a:t>
            </a:r>
            <a:endParaRPr lang="en-US" sz="1800" i="1" dirty="0">
              <a:solidFill>
                <a:srgbClr val="000000"/>
              </a:solidFill>
              <a:latin typeface="Arial" charset="0"/>
            </a:endParaRPr>
          </a:p>
        </p:txBody>
      </p:sp>
      <p:sp>
        <p:nvSpPr>
          <p:cNvPr id="26" name="Text Box 31"/>
          <p:cNvSpPr txBox="1">
            <a:spLocks noChangeArrowheads="1"/>
          </p:cNvSpPr>
          <p:nvPr/>
        </p:nvSpPr>
        <p:spPr bwMode="auto">
          <a:xfrm>
            <a:off x="5556295" y="1652214"/>
            <a:ext cx="1827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a</a:t>
            </a:r>
            <a:endParaRPr lang="en-US" sz="1800" i="1" dirty="0">
              <a:solidFill>
                <a:srgbClr val="000000"/>
              </a:solidFill>
              <a:latin typeface="Arial" charset="0"/>
            </a:endParaRPr>
          </a:p>
        </p:txBody>
      </p:sp>
      <p:sp>
        <p:nvSpPr>
          <p:cNvPr id="28" name="Text Box 31"/>
          <p:cNvSpPr txBox="1">
            <a:spLocks noChangeArrowheads="1"/>
          </p:cNvSpPr>
          <p:nvPr/>
        </p:nvSpPr>
        <p:spPr bwMode="auto">
          <a:xfrm>
            <a:off x="5556296" y="3260881"/>
            <a:ext cx="1827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a</a:t>
            </a:r>
            <a:endParaRPr lang="en-US" sz="1800" i="1" dirty="0">
              <a:solidFill>
                <a:srgbClr val="000000"/>
              </a:solidFill>
              <a:latin typeface="Arial" charset="0"/>
            </a:endParaRPr>
          </a:p>
        </p:txBody>
      </p:sp>
      <p:sp>
        <p:nvSpPr>
          <p:cNvPr id="29" name="Text Box 31"/>
          <p:cNvSpPr txBox="1">
            <a:spLocks noChangeArrowheads="1"/>
          </p:cNvSpPr>
          <p:nvPr/>
        </p:nvSpPr>
        <p:spPr bwMode="auto">
          <a:xfrm>
            <a:off x="5488563" y="3946681"/>
            <a:ext cx="3111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err="1" smtClean="0">
                <a:solidFill>
                  <a:srgbClr val="000000"/>
                </a:solidFill>
                <a:latin typeface="Arial" charset="0"/>
              </a:rPr>
              <a:t>aa</a:t>
            </a:r>
            <a:endParaRPr lang="en-US" sz="1800" i="1" dirty="0">
              <a:solidFill>
                <a:srgbClr val="000000"/>
              </a:solidFill>
              <a:latin typeface="Arial" charset="0"/>
            </a:endParaRPr>
          </a:p>
        </p:txBody>
      </p:sp>
      <p:sp>
        <p:nvSpPr>
          <p:cNvPr id="30" name="Text Box 31"/>
          <p:cNvSpPr txBox="1">
            <a:spLocks noChangeArrowheads="1"/>
          </p:cNvSpPr>
          <p:nvPr/>
        </p:nvSpPr>
        <p:spPr bwMode="auto">
          <a:xfrm>
            <a:off x="7249627" y="1652213"/>
            <a:ext cx="2211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B</a:t>
            </a:r>
            <a:endParaRPr lang="en-US" sz="1800" i="1" dirty="0">
              <a:solidFill>
                <a:srgbClr val="000000"/>
              </a:solidFill>
              <a:latin typeface="Arial" charset="0"/>
            </a:endParaRPr>
          </a:p>
        </p:txBody>
      </p:sp>
      <p:sp>
        <p:nvSpPr>
          <p:cNvPr id="31" name="Text Box 31"/>
          <p:cNvSpPr txBox="1">
            <a:spLocks noChangeArrowheads="1"/>
          </p:cNvSpPr>
          <p:nvPr/>
        </p:nvSpPr>
        <p:spPr bwMode="auto">
          <a:xfrm>
            <a:off x="7266562" y="3269347"/>
            <a:ext cx="195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b</a:t>
            </a:r>
            <a:endParaRPr lang="en-US" sz="1800" i="1" dirty="0">
              <a:solidFill>
                <a:srgbClr val="000000"/>
              </a:solidFill>
              <a:latin typeface="Arial" charset="0"/>
            </a:endParaRPr>
          </a:p>
        </p:txBody>
      </p:sp>
      <p:sp>
        <p:nvSpPr>
          <p:cNvPr id="32" name="Text Box 31"/>
          <p:cNvSpPr txBox="1">
            <a:spLocks noChangeArrowheads="1"/>
          </p:cNvSpPr>
          <p:nvPr/>
        </p:nvSpPr>
        <p:spPr bwMode="auto">
          <a:xfrm>
            <a:off x="7181896" y="3938215"/>
            <a:ext cx="3621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Bb</a:t>
            </a:r>
            <a:endParaRPr lang="en-US" sz="1800" i="1" dirty="0">
              <a:solidFill>
                <a:srgbClr val="000000"/>
              </a:solidFill>
              <a:latin typeface="Arial" charset="0"/>
            </a:endParaRPr>
          </a:p>
        </p:txBody>
      </p:sp>
    </p:spTree>
    <p:extLst>
      <p:ext uri="{BB962C8B-B14F-4D97-AF65-F5344CB8AC3E}">
        <p14:creationId xmlns:p14="http://schemas.microsoft.com/office/powerpoint/2010/main" val="4080928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a:t>
            </a:r>
            <a:endParaRPr lang="en-US" dirty="0"/>
          </a:p>
        </p:txBody>
      </p:sp>
      <p:sp>
        <p:nvSpPr>
          <p:cNvPr id="5" name="Content Placeholder 4"/>
          <p:cNvSpPr>
            <a:spLocks noGrp="1"/>
          </p:cNvSpPr>
          <p:nvPr>
            <p:ph idx="1"/>
          </p:nvPr>
        </p:nvSpPr>
        <p:spPr/>
        <p:txBody>
          <a:bodyPr/>
          <a:lstStyle/>
          <a:p>
            <a:pPr marL="0" indent="0">
              <a:buNone/>
            </a:pPr>
            <a:r>
              <a:rPr lang="en-US" dirty="0" smtClean="0"/>
              <a:t>#5. Draw 2 chromosomes and insert any 4 letters within each chromosome to show a homozygous dominant condition.</a:t>
            </a:r>
            <a:endParaRPr lang="en-US" dirty="0"/>
          </a:p>
        </p:txBody>
      </p:sp>
    </p:spTree>
    <p:extLst>
      <p:ext uri="{BB962C8B-B14F-4D97-AF65-F5344CB8AC3E}">
        <p14:creationId xmlns:p14="http://schemas.microsoft.com/office/powerpoint/2010/main" val="336948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a:t>
            </a:r>
            <a:endParaRPr lang="en-US" dirty="0"/>
          </a:p>
        </p:txBody>
      </p:sp>
      <p:sp>
        <p:nvSpPr>
          <p:cNvPr id="3" name="Content Placeholder 2"/>
          <p:cNvSpPr>
            <a:spLocks noGrp="1"/>
          </p:cNvSpPr>
          <p:nvPr>
            <p:ph idx="1"/>
          </p:nvPr>
        </p:nvSpPr>
        <p:spPr/>
        <p:txBody>
          <a:bodyPr/>
          <a:lstStyle/>
          <a:p>
            <a:pPr marL="0" indent="0">
              <a:buNone/>
            </a:pPr>
            <a:r>
              <a:rPr lang="en-US" dirty="0" smtClean="0"/>
              <a:t>#1. How would you define genetics?</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4075591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36042052"/>
              </p:ext>
            </p:extLst>
          </p:nvPr>
        </p:nvGraphicFramePr>
        <p:xfrm>
          <a:off x="628650" y="1110343"/>
          <a:ext cx="8431374" cy="5458408"/>
        </p:xfrm>
        <a:graphic>
          <a:graphicData uri="http://schemas.openxmlformats.org/drawingml/2006/table">
            <a:tbl>
              <a:tblPr>
                <a:tableStyleId>{5C22544A-7EE6-4342-B048-85BDC9FD1C3A}</a:tableStyleId>
              </a:tblPr>
              <a:tblGrid>
                <a:gridCol w="2950471"/>
                <a:gridCol w="5480903"/>
              </a:tblGrid>
              <a:tr h="5458408">
                <a:tc>
                  <a:txBody>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342900" marR="0" lvl="0" indent="-342900">
                        <a:spcBef>
                          <a:spcPts val="0"/>
                        </a:spcBef>
                        <a:spcAft>
                          <a:spcPts val="0"/>
                        </a:spcAft>
                        <a:buFont typeface="+mj-lt"/>
                        <a:buAutoNum type="arabicPeriod"/>
                        <a:tabLst>
                          <a:tab pos="457200" algn="l"/>
                        </a:tabLst>
                      </a:pPr>
                      <a:r>
                        <a:rPr lang="en-US" sz="1800" dirty="0">
                          <a:effectLst/>
                        </a:rPr>
                        <a:t>If the mother is homozygous recessive and the father is homozygous dominant. </a:t>
                      </a:r>
                    </a:p>
                    <a:p>
                      <a:pPr marL="0" marR="0"/>
                      <a:r>
                        <a:rPr lang="en-US" sz="1800" dirty="0">
                          <a:effectLst/>
                        </a:rPr>
                        <a:t>        </a:t>
                      </a:r>
                      <a:r>
                        <a:rPr lang="en-US" sz="1800" dirty="0" smtClean="0">
                          <a:effectLst/>
                        </a:rPr>
                        <a:t>a</a:t>
                      </a:r>
                      <a:r>
                        <a:rPr lang="en-US" sz="1800" dirty="0">
                          <a:effectLst/>
                        </a:rPr>
                        <a:t>) Write the genotype probabilities</a:t>
                      </a:r>
                      <a:r>
                        <a:rPr lang="en-US" sz="1800" dirty="0" smtClean="0">
                          <a:effectLst/>
                        </a:rPr>
                        <a:t>.</a:t>
                      </a:r>
                    </a:p>
                    <a:p>
                      <a:pPr marL="0" marR="0"/>
                      <a:endParaRPr lang="en-US" sz="1800" dirty="0" smtClean="0">
                        <a:effectLst/>
                      </a:endParaRPr>
                    </a:p>
                    <a:p>
                      <a:pPr marL="0" marR="0"/>
                      <a:endParaRPr lang="en-US" sz="1800" dirty="0" smtClean="0">
                        <a:effectLst/>
                      </a:endParaRPr>
                    </a:p>
                    <a:p>
                      <a:pPr marL="0" marR="0"/>
                      <a:endParaRPr lang="en-US" sz="1800" dirty="0" smtClean="0">
                        <a:effectLst/>
                      </a:endParaRPr>
                    </a:p>
                    <a:p>
                      <a:pPr marL="0" marR="0"/>
                      <a:endParaRPr lang="en-US" sz="1800" dirty="0" smtClean="0">
                        <a:effectLst/>
                      </a:endParaRPr>
                    </a:p>
                    <a:p>
                      <a:pPr marL="0" marR="0"/>
                      <a:endParaRPr lang="en-US" sz="1800" dirty="0" smtClean="0">
                        <a:effectLst/>
                      </a:endParaRPr>
                    </a:p>
                    <a:p>
                      <a:pPr marL="0" marR="0"/>
                      <a:endParaRPr lang="en-US" sz="1800" dirty="0">
                        <a:effectLst/>
                      </a:endParaRPr>
                    </a:p>
                    <a:p>
                      <a:pPr marL="0" marR="0"/>
                      <a:r>
                        <a:rPr lang="en-US" sz="1800" dirty="0">
                          <a:effectLst/>
                        </a:rPr>
                        <a:t> </a:t>
                      </a:r>
                    </a:p>
                    <a:p>
                      <a:pPr marL="457200" marR="0"/>
                      <a:r>
                        <a:rPr lang="en-US" sz="1800" dirty="0">
                          <a:effectLst/>
                        </a:rPr>
                        <a:t>b) Write the phenotype probabilities.</a:t>
                      </a:r>
                    </a:p>
                    <a:p>
                      <a:pPr marL="457200" marR="0"/>
                      <a:r>
                        <a:rPr lang="en-US" sz="1800" dirty="0">
                          <a:effectLst/>
                        </a:rPr>
                        <a:t> </a:t>
                      </a:r>
                    </a:p>
                    <a:p>
                      <a:pPr marL="457200" marR="0"/>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9525" marR="9525" marT="9525" marB="9525" anchor="ctr"/>
                </a:tc>
              </a:tr>
            </a:tbl>
          </a:graphicData>
        </a:graphic>
      </p:graphicFrame>
      <p:pic>
        <p:nvPicPr>
          <p:cNvPr id="2049" name="Picture 1"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56" y="2527364"/>
            <a:ext cx="2500589" cy="23338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1012" y="429208"/>
            <a:ext cx="7259217" cy="369332"/>
          </a:xfrm>
          <a:prstGeom prst="rect">
            <a:avLst/>
          </a:prstGeom>
          <a:noFill/>
        </p:spPr>
        <p:txBody>
          <a:bodyPr wrap="square" rtlCol="0">
            <a:spAutoFit/>
          </a:bodyPr>
          <a:lstStyle/>
          <a:p>
            <a:r>
              <a:rPr lang="en-US" dirty="0" smtClean="0"/>
              <a:t>B = Black Fur			b = Brown Fur </a:t>
            </a:r>
            <a:endParaRPr lang="en-US" dirty="0"/>
          </a:p>
        </p:txBody>
      </p:sp>
    </p:spTree>
    <p:extLst>
      <p:ext uri="{BB962C8B-B14F-4D97-AF65-F5344CB8AC3E}">
        <p14:creationId xmlns:p14="http://schemas.microsoft.com/office/powerpoint/2010/main" val="3745832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04786428"/>
              </p:ext>
            </p:extLst>
          </p:nvPr>
        </p:nvGraphicFramePr>
        <p:xfrm>
          <a:off x="628650" y="1110343"/>
          <a:ext cx="8431374" cy="5458408"/>
        </p:xfrm>
        <a:graphic>
          <a:graphicData uri="http://schemas.openxmlformats.org/drawingml/2006/table">
            <a:tbl>
              <a:tblPr>
                <a:tableStyleId>{5C22544A-7EE6-4342-B048-85BDC9FD1C3A}</a:tableStyleId>
              </a:tblPr>
              <a:tblGrid>
                <a:gridCol w="2950471"/>
                <a:gridCol w="5480903"/>
              </a:tblGrid>
              <a:tr h="5458408">
                <a:tc>
                  <a:txBody>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lvl="0" indent="0">
                        <a:spcBef>
                          <a:spcPts val="0"/>
                        </a:spcBef>
                        <a:spcAft>
                          <a:spcPts val="0"/>
                        </a:spcAft>
                        <a:buFont typeface="+mj-lt"/>
                        <a:buNone/>
                        <a:tabLst>
                          <a:tab pos="457200" algn="l"/>
                        </a:tabLst>
                      </a:pPr>
                      <a:r>
                        <a:rPr lang="en-US" sz="1800" dirty="0" smtClean="0">
                          <a:effectLst/>
                        </a:rPr>
                        <a:t>2. If </a:t>
                      </a:r>
                      <a:r>
                        <a:rPr lang="en-US" sz="1800" dirty="0">
                          <a:effectLst/>
                        </a:rPr>
                        <a:t>the mother is </a:t>
                      </a:r>
                      <a:r>
                        <a:rPr lang="en-US" sz="1800" dirty="0" smtClean="0">
                          <a:effectLst/>
                        </a:rPr>
                        <a:t>heterozygous and </a:t>
                      </a:r>
                      <a:r>
                        <a:rPr lang="en-US" sz="1800" dirty="0">
                          <a:effectLst/>
                        </a:rPr>
                        <a:t>the father is </a:t>
                      </a:r>
                      <a:r>
                        <a:rPr lang="en-US" sz="1800" dirty="0" smtClean="0">
                          <a:effectLst/>
                        </a:rPr>
                        <a:t>heterozygous. </a:t>
                      </a:r>
                      <a:endParaRPr lang="en-US" sz="1800" dirty="0">
                        <a:effectLst/>
                      </a:endParaRPr>
                    </a:p>
                    <a:p>
                      <a:pPr marL="0" marR="0"/>
                      <a:r>
                        <a:rPr lang="en-US" sz="1800" dirty="0">
                          <a:effectLst/>
                        </a:rPr>
                        <a:t>        </a:t>
                      </a:r>
                      <a:r>
                        <a:rPr lang="en-US" sz="1800" dirty="0" smtClean="0">
                          <a:effectLst/>
                        </a:rPr>
                        <a:t>a</a:t>
                      </a:r>
                      <a:r>
                        <a:rPr lang="en-US" sz="1800" dirty="0">
                          <a:effectLst/>
                        </a:rPr>
                        <a:t>) Write the genotype probabilities</a:t>
                      </a:r>
                      <a:r>
                        <a:rPr lang="en-US" sz="1800" dirty="0" smtClean="0">
                          <a:effectLst/>
                        </a:rPr>
                        <a:t>.</a:t>
                      </a:r>
                    </a:p>
                    <a:p>
                      <a:pPr marL="0" marR="0"/>
                      <a:endParaRPr lang="en-US" sz="1800" dirty="0" smtClean="0">
                        <a:effectLst/>
                      </a:endParaRPr>
                    </a:p>
                    <a:p>
                      <a:pPr marL="0" marR="0"/>
                      <a:endParaRPr lang="en-US" sz="1800" dirty="0" smtClean="0">
                        <a:effectLst/>
                      </a:endParaRPr>
                    </a:p>
                    <a:p>
                      <a:pPr marL="0" marR="0"/>
                      <a:endParaRPr lang="en-US" sz="1800" dirty="0" smtClean="0">
                        <a:effectLst/>
                      </a:endParaRPr>
                    </a:p>
                    <a:p>
                      <a:pPr marL="0" marR="0"/>
                      <a:endParaRPr lang="en-US" sz="1800" dirty="0" smtClean="0">
                        <a:effectLst/>
                      </a:endParaRPr>
                    </a:p>
                    <a:p>
                      <a:pPr marL="0" marR="0"/>
                      <a:endParaRPr lang="en-US" sz="1800" dirty="0" smtClean="0">
                        <a:effectLst/>
                      </a:endParaRPr>
                    </a:p>
                    <a:p>
                      <a:pPr marL="0" marR="0"/>
                      <a:endParaRPr lang="en-US" sz="1800" dirty="0">
                        <a:effectLst/>
                      </a:endParaRPr>
                    </a:p>
                    <a:p>
                      <a:pPr marL="0" marR="0"/>
                      <a:r>
                        <a:rPr lang="en-US" sz="1800" dirty="0">
                          <a:effectLst/>
                        </a:rPr>
                        <a:t> </a:t>
                      </a:r>
                    </a:p>
                    <a:p>
                      <a:pPr marL="457200" marR="0"/>
                      <a:r>
                        <a:rPr lang="en-US" sz="1800" dirty="0">
                          <a:effectLst/>
                        </a:rPr>
                        <a:t>b) Write the phenotype probabilities.</a:t>
                      </a:r>
                    </a:p>
                    <a:p>
                      <a:pPr marL="457200" marR="0"/>
                      <a:r>
                        <a:rPr lang="en-US" sz="1800" dirty="0">
                          <a:effectLst/>
                        </a:rPr>
                        <a:t> </a:t>
                      </a:r>
                    </a:p>
                    <a:p>
                      <a:pPr marL="457200" marR="0"/>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9525" marR="9525" marT="9525" marB="9525" anchor="ctr"/>
                </a:tc>
              </a:tr>
            </a:tbl>
          </a:graphicData>
        </a:graphic>
      </p:graphicFrame>
      <p:pic>
        <p:nvPicPr>
          <p:cNvPr id="2049" name="Picture 1"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56" y="2527364"/>
            <a:ext cx="2500589" cy="23338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1012" y="429208"/>
            <a:ext cx="7259217" cy="369332"/>
          </a:xfrm>
          <a:prstGeom prst="rect">
            <a:avLst/>
          </a:prstGeom>
          <a:noFill/>
        </p:spPr>
        <p:txBody>
          <a:bodyPr wrap="square" rtlCol="0">
            <a:spAutoFit/>
          </a:bodyPr>
          <a:lstStyle/>
          <a:p>
            <a:r>
              <a:rPr lang="en-US" dirty="0" smtClean="0"/>
              <a:t>B = Black Fur			b = Brown Fur </a:t>
            </a:r>
            <a:endParaRPr lang="en-US" dirty="0"/>
          </a:p>
        </p:txBody>
      </p:sp>
    </p:spTree>
    <p:extLst>
      <p:ext uri="{BB962C8B-B14F-4D97-AF65-F5344CB8AC3E}">
        <p14:creationId xmlns:p14="http://schemas.microsoft.com/office/powerpoint/2010/main" val="3215979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37224399"/>
              </p:ext>
            </p:extLst>
          </p:nvPr>
        </p:nvGraphicFramePr>
        <p:xfrm>
          <a:off x="628650" y="1110343"/>
          <a:ext cx="8431374" cy="5458408"/>
        </p:xfrm>
        <a:graphic>
          <a:graphicData uri="http://schemas.openxmlformats.org/drawingml/2006/table">
            <a:tbl>
              <a:tblPr>
                <a:tableStyleId>{5C22544A-7EE6-4342-B048-85BDC9FD1C3A}</a:tableStyleId>
              </a:tblPr>
              <a:tblGrid>
                <a:gridCol w="2950471"/>
                <a:gridCol w="5480903"/>
              </a:tblGrid>
              <a:tr h="5458408">
                <a:tc>
                  <a:txBody>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lvl="0" indent="0">
                        <a:spcBef>
                          <a:spcPts val="0"/>
                        </a:spcBef>
                        <a:spcAft>
                          <a:spcPts val="0"/>
                        </a:spcAft>
                        <a:buFont typeface="+mj-lt"/>
                        <a:buNone/>
                        <a:tabLst>
                          <a:tab pos="457200" algn="l"/>
                        </a:tabLst>
                      </a:pPr>
                      <a:r>
                        <a:rPr lang="en-US" sz="1800" dirty="0" smtClean="0">
                          <a:effectLst/>
                        </a:rPr>
                        <a:t>3. If </a:t>
                      </a:r>
                      <a:r>
                        <a:rPr lang="en-US" sz="1800" dirty="0">
                          <a:effectLst/>
                        </a:rPr>
                        <a:t>the mother is homozygous recessive and the father is </a:t>
                      </a:r>
                      <a:r>
                        <a:rPr lang="en-US" sz="1800" dirty="0" smtClean="0">
                          <a:effectLst/>
                        </a:rPr>
                        <a:t>heterozygous. </a:t>
                      </a:r>
                      <a:endParaRPr lang="en-US" sz="1800" dirty="0">
                        <a:effectLst/>
                      </a:endParaRPr>
                    </a:p>
                    <a:p>
                      <a:pPr marL="0" marR="0"/>
                      <a:r>
                        <a:rPr lang="en-US" sz="1800" dirty="0">
                          <a:effectLst/>
                        </a:rPr>
                        <a:t>        </a:t>
                      </a:r>
                      <a:r>
                        <a:rPr lang="en-US" sz="1800" dirty="0" smtClean="0">
                          <a:effectLst/>
                        </a:rPr>
                        <a:t>a</a:t>
                      </a:r>
                      <a:r>
                        <a:rPr lang="en-US" sz="1800" dirty="0">
                          <a:effectLst/>
                        </a:rPr>
                        <a:t>) Write the genotype probabilities</a:t>
                      </a:r>
                      <a:r>
                        <a:rPr lang="en-US" sz="1800" dirty="0" smtClean="0">
                          <a:effectLst/>
                        </a:rPr>
                        <a:t>.</a:t>
                      </a:r>
                    </a:p>
                    <a:p>
                      <a:pPr marL="0" marR="0"/>
                      <a:endParaRPr lang="en-US" sz="1800" dirty="0" smtClean="0">
                        <a:effectLst/>
                      </a:endParaRPr>
                    </a:p>
                    <a:p>
                      <a:pPr marL="0" marR="0"/>
                      <a:endParaRPr lang="en-US" sz="1800" dirty="0" smtClean="0">
                        <a:effectLst/>
                      </a:endParaRPr>
                    </a:p>
                    <a:p>
                      <a:pPr marL="0" marR="0"/>
                      <a:endParaRPr lang="en-US" sz="1800" dirty="0" smtClean="0">
                        <a:effectLst/>
                      </a:endParaRPr>
                    </a:p>
                    <a:p>
                      <a:pPr marL="0" marR="0"/>
                      <a:endParaRPr lang="en-US" sz="1800" dirty="0" smtClean="0">
                        <a:effectLst/>
                      </a:endParaRPr>
                    </a:p>
                    <a:p>
                      <a:pPr marL="0" marR="0"/>
                      <a:endParaRPr lang="en-US" sz="1800" dirty="0" smtClean="0">
                        <a:effectLst/>
                      </a:endParaRPr>
                    </a:p>
                    <a:p>
                      <a:pPr marL="0" marR="0"/>
                      <a:endParaRPr lang="en-US" sz="1800" dirty="0">
                        <a:effectLst/>
                      </a:endParaRPr>
                    </a:p>
                    <a:p>
                      <a:pPr marL="0" marR="0"/>
                      <a:r>
                        <a:rPr lang="en-US" sz="1800" dirty="0">
                          <a:effectLst/>
                        </a:rPr>
                        <a:t> </a:t>
                      </a:r>
                    </a:p>
                    <a:p>
                      <a:pPr marL="457200" marR="0"/>
                      <a:r>
                        <a:rPr lang="en-US" sz="1800" dirty="0">
                          <a:effectLst/>
                        </a:rPr>
                        <a:t>b) Write the phenotype probabilities.</a:t>
                      </a:r>
                    </a:p>
                    <a:p>
                      <a:pPr marL="457200" marR="0"/>
                      <a:r>
                        <a:rPr lang="en-US" sz="1800" dirty="0">
                          <a:effectLst/>
                        </a:rPr>
                        <a:t> </a:t>
                      </a:r>
                    </a:p>
                    <a:p>
                      <a:pPr marL="457200" marR="0"/>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9525" marR="9525" marT="9525" marB="9525" anchor="ctr"/>
                </a:tc>
              </a:tr>
            </a:tbl>
          </a:graphicData>
        </a:graphic>
      </p:graphicFrame>
      <p:pic>
        <p:nvPicPr>
          <p:cNvPr id="2049" name="Picture 1"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56" y="2527364"/>
            <a:ext cx="2500589" cy="23338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1012" y="429208"/>
            <a:ext cx="7259217" cy="369332"/>
          </a:xfrm>
          <a:prstGeom prst="rect">
            <a:avLst/>
          </a:prstGeom>
          <a:noFill/>
        </p:spPr>
        <p:txBody>
          <a:bodyPr wrap="square" rtlCol="0">
            <a:spAutoFit/>
          </a:bodyPr>
          <a:lstStyle/>
          <a:p>
            <a:r>
              <a:rPr lang="en-US" dirty="0" smtClean="0"/>
              <a:t>B = Black Fur			b = Brown Fur </a:t>
            </a:r>
            <a:endParaRPr lang="en-US" dirty="0"/>
          </a:p>
        </p:txBody>
      </p:sp>
    </p:spTree>
    <p:extLst>
      <p:ext uri="{BB962C8B-B14F-4D97-AF65-F5344CB8AC3E}">
        <p14:creationId xmlns:p14="http://schemas.microsoft.com/office/powerpoint/2010/main" val="1822561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039700"/>
              </p:ext>
            </p:extLst>
          </p:nvPr>
        </p:nvGraphicFramePr>
        <p:xfrm>
          <a:off x="628650" y="1110343"/>
          <a:ext cx="8431374" cy="5458408"/>
        </p:xfrm>
        <a:graphic>
          <a:graphicData uri="http://schemas.openxmlformats.org/drawingml/2006/table">
            <a:tbl>
              <a:tblPr>
                <a:tableStyleId>{5C22544A-7EE6-4342-B048-85BDC9FD1C3A}</a:tableStyleId>
              </a:tblPr>
              <a:tblGrid>
                <a:gridCol w="2950471"/>
                <a:gridCol w="5480903"/>
              </a:tblGrid>
              <a:tr h="5458408">
                <a:tc>
                  <a:txBody>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marL="0" marR="0" lvl="0" indent="0">
                        <a:spcBef>
                          <a:spcPts val="0"/>
                        </a:spcBef>
                        <a:spcAft>
                          <a:spcPts val="0"/>
                        </a:spcAft>
                        <a:buFont typeface="+mj-lt"/>
                        <a:buNone/>
                        <a:tabLst>
                          <a:tab pos="457200" algn="l"/>
                        </a:tabLst>
                      </a:pPr>
                      <a:r>
                        <a:rPr lang="en-US" sz="1800" dirty="0" smtClean="0">
                          <a:effectLst/>
                        </a:rPr>
                        <a:t>4. If </a:t>
                      </a:r>
                      <a:r>
                        <a:rPr lang="en-US" sz="1800" dirty="0">
                          <a:effectLst/>
                        </a:rPr>
                        <a:t>the mother is </a:t>
                      </a:r>
                      <a:r>
                        <a:rPr lang="en-US" sz="1800" dirty="0" smtClean="0">
                          <a:effectLst/>
                        </a:rPr>
                        <a:t>heterozygous and </a:t>
                      </a:r>
                      <a:r>
                        <a:rPr lang="en-US" sz="1800" dirty="0">
                          <a:effectLst/>
                        </a:rPr>
                        <a:t>the father is homozygous dominant. </a:t>
                      </a:r>
                    </a:p>
                    <a:p>
                      <a:pPr marL="0" marR="0"/>
                      <a:r>
                        <a:rPr lang="en-US" sz="1800" dirty="0">
                          <a:effectLst/>
                        </a:rPr>
                        <a:t>        </a:t>
                      </a:r>
                      <a:r>
                        <a:rPr lang="en-US" sz="1800" dirty="0" smtClean="0">
                          <a:effectLst/>
                        </a:rPr>
                        <a:t>a</a:t>
                      </a:r>
                      <a:r>
                        <a:rPr lang="en-US" sz="1800" dirty="0">
                          <a:effectLst/>
                        </a:rPr>
                        <a:t>) Write the genotype probabilities</a:t>
                      </a:r>
                      <a:r>
                        <a:rPr lang="en-US" sz="1800" dirty="0" smtClean="0">
                          <a:effectLst/>
                        </a:rPr>
                        <a:t>.</a:t>
                      </a:r>
                    </a:p>
                    <a:p>
                      <a:pPr marL="0" marR="0"/>
                      <a:endParaRPr lang="en-US" sz="1800" dirty="0" smtClean="0">
                        <a:effectLst/>
                      </a:endParaRPr>
                    </a:p>
                    <a:p>
                      <a:pPr marL="0" marR="0"/>
                      <a:endParaRPr lang="en-US" sz="1800" dirty="0" smtClean="0">
                        <a:effectLst/>
                      </a:endParaRPr>
                    </a:p>
                    <a:p>
                      <a:pPr marL="0" marR="0"/>
                      <a:endParaRPr lang="en-US" sz="1800" dirty="0" smtClean="0">
                        <a:effectLst/>
                      </a:endParaRPr>
                    </a:p>
                    <a:p>
                      <a:pPr marL="0" marR="0"/>
                      <a:endParaRPr lang="en-US" sz="1800" dirty="0" smtClean="0">
                        <a:effectLst/>
                      </a:endParaRPr>
                    </a:p>
                    <a:p>
                      <a:pPr marL="0" marR="0"/>
                      <a:endParaRPr lang="en-US" sz="1800" dirty="0" smtClean="0">
                        <a:effectLst/>
                      </a:endParaRPr>
                    </a:p>
                    <a:p>
                      <a:pPr marL="0" marR="0"/>
                      <a:endParaRPr lang="en-US" sz="1800" dirty="0">
                        <a:effectLst/>
                      </a:endParaRPr>
                    </a:p>
                    <a:p>
                      <a:pPr marL="0" marR="0"/>
                      <a:r>
                        <a:rPr lang="en-US" sz="1800" dirty="0">
                          <a:effectLst/>
                        </a:rPr>
                        <a:t> </a:t>
                      </a:r>
                    </a:p>
                    <a:p>
                      <a:pPr marL="457200" marR="0"/>
                      <a:r>
                        <a:rPr lang="en-US" sz="1800" dirty="0">
                          <a:effectLst/>
                        </a:rPr>
                        <a:t>b) Write the phenotype probabilities.</a:t>
                      </a:r>
                    </a:p>
                    <a:p>
                      <a:pPr marL="457200" marR="0"/>
                      <a:r>
                        <a:rPr lang="en-US" sz="1800" dirty="0">
                          <a:effectLst/>
                        </a:rPr>
                        <a:t> </a:t>
                      </a:r>
                    </a:p>
                    <a:p>
                      <a:pPr marL="457200" marR="0"/>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9525" marR="9525" marT="9525" marB="9525" anchor="ctr"/>
                </a:tc>
              </a:tr>
            </a:tbl>
          </a:graphicData>
        </a:graphic>
      </p:graphicFrame>
      <p:pic>
        <p:nvPicPr>
          <p:cNvPr id="2049" name="Picture 1"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56" y="2527364"/>
            <a:ext cx="2500589" cy="23338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1012" y="429208"/>
            <a:ext cx="7259217" cy="369332"/>
          </a:xfrm>
          <a:prstGeom prst="rect">
            <a:avLst/>
          </a:prstGeom>
          <a:noFill/>
        </p:spPr>
        <p:txBody>
          <a:bodyPr wrap="square" rtlCol="0">
            <a:spAutoFit/>
          </a:bodyPr>
          <a:lstStyle/>
          <a:p>
            <a:r>
              <a:rPr lang="en-US" dirty="0" smtClean="0"/>
              <a:t>B = Black Fur			b = Brown Fur </a:t>
            </a:r>
            <a:endParaRPr lang="en-US" dirty="0"/>
          </a:p>
        </p:txBody>
      </p:sp>
    </p:spTree>
    <p:extLst>
      <p:ext uri="{BB962C8B-B14F-4D97-AF65-F5344CB8AC3E}">
        <p14:creationId xmlns:p14="http://schemas.microsoft.com/office/powerpoint/2010/main" val="350305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 The study of genetics has ancient roots</a:t>
            </a:r>
          </a:p>
        </p:txBody>
      </p:sp>
      <p:sp>
        <p:nvSpPr>
          <p:cNvPr id="3" name="Content Placeholder 2"/>
          <p:cNvSpPr>
            <a:spLocks noGrp="1"/>
          </p:cNvSpPr>
          <p:nvPr>
            <p:ph idx="1"/>
          </p:nvPr>
        </p:nvSpPr>
        <p:spPr>
          <a:xfrm>
            <a:off x="313266" y="1066800"/>
            <a:ext cx="8475133" cy="4758267"/>
          </a:xfrm>
        </p:spPr>
        <p:txBody>
          <a:bodyPr/>
          <a:lstStyle/>
          <a:p>
            <a:r>
              <a:rPr lang="en-US" sz="2000" dirty="0"/>
              <a:t>The Greek physician Hippocrates explained inheritance by proposing that</a:t>
            </a:r>
          </a:p>
          <a:p>
            <a:pPr lvl="1"/>
            <a:r>
              <a:rPr lang="en-US" sz="2000" dirty="0"/>
              <a:t>particles called “</a:t>
            </a:r>
            <a:r>
              <a:rPr lang="en-US" sz="2000" b="1" dirty="0" err="1"/>
              <a:t>pangenes</a:t>
            </a:r>
            <a:r>
              <a:rPr lang="en-US" sz="2000" dirty="0"/>
              <a:t>” travel from each part of an organism’s body to the eggs or sperm </a:t>
            </a:r>
          </a:p>
          <a:p>
            <a:pPr lvl="1"/>
            <a:endParaRPr lang="en-US" sz="2000" dirty="0"/>
          </a:p>
          <a:p>
            <a:pPr lvl="1"/>
            <a:r>
              <a:rPr lang="en-US" sz="2000" dirty="0"/>
              <a:t>characteristics acquired during the parents</a:t>
            </a:r>
            <a:r>
              <a:rPr lang="ja-JP" altLang="en-US" sz="2000" dirty="0"/>
              <a:t>’</a:t>
            </a:r>
            <a:r>
              <a:rPr lang="en-US" sz="2000" dirty="0"/>
              <a:t> lifetime could be transferred to the offspring</a:t>
            </a:r>
            <a:r>
              <a:rPr lang="en-US" sz="2000" dirty="0" smtClean="0"/>
              <a:t>.</a:t>
            </a:r>
          </a:p>
          <a:p>
            <a:pPr lvl="1"/>
            <a:endParaRPr lang="en-US" sz="2000" dirty="0"/>
          </a:p>
          <a:p>
            <a:r>
              <a:rPr lang="en-US" sz="2000" dirty="0"/>
              <a:t>Hippocrates’s idea is incorrect in several respects</a:t>
            </a:r>
            <a:r>
              <a:rPr lang="en-US" sz="2000" dirty="0" smtClean="0"/>
              <a:t>.</a:t>
            </a:r>
            <a:endParaRPr lang="en-US" sz="2000" dirty="0"/>
          </a:p>
          <a:p>
            <a:pPr lvl="1"/>
            <a:r>
              <a:rPr lang="en-US" sz="2000" dirty="0"/>
              <a:t>The reproductive cells are not composed of particles from </a:t>
            </a:r>
            <a:r>
              <a:rPr lang="en-US" sz="2000" b="1" dirty="0"/>
              <a:t>somatic</a:t>
            </a:r>
            <a:r>
              <a:rPr lang="en-US" sz="2000" dirty="0"/>
              <a:t> (body) cells</a:t>
            </a:r>
            <a:r>
              <a:rPr lang="en-US" sz="2000" dirty="0" smtClean="0"/>
              <a:t>.</a:t>
            </a:r>
          </a:p>
          <a:p>
            <a:pPr lvl="1"/>
            <a:endParaRPr lang="en-US" sz="2000" dirty="0"/>
          </a:p>
          <a:p>
            <a:pPr lvl="1"/>
            <a:r>
              <a:rPr lang="en-US" sz="2000" dirty="0"/>
              <a:t>Changes in somatic cells do not influence eggs and sperm. </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520899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_01Hippocrates-L.jpg"/>
          <p:cNvPicPr>
            <a:picLocks noChangeAspect="1"/>
          </p:cNvPicPr>
          <p:nvPr/>
        </p:nvPicPr>
        <p:blipFill rotWithShape="1">
          <a:blip r:embed="rId3" cstate="email">
            <a:extLst>
              <a:ext uri="{28A0092B-C50C-407E-A947-70E740481C1C}">
                <a14:useLocalDpi xmlns:a14="http://schemas.microsoft.com/office/drawing/2010/main" val="0"/>
              </a:ext>
            </a:extLst>
          </a:blip>
          <a:srcRect b="2811"/>
          <a:stretch/>
        </p:blipFill>
        <p:spPr>
          <a:xfrm>
            <a:off x="2645664" y="585216"/>
            <a:ext cx="3852672" cy="552771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9.1</a:t>
            </a:r>
            <a:endParaRPr lang="en-US" sz="1200" dirty="0">
              <a:latin typeface="Arial" charset="0"/>
            </a:endParaRPr>
          </a:p>
        </p:txBody>
      </p:sp>
    </p:spTree>
    <p:extLst>
      <p:ext uri="{BB962C8B-B14F-4D97-AF65-F5344CB8AC3E}">
        <p14:creationId xmlns:p14="http://schemas.microsoft.com/office/powerpoint/2010/main" val="2547381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 The study of genetics has ancient roots</a:t>
            </a:r>
          </a:p>
        </p:txBody>
      </p:sp>
      <p:sp>
        <p:nvSpPr>
          <p:cNvPr id="3" name="Content Placeholder 2"/>
          <p:cNvSpPr>
            <a:spLocks noGrp="1"/>
          </p:cNvSpPr>
          <p:nvPr>
            <p:ph idx="1"/>
          </p:nvPr>
        </p:nvSpPr>
        <p:spPr/>
        <p:txBody>
          <a:bodyPr/>
          <a:lstStyle/>
          <a:p>
            <a:r>
              <a:rPr lang="en-US" sz="2400" dirty="0"/>
              <a:t>The idea that hereditary materials mix in forming offspring, called the </a:t>
            </a:r>
            <a:r>
              <a:rPr lang="en-US" sz="2400" b="1" dirty="0"/>
              <a:t>blending </a:t>
            </a:r>
            <a:r>
              <a:rPr lang="en-US" sz="2400" b="1" dirty="0" smtClean="0"/>
              <a:t>hypothesis</a:t>
            </a:r>
          </a:p>
          <a:p>
            <a:pPr lvl="1"/>
            <a:endParaRPr lang="en-US" sz="2400" dirty="0" smtClean="0"/>
          </a:p>
          <a:p>
            <a:pPr lvl="1"/>
            <a:r>
              <a:rPr lang="en-US" sz="2400" dirty="0" smtClean="0"/>
              <a:t>suggested </a:t>
            </a:r>
            <a:r>
              <a:rPr lang="en-US" sz="2400" dirty="0"/>
              <a:t>in the 19th century by scientists studying </a:t>
            </a:r>
            <a:r>
              <a:rPr lang="en-US" sz="2400" dirty="0" smtClean="0"/>
              <a:t>plants</a:t>
            </a:r>
          </a:p>
          <a:p>
            <a:pPr marL="457200" lvl="1" indent="0">
              <a:buNone/>
            </a:pPr>
            <a:endParaRPr lang="en-US" sz="2400" dirty="0"/>
          </a:p>
          <a:p>
            <a:pPr lvl="1"/>
            <a:r>
              <a:rPr lang="en-US" sz="2400" dirty="0"/>
              <a:t>later rejected because it did not explain how traits that disappear in one generation can reappear in later generations.</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417093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9.2 The science of genetics began in an abbey garden</a:t>
            </a:r>
          </a:p>
        </p:txBody>
      </p:sp>
      <p:sp>
        <p:nvSpPr>
          <p:cNvPr id="3" name="Content Placeholder 2"/>
          <p:cNvSpPr>
            <a:spLocks noGrp="1"/>
          </p:cNvSpPr>
          <p:nvPr>
            <p:ph idx="1"/>
          </p:nvPr>
        </p:nvSpPr>
        <p:spPr/>
        <p:txBody>
          <a:bodyPr/>
          <a:lstStyle/>
          <a:p>
            <a:r>
              <a:rPr lang="en-US" sz="2400" b="1" dirty="0"/>
              <a:t>Heredity</a:t>
            </a:r>
            <a:r>
              <a:rPr lang="en-US" sz="2400" dirty="0"/>
              <a:t> is the transmission of traits from one generation to the next</a:t>
            </a:r>
            <a:r>
              <a:rPr lang="en-US" sz="2400" dirty="0" smtClean="0"/>
              <a:t>.</a:t>
            </a:r>
          </a:p>
          <a:p>
            <a:endParaRPr lang="en-US" sz="2400" dirty="0"/>
          </a:p>
          <a:p>
            <a:r>
              <a:rPr lang="en-US" sz="2400" b="1" dirty="0"/>
              <a:t>Genetics</a:t>
            </a:r>
            <a:r>
              <a:rPr lang="en-US" sz="2400" dirty="0"/>
              <a:t> is the scientific study of heredity</a:t>
            </a:r>
            <a:r>
              <a:rPr lang="en-US" sz="2400" dirty="0" smtClean="0"/>
              <a:t>.</a:t>
            </a:r>
          </a:p>
          <a:p>
            <a:endParaRPr lang="en-US" sz="2400" dirty="0"/>
          </a:p>
          <a:p>
            <a:r>
              <a:rPr lang="en-US" sz="2400" b="1" dirty="0" err="1"/>
              <a:t>Gregor</a:t>
            </a:r>
            <a:r>
              <a:rPr lang="en-US" sz="2400" b="1" dirty="0"/>
              <a:t> Mendel</a:t>
            </a:r>
          </a:p>
          <a:p>
            <a:pPr lvl="1"/>
            <a:r>
              <a:rPr lang="en-US" sz="2400" dirty="0"/>
              <a:t>began the field of genetics in the </a:t>
            </a:r>
            <a:r>
              <a:rPr lang="en-US" sz="2400" dirty="0" smtClean="0"/>
              <a:t>1860s</a:t>
            </a:r>
            <a:endParaRPr lang="en-US" sz="2400" dirty="0"/>
          </a:p>
          <a:p>
            <a:pPr lvl="1"/>
            <a:r>
              <a:rPr lang="en-US" sz="2400" dirty="0"/>
              <a:t>deduced the principles of genetics by breeding </a:t>
            </a:r>
            <a:r>
              <a:rPr lang="en-US" sz="2400" b="1" dirty="0"/>
              <a:t>garden </a:t>
            </a:r>
            <a:r>
              <a:rPr lang="en-US" sz="2400" b="1" dirty="0" smtClean="0"/>
              <a:t>peas</a:t>
            </a:r>
            <a:endParaRPr lang="en-US" sz="2400" b="1" dirty="0"/>
          </a:p>
          <a:p>
            <a:pPr lvl="1"/>
            <a:r>
              <a:rPr lang="en-US" sz="2400" dirty="0"/>
              <a:t>relied upon a background of mathematics, physics, and chemistry.</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7212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_02aGregorMendel-L.jpg"/>
          <p:cNvPicPr>
            <a:picLocks noChangeAspect="1"/>
          </p:cNvPicPr>
          <p:nvPr/>
        </p:nvPicPr>
        <p:blipFill rotWithShape="1">
          <a:blip r:embed="rId3" cstate="email">
            <a:extLst>
              <a:ext uri="{28A0092B-C50C-407E-A947-70E740481C1C}">
                <a14:useLocalDpi xmlns:a14="http://schemas.microsoft.com/office/drawing/2010/main" val="0"/>
              </a:ext>
            </a:extLst>
          </a:blip>
          <a:srcRect b="4565"/>
          <a:stretch/>
        </p:blipFill>
        <p:spPr>
          <a:xfrm>
            <a:off x="3163824" y="1737360"/>
            <a:ext cx="2816352" cy="322884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9.2a</a:t>
            </a:r>
            <a:endParaRPr lang="en-US" sz="1200" dirty="0">
              <a:latin typeface="Arial" charset="0"/>
            </a:endParaRPr>
          </a:p>
        </p:txBody>
      </p:sp>
    </p:spTree>
    <p:extLst>
      <p:ext uri="{BB962C8B-B14F-4D97-AF65-F5344CB8AC3E}">
        <p14:creationId xmlns:p14="http://schemas.microsoft.com/office/powerpoint/2010/main" val="2593159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9.2 The science of genetics began in an abbey garden</a:t>
            </a:r>
          </a:p>
        </p:txBody>
      </p:sp>
      <p:sp>
        <p:nvSpPr>
          <p:cNvPr id="3" name="Content Placeholder 2"/>
          <p:cNvSpPr>
            <a:spLocks noGrp="1"/>
          </p:cNvSpPr>
          <p:nvPr>
            <p:ph idx="1"/>
          </p:nvPr>
        </p:nvSpPr>
        <p:spPr>
          <a:xfrm>
            <a:off x="313267" y="1405467"/>
            <a:ext cx="8475133" cy="4758267"/>
          </a:xfrm>
        </p:spPr>
        <p:txBody>
          <a:bodyPr/>
          <a:lstStyle/>
          <a:p>
            <a:r>
              <a:rPr lang="en-US" sz="2400" dirty="0"/>
              <a:t>In 1866, Mendel</a:t>
            </a:r>
          </a:p>
          <a:p>
            <a:pPr lvl="1"/>
            <a:r>
              <a:rPr lang="en-US" sz="2400" dirty="0"/>
              <a:t>correctly argued that parents pass on to their offspring discrete </a:t>
            </a:r>
            <a:r>
              <a:rPr lang="en-US" altLang="ja-JP" sz="2400" dirty="0"/>
              <a:t>“heritable factors” </a:t>
            </a:r>
          </a:p>
          <a:p>
            <a:pPr lvl="1"/>
            <a:endParaRPr lang="en-US" altLang="ja-JP" sz="2400" dirty="0"/>
          </a:p>
          <a:p>
            <a:pPr lvl="1"/>
            <a:r>
              <a:rPr lang="en-US" sz="2400" dirty="0"/>
              <a:t>stressed that the heritable factors (today called genes) retain their individuality generation after generation</a:t>
            </a:r>
            <a:r>
              <a:rPr lang="en-US" sz="2400" dirty="0" smtClean="0"/>
              <a:t>.</a:t>
            </a:r>
          </a:p>
          <a:p>
            <a:pPr lvl="1"/>
            <a:endParaRPr lang="en-US" sz="2400" dirty="0"/>
          </a:p>
          <a:p>
            <a:r>
              <a:rPr lang="en-US" sz="2400" dirty="0"/>
              <a:t>A heritable feature that varies among individuals, such as flower color, is called a </a:t>
            </a:r>
            <a:r>
              <a:rPr lang="en-US" sz="2400" b="1" dirty="0"/>
              <a:t>character</a:t>
            </a:r>
            <a:r>
              <a:rPr lang="en-US" sz="2400" dirty="0" smtClean="0"/>
              <a:t>.</a:t>
            </a:r>
          </a:p>
          <a:p>
            <a:endParaRPr lang="en-US" sz="2400" dirty="0"/>
          </a:p>
          <a:p>
            <a:r>
              <a:rPr lang="en-US" sz="2400" dirty="0"/>
              <a:t>Each variant for a character, such as purple or white flowers, is a </a:t>
            </a:r>
            <a:r>
              <a:rPr lang="en-US" sz="2400" b="1" dirty="0"/>
              <a:t>trait</a:t>
            </a:r>
            <a:r>
              <a:rPr lang="en-US" sz="2400" dirty="0"/>
              <a:t>.</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503619104"/>
      </p:ext>
    </p:extLst>
  </p:cSld>
  <p:clrMapOvr>
    <a:masterClrMapping/>
  </p:clrMapOvr>
</p:sld>
</file>

<file path=ppt/theme/theme1.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613</TotalTime>
  <Words>4568</Words>
  <Application>Microsoft Office PowerPoint</Application>
  <PresentationFormat>On-screen Show (4:3)</PresentationFormat>
  <Paragraphs>463</Paragraphs>
  <Slides>33</Slides>
  <Notes>22</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33</vt:i4>
      </vt:variant>
    </vt:vector>
  </HeadingPairs>
  <TitlesOfParts>
    <vt:vector size="52" baseType="lpstr">
      <vt:lpstr>ＭＳ Ｐゴシック</vt:lpstr>
      <vt:lpstr>Arial</vt:lpstr>
      <vt:lpstr>Calibri</vt:lpstr>
      <vt:lpstr>Symbol</vt:lpstr>
      <vt:lpstr>Symbol Std</vt:lpstr>
      <vt:lpstr>Times</vt:lpstr>
      <vt:lpstr>Times New Roman</vt:lpstr>
      <vt:lpstr>2_Blank</vt:lpstr>
      <vt:lpstr>3_Blank</vt:lpstr>
      <vt:lpstr>7_Blank</vt:lpstr>
      <vt:lpstr>8_Blank</vt:lpstr>
      <vt:lpstr>11_Blank</vt:lpstr>
      <vt:lpstr>12_Blank</vt:lpstr>
      <vt:lpstr>13_Blank</vt:lpstr>
      <vt:lpstr>14_Blank</vt:lpstr>
      <vt:lpstr>15_Blank</vt:lpstr>
      <vt:lpstr>16_Blank</vt:lpstr>
      <vt:lpstr>18_Blank</vt:lpstr>
      <vt:lpstr>Office Theme</vt:lpstr>
      <vt:lpstr>PowerPoint Presentation</vt:lpstr>
      <vt:lpstr>PowerPoint Presentation</vt:lpstr>
      <vt:lpstr>Answer in Notebooks:</vt:lpstr>
      <vt:lpstr>9.1 The study of genetics has ancient roots</vt:lpstr>
      <vt:lpstr>Figure 9.1</vt:lpstr>
      <vt:lpstr>9.1 The study of genetics has ancient roots</vt:lpstr>
      <vt:lpstr>9.2 The science of genetics began in an abbey garden</vt:lpstr>
      <vt:lpstr>Figure 9.2a</vt:lpstr>
      <vt:lpstr>9.2 The science of genetics began in an abbey garden</vt:lpstr>
      <vt:lpstr>Answer in Notebooks:</vt:lpstr>
      <vt:lpstr>Figure 9.2c-3</vt:lpstr>
      <vt:lpstr>9.2 The science of genetics began in an abbey garden</vt:lpstr>
      <vt:lpstr>Answer in Notebooks:</vt:lpstr>
      <vt:lpstr>Figure 9.2d-0</vt:lpstr>
      <vt:lpstr>9.3 Mendel’s law of segregation describes the inheritance of a single character</vt:lpstr>
      <vt:lpstr>Figure 9.3a-1</vt:lpstr>
      <vt:lpstr>Figure 9.3a-2</vt:lpstr>
      <vt:lpstr>Figure 9.3a-3</vt:lpstr>
      <vt:lpstr>9.3 Mendel’s law of segregation describes the inheritance of a single character</vt:lpstr>
      <vt:lpstr>9.3 Mendel’s law of segregation describes the inheritance of a single character</vt:lpstr>
      <vt:lpstr>Answer in Notebooks:</vt:lpstr>
      <vt:lpstr>9.3 Mendel’s law of segregation describes the inheritance of a single character</vt:lpstr>
      <vt:lpstr>9.3 Mendel’s law of segregation describes the inheritance of a single character</vt:lpstr>
      <vt:lpstr>Figure 9.3b-0-1</vt:lpstr>
      <vt:lpstr>Figure 9.3b-0-2</vt:lpstr>
      <vt:lpstr>Figure 9.3b-0-3</vt:lpstr>
      <vt:lpstr>9.4 Homologous chromosomes bear the alleles for each character</vt:lpstr>
      <vt:lpstr>Figure 9.4</vt:lpstr>
      <vt:lpstr>Answer in Notebooks: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Griffith, Ashley</cp:lastModifiedBy>
  <cp:revision>44</cp:revision>
  <dcterms:created xsi:type="dcterms:W3CDTF">2014-01-02T15:44:28Z</dcterms:created>
  <dcterms:modified xsi:type="dcterms:W3CDTF">2016-01-11T13:28:09Z</dcterms:modified>
</cp:coreProperties>
</file>