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89" r:id="rId2"/>
    <p:sldMasterId id="2147483690" r:id="rId3"/>
    <p:sldMasterId id="2147483691" r:id="rId4"/>
    <p:sldMasterId id="2147483692" r:id="rId5"/>
  </p:sldMasterIdLst>
  <p:notesMasterIdLst>
    <p:notesMasterId r:id="rId5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914400" y="3257550"/>
            <a:ext cx="7315200" cy="3086099"/>
          </a:xfrm>
          <a:prstGeom prst="rect">
            <a:avLst/>
          </a:prstGeom>
        </p:spPr>
        <p:txBody>
          <a:bodyPr lIns="91425" tIns="91425" rIns="91425" bIns="91425" anchor="ctr" anchorCtr="0">
            <a:spAutoFit/>
          </a:bodyPr>
          <a:lstStyle/>
          <a:p>
            <a:endParaRPr/>
          </a:p>
        </p:txBody>
      </p:sp>
      <p:sp>
        <p:nvSpPr>
          <p:cNvPr id="517" name="Shape 51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rot="10800000" flipH="1">
            <a:off x="0" y="4124512"/>
            <a:ext cx="8458200" cy="949799"/>
          </a:xfrm>
          <a:prstGeom prst="rect">
            <a:avLst/>
          </a:prstGeom>
          <a:solidFill>
            <a:schemeClr val="dk2"/>
          </a:solidFill>
          <a:ln>
            <a:noFill/>
          </a:ln>
        </p:spPr>
        <p:txBody>
          <a:bodyPr lIns="91425" tIns="45700" rIns="91425" bIns="45700" anchor="ctr" anchorCtr="0">
            <a:spAutoFit/>
          </a:bodyPr>
          <a:lstStyle/>
          <a:p>
            <a:endParaRPr/>
          </a:p>
        </p:txBody>
      </p:sp>
      <p:sp>
        <p:nvSpPr>
          <p:cNvPr id="9" name="Shape 9"/>
          <p:cNvSpPr txBox="1">
            <a:spLocks noGrp="1"/>
          </p:cNvSpPr>
          <p:nvPr>
            <p:ph type="ctrTitle"/>
          </p:nvPr>
        </p:nvSpPr>
        <p:spPr>
          <a:xfrm>
            <a:off x="685800" y="1734342"/>
            <a:ext cx="7772400" cy="2245499"/>
          </a:xfrm>
          <a:prstGeom prst="rect">
            <a:avLst/>
          </a:prstGeom>
          <a:noFill/>
          <a:ln>
            <a:noFill/>
          </a:ln>
        </p:spPr>
        <p:txBody>
          <a:bodyPr lIns="91425" tIns="91425" rIns="91425" bIns="91425" anchor="b" anchorCtr="0"/>
          <a:lstStyle>
            <a:lvl1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1pPr>
            <a:lvl2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2pPr>
            <a:lvl3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3pPr>
            <a:lvl4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4pPr>
            <a:lvl5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5pPr>
            <a:lvl6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6pPr>
            <a:lvl7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7pPr>
            <a:lvl8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8pPr>
            <a:lvl9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685800" y="4124476"/>
            <a:ext cx="7772400" cy="949799"/>
          </a:xfrm>
          <a:prstGeom prst="rect">
            <a:avLst/>
          </a:prstGeom>
          <a:noFill/>
          <a:ln>
            <a:noFill/>
          </a:ln>
        </p:spPr>
        <p:txBody>
          <a:bodyPr lIns="91425" tIns="91425" rIns="91425" bIns="91425" anchor="ctr" anchorCtr="0"/>
          <a:lstStyle>
            <a:lvl1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1pPr>
            <a:lvl2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2pPr>
            <a:lvl3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3pPr>
            <a:lvl4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4pPr>
            <a:lvl5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5pPr>
            <a:lvl6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6pPr>
            <a:lvl7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7pPr>
            <a:lvl8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8pPr>
            <a:lvl9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53" name="Shape 5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3F3F3F"/>
              </a:buClr>
              <a:buFont typeface="Arial"/>
              <a:buNone/>
              <a:defRPr sz="3200" b="0" i="0" u="none" strike="noStrike" cap="none" baseline="0">
                <a:solidFill>
                  <a:srgbClr val="3F3F3F"/>
                </a:solidFill>
                <a:latin typeface="Arial"/>
                <a:ea typeface="Arial"/>
                <a:cs typeface="Arial"/>
                <a:sym typeface="Arial"/>
              </a:defRPr>
            </a:lvl1pPr>
            <a:lvl2pPr marL="457200" marR="0" indent="0" algn="ctr" rtl="0">
              <a:spcBef>
                <a:spcPts val="560"/>
              </a:spcBef>
              <a:buClr>
                <a:srgbClr val="3F3F3F"/>
              </a:buClr>
              <a:buFont typeface="Arial"/>
              <a:buNone/>
              <a:defRPr sz="2800" b="0" i="0" u="none" strike="noStrike" cap="none" baseline="0">
                <a:solidFill>
                  <a:srgbClr val="3F3F3F"/>
                </a:solidFill>
                <a:latin typeface="Arial"/>
                <a:ea typeface="Arial"/>
                <a:cs typeface="Arial"/>
                <a:sym typeface="Arial"/>
              </a:defRPr>
            </a:lvl2pPr>
            <a:lvl3pPr marL="914400" marR="0" indent="0" algn="ctr" rtl="0">
              <a:spcBef>
                <a:spcPts val="480"/>
              </a:spcBef>
              <a:buClr>
                <a:srgbClr val="3F3F3F"/>
              </a:buClr>
              <a:buFont typeface="Arial"/>
              <a:buNone/>
              <a:defRPr sz="2400" b="0" i="0" u="none" strike="noStrike" cap="none" baseline="0">
                <a:solidFill>
                  <a:srgbClr val="3F3F3F"/>
                </a:solidFill>
                <a:latin typeface="Arial"/>
                <a:ea typeface="Arial"/>
                <a:cs typeface="Arial"/>
                <a:sym typeface="Arial"/>
              </a:defRPr>
            </a:lvl3pPr>
            <a:lvl4pPr marL="13716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4pPr>
            <a:lvl5pPr marL="18288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5pPr>
            <a:lvl6pPr marL="22860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6pPr>
            <a:lvl7pPr marL="27432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7pPr>
            <a:lvl8pPr marL="32004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8pPr>
            <a:lvl9pPr marL="36576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60" name="Shape 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5" name="Shape 6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3F3F3F"/>
              </a:buClr>
              <a:buNone/>
              <a:defRPr sz="2000">
                <a:solidFill>
                  <a:srgbClr val="3F3F3F"/>
                </a:solidFill>
              </a:defRPr>
            </a:lvl1pPr>
            <a:lvl2pPr marL="457200" indent="0" rtl="0">
              <a:buClr>
                <a:srgbClr val="3F3F3F"/>
              </a:buClr>
              <a:buNone/>
              <a:defRPr sz="1800">
                <a:solidFill>
                  <a:srgbClr val="3F3F3F"/>
                </a:solidFill>
              </a:defRPr>
            </a:lvl2pPr>
            <a:lvl3pPr marL="914400" indent="0" rtl="0">
              <a:buClr>
                <a:srgbClr val="3F3F3F"/>
              </a:buClr>
              <a:buNone/>
              <a:defRPr sz="1600">
                <a:solidFill>
                  <a:srgbClr val="3F3F3F"/>
                </a:solidFill>
              </a:defRPr>
            </a:lvl3pPr>
            <a:lvl4pPr marL="1371600" indent="0" rtl="0">
              <a:buClr>
                <a:srgbClr val="3F3F3F"/>
              </a:buClr>
              <a:buNone/>
              <a:defRPr sz="1400">
                <a:solidFill>
                  <a:srgbClr val="3F3F3F"/>
                </a:solidFill>
              </a:defRPr>
            </a:lvl4pPr>
            <a:lvl5pPr marL="1828800" indent="0" rtl="0">
              <a:buClr>
                <a:srgbClr val="3F3F3F"/>
              </a:buClr>
              <a:buNone/>
              <a:defRPr sz="1400">
                <a:solidFill>
                  <a:srgbClr val="3F3F3F"/>
                </a:solidFill>
              </a:defRPr>
            </a:lvl5pPr>
            <a:lvl6pPr marL="2286000" indent="0" rtl="0">
              <a:buClr>
                <a:srgbClr val="3F3F3F"/>
              </a:buClr>
              <a:buNone/>
              <a:defRPr sz="1400">
                <a:solidFill>
                  <a:srgbClr val="3F3F3F"/>
                </a:solidFill>
              </a:defRPr>
            </a:lvl6pPr>
            <a:lvl7pPr marL="2743200" indent="0" rtl="0">
              <a:buClr>
                <a:srgbClr val="3F3F3F"/>
              </a:buClr>
              <a:buNone/>
              <a:defRPr sz="1400">
                <a:solidFill>
                  <a:srgbClr val="3F3F3F"/>
                </a:solidFill>
              </a:defRPr>
            </a:lvl7pPr>
            <a:lvl8pPr marL="3200400" indent="0" rtl="0">
              <a:buClr>
                <a:srgbClr val="3F3F3F"/>
              </a:buClr>
              <a:buNone/>
              <a:defRPr sz="1400">
                <a:solidFill>
                  <a:srgbClr val="3F3F3F"/>
                </a:solidFill>
              </a:defRPr>
            </a:lvl8pPr>
            <a:lvl9pPr marL="3657600" indent="0" rtl="0">
              <a:buClr>
                <a:srgbClr val="3F3F3F"/>
              </a:buClr>
              <a:buNone/>
              <a:defRPr sz="1400">
                <a:solidFill>
                  <a:srgbClr val="3F3F3F"/>
                </a:solidFill>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1" name="Shape 7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72" name="Shape 7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8" name="Shape 7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79" name="Shape 7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80" name="Shape 8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81" name="Shape 8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2" name="Shape 9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1"/>
        <p:cNvGrpSpPr/>
        <p:nvPr/>
      </p:nvGrpSpPr>
      <p:grpSpPr>
        <a:xfrm>
          <a:off x="0" y="0"/>
          <a:ext cx="0" cy="0"/>
          <a:chOff x="0" y="0"/>
          <a:chExt cx="0" cy="0"/>
        </a:xfrm>
      </p:grpSpPr>
      <p:sp>
        <p:nvSpPr>
          <p:cNvPr id="12" name="Shape 12"/>
          <p:cNvSpPr/>
          <p:nvPr/>
        </p:nvSpPr>
        <p:spPr>
          <a:xfrm>
            <a:off x="0" y="274636"/>
            <a:ext cx="8686800" cy="1554300"/>
          </a:xfrm>
          <a:prstGeom prst="rect">
            <a:avLst/>
          </a:prstGeom>
          <a:solidFill>
            <a:schemeClr val="dk2"/>
          </a:solidFill>
          <a:ln>
            <a:noFill/>
          </a:ln>
        </p:spPr>
        <p:txBody>
          <a:bodyPr lIns="91425" tIns="45700" rIns="91425" bIns="45700" anchor="ctr" anchorCtr="0">
            <a:spAutoFit/>
          </a:bodyPr>
          <a:lstStyle/>
          <a:p>
            <a:endParaRPr/>
          </a:p>
        </p:txBody>
      </p:sp>
      <p:sp>
        <p:nvSpPr>
          <p:cNvPr id="13" name="Shape 13"/>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14" name="Shape 14"/>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6" name="Shape 9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97" name="Shape 9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98" name="Shape 9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9" name="Shape 9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3" name="Shape 103"/>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3F3F3F"/>
              </a:buClr>
              <a:buFont typeface="Arial"/>
              <a:buNone/>
              <a:defRPr sz="3200" b="0" i="0" u="none" strike="noStrike" cap="none" baseline="0">
                <a:solidFill>
                  <a:srgbClr val="3F3F3F"/>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04" name="Shape 10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105" name="Shape 10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0" name="Shape 11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6" name="Shape 11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117" name="Shape 1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125" name="Shape 125"/>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8" name="Shape 128"/>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31" name="Shape 131"/>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32" name="Shape 132"/>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5"/>
        <p:cNvGrpSpPr/>
        <p:nvPr/>
      </p:nvGrpSpPr>
      <p:grpSpPr>
        <a:xfrm>
          <a:off x="0" y="0"/>
          <a:ext cx="0" cy="0"/>
          <a:chOff x="0" y="0"/>
          <a:chExt cx="0" cy="0"/>
        </a:xfrm>
      </p:grpSpPr>
      <p:sp>
        <p:nvSpPr>
          <p:cNvPr id="16" name="Shape 16"/>
          <p:cNvSpPr/>
          <p:nvPr/>
        </p:nvSpPr>
        <p:spPr>
          <a:xfrm>
            <a:off x="0" y="274636"/>
            <a:ext cx="8686800" cy="1554300"/>
          </a:xfrm>
          <a:prstGeom prst="rect">
            <a:avLst/>
          </a:prstGeom>
          <a:solidFill>
            <a:schemeClr val="dk2"/>
          </a:solidFill>
          <a:ln>
            <a:noFill/>
          </a:ln>
        </p:spPr>
        <p:txBody>
          <a:bodyPr lIns="91425" tIns="45700" rIns="91425" bIns="45700" anchor="ctr" anchorCtr="0">
            <a:spAutoFit/>
          </a:bodyPr>
          <a:lstStyle/>
          <a:p>
            <a:endParaRPr/>
          </a:p>
        </p:txBody>
      </p:sp>
      <p:sp>
        <p:nvSpPr>
          <p:cNvPr id="17" name="Shape 17"/>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457200" y="1947332"/>
            <a:ext cx="40302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9" name="Shape 19"/>
          <p:cNvSpPr txBox="1">
            <a:spLocks noGrp="1"/>
          </p:cNvSpPr>
          <p:nvPr>
            <p:ph type="body" idx="2"/>
          </p:nvPr>
        </p:nvSpPr>
        <p:spPr>
          <a:xfrm>
            <a:off x="4656667" y="1949211"/>
            <a:ext cx="40302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46" name="Shape 14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3F3F3F"/>
              </a:buClr>
              <a:buFont typeface="Arial"/>
              <a:buNone/>
              <a:defRPr sz="3200" b="0" i="0" u="none" strike="noStrike" cap="none" baseline="0">
                <a:solidFill>
                  <a:srgbClr val="3F3F3F"/>
                </a:solidFill>
                <a:latin typeface="Arial"/>
                <a:ea typeface="Arial"/>
                <a:cs typeface="Arial"/>
                <a:sym typeface="Arial"/>
              </a:defRPr>
            </a:lvl1pPr>
            <a:lvl2pPr marL="457200" marR="0" indent="0" algn="ctr" rtl="0">
              <a:spcBef>
                <a:spcPts val="560"/>
              </a:spcBef>
              <a:buClr>
                <a:srgbClr val="3F3F3F"/>
              </a:buClr>
              <a:buFont typeface="Arial"/>
              <a:buNone/>
              <a:defRPr sz="2800" b="0" i="0" u="none" strike="noStrike" cap="none" baseline="0">
                <a:solidFill>
                  <a:srgbClr val="3F3F3F"/>
                </a:solidFill>
                <a:latin typeface="Arial"/>
                <a:ea typeface="Arial"/>
                <a:cs typeface="Arial"/>
                <a:sym typeface="Arial"/>
              </a:defRPr>
            </a:lvl2pPr>
            <a:lvl3pPr marL="914400" marR="0" indent="0" algn="ctr" rtl="0">
              <a:spcBef>
                <a:spcPts val="480"/>
              </a:spcBef>
              <a:buClr>
                <a:srgbClr val="3F3F3F"/>
              </a:buClr>
              <a:buFont typeface="Arial"/>
              <a:buNone/>
              <a:defRPr sz="2400" b="0" i="0" u="none" strike="noStrike" cap="none" baseline="0">
                <a:solidFill>
                  <a:srgbClr val="3F3F3F"/>
                </a:solidFill>
                <a:latin typeface="Arial"/>
                <a:ea typeface="Arial"/>
                <a:cs typeface="Arial"/>
                <a:sym typeface="Arial"/>
              </a:defRPr>
            </a:lvl3pPr>
            <a:lvl4pPr marL="13716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4pPr>
            <a:lvl5pPr marL="18288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5pPr>
            <a:lvl6pPr marL="22860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6pPr>
            <a:lvl7pPr marL="27432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7pPr>
            <a:lvl8pPr marL="32004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8pPr>
            <a:lvl9pPr marL="36576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9pPr>
          </a:lstStyle>
          <a:p>
            <a:endParaRPr/>
          </a:p>
        </p:txBody>
      </p:sp>
      <p:sp>
        <p:nvSpPr>
          <p:cNvPr id="147" name="Shape 1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52" name="Shape 15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153" name="Shape 1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54" name="Shape 1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55" name="Shape 15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58" name="Shape 15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3F3F3F"/>
              </a:buClr>
              <a:buNone/>
              <a:defRPr sz="2000">
                <a:solidFill>
                  <a:srgbClr val="3F3F3F"/>
                </a:solidFill>
              </a:defRPr>
            </a:lvl1pPr>
            <a:lvl2pPr marL="457200" indent="0" rtl="0">
              <a:buClr>
                <a:srgbClr val="3F3F3F"/>
              </a:buClr>
              <a:buNone/>
              <a:defRPr sz="1800">
                <a:solidFill>
                  <a:srgbClr val="3F3F3F"/>
                </a:solidFill>
              </a:defRPr>
            </a:lvl2pPr>
            <a:lvl3pPr marL="914400" indent="0" rtl="0">
              <a:buClr>
                <a:srgbClr val="3F3F3F"/>
              </a:buClr>
              <a:buNone/>
              <a:defRPr sz="1600">
                <a:solidFill>
                  <a:srgbClr val="3F3F3F"/>
                </a:solidFill>
              </a:defRPr>
            </a:lvl3pPr>
            <a:lvl4pPr marL="1371600" indent="0" rtl="0">
              <a:buClr>
                <a:srgbClr val="3F3F3F"/>
              </a:buClr>
              <a:buNone/>
              <a:defRPr sz="1400">
                <a:solidFill>
                  <a:srgbClr val="3F3F3F"/>
                </a:solidFill>
              </a:defRPr>
            </a:lvl4pPr>
            <a:lvl5pPr marL="1828800" indent="0" rtl="0">
              <a:buClr>
                <a:srgbClr val="3F3F3F"/>
              </a:buClr>
              <a:buNone/>
              <a:defRPr sz="1400">
                <a:solidFill>
                  <a:srgbClr val="3F3F3F"/>
                </a:solidFill>
              </a:defRPr>
            </a:lvl5pPr>
            <a:lvl6pPr marL="2286000" indent="0" rtl="0">
              <a:buClr>
                <a:srgbClr val="3F3F3F"/>
              </a:buClr>
              <a:buNone/>
              <a:defRPr sz="1400">
                <a:solidFill>
                  <a:srgbClr val="3F3F3F"/>
                </a:solidFill>
              </a:defRPr>
            </a:lvl6pPr>
            <a:lvl7pPr marL="2743200" indent="0" rtl="0">
              <a:buClr>
                <a:srgbClr val="3F3F3F"/>
              </a:buClr>
              <a:buNone/>
              <a:defRPr sz="1400">
                <a:solidFill>
                  <a:srgbClr val="3F3F3F"/>
                </a:solidFill>
              </a:defRPr>
            </a:lvl7pPr>
            <a:lvl8pPr marL="3200400" indent="0" rtl="0">
              <a:buClr>
                <a:srgbClr val="3F3F3F"/>
              </a:buClr>
              <a:buNone/>
              <a:defRPr sz="1400">
                <a:solidFill>
                  <a:srgbClr val="3F3F3F"/>
                </a:solidFill>
              </a:defRPr>
            </a:lvl8pPr>
            <a:lvl9pPr marL="3657600" indent="0" rtl="0">
              <a:buClr>
                <a:srgbClr val="3F3F3F"/>
              </a:buClr>
              <a:buNone/>
              <a:defRPr sz="1400">
                <a:solidFill>
                  <a:srgbClr val="3F3F3F"/>
                </a:solidFill>
              </a:defRPr>
            </a:lvl9pPr>
          </a:lstStyle>
          <a:p>
            <a:endParaRPr/>
          </a:p>
        </p:txBody>
      </p:sp>
      <p:sp>
        <p:nvSpPr>
          <p:cNvPr id="159" name="Shape 1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64" name="Shape 16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65" name="Shape 16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66" name="Shape 1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68" name="Shape 16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1" name="Shape 17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172" name="Shape 17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73" name="Shape 17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174" name="Shape 17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75" name="Shape 1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0" name="Shape 1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81" name="Shape 1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3"/>
        <p:cNvGrpSpPr/>
        <p:nvPr/>
      </p:nvGrpSpPr>
      <p:grpSpPr>
        <a:xfrm>
          <a:off x="0" y="0"/>
          <a:ext cx="0" cy="0"/>
          <a:chOff x="0" y="0"/>
          <a:chExt cx="0" cy="0"/>
        </a:xfrm>
      </p:grpSpPr>
      <p:sp>
        <p:nvSpPr>
          <p:cNvPr id="184" name="Shape 1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85" name="Shape 1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86" name="Shape 18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9" name="Shape 18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90" name="Shape 19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191" name="Shape 19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92" name="Shape 19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93" name="Shape 19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96" name="Shape 19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3F3F3F"/>
              </a:buClr>
              <a:buFont typeface="Arial"/>
              <a:buNone/>
              <a:defRPr sz="3200" b="0" i="0" u="none" strike="noStrike" cap="none" baseline="0">
                <a:solidFill>
                  <a:srgbClr val="3F3F3F"/>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97" name="Shape 19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198" name="Shape 19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00" name="Shape 20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3" name="Shape 20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204" name="Shape 2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06" name="Shape 20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0"/>
        <p:cNvGrpSpPr/>
        <p:nvPr/>
      </p:nvGrpSpPr>
      <p:grpSpPr>
        <a:xfrm>
          <a:off x="0" y="0"/>
          <a:ext cx="0" cy="0"/>
          <a:chOff x="0" y="0"/>
          <a:chExt cx="0" cy="0"/>
        </a:xfrm>
      </p:grpSpPr>
      <p:sp>
        <p:nvSpPr>
          <p:cNvPr id="21" name="Shape 21"/>
          <p:cNvSpPr/>
          <p:nvPr/>
        </p:nvSpPr>
        <p:spPr>
          <a:xfrm>
            <a:off x="0" y="274636"/>
            <a:ext cx="8686800" cy="1554300"/>
          </a:xfrm>
          <a:prstGeom prst="rect">
            <a:avLst/>
          </a:prstGeom>
          <a:solidFill>
            <a:schemeClr val="dk2"/>
          </a:solidFill>
          <a:ln>
            <a:noFill/>
          </a:ln>
        </p:spPr>
        <p:txBody>
          <a:bodyPr lIns="91425" tIns="45700" rIns="91425" bIns="45700" anchor="ctr" anchorCtr="0">
            <a:spAutoFit/>
          </a:bodyPr>
          <a:lstStyle/>
          <a:p>
            <a:endParaRPr/>
          </a:p>
        </p:txBody>
      </p:sp>
      <p:sp>
        <p:nvSpPr>
          <p:cNvPr id="22" name="Shape 22"/>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9" name="Shape 20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210" name="Shape 21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12" name="Shape 21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3"/>
        <p:cNvGrpSpPr/>
        <p:nvPr/>
      </p:nvGrpSpPr>
      <p:grpSpPr>
        <a:xfrm>
          <a:off x="0" y="0"/>
          <a:ext cx="0" cy="0"/>
          <a:chOff x="0" y="0"/>
          <a:chExt cx="0" cy="0"/>
        </a:xfrm>
      </p:grpSpPr>
      <p:sp>
        <p:nvSpPr>
          <p:cNvPr id="24" name="Shape 24"/>
          <p:cNvSpPr/>
          <p:nvPr/>
        </p:nvSpPr>
        <p:spPr>
          <a:xfrm>
            <a:off x="0" y="5875078"/>
            <a:ext cx="8686800" cy="692700"/>
          </a:xfrm>
          <a:prstGeom prst="rect">
            <a:avLst/>
          </a:prstGeom>
          <a:solidFill>
            <a:schemeClr val="dk2"/>
          </a:solidFill>
          <a:ln>
            <a:noFill/>
          </a:ln>
        </p:spPr>
        <p:txBody>
          <a:bodyPr lIns="91425" tIns="45700" rIns="91425" bIns="45700" anchor="ctr" anchorCtr="0">
            <a:spAutoFit/>
          </a:bodyPr>
          <a:lstStyle/>
          <a:p>
            <a:endParaRPr/>
          </a:p>
        </p:txBody>
      </p:sp>
      <p:sp>
        <p:nvSpPr>
          <p:cNvPr id="25" name="Shape 25"/>
          <p:cNvSpPr txBox="1">
            <a:spLocks noGrp="1"/>
          </p:cNvSpPr>
          <p:nvPr>
            <p:ph type="body" idx="1"/>
          </p:nvPr>
        </p:nvSpPr>
        <p:spPr>
          <a:xfrm>
            <a:off x="457200" y="5875078"/>
            <a:ext cx="8229600" cy="692700"/>
          </a:xfrm>
          <a:prstGeom prst="rect">
            <a:avLst/>
          </a:prstGeom>
          <a:noFill/>
          <a:ln>
            <a:noFill/>
          </a:ln>
        </p:spPr>
        <p:txBody>
          <a:bodyPr lIns="91425" tIns="91425" rIns="91425" bIns="91425" anchor="ctr" anchorCtr="0"/>
          <a:lstStyle>
            <a:lvl1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1pPr>
            <a:lvl2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2pPr>
            <a:lvl3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3pPr>
            <a:lvl4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4pPr>
            <a:lvl5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5pPr>
            <a:lvl6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6pPr>
            <a:lvl7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7pPr>
            <a:lvl8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8pPr>
            <a:lvl9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32" name="Shape 32"/>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39" name="Shape 39"/>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marL="342900" indent="-342900" algn="l" rtl="0">
              <a:spcBef>
                <a:spcPts val="600"/>
              </a:spcBef>
              <a:buClr>
                <a:schemeClr val="dk2"/>
              </a:buClr>
              <a:buSzPct val="166666"/>
              <a:buFont typeface="Arial"/>
              <a:buChar char="•"/>
              <a:defRPr sz="3000" b="0" i="0" u="none" strike="noStrike" cap="none" baseline="0">
                <a:solidFill>
                  <a:schemeClr val="dk2"/>
                </a:solidFill>
                <a:latin typeface="Arial"/>
                <a:ea typeface="Arial"/>
                <a:cs typeface="Arial"/>
                <a:sym typeface="Arial"/>
              </a:defRPr>
            </a:lvl1pPr>
            <a:lvl2pPr marL="742950" indent="-285750" algn="l" rtl="0">
              <a:spcBef>
                <a:spcPts val="480"/>
              </a:spcBef>
              <a:buClr>
                <a:schemeClr val="dk2"/>
              </a:buClr>
              <a:buSzPct val="100000"/>
              <a:buFont typeface="Courier New"/>
              <a:buChar char="o"/>
              <a:defRPr sz="2400" b="0" i="0" u="none" strike="noStrike" cap="none" baseline="0">
                <a:solidFill>
                  <a:schemeClr val="dk2"/>
                </a:solidFill>
                <a:latin typeface="Arial"/>
                <a:ea typeface="Arial"/>
                <a:cs typeface="Arial"/>
                <a:sym typeface="Arial"/>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Arial"/>
                <a:ea typeface="Arial"/>
                <a:cs typeface="Arial"/>
                <a:sym typeface="Arial"/>
              </a:defRPr>
            </a:lvl3pPr>
            <a:lvl4pPr marL="16002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4pPr>
            <a:lvl5pPr marL="20574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5pPr>
            <a:lvl6pPr marL="25146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6pPr>
            <a:lvl7pPr marL="29718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7pPr>
            <a:lvl8pPr marL="34290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8pPr>
            <a:lvl9pPr marL="38862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47" name="Shape 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40" name="Shape 14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41" name="Shape 1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42" name="Shape 1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43" name="Shape 14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hyperlink" Target="http://afe.easia.columbia.edu/index.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isg.nl/exhibitions/chairman/designer.php"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p:nvPr/>
        </p:nvSpPr>
        <p:spPr>
          <a:xfrm>
            <a:off x="0" y="-1143000"/>
            <a:ext cx="9525000" cy="8001000"/>
          </a:xfrm>
          <a:prstGeom prst="rect">
            <a:avLst/>
          </a:prstGeom>
          <a:blipFill>
            <a:blip r:embed="rId3"/>
            <a:stretch>
              <a:fillRect/>
            </a:stretch>
          </a:blipFill>
        </p:spPr>
      </p:sp>
      <p:sp>
        <p:nvSpPr>
          <p:cNvPr id="215" name="Shape 215"/>
          <p:cNvSpPr txBox="1">
            <a:spLocks noGrp="1"/>
          </p:cNvSpPr>
          <p:nvPr>
            <p:ph type="title"/>
          </p:nvPr>
        </p:nvSpPr>
        <p:spPr>
          <a:xfrm>
            <a:off x="457200" y="2472799"/>
            <a:ext cx="8229600" cy="769401"/>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en" sz="4400" b="1" i="0" u="none" strike="noStrike" cap="none" baseline="0" dirty="0">
                <a:solidFill>
                  <a:schemeClr val="dk1"/>
                </a:solidFill>
                <a:latin typeface="Papyrus" pitchFamily="66" charset="0"/>
                <a:sym typeface="Arial"/>
              </a:rPr>
              <a:t>HISTORY OF ASIA</a:t>
            </a:r>
          </a:p>
        </p:txBody>
      </p:sp>
      <p:sp>
        <p:nvSpPr>
          <p:cNvPr id="216" name="Shape 216"/>
          <p:cNvSpPr txBox="1"/>
          <p:nvPr/>
        </p:nvSpPr>
        <p:spPr>
          <a:xfrm>
            <a:off x="533400" y="3581400"/>
            <a:ext cx="8229600" cy="769401"/>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dk1"/>
              </a:buClr>
              <a:buSzPct val="25000"/>
              <a:buFont typeface="Arial"/>
              <a:buNone/>
            </a:pPr>
            <a:r>
              <a:rPr lang="en" sz="4400" b="0" i="0" u="none" strike="noStrike" cap="none" baseline="0" dirty="0">
                <a:solidFill>
                  <a:schemeClr val="dk1"/>
                </a:solidFill>
                <a:latin typeface="Tempus Sans ITC" pitchFamily="82" charset="0"/>
                <a:sym typeface="Arial"/>
              </a:rPr>
              <a:t>8,000 BCE - Present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1947332"/>
            <a:ext cx="8229600" cy="1522199"/>
          </a:xfrm>
          <a:prstGeom prst="rect">
            <a:avLst/>
          </a:prstGeom>
        </p:spPr>
        <p:txBody>
          <a:bodyPr lIns="91425" tIns="91425" rIns="91425" bIns="91425" anchor="b" anchorCtr="0">
            <a:spAutoFit/>
          </a:bodyPr>
          <a:lstStyle/>
          <a:p>
            <a:pPr algn="ctr">
              <a:buNone/>
            </a:pPr>
            <a:r>
              <a:rPr lang="en" sz="4400" b="0">
                <a:solidFill>
                  <a:srgbClr val="000000"/>
                </a:solidFill>
              </a:rPr>
              <a:t>600 BCE—600 CE</a:t>
            </a:r>
          </a:p>
        </p:txBody>
      </p:sp>
      <p:sp>
        <p:nvSpPr>
          <p:cNvPr id="270" name="Shape 270"/>
          <p:cNvSpPr txBox="1"/>
          <p:nvPr/>
        </p:nvSpPr>
        <p:spPr>
          <a:xfrm>
            <a:off x="3336300" y="630706"/>
            <a:ext cx="5350499" cy="743699"/>
          </a:xfrm>
          <a:prstGeom prst="rect">
            <a:avLst/>
          </a:prstGeom>
          <a:noFill/>
        </p:spPr>
        <p:txBody>
          <a:bodyPr lIns="91425" tIns="91425" rIns="91425" bIns="91425" anchor="t" anchorCtr="0">
            <a:spAutoFit/>
          </a:bodyPr>
          <a:lstStyle/>
          <a:p>
            <a:pPr>
              <a:buNone/>
            </a:pPr>
            <a:r>
              <a:rPr lang="en" sz="6000">
                <a:solidFill>
                  <a:srgbClr val="FFFFFF"/>
                </a:solidFill>
              </a:rPr>
              <a:t>Asia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4000" b="0"/>
              <a:t>Interactions Between Humans and the Environment</a:t>
            </a:r>
          </a:p>
        </p:txBody>
      </p:sp>
      <p:sp>
        <p:nvSpPr>
          <p:cNvPr id="276" name="Shape 276"/>
          <p:cNvSpPr txBox="1">
            <a:spLocks noGrp="1"/>
          </p:cNvSpPr>
          <p:nvPr>
            <p:ph type="body" idx="1"/>
          </p:nvPr>
        </p:nvSpPr>
        <p:spPr>
          <a:xfrm>
            <a:off x="457200" y="1947332"/>
            <a:ext cx="8229600" cy="4620299"/>
          </a:xfrm>
          <a:prstGeom prst="rect">
            <a:avLst/>
          </a:prstGeom>
        </p:spPr>
        <p:txBody>
          <a:bodyPr lIns="91425" tIns="91425" rIns="91425" bIns="91425" anchor="t" anchorCtr="0">
            <a:spAutoFit/>
          </a:bodyPr>
          <a:lstStyle/>
          <a:p>
            <a:pPr lvl="0" rtl="0">
              <a:lnSpc>
                <a:spcPct val="115000"/>
              </a:lnSpc>
              <a:spcBef>
                <a:spcPts val="0"/>
              </a:spcBef>
              <a:buNone/>
            </a:pPr>
            <a:r>
              <a:rPr lang="en" sz="3200">
                <a:solidFill>
                  <a:srgbClr val="000000"/>
                </a:solidFill>
              </a:rPr>
              <a:t>•206 BCE- 220 CE: Han Dynasty, invention of paper</a:t>
            </a:r>
          </a:p>
          <a:p>
            <a:pPr lvl="0" rtl="0">
              <a:lnSpc>
                <a:spcPct val="115000"/>
              </a:lnSpc>
              <a:spcBef>
                <a:spcPts val="0"/>
              </a:spcBef>
              <a:buNone/>
            </a:pPr>
            <a:r>
              <a:rPr lang="en" sz="3200">
                <a:solidFill>
                  <a:srgbClr val="000000"/>
                </a:solidFill>
              </a:rPr>
              <a:t>•420—589 CE: Southern and Northern Dynasties, Invention of the stirrup</a:t>
            </a:r>
          </a:p>
          <a:p>
            <a:pPr lvl="0" rtl="0">
              <a:lnSpc>
                <a:spcPct val="115000"/>
              </a:lnSpc>
              <a:spcBef>
                <a:spcPts val="0"/>
              </a:spcBef>
              <a:buNone/>
            </a:pPr>
            <a:r>
              <a:rPr lang="en" sz="3200">
                <a:solidFill>
                  <a:srgbClr val="000000"/>
                </a:solidFill>
              </a:rPr>
              <a:t>•Great migration of the Han towards the southern regions of China in order to escape the Wu Hu nations of the north.</a:t>
            </a:r>
          </a:p>
          <a:p>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4000" b="0"/>
              <a:t>Development and Interaction of Cultures</a:t>
            </a:r>
          </a:p>
        </p:txBody>
      </p:sp>
      <p:sp>
        <p:nvSpPr>
          <p:cNvPr id="282" name="Shape 282"/>
          <p:cNvSpPr txBox="1">
            <a:spLocks noGrp="1"/>
          </p:cNvSpPr>
          <p:nvPr>
            <p:ph type="body" idx="1"/>
          </p:nvPr>
        </p:nvSpPr>
        <p:spPr>
          <a:xfrm>
            <a:off x="457200" y="1947332"/>
            <a:ext cx="8229600" cy="4620299"/>
          </a:xfrm>
          <a:prstGeom prst="rect">
            <a:avLst/>
          </a:prstGeom>
        </p:spPr>
        <p:txBody>
          <a:bodyPr lIns="91425" tIns="91425" rIns="91425" bIns="91425" anchor="t" anchorCtr="0">
            <a:spAutoFit/>
          </a:bodyPr>
          <a:lstStyle/>
          <a:p>
            <a:pPr lvl="0" rtl="0">
              <a:lnSpc>
                <a:spcPct val="115000"/>
              </a:lnSpc>
              <a:spcBef>
                <a:spcPts val="0"/>
              </a:spcBef>
              <a:buNone/>
            </a:pPr>
            <a:r>
              <a:rPr lang="en" sz="2400">
                <a:solidFill>
                  <a:srgbClr val="000000"/>
                </a:solidFill>
              </a:rPr>
              <a:t>•563 BCE: Siddhartha Gautama Buddha is born.</a:t>
            </a:r>
          </a:p>
          <a:p>
            <a:pPr lvl="0" rtl="0">
              <a:lnSpc>
                <a:spcPct val="115000"/>
              </a:lnSpc>
              <a:spcBef>
                <a:spcPts val="0"/>
              </a:spcBef>
              <a:buNone/>
            </a:pPr>
            <a:r>
              <a:rPr lang="en" sz="2400">
                <a:solidFill>
                  <a:srgbClr val="000000"/>
                </a:solidFill>
              </a:rPr>
              <a:t>•551-479 BCE: Confucius walked the earth and taught  the value of knowledge and a system of mutual respect and politeness between superiors and inferiors.</a:t>
            </a:r>
          </a:p>
          <a:p>
            <a:pPr lvl="0" rtl="0">
              <a:lnSpc>
                <a:spcPct val="115000"/>
              </a:lnSpc>
              <a:spcBef>
                <a:spcPts val="0"/>
              </a:spcBef>
              <a:buNone/>
            </a:pPr>
            <a:r>
              <a:rPr lang="en" sz="2400">
                <a:solidFill>
                  <a:srgbClr val="000000"/>
                </a:solidFill>
              </a:rPr>
              <a:t>•269—232 BCE: Ashoka reigns over Mauryan India and facilitates the widespread propagation of Buddhism, which eventually reaches China and Eastern Asia.</a:t>
            </a:r>
          </a:p>
          <a:p>
            <a:pPr lvl="0" rtl="0">
              <a:lnSpc>
                <a:spcPct val="115000"/>
              </a:lnSpc>
              <a:spcBef>
                <a:spcPts val="0"/>
              </a:spcBef>
              <a:buNone/>
            </a:pPr>
            <a:r>
              <a:rPr lang="en" sz="2400">
                <a:solidFill>
                  <a:srgbClr val="000000"/>
                </a:solidFill>
              </a:rPr>
              <a:t>•207 BCE—220 CE: In China, the Han Dynasty brings about a sense of cultural identity for the Han Chinese that lasts for the rest of Chinese history.</a:t>
            </a:r>
          </a:p>
          <a:p>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marL="0" indent="0" algn="ctr">
              <a:buNone/>
            </a:pPr>
            <a:r>
              <a:rPr lang="en" sz="4000" b="0"/>
              <a:t>State building, Expansion and Conflict</a:t>
            </a:r>
          </a:p>
        </p:txBody>
      </p:sp>
      <p:sp>
        <p:nvSpPr>
          <p:cNvPr id="288" name="Shape 288"/>
          <p:cNvSpPr txBox="1">
            <a:spLocks noGrp="1"/>
          </p:cNvSpPr>
          <p:nvPr>
            <p:ph type="body" idx="1"/>
          </p:nvPr>
        </p:nvSpPr>
        <p:spPr>
          <a:xfrm>
            <a:off x="457200" y="1947332"/>
            <a:ext cx="8229600" cy="4620299"/>
          </a:xfrm>
          <a:prstGeom prst="rect">
            <a:avLst/>
          </a:prstGeom>
        </p:spPr>
        <p:txBody>
          <a:bodyPr lIns="91425" tIns="91425" rIns="91425" bIns="91425" anchor="t" anchorCtr="0">
            <a:spAutoFit/>
          </a:bodyPr>
          <a:lstStyle/>
          <a:p>
            <a:pPr marL="457200" lvl="0" indent="-355600" rtl="0">
              <a:lnSpc>
                <a:spcPct val="115000"/>
              </a:lnSpc>
              <a:spcBef>
                <a:spcPts val="0"/>
              </a:spcBef>
              <a:buClr>
                <a:schemeClr val="dk2"/>
              </a:buClr>
              <a:buSzPct val="166666"/>
              <a:buFont typeface="Arial"/>
              <a:buChar char="•"/>
            </a:pPr>
            <a:r>
              <a:rPr lang="en" sz="2000">
                <a:solidFill>
                  <a:srgbClr val="000000"/>
                </a:solidFill>
              </a:rPr>
              <a:t>600 BCE—600 CE, China: System of imperial government and Dynastic Cycle</a:t>
            </a:r>
          </a:p>
          <a:p>
            <a:pPr marL="457200" lvl="0" indent="-355600" rtl="0">
              <a:lnSpc>
                <a:spcPct val="115000"/>
              </a:lnSpc>
              <a:spcBef>
                <a:spcPts val="0"/>
              </a:spcBef>
              <a:buClr>
                <a:schemeClr val="dk2"/>
              </a:buClr>
              <a:buSzPct val="166666"/>
              <a:buFont typeface="Arial"/>
              <a:buChar char="•"/>
            </a:pPr>
            <a:r>
              <a:rPr lang="en" sz="2000">
                <a:solidFill>
                  <a:srgbClr val="000000"/>
                </a:solidFill>
              </a:rPr>
              <a:t>Constant battle between China and the various northern barbarians. The Wu Hu people would rule most of northern China from 428—589 CE as the Northern Dynasties.</a:t>
            </a:r>
          </a:p>
          <a:p>
            <a:pPr marL="457200" lvl="0" indent="-355600" rtl="0">
              <a:lnSpc>
                <a:spcPct val="115000"/>
              </a:lnSpc>
              <a:spcBef>
                <a:spcPts val="0"/>
              </a:spcBef>
              <a:buClr>
                <a:schemeClr val="dk2"/>
              </a:buClr>
              <a:buSzPct val="166666"/>
              <a:buFont typeface="Arial"/>
              <a:buChar char="•"/>
            </a:pPr>
            <a:r>
              <a:rPr lang="en" sz="2000">
                <a:solidFill>
                  <a:srgbClr val="000000"/>
                </a:solidFill>
              </a:rPr>
              <a:t>Peasant revolutions became hallmarks of the end of a dynasty.</a:t>
            </a:r>
          </a:p>
          <a:p>
            <a:pPr marL="0" marR="0" lvl="0" indent="-114300" algn="l" rtl="0">
              <a:lnSpc>
                <a:spcPct val="115000"/>
              </a:lnSpc>
              <a:spcBef>
                <a:spcPts val="0"/>
              </a:spcBef>
              <a:spcAft>
                <a:spcPts val="0"/>
              </a:spcAft>
              <a:buClr>
                <a:schemeClr val="dk2"/>
              </a:buClr>
              <a:buSzPct val="149999"/>
              <a:buFont typeface="Arial"/>
              <a:buChar char="•"/>
            </a:pPr>
            <a:r>
              <a:rPr lang="en" sz="2000">
                <a:solidFill>
                  <a:srgbClr val="000000"/>
                </a:solidFill>
              </a:rPr>
              <a:t>321—185 BCE: Mauryan Empire in India ruled from Afghanistan to Bangladesh. Ashoka attacks Kalinga in 262 BCE, and the bloody war that ensued caused him to embrace Buddhism and nonviolence.</a:t>
            </a:r>
          </a:p>
          <a:p>
            <a:pPr marL="457200" lvl="0" indent="-355600" rtl="0">
              <a:lnSpc>
                <a:spcPct val="115000"/>
              </a:lnSpc>
              <a:spcBef>
                <a:spcPts val="0"/>
              </a:spcBef>
              <a:buClr>
                <a:schemeClr val="dk2"/>
              </a:buClr>
              <a:buSzPct val="166666"/>
              <a:buFont typeface="Arial"/>
              <a:buChar char="•"/>
            </a:pPr>
            <a:r>
              <a:rPr lang="en" sz="2000">
                <a:solidFill>
                  <a:srgbClr val="000000"/>
                </a:solidFill>
              </a:rPr>
              <a:t>End of Mauryan Empire left India in shifting powers until 320—550 CE, when the Gupta Empire reigned. Many later governments would imitate these two empires.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457200" y="1814388"/>
            <a:ext cx="8229600" cy="5075462"/>
          </a:xfrm>
          <a:prstGeom prst="rect">
            <a:avLst/>
          </a:prstGeom>
        </p:spPr>
        <p:txBody>
          <a:bodyPr lIns="91425" tIns="91425" rIns="91425" bIns="91425" anchor="t" anchorCtr="0">
            <a:spAutoFit/>
          </a:bodyPr>
          <a:lstStyle/>
          <a:p>
            <a:pPr marL="457200" lvl="0" indent="-419100" rtl="0">
              <a:lnSpc>
                <a:spcPct val="115000"/>
              </a:lnSpc>
              <a:spcBef>
                <a:spcPts val="0"/>
              </a:spcBef>
              <a:buClr>
                <a:schemeClr val="dk2"/>
              </a:buClr>
              <a:buSzPct val="156249"/>
              <a:buFont typeface="Arial"/>
              <a:buChar char="•"/>
            </a:pPr>
            <a:r>
              <a:rPr lang="en" sz="3100" dirty="0">
                <a:solidFill>
                  <a:srgbClr val="000000"/>
                </a:solidFill>
              </a:rPr>
              <a:t>321-186 BCE: Centralized taxation introduced in India. Freed up farmers and the economy from messy local taxation.</a:t>
            </a:r>
          </a:p>
          <a:p>
            <a:pPr marL="457200" lvl="0" indent="-419100" rtl="0">
              <a:lnSpc>
                <a:spcPct val="115000"/>
              </a:lnSpc>
              <a:spcBef>
                <a:spcPts val="0"/>
              </a:spcBef>
              <a:buClr>
                <a:schemeClr val="dk2"/>
              </a:buClr>
              <a:buSzPct val="156249"/>
              <a:buFont typeface="Arial"/>
              <a:buChar char="•"/>
            </a:pPr>
            <a:r>
              <a:rPr lang="en" sz="3100" dirty="0">
                <a:solidFill>
                  <a:srgbClr val="000000"/>
                </a:solidFill>
              </a:rPr>
              <a:t>221-267 BCE: Great Wall unified. Government-forced relocation of peasants provided</a:t>
            </a:r>
          </a:p>
          <a:p>
            <a:pPr marL="457200" lvl="0" indent="-419100" rtl="0">
              <a:lnSpc>
                <a:spcPct val="115000"/>
              </a:lnSpc>
              <a:spcBef>
                <a:spcPts val="0"/>
              </a:spcBef>
              <a:buClr>
                <a:schemeClr val="dk2"/>
              </a:buClr>
              <a:buSzPct val="156249"/>
              <a:buFont typeface="Arial"/>
              <a:buChar char="•"/>
            </a:pPr>
            <a:r>
              <a:rPr lang="en" sz="3100" dirty="0">
                <a:solidFill>
                  <a:srgbClr val="000000"/>
                </a:solidFill>
              </a:rPr>
              <a:t>206 BCE-220 CE: Han troops keep the Silk Road secure and open. Trade is able to flourish.</a:t>
            </a:r>
          </a:p>
        </p:txBody>
      </p:sp>
      <p:sp>
        <p:nvSpPr>
          <p:cNvPr id="294" name="Shape 294"/>
          <p:cNvSpPr txBox="1"/>
          <p:nvPr/>
        </p:nvSpPr>
        <p:spPr>
          <a:xfrm>
            <a:off x="-169886" y="437625"/>
            <a:ext cx="8974499" cy="1063499"/>
          </a:xfrm>
          <a:prstGeom prst="rect">
            <a:avLst/>
          </a:prstGeom>
          <a:noFill/>
        </p:spPr>
        <p:txBody>
          <a:bodyPr lIns="91425" tIns="91425" rIns="91425" bIns="91425" anchor="t" anchorCtr="0">
            <a:spAutoFit/>
          </a:bodyPr>
          <a:lstStyle/>
          <a:p>
            <a:pPr algn="ctr">
              <a:buNone/>
            </a:pPr>
            <a:r>
              <a:rPr lang="en" sz="4000">
                <a:solidFill>
                  <a:schemeClr val="lt1"/>
                </a:solidFill>
              </a:rPr>
              <a:t>Creation, Expansion and Interaction of Economic Systems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buNone/>
            </a:pPr>
            <a:r>
              <a:rPr lang="en" sz="4000" b="0"/>
              <a:t>Development and transformation of </a:t>
            </a:r>
            <a:r>
              <a:rPr lang="en" sz="3600" b="0"/>
              <a:t>social</a:t>
            </a:r>
            <a:r>
              <a:rPr lang="en" sz="4000" b="0"/>
              <a:t> structures</a:t>
            </a:r>
          </a:p>
        </p:txBody>
      </p:sp>
      <p:sp>
        <p:nvSpPr>
          <p:cNvPr id="300" name="Shape 300"/>
          <p:cNvSpPr txBox="1">
            <a:spLocks noGrp="1"/>
          </p:cNvSpPr>
          <p:nvPr>
            <p:ph type="body" idx="1"/>
          </p:nvPr>
        </p:nvSpPr>
        <p:spPr>
          <a:xfrm>
            <a:off x="457200" y="1947332"/>
            <a:ext cx="8229600" cy="5187544"/>
          </a:xfrm>
          <a:prstGeom prst="rect">
            <a:avLst/>
          </a:prstGeom>
        </p:spPr>
        <p:txBody>
          <a:bodyPr lIns="91425" tIns="91425" rIns="91425" bIns="91425" anchor="t" anchorCtr="0">
            <a:spAutoFit/>
          </a:bodyPr>
          <a:lstStyle/>
          <a:p>
            <a:pPr lvl="0" rtl="0">
              <a:lnSpc>
                <a:spcPct val="115000"/>
              </a:lnSpc>
              <a:spcBef>
                <a:spcPts val="0"/>
              </a:spcBef>
              <a:buNone/>
            </a:pPr>
            <a:r>
              <a:rPr lang="en" dirty="0">
                <a:solidFill>
                  <a:srgbClr val="000000"/>
                </a:solidFill>
              </a:rPr>
              <a:t>•</a:t>
            </a:r>
            <a:r>
              <a:rPr lang="en" sz="2800" dirty="0">
                <a:solidFill>
                  <a:srgbClr val="000000"/>
                </a:solidFill>
              </a:rPr>
              <a:t>Confucius: The basis for Chinese morality is laid down by Confucius during the Spring and Autumn period. These include </a:t>
            </a:r>
            <a:r>
              <a:rPr lang="en" sz="2800" i="1" dirty="0">
                <a:solidFill>
                  <a:srgbClr val="000000"/>
                </a:solidFill>
              </a:rPr>
              <a:t>ren, yi, </a:t>
            </a:r>
            <a:r>
              <a:rPr lang="en" sz="2800" dirty="0">
                <a:solidFill>
                  <a:srgbClr val="000000"/>
                </a:solidFill>
              </a:rPr>
              <a:t>and</a:t>
            </a:r>
            <a:r>
              <a:rPr lang="en" sz="2800" i="1" dirty="0">
                <a:solidFill>
                  <a:srgbClr val="000000"/>
                </a:solidFill>
              </a:rPr>
              <a:t> li.</a:t>
            </a:r>
          </a:p>
          <a:p>
            <a:pPr lvl="0" rtl="0">
              <a:lnSpc>
                <a:spcPct val="115000"/>
              </a:lnSpc>
              <a:spcBef>
                <a:spcPts val="0"/>
              </a:spcBef>
              <a:buNone/>
            </a:pPr>
            <a:r>
              <a:rPr lang="en" sz="2800" dirty="0">
                <a:solidFill>
                  <a:srgbClr val="000000"/>
                </a:solidFill>
              </a:rPr>
              <a:t>•Replaced harsh Legalism of the Qin Dynasty</a:t>
            </a:r>
          </a:p>
          <a:p>
            <a:pPr lvl="0" rtl="0">
              <a:lnSpc>
                <a:spcPct val="115000"/>
              </a:lnSpc>
              <a:spcBef>
                <a:spcPts val="0"/>
              </a:spcBef>
              <a:buNone/>
            </a:pPr>
            <a:r>
              <a:rPr lang="en" sz="2800" dirty="0">
                <a:solidFill>
                  <a:srgbClr val="000000"/>
                </a:solidFill>
              </a:rPr>
              <a:t>•During the Gupta Empire, Indian urbanization caused an increase in value of men who can inherit. Women became increasingly oppressed, were stripped of property rights, and society began making them more of a subservient class.</a:t>
            </a:r>
          </a:p>
          <a:p>
            <a:endParaRPr sz="2800" dirty="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ctrTitle"/>
          </p:nvPr>
        </p:nvSpPr>
        <p:spPr>
          <a:xfrm>
            <a:off x="685800" y="1734342"/>
            <a:ext cx="7772400" cy="2245499"/>
          </a:xfrm>
          <a:prstGeom prst="rect">
            <a:avLst/>
          </a:prstGeom>
        </p:spPr>
        <p:txBody>
          <a:bodyPr lIns="91425" tIns="91425" rIns="91425" bIns="91425" anchor="b" anchorCtr="0">
            <a:spAutoFit/>
          </a:bodyPr>
          <a:lstStyle/>
          <a:p>
            <a:pPr algn="ctr">
              <a:buNone/>
            </a:pPr>
            <a:r>
              <a:rPr lang="en"/>
              <a:t>600 - 1450</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615737"/>
            <a:ext cx="8229600" cy="1019400"/>
          </a:xfrm>
          <a:prstGeom prst="rect">
            <a:avLst/>
          </a:prstGeom>
        </p:spPr>
        <p:txBody>
          <a:bodyPr lIns="91425" tIns="91425" rIns="91425" bIns="91425" anchor="b" anchorCtr="0">
            <a:spAutoFit/>
          </a:bodyPr>
          <a:lstStyle/>
          <a:p>
            <a:pPr>
              <a:buNone/>
            </a:pPr>
            <a:r>
              <a:rPr lang="en" sz="3600"/>
              <a:t>Interactions between humans and the environment</a:t>
            </a:r>
          </a:p>
        </p:txBody>
      </p:sp>
      <p:sp>
        <p:nvSpPr>
          <p:cNvPr id="311" name="Shape 311"/>
          <p:cNvSpPr txBox="1">
            <a:spLocks noGrp="1"/>
          </p:cNvSpPr>
          <p:nvPr>
            <p:ph type="body" idx="1"/>
          </p:nvPr>
        </p:nvSpPr>
        <p:spPr>
          <a:xfrm>
            <a:off x="539850" y="1919782"/>
            <a:ext cx="8229600" cy="4620299"/>
          </a:xfrm>
          <a:prstGeom prst="rect">
            <a:avLst/>
          </a:prstGeom>
        </p:spPr>
        <p:txBody>
          <a:bodyPr lIns="91425" tIns="91425" rIns="91425" bIns="91425" anchor="t" anchorCtr="0">
            <a:spAutoFit/>
          </a:bodyPr>
          <a:lstStyle/>
          <a:p>
            <a:pPr lvl="0" rtl="0">
              <a:buNone/>
            </a:pPr>
            <a:r>
              <a:rPr lang="en" sz="2400"/>
              <a:t>- The migration of Turks in the 1100s, caused by conversion to Islam, want of gold and jewels and the invasion into India introduced strong Muslim presence in India</a:t>
            </a:r>
          </a:p>
          <a:p>
            <a:pPr lvl="0" rtl="0">
              <a:buNone/>
            </a:pPr>
            <a:r>
              <a:rPr lang="en" sz="2400"/>
              <a:t>- The nomadic lifestyle of the Mongols allowed them to conquer much of Asia in the 1200s</a:t>
            </a:r>
          </a:p>
          <a:p>
            <a:pPr lvl="0" rtl="0">
              <a:buNone/>
            </a:pPr>
            <a:r>
              <a:rPr lang="en" sz="2400"/>
              <a:t>-This Mongolian expansion was mainly because shortage of grass forced them to raid or trade. This expansion connected Asia, allowed easy communication, trade, diffusion of culture and religion</a:t>
            </a:r>
          </a:p>
          <a:p>
            <a:pPr lvl="0" rtl="0">
              <a:buNone/>
            </a:pPr>
            <a:r>
              <a:rPr lang="en" sz="2400"/>
              <a:t>- The movement and interaction of people led to the spread of the Black Plague in the 1300s</a:t>
            </a:r>
          </a:p>
          <a:p>
            <a:pPr lvl="0" rtl="0">
              <a:buNone/>
            </a:pPr>
            <a:r>
              <a:rPr lang="en" sz="2400"/>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525987"/>
            <a:ext cx="8229600" cy="1019400"/>
          </a:xfrm>
          <a:prstGeom prst="rect">
            <a:avLst/>
          </a:prstGeom>
        </p:spPr>
        <p:txBody>
          <a:bodyPr lIns="91425" tIns="91425" rIns="91425" bIns="91425" anchor="b" anchorCtr="0">
            <a:spAutoFit/>
          </a:bodyPr>
          <a:lstStyle/>
          <a:p>
            <a:pPr lvl="0">
              <a:buClr>
                <a:srgbClr val="000000"/>
              </a:buClr>
              <a:buSzPct val="30555"/>
              <a:buFont typeface="Arial"/>
              <a:buNone/>
            </a:pPr>
            <a:r>
              <a:rPr lang="en" sz="3600"/>
              <a:t>Development and interaction of cultures</a:t>
            </a:r>
          </a:p>
        </p:txBody>
      </p:sp>
      <p:sp>
        <p:nvSpPr>
          <p:cNvPr id="317" name="Shape 317"/>
          <p:cNvSpPr txBox="1">
            <a:spLocks noGrp="1"/>
          </p:cNvSpPr>
          <p:nvPr>
            <p:ph type="body" idx="1"/>
          </p:nvPr>
        </p:nvSpPr>
        <p:spPr>
          <a:xfrm>
            <a:off x="250629" y="1947332"/>
            <a:ext cx="8436299" cy="4755118"/>
          </a:xfrm>
          <a:prstGeom prst="rect">
            <a:avLst/>
          </a:prstGeom>
        </p:spPr>
        <p:txBody>
          <a:bodyPr lIns="91425" tIns="91425" rIns="91425" bIns="91425" anchor="t" anchorCtr="0">
            <a:spAutoFit/>
          </a:bodyPr>
          <a:lstStyle/>
          <a:p>
            <a:pPr lvl="0" rtl="0">
              <a:buClr>
                <a:srgbClr val="000000"/>
              </a:buClr>
              <a:buSzPct val="45833"/>
              <a:buFont typeface="Arial"/>
              <a:buNone/>
            </a:pPr>
            <a:r>
              <a:rPr lang="en" sz="2400" dirty="0"/>
              <a:t>- </a:t>
            </a:r>
            <a:r>
              <a:rPr lang="en" sz="2300" dirty="0"/>
              <a:t>Spread of religion aided by increase in trade became a  unifying force or source of conflict</a:t>
            </a:r>
          </a:p>
          <a:p>
            <a:pPr lvl="0" rtl="0">
              <a:buClr>
                <a:srgbClr val="000000"/>
              </a:buClr>
              <a:buSzPct val="45833"/>
              <a:buFont typeface="Arial"/>
              <a:buNone/>
            </a:pPr>
            <a:r>
              <a:rPr lang="en" sz="2300" dirty="0"/>
              <a:t>- Confucianism and Buddhism played a part in the cultural identity in East Asia</a:t>
            </a:r>
          </a:p>
          <a:p>
            <a:pPr lvl="0" rtl="0">
              <a:buClr>
                <a:srgbClr val="000000"/>
              </a:buClr>
              <a:buSzPct val="45833"/>
              <a:buFont typeface="Arial"/>
              <a:buNone/>
            </a:pPr>
            <a:r>
              <a:rPr lang="en" sz="2300" dirty="0"/>
              <a:t>- Islam, founded in the 600s, created a cultural world that transcended political boundaries and later spread throughout Asia by the Silk Road</a:t>
            </a:r>
          </a:p>
          <a:p>
            <a:pPr lvl="0" rtl="0">
              <a:buClr>
                <a:srgbClr val="000000"/>
              </a:buClr>
              <a:buSzPct val="45833"/>
              <a:buFont typeface="Arial"/>
              <a:buNone/>
            </a:pPr>
            <a:r>
              <a:rPr lang="en" sz="2300" dirty="0"/>
              <a:t>- India and China greatly influenced the culture and religion of its surrounding civilizations (Southeast Asia, Japan, Korea)</a:t>
            </a:r>
          </a:p>
          <a:p>
            <a:pPr lvl="0">
              <a:buClr>
                <a:srgbClr val="000000"/>
              </a:buClr>
              <a:buSzPct val="45833"/>
              <a:buFont typeface="Arial"/>
              <a:buNone/>
            </a:pPr>
            <a:r>
              <a:rPr lang="en" sz="2300" dirty="0"/>
              <a:t>-Explorers such as Marco Polo (1254 - 1324), Ibn Battuta (1304 - 1368) and Zheng He (1371 - 1433) spread knowledge about other civilizations though their travels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490062"/>
            <a:ext cx="8229600" cy="1019400"/>
          </a:xfrm>
          <a:prstGeom prst="rect">
            <a:avLst/>
          </a:prstGeom>
        </p:spPr>
        <p:txBody>
          <a:bodyPr lIns="91425" tIns="91425" rIns="91425" bIns="91425" anchor="b" anchorCtr="0">
            <a:spAutoFit/>
          </a:bodyPr>
          <a:lstStyle/>
          <a:p>
            <a:pPr lvl="0">
              <a:buClr>
                <a:srgbClr val="000000"/>
              </a:buClr>
              <a:buSzPct val="30555"/>
              <a:buFont typeface="Arial"/>
              <a:buNone/>
            </a:pPr>
            <a:r>
              <a:rPr lang="en" sz="3600"/>
              <a:t>State-building, expansion, and conflict</a:t>
            </a:r>
          </a:p>
        </p:txBody>
      </p:sp>
      <p:sp>
        <p:nvSpPr>
          <p:cNvPr id="323" name="Shape 323"/>
          <p:cNvSpPr txBox="1">
            <a:spLocks noGrp="1"/>
          </p:cNvSpPr>
          <p:nvPr>
            <p:ph type="body" idx="1"/>
          </p:nvPr>
        </p:nvSpPr>
        <p:spPr>
          <a:xfrm>
            <a:off x="457200" y="1947332"/>
            <a:ext cx="8229600" cy="4620299"/>
          </a:xfrm>
          <a:prstGeom prst="rect">
            <a:avLst/>
          </a:prstGeom>
        </p:spPr>
        <p:txBody>
          <a:bodyPr lIns="91425" tIns="91425" rIns="91425" bIns="91425" anchor="t" anchorCtr="0">
            <a:spAutoFit/>
          </a:bodyPr>
          <a:lstStyle/>
          <a:p>
            <a:pPr lvl="0" rtl="0">
              <a:buClr>
                <a:srgbClr val="000000"/>
              </a:buClr>
              <a:buSzPct val="45833"/>
              <a:buFont typeface="Arial"/>
              <a:buNone/>
            </a:pPr>
            <a:r>
              <a:rPr lang="en" sz="2400"/>
              <a:t>-China became one of the most advanced and influential civilizations in the world as it urbanized under the Song (960)</a:t>
            </a:r>
          </a:p>
          <a:p>
            <a:pPr lvl="0" rtl="0">
              <a:buClr>
                <a:srgbClr val="000000"/>
              </a:buClr>
              <a:buSzPct val="45833"/>
              <a:buFont typeface="Arial"/>
              <a:buNone/>
            </a:pPr>
            <a:r>
              <a:rPr lang="en" sz="2400"/>
              <a:t>- The political structures of many centralized government ( Byzantine, Tang, Song, Arab Caliphates) were built on the successful model of the past while decentralized areas ( Japan ) developed systems that deals with their situation</a:t>
            </a:r>
          </a:p>
          <a:p>
            <a:pPr lvl="0" rtl="0">
              <a:buClr>
                <a:srgbClr val="000000"/>
              </a:buClr>
              <a:buSzPct val="45833"/>
              <a:buFont typeface="Arial"/>
              <a:buNone/>
            </a:pPr>
            <a:r>
              <a:rPr lang="en" sz="2400"/>
              <a:t>- In Japan, a form of feudalism emerged (1185)</a:t>
            </a:r>
          </a:p>
          <a:p>
            <a:pPr lvl="0" rtl="0">
              <a:buClr>
                <a:srgbClr val="000000"/>
              </a:buClr>
              <a:buSzPct val="45833"/>
              <a:buFont typeface="Arial"/>
              <a:buNone/>
            </a:pPr>
            <a:r>
              <a:rPr lang="en" sz="2400"/>
              <a:t>- The Mongols created on of the largest empires in history, unifying Eurasia under its political system in the 1200s.</a:t>
            </a:r>
          </a:p>
          <a:p>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0"/>
        <p:cNvGrpSpPr/>
        <p:nvPr/>
      </p:nvGrpSpPr>
      <p:grpSpPr>
        <a:xfrm>
          <a:off x="0" y="0"/>
          <a:ext cx="0" cy="0"/>
          <a:chOff x="0" y="0"/>
          <a:chExt cx="0" cy="0"/>
        </a:xfrm>
      </p:grpSpPr>
      <p:sp>
        <p:nvSpPr>
          <p:cNvPr id="221" name="Shape 221"/>
          <p:cNvSpPr txBox="1"/>
          <p:nvPr/>
        </p:nvSpPr>
        <p:spPr>
          <a:xfrm>
            <a:off x="381000" y="304800"/>
            <a:ext cx="8490599" cy="6025199"/>
          </a:xfrm>
          <a:prstGeom prst="rect">
            <a:avLst/>
          </a:prstGeom>
          <a:noFill/>
        </p:spPr>
        <p:txBody>
          <a:bodyPr lIns="91425" tIns="91425" rIns="91425" bIns="91425" anchor="t" anchorCtr="0">
            <a:spAutoFit/>
          </a:bodyPr>
          <a:lstStyle/>
          <a:p>
            <a:pPr lvl="0" algn="ctr" rtl="0">
              <a:buNone/>
            </a:pPr>
            <a:r>
              <a:rPr lang="en" sz="4800" dirty="0"/>
              <a:t>TABLE OF CONTENTS</a:t>
            </a:r>
          </a:p>
          <a:p>
            <a:pPr lvl="0" rtl="0">
              <a:buNone/>
            </a:pPr>
            <a:r>
              <a:rPr lang="en" sz="3000" i="1" dirty="0"/>
              <a:t>8000 - 600 BCE</a:t>
            </a:r>
            <a:r>
              <a:rPr lang="en" sz="3000" dirty="0"/>
              <a:t> </a:t>
            </a:r>
            <a:br>
              <a:rPr lang="en" sz="3000" dirty="0"/>
            </a:br>
            <a:r>
              <a:rPr lang="en" sz="3000" dirty="0"/>
              <a:t>-&gt;Nancy Lin</a:t>
            </a:r>
          </a:p>
          <a:p>
            <a:pPr lvl="0" rtl="0">
              <a:buNone/>
            </a:pPr>
            <a:r>
              <a:rPr lang="en" sz="3000" i="1" dirty="0"/>
              <a:t>600 BCE - 600 CE</a:t>
            </a:r>
          </a:p>
          <a:p>
            <a:pPr lvl="0" rtl="0">
              <a:buNone/>
            </a:pPr>
            <a:r>
              <a:rPr lang="en" sz="3000" dirty="0"/>
              <a:t>-&gt;Boyuan Zhang</a:t>
            </a:r>
          </a:p>
          <a:p>
            <a:pPr lvl="0" rtl="0">
              <a:buNone/>
            </a:pPr>
            <a:r>
              <a:rPr lang="en" sz="3000" i="1" dirty="0"/>
              <a:t>600 CE - 1450</a:t>
            </a:r>
          </a:p>
          <a:p>
            <a:pPr lvl="0" rtl="0">
              <a:buNone/>
            </a:pPr>
            <a:r>
              <a:rPr lang="en" sz="3000" dirty="0"/>
              <a:t>-&gt;Michele Lin and Li Ping Lin</a:t>
            </a:r>
          </a:p>
          <a:p>
            <a:pPr lvl="0" rtl="0">
              <a:buNone/>
            </a:pPr>
            <a:r>
              <a:rPr lang="en" sz="3000" i="1" dirty="0"/>
              <a:t>1450 - 1750</a:t>
            </a:r>
          </a:p>
          <a:p>
            <a:pPr lvl="0" rtl="0">
              <a:buNone/>
            </a:pPr>
            <a:r>
              <a:rPr lang="en" sz="3000" dirty="0"/>
              <a:t>-&gt;Eric Luo and Peter Chen</a:t>
            </a:r>
          </a:p>
          <a:p>
            <a:pPr lvl="0" rtl="0">
              <a:buNone/>
            </a:pPr>
            <a:r>
              <a:rPr lang="en" sz="3000" i="1" dirty="0"/>
              <a:t>1750 - 1900</a:t>
            </a:r>
            <a:r>
              <a:rPr lang="en" sz="3000" dirty="0"/>
              <a:t/>
            </a:r>
            <a:br>
              <a:rPr lang="en" sz="3000" dirty="0"/>
            </a:br>
            <a:r>
              <a:rPr lang="en" sz="3000" dirty="0"/>
              <a:t>-&gt;Stephanie Liang</a:t>
            </a:r>
          </a:p>
          <a:p>
            <a:pPr lvl="0" rtl="0">
              <a:buNone/>
            </a:pPr>
            <a:r>
              <a:rPr lang="en" sz="3000" i="1" dirty="0"/>
              <a:t>1900-Present</a:t>
            </a:r>
          </a:p>
          <a:p>
            <a:pPr lvl="0" rtl="0">
              <a:buNone/>
            </a:pPr>
            <a:r>
              <a:rPr lang="en" sz="3000" dirty="0"/>
              <a:t>-&gt;Qiu Chang Wu </a:t>
            </a:r>
          </a:p>
          <a:p>
            <a:endParaRPr dirty="0"/>
          </a:p>
        </p:txBody>
      </p:sp>
      <p:sp>
        <p:nvSpPr>
          <p:cNvPr id="222" name="Shape 222"/>
          <p:cNvSpPr txBox="1"/>
          <p:nvPr/>
        </p:nvSpPr>
        <p:spPr>
          <a:xfrm>
            <a:off x="7150875" y="5250950"/>
            <a:ext cx="1805999" cy="1281300"/>
          </a:xfrm>
          <a:prstGeom prst="rect">
            <a:avLst/>
          </a:prstGeom>
          <a:noFill/>
        </p:spPr>
        <p:txBody>
          <a:bodyPr lIns="91425" tIns="91425" rIns="91425" bIns="91425" anchor="t" anchorCtr="0">
            <a:spAutoFit/>
          </a:bodyPr>
          <a:lstStyle/>
          <a:p>
            <a:pPr lvl="0" rtl="0">
              <a:buNone/>
            </a:pPr>
            <a:r>
              <a:rPr lang="en" sz="2400"/>
              <a:t>Period 9</a:t>
            </a:r>
          </a:p>
          <a:p>
            <a:pPr lvl="0" rtl="0">
              <a:buNone/>
            </a:pPr>
            <a:r>
              <a:rPr lang="en" sz="2400"/>
              <a:t>H4WX</a:t>
            </a:r>
          </a:p>
          <a:p>
            <a:pPr>
              <a:buNone/>
            </a:pPr>
            <a:r>
              <a:rPr lang="en" sz="2400"/>
              <a:t>Ms. Garcia</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543912"/>
            <a:ext cx="8229600" cy="1019400"/>
          </a:xfrm>
          <a:prstGeom prst="rect">
            <a:avLst/>
          </a:prstGeom>
        </p:spPr>
        <p:txBody>
          <a:bodyPr lIns="91425" tIns="91425" rIns="91425" bIns="91425" anchor="b" anchorCtr="0">
            <a:spAutoFit/>
          </a:bodyPr>
          <a:lstStyle/>
          <a:p>
            <a:pPr lvl="0">
              <a:buClr>
                <a:srgbClr val="000000"/>
              </a:buClr>
              <a:buSzPct val="30555"/>
              <a:buFont typeface="Arial"/>
              <a:buNone/>
            </a:pPr>
            <a:r>
              <a:rPr lang="en" sz="3600"/>
              <a:t>Creation, expansion, and interaction of economic systems</a:t>
            </a:r>
          </a:p>
        </p:txBody>
      </p:sp>
      <p:sp>
        <p:nvSpPr>
          <p:cNvPr id="329" name="Shape 329"/>
          <p:cNvSpPr txBox="1">
            <a:spLocks noGrp="1"/>
          </p:cNvSpPr>
          <p:nvPr>
            <p:ph type="body" idx="1"/>
          </p:nvPr>
        </p:nvSpPr>
        <p:spPr>
          <a:xfrm>
            <a:off x="457200" y="1947332"/>
            <a:ext cx="8229600" cy="4620299"/>
          </a:xfrm>
          <a:prstGeom prst="rect">
            <a:avLst/>
          </a:prstGeom>
        </p:spPr>
        <p:txBody>
          <a:bodyPr lIns="91425" tIns="91425" rIns="91425" bIns="91425" anchor="t" anchorCtr="0">
            <a:spAutoFit/>
          </a:bodyPr>
          <a:lstStyle/>
          <a:p>
            <a:pPr lvl="0" rtl="0">
              <a:buClr>
                <a:srgbClr val="000000"/>
              </a:buClr>
              <a:buSzPct val="45833"/>
              <a:buFont typeface="Arial"/>
              <a:buNone/>
            </a:pPr>
            <a:r>
              <a:rPr lang="en" sz="2400"/>
              <a:t>- Growth in long-distance trade ( eg Silk Road, Indian Ocean, Mediterranean Sea, trans-Saharan trade ) led to the spread of ideas, religion, and technology ( compass, gunpowder, paper money )</a:t>
            </a:r>
          </a:p>
          <a:p>
            <a:pPr lvl="0" rtl="0">
              <a:buClr>
                <a:srgbClr val="000000"/>
              </a:buClr>
              <a:buSzPct val="45833"/>
              <a:buFont typeface="Arial"/>
              <a:buNone/>
            </a:pPr>
            <a:r>
              <a:rPr lang="en" sz="2400"/>
              <a:t>- China's Port of Canton became a trading center during the Song dynasty (960 - 1270)</a:t>
            </a:r>
          </a:p>
          <a:p>
            <a:pPr lvl="0" rtl="0">
              <a:buClr>
                <a:srgbClr val="000000"/>
              </a:buClr>
              <a:buSzPct val="45833"/>
              <a:buFont typeface="Arial"/>
              <a:buNone/>
            </a:pPr>
            <a:r>
              <a:rPr lang="en" sz="2400"/>
              <a:t>- The Crusades (starting in 1096) encouraged trade with Muslim merchants, created increase in demand for Asian goods</a:t>
            </a:r>
          </a:p>
          <a:p>
            <a:pPr lvl="0" rtl="0">
              <a:buClr>
                <a:srgbClr val="000000"/>
              </a:buClr>
              <a:buSzPct val="45833"/>
              <a:buFont typeface="Arial"/>
              <a:buNone/>
            </a:pPr>
            <a:r>
              <a:rPr lang="en" sz="2400"/>
              <a:t>- Mongol expansion (1200s) brought together the economy of  Asia, as it connected the economic systems of the various lands it conquered.</a:t>
            </a:r>
          </a:p>
          <a:p>
            <a:endParaRPr/>
          </a:p>
          <a:p>
            <a:endParaRPr/>
          </a:p>
          <a:p>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579837"/>
            <a:ext cx="8229600" cy="1019400"/>
          </a:xfrm>
          <a:prstGeom prst="rect">
            <a:avLst/>
          </a:prstGeom>
        </p:spPr>
        <p:txBody>
          <a:bodyPr lIns="91425" tIns="91425" rIns="91425" bIns="91425" anchor="b" anchorCtr="0">
            <a:spAutoFit/>
          </a:bodyPr>
          <a:lstStyle/>
          <a:p>
            <a:pPr lvl="0">
              <a:buClr>
                <a:srgbClr val="000000"/>
              </a:buClr>
              <a:buSzPct val="30555"/>
              <a:buFont typeface="Arial"/>
              <a:buNone/>
            </a:pPr>
            <a:r>
              <a:rPr lang="en" sz="3600"/>
              <a:t>Development and transformation of social structures</a:t>
            </a:r>
          </a:p>
        </p:txBody>
      </p:sp>
      <p:sp>
        <p:nvSpPr>
          <p:cNvPr id="335" name="Shape 335"/>
          <p:cNvSpPr txBox="1">
            <a:spLocks noGrp="1"/>
          </p:cNvSpPr>
          <p:nvPr>
            <p:ph type="body" idx="1"/>
          </p:nvPr>
        </p:nvSpPr>
        <p:spPr>
          <a:xfrm>
            <a:off x="457200" y="1947332"/>
            <a:ext cx="8229600" cy="4620299"/>
          </a:xfrm>
          <a:prstGeom prst="rect">
            <a:avLst/>
          </a:prstGeom>
        </p:spPr>
        <p:txBody>
          <a:bodyPr lIns="91425" tIns="91425" rIns="91425" bIns="91425" anchor="t" anchorCtr="0">
            <a:spAutoFit/>
          </a:bodyPr>
          <a:lstStyle/>
          <a:p>
            <a:pPr lvl="0" rtl="0">
              <a:buClr>
                <a:srgbClr val="000000"/>
              </a:buClr>
              <a:buSzPct val="52380"/>
              <a:buFont typeface="Arial"/>
              <a:buNone/>
            </a:pPr>
            <a:r>
              <a:rPr lang="en" sz="2100"/>
              <a:t>- Patriarchal values dominate, but religions such as Islam, Christianity, and Buddhism promoted equality of all believers in eyes of God,offering an alternative life for women (monastic life )</a:t>
            </a:r>
          </a:p>
          <a:p>
            <a:pPr lvl="0" rtl="0">
              <a:buClr>
                <a:srgbClr val="000000"/>
              </a:buClr>
              <a:buSzPct val="52380"/>
              <a:buFont typeface="Arial"/>
              <a:buNone/>
            </a:pPr>
            <a:r>
              <a:rPr lang="en" sz="2100"/>
              <a:t>- Upper-class women found themselves more restricted to religious and cultural expectations compared to their lower-class counterparts.</a:t>
            </a:r>
          </a:p>
          <a:p>
            <a:pPr lvl="0" rtl="0">
              <a:buClr>
                <a:srgbClr val="000000"/>
              </a:buClr>
              <a:buSzPct val="52380"/>
              <a:buFont typeface="Arial"/>
              <a:buNone/>
            </a:pPr>
            <a:r>
              <a:rPr lang="en" sz="2100"/>
              <a:t>	-&gt; The upper-class women of China were subject to foot-binding (a practice established under the Song in 1200) , which created tiny feet, but crippled the women</a:t>
            </a:r>
          </a:p>
          <a:p>
            <a:pPr lvl="0" rtl="0">
              <a:buClr>
                <a:srgbClr val="000000"/>
              </a:buClr>
              <a:buSzPct val="52380"/>
              <a:buFont typeface="Arial"/>
              <a:buNone/>
            </a:pPr>
            <a:r>
              <a:rPr lang="en" sz="2100"/>
              <a:t>- Artisans and craftsman gained importance as they made valued products, such as porcelain (especially during the Ming (1368-1644) ) </a:t>
            </a:r>
          </a:p>
          <a:p>
            <a:pPr lvl="0" rtl="0">
              <a:buClr>
                <a:srgbClr val="000000"/>
              </a:buClr>
              <a:buSzPct val="52380"/>
              <a:buFont typeface="Arial"/>
              <a:buNone/>
            </a:pPr>
            <a:r>
              <a:rPr lang="en" sz="2100"/>
              <a:t>- Urbanized societies allowed for more social mobility (ex. China's civil service exam).</a:t>
            </a:r>
          </a:p>
          <a:p>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457200" y="5875078"/>
            <a:ext cx="8229600" cy="692700"/>
          </a:xfrm>
          <a:prstGeom prst="rect">
            <a:avLst/>
          </a:prstGeom>
        </p:spPr>
        <p:txBody>
          <a:bodyPr lIns="91425" tIns="91425" rIns="91425" bIns="91425" anchor="ctr" anchorCtr="0">
            <a:spAutoFit/>
          </a:bodyPr>
          <a:lstStyle/>
          <a:p>
            <a:pPr>
              <a:buNone/>
            </a:pPr>
            <a:r>
              <a:rPr lang="en"/>
              <a:t>Asia under the Mongol Empire circa 1259</a:t>
            </a:r>
          </a:p>
        </p:txBody>
      </p:sp>
      <p:sp>
        <p:nvSpPr>
          <p:cNvPr id="341" name="Shape 341"/>
          <p:cNvSpPr/>
          <p:nvPr/>
        </p:nvSpPr>
        <p:spPr>
          <a:xfrm>
            <a:off x="457200" y="188325"/>
            <a:ext cx="8026400" cy="5486400"/>
          </a:xfrm>
          <a:prstGeom prst="rect">
            <a:avLst/>
          </a:prstGeom>
          <a:blipFill>
            <a:blip r:embed="rId3"/>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ctrTitle"/>
          </p:nvPr>
        </p:nvSpPr>
        <p:spPr>
          <a:xfrm>
            <a:off x="685800" y="1023766"/>
            <a:ext cx="7772400" cy="2400627"/>
          </a:xfrm>
          <a:prstGeom prst="rect">
            <a:avLst/>
          </a:prstGeom>
        </p:spPr>
        <p:txBody>
          <a:bodyPr lIns="91425" tIns="91425" rIns="91425" bIns="91425" anchor="b" anchorCtr="0">
            <a:spAutoFit/>
          </a:bodyPr>
          <a:lstStyle/>
          <a:p>
            <a:pPr lvl="0" algn="ctr" rtl="0">
              <a:buNone/>
            </a:pPr>
            <a:r>
              <a:rPr lang="en" dirty="0" smtClean="0"/>
              <a:t>Asia   </a:t>
            </a:r>
            <a:r>
              <a:rPr lang="en" dirty="0" smtClean="0"/>
              <a:t/>
            </a:r>
            <a:br>
              <a:rPr lang="en" dirty="0" smtClean="0"/>
            </a:br>
            <a:r>
              <a:rPr lang="en" dirty="0" smtClean="0"/>
              <a:t>1450-1750</a:t>
            </a:r>
            <a:endParaRPr lang="en" dirty="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457200" y="5875078"/>
            <a:ext cx="8229600" cy="692700"/>
          </a:xfrm>
          <a:prstGeom prst="rect">
            <a:avLst/>
          </a:prstGeom>
        </p:spPr>
        <p:txBody>
          <a:bodyPr lIns="91425" tIns="91425" rIns="91425" bIns="91425" anchor="ctr" anchorCtr="0">
            <a:spAutoFit/>
          </a:bodyPr>
          <a:lstStyle/>
          <a:p>
            <a:pPr>
              <a:buNone/>
            </a:pPr>
            <a:r>
              <a:rPr lang="en" sz="3000">
                <a:solidFill>
                  <a:schemeClr val="lt2"/>
                </a:solidFill>
              </a:rPr>
              <a:t>Map of Asia, Around 1500</a:t>
            </a:r>
          </a:p>
        </p:txBody>
      </p:sp>
      <p:sp>
        <p:nvSpPr>
          <p:cNvPr id="352" name="Shape 352"/>
          <p:cNvSpPr/>
          <p:nvPr/>
        </p:nvSpPr>
        <p:spPr>
          <a:xfrm>
            <a:off x="606747" y="153830"/>
            <a:ext cx="7930503" cy="5539608"/>
          </a:xfrm>
          <a:prstGeom prst="rect">
            <a:avLst/>
          </a:prstGeom>
          <a:blipFill>
            <a:blip r:embed="rId3"/>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457200" y="5875078"/>
            <a:ext cx="8229600" cy="692700"/>
          </a:xfrm>
          <a:prstGeom prst="rect">
            <a:avLst/>
          </a:prstGeom>
        </p:spPr>
        <p:txBody>
          <a:bodyPr lIns="91425" tIns="91425" rIns="91425" bIns="91425" anchor="ctr" anchorCtr="0">
            <a:spAutoFit/>
          </a:bodyPr>
          <a:lstStyle/>
          <a:p>
            <a:pPr lvl="0">
              <a:buClr>
                <a:srgbClr val="000000"/>
              </a:buClr>
              <a:buSzPct val="36666"/>
              <a:buFont typeface="Arial"/>
              <a:buNone/>
            </a:pPr>
            <a:r>
              <a:rPr lang="en" sz="3000">
                <a:solidFill>
                  <a:schemeClr val="lt2"/>
                </a:solidFill>
              </a:rPr>
              <a:t>Map of Asia, Around 1700</a:t>
            </a:r>
          </a:p>
        </p:txBody>
      </p:sp>
      <p:sp>
        <p:nvSpPr>
          <p:cNvPr id="358" name="Shape 358"/>
          <p:cNvSpPr/>
          <p:nvPr/>
        </p:nvSpPr>
        <p:spPr>
          <a:xfrm>
            <a:off x="712456" y="473616"/>
            <a:ext cx="7719086" cy="4975889"/>
          </a:xfrm>
          <a:prstGeom prst="rect">
            <a:avLst/>
          </a:prstGeom>
          <a:blipFill>
            <a:blip r:embed="rId3"/>
            <a:stretch>
              <a:fillRect/>
            </a:stretch>
          </a:blipFill>
          <a:ln>
            <a:noFill/>
          </a:ln>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310100" y="353260"/>
            <a:ext cx="8229600" cy="1223399"/>
          </a:xfrm>
          <a:prstGeom prst="rect">
            <a:avLst/>
          </a:prstGeom>
        </p:spPr>
        <p:txBody>
          <a:bodyPr lIns="91425" tIns="91425" rIns="91425" bIns="91425" anchor="b" anchorCtr="0">
            <a:spAutoFit/>
          </a:bodyPr>
          <a:lstStyle/>
          <a:p>
            <a:pPr lvl="0" algn="ctr">
              <a:buClr>
                <a:srgbClr val="000000"/>
              </a:buClr>
              <a:buSzPct val="34375"/>
              <a:buFont typeface="Arial"/>
              <a:buNone/>
            </a:pPr>
            <a:r>
              <a:rPr lang="en" sz="3200"/>
              <a:t>Interaction Between Humans and the Environment</a:t>
            </a:r>
          </a:p>
        </p:txBody>
      </p:sp>
      <p:sp>
        <p:nvSpPr>
          <p:cNvPr id="364" name="Shape 364"/>
          <p:cNvSpPr txBox="1">
            <a:spLocks noGrp="1"/>
          </p:cNvSpPr>
          <p:nvPr>
            <p:ph type="body" idx="1"/>
          </p:nvPr>
        </p:nvSpPr>
        <p:spPr>
          <a:xfrm>
            <a:off x="457200" y="1850155"/>
            <a:ext cx="8229600" cy="4717199"/>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2"/>
              </a:buClr>
              <a:buSzPct val="166666"/>
              <a:buFont typeface="Arial"/>
              <a:buChar char="•"/>
            </a:pPr>
            <a:r>
              <a:rPr lang="en"/>
              <a:t>Russian conquest of Siberia due to fur trade: Russian immigration to Siberia</a:t>
            </a:r>
          </a:p>
          <a:p>
            <a:pPr marL="457200" marR="0" lvl="0" indent="-419100" algn="l" rtl="0">
              <a:lnSpc>
                <a:spcPct val="100000"/>
              </a:lnSpc>
              <a:spcBef>
                <a:spcPts val="600"/>
              </a:spcBef>
              <a:spcAft>
                <a:spcPts val="0"/>
              </a:spcAft>
              <a:buClr>
                <a:schemeClr val="dk2"/>
              </a:buClr>
              <a:buSzPct val="166666"/>
              <a:buFont typeface="Arial"/>
              <a:buChar char="•"/>
            </a:pPr>
            <a:r>
              <a:rPr lang="en"/>
              <a:t>Population boom due to introduction of "New World Crops" from Columbia Exchange</a:t>
            </a:r>
          </a:p>
          <a:p>
            <a:pPr marL="457200" marR="0" lvl="0" indent="-419100" algn="l" rtl="0">
              <a:lnSpc>
                <a:spcPct val="100000"/>
              </a:lnSpc>
              <a:spcBef>
                <a:spcPts val="600"/>
              </a:spcBef>
              <a:spcAft>
                <a:spcPts val="0"/>
              </a:spcAft>
              <a:buClr>
                <a:schemeClr val="dk2"/>
              </a:buClr>
              <a:buSzPct val="166666"/>
              <a:buFont typeface="Arial"/>
              <a:buChar char="•"/>
            </a:pPr>
            <a:r>
              <a:rPr lang="en"/>
              <a:t>Widespread use of variolation in China which later pass to Europe</a:t>
            </a:r>
          </a:p>
          <a:p>
            <a:pPr marL="457200" marR="0" lvl="0" indent="-419100" algn="l" rtl="0">
              <a:lnSpc>
                <a:spcPct val="100000"/>
              </a:lnSpc>
              <a:spcBef>
                <a:spcPts val="600"/>
              </a:spcBef>
              <a:spcAft>
                <a:spcPts val="0"/>
              </a:spcAft>
              <a:buClr>
                <a:schemeClr val="dk2"/>
              </a:buClr>
              <a:buSzPct val="166666"/>
              <a:buFont typeface="Arial"/>
              <a:buChar char="•"/>
            </a:pPr>
            <a:r>
              <a:rPr lang="en"/>
              <a:t>Chinese migration to Southeast Asia due to later Ming's open trade policies and to flee from Qing</a:t>
            </a:r>
          </a:p>
          <a:p>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254950" y="500335"/>
            <a:ext cx="8229600" cy="800399"/>
          </a:xfrm>
          <a:prstGeom prst="rect">
            <a:avLst/>
          </a:prstGeom>
        </p:spPr>
        <p:txBody>
          <a:bodyPr lIns="91425" tIns="91425" rIns="91425" bIns="91425" anchor="b" anchorCtr="0">
            <a:spAutoFit/>
          </a:bodyPr>
          <a:lstStyle/>
          <a:p>
            <a:pPr lvl="0" algn="ctr">
              <a:buClr>
                <a:srgbClr val="000000"/>
              </a:buClr>
              <a:buSzPct val="34375"/>
              <a:buFont typeface="Arial"/>
              <a:buNone/>
            </a:pPr>
            <a:r>
              <a:rPr lang="en" sz="3200"/>
              <a:t>Development and Interaction of Cultures</a:t>
            </a:r>
          </a:p>
        </p:txBody>
      </p:sp>
      <p:sp>
        <p:nvSpPr>
          <p:cNvPr id="370" name="Shape 370"/>
          <p:cNvSpPr txBox="1">
            <a:spLocks noGrp="1"/>
          </p:cNvSpPr>
          <p:nvPr>
            <p:ph type="body" idx="1"/>
          </p:nvPr>
        </p:nvSpPr>
        <p:spPr>
          <a:xfrm>
            <a:off x="457200" y="1850155"/>
            <a:ext cx="8229600" cy="4717199"/>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2"/>
              </a:buClr>
              <a:buSzPct val="166666"/>
              <a:buFont typeface="Arial"/>
              <a:buChar char="•"/>
            </a:pPr>
            <a:r>
              <a:rPr lang="en">
                <a:solidFill>
                  <a:srgbClr val="191919"/>
                </a:solidFill>
              </a:rPr>
              <a:t>While the Mughal Empire's leaders were Muslim, they were tolerant of Hindus</a:t>
            </a:r>
          </a:p>
          <a:p>
            <a:pPr marL="457200" lvl="0" indent="-419100" rtl="0">
              <a:buClr>
                <a:schemeClr val="dk2"/>
              </a:buClr>
              <a:buSzPct val="166666"/>
              <a:buFont typeface="Arial"/>
              <a:buChar char="•"/>
            </a:pPr>
            <a:r>
              <a:rPr lang="en"/>
              <a:t>Islamization of Southeast Asia</a:t>
            </a:r>
          </a:p>
          <a:p>
            <a:pPr marL="457200" lvl="0" indent="-419100" rtl="0">
              <a:buClr>
                <a:schemeClr val="dk2"/>
              </a:buClr>
              <a:buSzPct val="166666"/>
              <a:buFont typeface="Arial"/>
              <a:buChar char="•"/>
            </a:pPr>
            <a:r>
              <a:rPr lang="en"/>
              <a:t>Introduction of muskets to China and Japan in the 1500s</a:t>
            </a:r>
          </a:p>
          <a:p>
            <a:pPr marL="457200" lvl="0" indent="-419100" rtl="0">
              <a:buClr>
                <a:schemeClr val="dk2"/>
              </a:buClr>
              <a:buSzPct val="166666"/>
              <a:buFont typeface="Arial"/>
              <a:buChar char="•"/>
            </a:pPr>
            <a:r>
              <a:rPr lang="en">
                <a:solidFill>
                  <a:srgbClr val="191919"/>
                </a:solidFill>
              </a:rPr>
              <a:t>Jesuit Missionary in China: Christianity, European sciences</a:t>
            </a:r>
          </a:p>
          <a:p>
            <a:pPr marL="457200" lvl="0" indent="-419100">
              <a:buClr>
                <a:schemeClr val="dk2"/>
              </a:buClr>
              <a:buSzPct val="166666"/>
              <a:buFont typeface="Arial"/>
              <a:buChar char="•"/>
            </a:pPr>
            <a:r>
              <a:rPr lang="en"/>
              <a:t>Manchu leaders forced Han and other minority groups to wear queue and Manchu style clothing</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344060"/>
            <a:ext cx="8229600" cy="800399"/>
          </a:xfrm>
          <a:prstGeom prst="rect">
            <a:avLst/>
          </a:prstGeom>
        </p:spPr>
        <p:txBody>
          <a:bodyPr lIns="91425" tIns="91425" rIns="91425" bIns="91425" anchor="b" anchorCtr="0">
            <a:spAutoFit/>
          </a:bodyPr>
          <a:lstStyle/>
          <a:p>
            <a:pPr algn="ctr">
              <a:buNone/>
            </a:pPr>
            <a:r>
              <a:rPr lang="en" sz="3200"/>
              <a:t>State Building, Expansion and Conflict</a:t>
            </a:r>
          </a:p>
        </p:txBody>
      </p:sp>
      <p:sp>
        <p:nvSpPr>
          <p:cNvPr id="376" name="Shape 376"/>
          <p:cNvSpPr txBox="1">
            <a:spLocks noGrp="1"/>
          </p:cNvSpPr>
          <p:nvPr>
            <p:ph type="body" idx="1"/>
          </p:nvPr>
        </p:nvSpPr>
        <p:spPr>
          <a:xfrm>
            <a:off x="457200" y="1850155"/>
            <a:ext cx="8229600" cy="4717199"/>
          </a:xfrm>
          <a:prstGeom prst="rect">
            <a:avLst/>
          </a:prstGeom>
        </p:spPr>
        <p:txBody>
          <a:bodyPr lIns="91425" tIns="91425" rIns="91425" bIns="91425" anchor="t" anchorCtr="0">
            <a:spAutoFit/>
          </a:bodyPr>
          <a:lstStyle/>
          <a:p>
            <a:pPr marL="457200" lvl="0" indent="-419100" rtl="0">
              <a:buClr>
                <a:schemeClr val="dk2"/>
              </a:buClr>
              <a:buSzPct val="178571"/>
              <a:buFont typeface="Arial"/>
              <a:buChar char="•"/>
            </a:pPr>
            <a:r>
              <a:rPr lang="en" sz="2800"/>
              <a:t>China- Ming Dynasty (1368-1644) and the Manchus started the Qing Dynasty (1644-1912)</a:t>
            </a:r>
          </a:p>
          <a:p>
            <a:pPr marL="457200" lvl="0" indent="-419100" rtl="0">
              <a:buClr>
                <a:schemeClr val="dk2"/>
              </a:buClr>
              <a:buSzPct val="178571"/>
              <a:buFont typeface="Arial"/>
              <a:buChar char="•"/>
            </a:pPr>
            <a:r>
              <a:rPr lang="en" sz="2800"/>
              <a:t>India- Mughal Empire (1526-1857) started after Babur defeated the Delhi Sultanate</a:t>
            </a:r>
          </a:p>
          <a:p>
            <a:pPr marL="457200" lvl="0" indent="-419100" rtl="0">
              <a:buClr>
                <a:schemeClr val="dk2"/>
              </a:buClr>
              <a:buSzPct val="178571"/>
              <a:buFont typeface="Arial"/>
              <a:buChar char="•"/>
            </a:pPr>
            <a:r>
              <a:rPr lang="en" sz="2800"/>
              <a:t>Japan- Ashikaga Shogunate(1336-1573), land ruled mostly by daimyo</a:t>
            </a:r>
          </a:p>
          <a:p>
            <a:pPr marL="914400" lvl="1" indent="-381000" rtl="0">
              <a:buClr>
                <a:schemeClr val="dk2"/>
              </a:buClr>
              <a:buSzPct val="80000"/>
              <a:buFont typeface="Courier New"/>
              <a:buChar char="o"/>
            </a:pPr>
            <a:r>
              <a:rPr lang="en"/>
              <a:t>Reunification of Japan (1560-1615) --&gt; Oda Nobunga---&gt; Toyotomi Hideyoshi---&gt; Tokugawa Ieyasu</a:t>
            </a:r>
          </a:p>
          <a:p>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buNone/>
            </a:pPr>
            <a:r>
              <a:rPr lang="en" sz="3200"/>
              <a:t>Creation,Expansion, and Interaction of Economic System</a:t>
            </a:r>
          </a:p>
        </p:txBody>
      </p:sp>
      <p:sp>
        <p:nvSpPr>
          <p:cNvPr id="382" name="Shape 382"/>
          <p:cNvSpPr txBox="1">
            <a:spLocks noGrp="1"/>
          </p:cNvSpPr>
          <p:nvPr>
            <p:ph type="body" idx="1"/>
          </p:nvPr>
        </p:nvSpPr>
        <p:spPr>
          <a:xfrm>
            <a:off x="457200" y="1766877"/>
            <a:ext cx="8229600" cy="4996209"/>
          </a:xfrm>
          <a:prstGeom prst="rect">
            <a:avLst/>
          </a:prstGeom>
        </p:spPr>
        <p:txBody>
          <a:bodyPr lIns="91425" tIns="91425" rIns="91425" bIns="91425" anchor="t" anchorCtr="0">
            <a:spAutoFit/>
          </a:bodyPr>
          <a:lstStyle/>
          <a:p>
            <a:pPr marL="457200" lvl="0" indent="-419100" rtl="0">
              <a:buClr>
                <a:schemeClr val="dk2"/>
              </a:buClr>
              <a:buSzPct val="178571"/>
              <a:buFont typeface="Arial"/>
              <a:buChar char="•"/>
            </a:pPr>
            <a:r>
              <a:rPr lang="en" sz="2300" dirty="0"/>
              <a:t>Ming Dynasty- Zheng He's Voyage--&gt; tributary system, 1st European explorer--&gt;trade</a:t>
            </a:r>
          </a:p>
          <a:p>
            <a:pPr marL="457200" lvl="0" indent="-419100" rtl="0">
              <a:buClr>
                <a:schemeClr val="dk2"/>
              </a:buClr>
              <a:buSzPct val="178571"/>
              <a:buFont typeface="Arial"/>
              <a:buChar char="•"/>
            </a:pPr>
            <a:r>
              <a:rPr lang="en" sz="2300" dirty="0"/>
              <a:t>Qing Dynasty- Also had a tributary system</a:t>
            </a:r>
          </a:p>
          <a:p>
            <a:pPr marL="914400" lvl="1" indent="-381000" rtl="0">
              <a:buClr>
                <a:schemeClr val="dk2"/>
              </a:buClr>
              <a:buSzPct val="80000"/>
              <a:buFont typeface="Courier New"/>
              <a:buChar char="o"/>
            </a:pPr>
            <a:r>
              <a:rPr lang="en" sz="2300" dirty="0"/>
              <a:t>Both Ming and Qing promoted agriculture</a:t>
            </a:r>
          </a:p>
          <a:p>
            <a:pPr marL="914400" lvl="1" indent="-381000" rtl="0">
              <a:buClr>
                <a:schemeClr val="dk2"/>
              </a:buClr>
              <a:buSzPct val="80000"/>
              <a:buFont typeface="Courier New"/>
              <a:buChar char="o"/>
            </a:pPr>
            <a:r>
              <a:rPr lang="en" sz="2300" dirty="0"/>
              <a:t>"Canton System" and limited foreign contact</a:t>
            </a:r>
          </a:p>
          <a:p>
            <a:pPr marL="457200" lvl="0" indent="-419100" rtl="0">
              <a:buClr>
                <a:schemeClr val="dk2"/>
              </a:buClr>
              <a:buSzPct val="178571"/>
              <a:buFont typeface="Arial"/>
              <a:buChar char="•"/>
            </a:pPr>
            <a:r>
              <a:rPr lang="en" sz="2300" dirty="0"/>
              <a:t>Japan- "isolationism" only allowed one part: Nagasaki </a:t>
            </a:r>
          </a:p>
          <a:p>
            <a:pPr marL="914400" lvl="1" indent="-381000" rtl="0">
              <a:buClr>
                <a:schemeClr val="dk2"/>
              </a:buClr>
              <a:buSzPct val="80000"/>
              <a:buFont typeface="Courier New"/>
              <a:buChar char="o"/>
            </a:pPr>
            <a:r>
              <a:rPr lang="en" sz="2300" dirty="0"/>
              <a:t>Tokugawa- period of economic growth,</a:t>
            </a:r>
          </a:p>
          <a:p>
            <a:pPr marL="457200" lvl="0" indent="-419100" rtl="0">
              <a:buClr>
                <a:schemeClr val="dk2"/>
              </a:buClr>
              <a:buSzPct val="178571"/>
              <a:buFont typeface="Arial"/>
              <a:buChar char="•"/>
            </a:pPr>
            <a:r>
              <a:rPr lang="en" sz="2300" dirty="0"/>
              <a:t>Mughal- cotton trade</a:t>
            </a:r>
          </a:p>
          <a:p>
            <a:pPr marL="914400" lvl="1" indent="-381000" rtl="0">
              <a:buClr>
                <a:schemeClr val="dk2"/>
              </a:buClr>
              <a:buSzPct val="80000"/>
              <a:buFont typeface="Courier New"/>
              <a:buChar char="o"/>
            </a:pPr>
            <a:r>
              <a:rPr lang="en" sz="2300" dirty="0"/>
              <a:t>British East India Company at Bombay and Dutch East India Company at Ceylon</a:t>
            </a:r>
          </a:p>
          <a:p>
            <a:pPr marL="457200" lvl="0" indent="-419100">
              <a:buClr>
                <a:schemeClr val="dk2"/>
              </a:buClr>
              <a:buSzPct val="208333"/>
              <a:buFont typeface="Arial"/>
              <a:buChar char="•"/>
            </a:pPr>
            <a:r>
              <a:rPr lang="en" sz="2300" dirty="0"/>
              <a:t>Southeast Asia- Dutch controlled Indonesia, economically important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ctrTitle"/>
          </p:nvPr>
        </p:nvSpPr>
        <p:spPr>
          <a:xfrm>
            <a:off x="161065" y="1734342"/>
            <a:ext cx="8760900" cy="2245499"/>
          </a:xfrm>
          <a:prstGeom prst="rect">
            <a:avLst/>
          </a:prstGeom>
        </p:spPr>
        <p:txBody>
          <a:bodyPr lIns="91425" tIns="91425" rIns="91425" bIns="91425" anchor="b" anchorCtr="0">
            <a:spAutoFit/>
          </a:bodyPr>
          <a:lstStyle/>
          <a:p>
            <a:pPr algn="ctr">
              <a:buNone/>
            </a:pPr>
            <a:r>
              <a:rPr lang="en" sz="6000"/>
              <a:t>8,000 BCE- 600 BCE</a:t>
            </a:r>
          </a:p>
        </p:txBody>
      </p:sp>
      <p:sp>
        <p:nvSpPr>
          <p:cNvPr id="228" name="Shape 228"/>
          <p:cNvSpPr txBox="1">
            <a:spLocks noGrp="1"/>
          </p:cNvSpPr>
          <p:nvPr>
            <p:ph type="subTitle" idx="1"/>
          </p:nvPr>
        </p:nvSpPr>
        <p:spPr>
          <a:xfrm>
            <a:off x="685800" y="4124476"/>
            <a:ext cx="7772400" cy="949799"/>
          </a:xfrm>
          <a:prstGeom prst="rect">
            <a:avLst/>
          </a:prstGeom>
        </p:spPr>
        <p:txBody>
          <a:bodyPr lIns="91425" tIns="91425" rIns="91425" bIns="91425" anchor="ctr" anchorCtr="0">
            <a:spAutoFit/>
          </a:bodyPr>
          <a:lstStyle/>
          <a:p>
            <a:pPr lvl="0" rtl="0">
              <a:buNone/>
            </a:pPr>
            <a:r>
              <a:rPr lang="en"/>
              <a:t>Ancient Asia</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3200"/>
              <a:t>Development and Transformation of Social Structures</a:t>
            </a:r>
          </a:p>
        </p:txBody>
      </p:sp>
      <p:sp>
        <p:nvSpPr>
          <p:cNvPr id="388" name="Shape 388"/>
          <p:cNvSpPr txBox="1">
            <a:spLocks noGrp="1"/>
          </p:cNvSpPr>
          <p:nvPr>
            <p:ph type="body" idx="1"/>
          </p:nvPr>
        </p:nvSpPr>
        <p:spPr>
          <a:xfrm>
            <a:off x="457200" y="1947332"/>
            <a:ext cx="8229600" cy="4620299"/>
          </a:xfrm>
          <a:prstGeom prst="rect">
            <a:avLst/>
          </a:prstGeom>
        </p:spPr>
        <p:txBody>
          <a:bodyPr lIns="91425" tIns="91425" rIns="91425" bIns="91425" anchor="t" anchorCtr="0">
            <a:spAutoFit/>
          </a:bodyPr>
          <a:lstStyle/>
          <a:p>
            <a:pPr marL="457200" lvl="0" indent="-419100" rtl="0">
              <a:buClr>
                <a:schemeClr val="dk2"/>
              </a:buClr>
              <a:buSzPct val="178571"/>
              <a:buFont typeface="Arial"/>
              <a:buChar char="•"/>
            </a:pPr>
            <a:r>
              <a:rPr lang="en" sz="2800" dirty="0"/>
              <a:t>Ming and Qing- Confucianism</a:t>
            </a:r>
            <a:r>
              <a:rPr lang="en" dirty="0"/>
              <a:t>: </a:t>
            </a:r>
            <a:r>
              <a:rPr lang="en" sz="2400" dirty="0"/>
              <a:t>filial piety</a:t>
            </a:r>
          </a:p>
          <a:p>
            <a:pPr marL="914400" marR="0" lvl="1" indent="-381000" algn="l" rtl="0">
              <a:lnSpc>
                <a:spcPct val="100000"/>
              </a:lnSpc>
              <a:spcBef>
                <a:spcPts val="480"/>
              </a:spcBef>
              <a:spcAft>
                <a:spcPts val="0"/>
              </a:spcAft>
              <a:buClr>
                <a:schemeClr val="dk2"/>
              </a:buClr>
              <a:buSzPct val="80000"/>
              <a:buFont typeface="Courier New"/>
              <a:buChar char="o"/>
            </a:pPr>
            <a:r>
              <a:rPr lang="en" dirty="0"/>
              <a:t>Manchus: women were inferior; foot binding </a:t>
            </a:r>
          </a:p>
          <a:p>
            <a:pPr marL="914400" marR="0" lvl="1" indent="-381000" algn="l" rtl="0">
              <a:lnSpc>
                <a:spcPct val="100000"/>
              </a:lnSpc>
              <a:spcBef>
                <a:spcPts val="480"/>
              </a:spcBef>
              <a:spcAft>
                <a:spcPts val="0"/>
              </a:spcAft>
              <a:buClr>
                <a:schemeClr val="dk2"/>
              </a:buClr>
              <a:buSzPct val="80000"/>
              <a:buFont typeface="Courier New"/>
              <a:buChar char="o"/>
            </a:pPr>
            <a:r>
              <a:rPr lang="en" dirty="0"/>
              <a:t>mostly peasant society--&gt;merchants--&gt; scholars/government officials</a:t>
            </a:r>
          </a:p>
          <a:p>
            <a:pPr marL="457200" marR="0" lvl="0" indent="-381000" algn="l" rtl="0">
              <a:lnSpc>
                <a:spcPct val="100000"/>
              </a:lnSpc>
              <a:spcBef>
                <a:spcPts val="480"/>
              </a:spcBef>
              <a:spcAft>
                <a:spcPts val="0"/>
              </a:spcAft>
              <a:buClr>
                <a:schemeClr val="dk2"/>
              </a:buClr>
              <a:buSzPct val="142857"/>
              <a:buFont typeface="Arial"/>
              <a:buChar char="•"/>
            </a:pPr>
            <a:r>
              <a:rPr lang="en" sz="2800" dirty="0"/>
              <a:t>Japan- </a:t>
            </a:r>
            <a:r>
              <a:rPr lang="en" sz="2400" dirty="0"/>
              <a:t>Women subordinate to men, but did learn to read and write</a:t>
            </a:r>
          </a:p>
          <a:p>
            <a:pPr marL="914400" marR="0" lvl="1" indent="-381000" algn="l" rtl="0">
              <a:lnSpc>
                <a:spcPct val="100000"/>
              </a:lnSpc>
              <a:spcBef>
                <a:spcPts val="480"/>
              </a:spcBef>
              <a:spcAft>
                <a:spcPts val="0"/>
              </a:spcAft>
              <a:buClr>
                <a:schemeClr val="dk2"/>
              </a:buClr>
              <a:buSzPct val="80000"/>
              <a:buFont typeface="Courier New"/>
              <a:buChar char="o"/>
            </a:pPr>
            <a:r>
              <a:rPr lang="en" dirty="0"/>
              <a:t>Confucianism affected life in Japan</a:t>
            </a:r>
          </a:p>
          <a:p>
            <a:pPr marL="914400" marR="0" lvl="1" indent="-381000" algn="l" rtl="0">
              <a:lnSpc>
                <a:spcPct val="100000"/>
              </a:lnSpc>
              <a:spcBef>
                <a:spcPts val="480"/>
              </a:spcBef>
              <a:spcAft>
                <a:spcPts val="0"/>
              </a:spcAft>
              <a:buClr>
                <a:schemeClr val="dk2"/>
              </a:buClr>
              <a:buSzPct val="80000"/>
              <a:buFont typeface="Courier New"/>
              <a:buChar char="o"/>
            </a:pPr>
            <a:r>
              <a:rPr lang="en" dirty="0"/>
              <a:t>Bushido Code</a:t>
            </a:r>
          </a:p>
          <a:p>
            <a:pPr marL="914400" marR="0" lvl="1" indent="-381000" algn="l" rtl="0">
              <a:lnSpc>
                <a:spcPct val="100000"/>
              </a:lnSpc>
              <a:spcBef>
                <a:spcPts val="480"/>
              </a:spcBef>
              <a:spcAft>
                <a:spcPts val="0"/>
              </a:spcAft>
              <a:buClr>
                <a:schemeClr val="dk2"/>
              </a:buClr>
              <a:buSzPct val="80000"/>
              <a:buFont typeface="Courier New"/>
              <a:buChar char="o"/>
            </a:pPr>
            <a:r>
              <a:rPr lang="en" dirty="0"/>
              <a:t>Samurai--&gt;Peasant--&gt;Artisan--&gt;Merchants</a:t>
            </a:r>
          </a:p>
          <a:p>
            <a:pPr marL="457200" marR="0" lvl="0" indent="-381000" algn="l" rtl="0">
              <a:lnSpc>
                <a:spcPct val="100000"/>
              </a:lnSpc>
              <a:spcBef>
                <a:spcPts val="480"/>
              </a:spcBef>
              <a:spcAft>
                <a:spcPts val="0"/>
              </a:spcAft>
              <a:buClr>
                <a:schemeClr val="dk2"/>
              </a:buClr>
              <a:buSzPct val="142857"/>
              <a:buFont typeface="Arial"/>
              <a:buChar char="•"/>
            </a:pPr>
            <a:r>
              <a:rPr lang="en" sz="2800" dirty="0"/>
              <a:t>Mughal</a:t>
            </a:r>
            <a:r>
              <a:rPr lang="en" sz="2400" dirty="0"/>
              <a:t>- Islam, Hindu(caste system), Buddhism mixe</a:t>
            </a:r>
          </a:p>
          <a:p>
            <a:pPr marL="914400" marR="0" lvl="1" indent="-381000" algn="l" rtl="0">
              <a:lnSpc>
                <a:spcPct val="100000"/>
              </a:lnSpc>
              <a:spcBef>
                <a:spcPts val="480"/>
              </a:spcBef>
              <a:spcAft>
                <a:spcPts val="0"/>
              </a:spcAft>
              <a:buClr>
                <a:schemeClr val="dk2"/>
              </a:buClr>
              <a:buSzPct val="80000"/>
              <a:buFont typeface="Courier New"/>
              <a:buChar char="o"/>
            </a:pPr>
            <a:r>
              <a:rPr lang="en" dirty="0"/>
              <a:t>female aristocrats, women served husband</a:t>
            </a:r>
            <a:r>
              <a:rPr lang="en" sz="2400" dirty="0"/>
              <a:t>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buNone/>
            </a:pPr>
            <a:r>
              <a:rPr lang="en"/>
              <a:t>Asia, 1750-1900</a:t>
            </a:r>
          </a:p>
        </p:txBody>
      </p:sp>
      <p:sp>
        <p:nvSpPr>
          <p:cNvPr id="394" name="Shape 394"/>
          <p:cNvSpPr txBox="1">
            <a:spLocks noGrp="1"/>
          </p:cNvSpPr>
          <p:nvPr>
            <p:ph type="body" idx="1"/>
          </p:nvPr>
        </p:nvSpPr>
        <p:spPr>
          <a:xfrm>
            <a:off x="6950125" y="3252100"/>
            <a:ext cx="1974899" cy="1921199"/>
          </a:xfrm>
          <a:prstGeom prst="rect">
            <a:avLst/>
          </a:prstGeom>
        </p:spPr>
        <p:txBody>
          <a:bodyPr lIns="91425" tIns="91425" rIns="91425" bIns="91425" anchor="t" anchorCtr="0">
            <a:spAutoFit/>
          </a:bodyPr>
          <a:lstStyle/>
          <a:p>
            <a:pPr lvl="0" rtl="0">
              <a:buNone/>
            </a:pPr>
            <a:r>
              <a:rPr lang="en"/>
              <a:t>East Asia, </a:t>
            </a:r>
          </a:p>
          <a:p>
            <a:pPr marL="0" marR="0" lvl="0" indent="0" algn="l" rtl="0">
              <a:lnSpc>
                <a:spcPct val="115000"/>
              </a:lnSpc>
              <a:spcBef>
                <a:spcPts val="0"/>
              </a:spcBef>
              <a:spcAft>
                <a:spcPts val="0"/>
              </a:spcAft>
              <a:buNone/>
            </a:pPr>
            <a:r>
              <a:rPr lang="en"/>
              <a:t>1789</a:t>
            </a:r>
          </a:p>
        </p:txBody>
      </p:sp>
      <p:sp>
        <p:nvSpPr>
          <p:cNvPr id="395" name="Shape 395"/>
          <p:cNvSpPr/>
          <p:nvPr/>
        </p:nvSpPr>
        <p:spPr>
          <a:xfrm>
            <a:off x="1028700" y="1796837"/>
            <a:ext cx="5730875" cy="5053977"/>
          </a:xfrm>
          <a:prstGeom prst="rect">
            <a:avLst/>
          </a:prstGeom>
          <a:blipFill>
            <a:blip r:embed="rId3"/>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3600"/>
              <a:t>Interactions between humans and the environment</a:t>
            </a:r>
          </a:p>
        </p:txBody>
      </p:sp>
      <p:sp>
        <p:nvSpPr>
          <p:cNvPr id="401" name="Shape 401"/>
          <p:cNvSpPr txBox="1">
            <a:spLocks noGrp="1"/>
          </p:cNvSpPr>
          <p:nvPr>
            <p:ph type="body" idx="1"/>
          </p:nvPr>
        </p:nvSpPr>
        <p:spPr>
          <a:xfrm>
            <a:off x="457200" y="1947332"/>
            <a:ext cx="8229600" cy="4620299"/>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2"/>
              </a:buClr>
              <a:buSzPct val="208333"/>
              <a:buFont typeface="Arial"/>
              <a:buChar char="•"/>
            </a:pPr>
            <a:r>
              <a:rPr lang="en" sz="2400"/>
              <a:t>In China, drought and famine led to uprisings.</a:t>
            </a:r>
          </a:p>
          <a:p>
            <a:pPr marL="457200" marR="0" lvl="0" indent="-419100" algn="l" rtl="0">
              <a:lnSpc>
                <a:spcPct val="100000"/>
              </a:lnSpc>
              <a:spcBef>
                <a:spcPts val="600"/>
              </a:spcBef>
              <a:spcAft>
                <a:spcPts val="0"/>
              </a:spcAft>
              <a:buClr>
                <a:schemeClr val="dk2"/>
              </a:buClr>
              <a:buSzPct val="208333"/>
              <a:buFont typeface="Arial"/>
              <a:buChar char="•"/>
            </a:pPr>
            <a:r>
              <a:rPr lang="en" sz="2400"/>
              <a:t>Foreign powers forced China to open to foreign trade; many foreigners settled along the Chinese coast.</a:t>
            </a:r>
          </a:p>
          <a:p>
            <a:pPr marL="457200" marR="0" lvl="0" indent="-419100" algn="l" rtl="0">
              <a:lnSpc>
                <a:spcPct val="100000"/>
              </a:lnSpc>
              <a:spcBef>
                <a:spcPts val="600"/>
              </a:spcBef>
              <a:spcAft>
                <a:spcPts val="0"/>
              </a:spcAft>
              <a:buClr>
                <a:schemeClr val="dk2"/>
              </a:buClr>
              <a:buSzPct val="208333"/>
              <a:buFont typeface="Arial"/>
              <a:buChar char="•"/>
            </a:pPr>
            <a:r>
              <a:rPr lang="en" sz="2400"/>
              <a:t>Japan: more urban growth; national infrastructure was built (canals, roads, and ports)</a:t>
            </a:r>
          </a:p>
          <a:p>
            <a:pPr marL="914400" marR="0" lvl="1" indent="-419100" algn="l" rtl="0">
              <a:lnSpc>
                <a:spcPct val="100000"/>
              </a:lnSpc>
              <a:spcBef>
                <a:spcPts val="600"/>
              </a:spcBef>
              <a:spcAft>
                <a:spcPts val="0"/>
              </a:spcAft>
              <a:buClr>
                <a:schemeClr val="dk2"/>
              </a:buClr>
              <a:buSzPct val="166666"/>
              <a:buFont typeface="Courier New"/>
              <a:buChar char="o"/>
            </a:pPr>
            <a:r>
              <a:rPr lang="en" sz="1800"/>
              <a:t>sent upper class to Europe and America to learn engineering, economics, and military science</a:t>
            </a:r>
          </a:p>
          <a:p>
            <a:pPr marL="457200" marR="0" lvl="0" indent="-419100" algn="l" rtl="0">
              <a:lnSpc>
                <a:spcPct val="100000"/>
              </a:lnSpc>
              <a:spcBef>
                <a:spcPts val="600"/>
              </a:spcBef>
              <a:spcAft>
                <a:spcPts val="0"/>
              </a:spcAft>
              <a:buClr>
                <a:schemeClr val="dk2"/>
              </a:buClr>
              <a:buSzPct val="208333"/>
              <a:buFont typeface="Arial"/>
              <a:buChar char="•"/>
            </a:pPr>
            <a:r>
              <a:rPr lang="en" sz="2400"/>
              <a:t>European colonization of SE Asia:</a:t>
            </a:r>
            <a:r>
              <a:rPr lang="en" sz="1800"/>
              <a:t> the Dutch - Indonesia; France - Indochina, Britain - Burma, Malaysia; the US - the Phillippines; Germany - Pacific Islands</a:t>
            </a:r>
          </a:p>
          <a:p>
            <a:pPr marL="914400" marR="0" lvl="1" indent="-419100" algn="l" rtl="0">
              <a:lnSpc>
                <a:spcPct val="100000"/>
              </a:lnSpc>
              <a:spcBef>
                <a:spcPts val="600"/>
              </a:spcBef>
              <a:spcAft>
                <a:spcPts val="0"/>
              </a:spcAft>
              <a:buClr>
                <a:schemeClr val="dk2"/>
              </a:buClr>
              <a:buSzPct val="166666"/>
              <a:buFont typeface="Courier New"/>
              <a:buChar char="o"/>
            </a:pPr>
            <a:r>
              <a:rPr lang="en" sz="1800"/>
              <a:t>Europeans exploited these nations' resources.</a:t>
            </a:r>
          </a:p>
          <a:p>
            <a:endParaRPr/>
          </a:p>
        </p:txBody>
      </p:sp>
      <p:sp>
        <p:nvSpPr>
          <p:cNvPr id="402" name="Shape 402"/>
          <p:cNvSpPr txBox="1"/>
          <p:nvPr/>
        </p:nvSpPr>
        <p:spPr>
          <a:xfrm>
            <a:off x="7509000" y="1336336"/>
            <a:ext cx="1635000" cy="460500"/>
          </a:xfrm>
          <a:prstGeom prst="rect">
            <a:avLst/>
          </a:prstGeom>
          <a:noFill/>
        </p:spPr>
        <p:txBody>
          <a:bodyPr lIns="91425" tIns="91425" rIns="91425" bIns="91425" anchor="t" anchorCtr="0">
            <a:spAutoFit/>
          </a:bodyPr>
          <a:lstStyle/>
          <a:p>
            <a:pPr>
              <a:buNone/>
            </a:pPr>
            <a:r>
              <a:rPr lang="en">
                <a:solidFill>
                  <a:srgbClr val="FFFFFF"/>
                </a:solidFill>
              </a:rPr>
              <a:t>1750 - 1900</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a:t>Development and interaction of cultures</a:t>
            </a:r>
          </a:p>
        </p:txBody>
      </p:sp>
      <p:sp>
        <p:nvSpPr>
          <p:cNvPr id="408" name="Shape 408"/>
          <p:cNvSpPr txBox="1">
            <a:spLocks noGrp="1"/>
          </p:cNvSpPr>
          <p:nvPr>
            <p:ph type="body" idx="1"/>
          </p:nvPr>
        </p:nvSpPr>
        <p:spPr>
          <a:xfrm>
            <a:off x="155575" y="1947332"/>
            <a:ext cx="8673899" cy="4016454"/>
          </a:xfrm>
          <a:prstGeom prst="rect">
            <a:avLst/>
          </a:prstGeom>
        </p:spPr>
        <p:txBody>
          <a:bodyPr lIns="91425" tIns="91425" rIns="91425" bIns="91425" anchor="t" anchorCtr="0">
            <a:spAutoFit/>
          </a:bodyPr>
          <a:lstStyle/>
          <a:p>
            <a:pPr marL="457200" marR="0" lvl="0" indent="-381000" algn="l" rtl="0">
              <a:lnSpc>
                <a:spcPct val="100000"/>
              </a:lnSpc>
              <a:spcBef>
                <a:spcPts val="600"/>
              </a:spcBef>
              <a:spcAft>
                <a:spcPts val="0"/>
              </a:spcAft>
              <a:buClr>
                <a:schemeClr val="dk2"/>
              </a:buClr>
              <a:buSzPct val="166666"/>
              <a:buFont typeface="Arial"/>
              <a:buChar char="•"/>
            </a:pPr>
            <a:r>
              <a:rPr lang="en" sz="1700" dirty="0"/>
              <a:t>Missionaries in China: interfered w/ traditional Chinese culture but also brought scientific knowledge (eg.medicine)</a:t>
            </a:r>
          </a:p>
          <a:p>
            <a:endParaRPr sz="1700" dirty="0"/>
          </a:p>
          <a:p>
            <a:pPr marL="457200" marR="0" lvl="0" indent="-381000" algn="l" rtl="0">
              <a:lnSpc>
                <a:spcPct val="100000"/>
              </a:lnSpc>
              <a:spcBef>
                <a:spcPts val="600"/>
              </a:spcBef>
              <a:spcAft>
                <a:spcPts val="0"/>
              </a:spcAft>
              <a:buClr>
                <a:schemeClr val="dk2"/>
              </a:buClr>
              <a:buSzPct val="166666"/>
              <a:buFont typeface="Arial"/>
              <a:buChar char="•"/>
            </a:pPr>
            <a:r>
              <a:rPr lang="en" sz="1700" dirty="0"/>
              <a:t>State Shintoism in Meiji: gov't-sponsored religion</a:t>
            </a:r>
          </a:p>
          <a:p>
            <a:pPr marL="914400" marR="0" lvl="1" indent="-381000" algn="l" rtl="0">
              <a:lnSpc>
                <a:spcPct val="100000"/>
              </a:lnSpc>
              <a:spcBef>
                <a:spcPts val="600"/>
              </a:spcBef>
              <a:spcAft>
                <a:spcPts val="0"/>
              </a:spcAft>
              <a:buClr>
                <a:schemeClr val="dk2"/>
              </a:buClr>
              <a:buSzPct val="133333"/>
              <a:buFont typeface="Courier New"/>
              <a:buChar char="o"/>
            </a:pPr>
            <a:r>
              <a:rPr lang="en" sz="1700" dirty="0"/>
              <a:t>Japanese superiority and emperor as descendant of the gods</a:t>
            </a:r>
          </a:p>
          <a:p>
            <a:endParaRPr sz="1700" dirty="0"/>
          </a:p>
          <a:p>
            <a:pPr marL="457200" marR="0" lvl="0" indent="-381000" algn="l" rtl="0">
              <a:lnSpc>
                <a:spcPct val="100000"/>
              </a:lnSpc>
              <a:spcBef>
                <a:spcPts val="600"/>
              </a:spcBef>
              <a:spcAft>
                <a:spcPts val="0"/>
              </a:spcAft>
              <a:buClr>
                <a:schemeClr val="dk2"/>
              </a:buClr>
              <a:buSzPct val="166666"/>
              <a:buFont typeface="Arial"/>
              <a:buChar char="•"/>
            </a:pPr>
            <a:r>
              <a:rPr lang="en" sz="1700" dirty="0"/>
              <a:t>India: British created group of Western-educated natives</a:t>
            </a:r>
          </a:p>
          <a:p>
            <a:pPr marL="914400" marR="0" lvl="1" indent="-381000" algn="l" rtl="0">
              <a:lnSpc>
                <a:spcPct val="100000"/>
              </a:lnSpc>
              <a:spcBef>
                <a:spcPts val="600"/>
              </a:spcBef>
              <a:spcAft>
                <a:spcPts val="0"/>
              </a:spcAft>
              <a:buClr>
                <a:schemeClr val="dk2"/>
              </a:buClr>
              <a:buSzPct val="133333"/>
              <a:buFont typeface="Courier New"/>
              <a:buChar char="o"/>
            </a:pPr>
            <a:r>
              <a:rPr lang="en" sz="1700" dirty="0"/>
              <a:t>British eliminated "inhumane" cultural and religious (esp. Hindu) practices</a:t>
            </a:r>
          </a:p>
          <a:p>
            <a:pPr marL="914400" marR="0" lvl="1" indent="-381000" algn="l" rtl="0">
              <a:lnSpc>
                <a:spcPct val="100000"/>
              </a:lnSpc>
              <a:spcBef>
                <a:spcPts val="600"/>
              </a:spcBef>
              <a:spcAft>
                <a:spcPts val="0"/>
              </a:spcAft>
              <a:buClr>
                <a:schemeClr val="dk2"/>
              </a:buClr>
              <a:buSzPct val="133333"/>
              <a:buFont typeface="Courier New"/>
              <a:buChar char="o"/>
            </a:pPr>
            <a:r>
              <a:rPr lang="en" sz="1700" dirty="0"/>
              <a:t>Hindu and Muslim practices led to Sepoy Rebellion</a:t>
            </a:r>
          </a:p>
          <a:p>
            <a:endParaRPr sz="1700" dirty="0"/>
          </a:p>
          <a:p>
            <a:pPr marL="457200" marR="0" lvl="0" indent="-381000" algn="l" rtl="0">
              <a:lnSpc>
                <a:spcPct val="100000"/>
              </a:lnSpc>
              <a:spcBef>
                <a:spcPts val="600"/>
              </a:spcBef>
              <a:spcAft>
                <a:spcPts val="0"/>
              </a:spcAft>
              <a:buClr>
                <a:schemeClr val="dk2"/>
              </a:buClr>
              <a:buSzPct val="166666"/>
              <a:buFont typeface="Arial"/>
              <a:buChar char="•"/>
            </a:pPr>
            <a:r>
              <a:rPr lang="en" sz="1700" dirty="0"/>
              <a:t>France brought modern technology to Indochina; converted Westernized natives to Catholicism.</a:t>
            </a:r>
          </a:p>
        </p:txBody>
      </p:sp>
      <p:sp>
        <p:nvSpPr>
          <p:cNvPr id="409" name="Shape 409"/>
          <p:cNvSpPr txBox="1"/>
          <p:nvPr/>
        </p:nvSpPr>
        <p:spPr>
          <a:xfrm>
            <a:off x="7606775" y="1415837"/>
            <a:ext cx="1349700" cy="3810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solidFill>
                  <a:srgbClr val="FFFFFF"/>
                </a:solidFill>
              </a:rPr>
              <a:t>1750 - 1900</a:t>
            </a:r>
          </a:p>
          <a:p>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ctrTitle"/>
          </p:nvPr>
        </p:nvSpPr>
        <p:spPr>
          <a:xfrm>
            <a:off x="685800" y="1734342"/>
            <a:ext cx="7772400" cy="2245499"/>
          </a:xfrm>
          <a:prstGeom prst="rect">
            <a:avLst/>
          </a:prstGeom>
        </p:spPr>
        <p:txBody>
          <a:bodyPr lIns="91425" tIns="91425" rIns="91425" bIns="91425" anchor="b" anchorCtr="0">
            <a:spAutoFit/>
          </a:bodyPr>
          <a:lstStyle/>
          <a:p>
            <a:pPr lvl="0" rtl="0">
              <a:spcBef>
                <a:spcPts val="600"/>
              </a:spcBef>
              <a:buClr>
                <a:srgbClr val="000000"/>
              </a:buClr>
              <a:buSzPct val="25000"/>
              <a:buFont typeface="Arial"/>
              <a:buNone/>
            </a:pPr>
            <a:r>
              <a:rPr lang="en" sz="9600"/>
              <a:t>1750 - 1900</a:t>
            </a:r>
          </a:p>
        </p:txBody>
      </p:sp>
      <p:sp>
        <p:nvSpPr>
          <p:cNvPr id="415" name="Shape 415"/>
          <p:cNvSpPr txBox="1">
            <a:spLocks noGrp="1"/>
          </p:cNvSpPr>
          <p:nvPr>
            <p:ph type="subTitle" idx="1"/>
          </p:nvPr>
        </p:nvSpPr>
        <p:spPr>
          <a:xfrm>
            <a:off x="685800" y="4124476"/>
            <a:ext cx="7772400" cy="949799"/>
          </a:xfrm>
          <a:prstGeom prst="rect">
            <a:avLst/>
          </a:prstGeom>
        </p:spPr>
        <p:txBody>
          <a:bodyPr lIns="91425" tIns="91425" rIns="91425" bIns="91425" anchor="ctr" anchorCtr="0">
            <a:spAutoFit/>
          </a:bodyPr>
          <a:lstStyle/>
          <a:p>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a:t>State-building, expansion, and conflict</a:t>
            </a:r>
          </a:p>
        </p:txBody>
      </p:sp>
      <p:sp>
        <p:nvSpPr>
          <p:cNvPr id="421" name="Shape 421"/>
          <p:cNvSpPr txBox="1">
            <a:spLocks noGrp="1"/>
          </p:cNvSpPr>
          <p:nvPr>
            <p:ph type="body" idx="1"/>
          </p:nvPr>
        </p:nvSpPr>
        <p:spPr>
          <a:xfrm>
            <a:off x="457200" y="1883832"/>
            <a:ext cx="8229600" cy="4419128"/>
          </a:xfrm>
          <a:prstGeom prst="rect">
            <a:avLst/>
          </a:prstGeom>
        </p:spPr>
        <p:txBody>
          <a:bodyPr lIns="91425" tIns="91425" rIns="91425" bIns="91425" anchor="t" anchorCtr="0">
            <a:spAutoFit/>
          </a:bodyPr>
          <a:lstStyle/>
          <a:p>
            <a:pPr marL="457200" marR="0" lvl="0" indent="-381000" algn="l" rtl="0">
              <a:lnSpc>
                <a:spcPct val="100000"/>
              </a:lnSpc>
              <a:spcBef>
                <a:spcPts val="600"/>
              </a:spcBef>
              <a:spcAft>
                <a:spcPts val="0"/>
              </a:spcAft>
              <a:buClr>
                <a:schemeClr val="dk2"/>
              </a:buClr>
              <a:buSzPct val="166666"/>
              <a:buFont typeface="Arial"/>
              <a:buChar char="•"/>
            </a:pPr>
            <a:r>
              <a:rPr lang="en" sz="1700" dirty="0"/>
              <a:t>Qing Dynasty: oppressive rule and bad economic conditions by incompetent emperors; weakening in the late 1800s and collapsed in 1911</a:t>
            </a:r>
          </a:p>
          <a:p>
            <a:pPr marL="914400" marR="0" lvl="1" indent="-381000" algn="l" rtl="0">
              <a:lnSpc>
                <a:spcPct val="100000"/>
              </a:lnSpc>
              <a:spcBef>
                <a:spcPts val="600"/>
              </a:spcBef>
              <a:spcAft>
                <a:spcPts val="0"/>
              </a:spcAft>
              <a:buClr>
                <a:schemeClr val="dk2"/>
              </a:buClr>
              <a:buSzPct val="133333"/>
              <a:buFont typeface="Courier New"/>
              <a:buChar char="o"/>
            </a:pPr>
            <a:r>
              <a:rPr lang="en" sz="1700" dirty="0"/>
              <a:t>Taiping Rebellion, Self-Strengthening Movement, Boxer Rebellion</a:t>
            </a:r>
          </a:p>
          <a:p>
            <a:endParaRPr sz="1700" dirty="0"/>
          </a:p>
          <a:p>
            <a:pPr marL="457200" marR="0" lvl="0" indent="-381000" algn="l" rtl="0">
              <a:lnSpc>
                <a:spcPct val="100000"/>
              </a:lnSpc>
              <a:spcBef>
                <a:spcPts val="600"/>
              </a:spcBef>
              <a:spcAft>
                <a:spcPts val="0"/>
              </a:spcAft>
              <a:buClr>
                <a:schemeClr val="dk2"/>
              </a:buClr>
              <a:buSzPct val="166666"/>
              <a:buFont typeface="Arial"/>
              <a:buChar char="•"/>
            </a:pPr>
            <a:r>
              <a:rPr lang="en" sz="1700" dirty="0"/>
              <a:t>Tokugawa Shogunate: highly dictatorial rule</a:t>
            </a:r>
          </a:p>
          <a:p>
            <a:endParaRPr sz="1700" dirty="0"/>
          </a:p>
          <a:p>
            <a:pPr marL="457200" lvl="0" indent="-381000" rtl="0">
              <a:buClr>
                <a:schemeClr val="dk2"/>
              </a:buClr>
              <a:buSzPct val="166666"/>
              <a:buFont typeface="Arial"/>
              <a:buChar char="•"/>
            </a:pPr>
            <a:r>
              <a:rPr lang="en" sz="1700" dirty="0"/>
              <a:t>Meiji Japan: Meiji Restoration; Constitution of 1890</a:t>
            </a:r>
          </a:p>
          <a:p>
            <a:pPr marL="914400" marR="0" lvl="1" indent="-381000" algn="l" rtl="0">
              <a:lnSpc>
                <a:spcPct val="100000"/>
              </a:lnSpc>
              <a:spcBef>
                <a:spcPts val="480"/>
              </a:spcBef>
              <a:spcAft>
                <a:spcPts val="0"/>
              </a:spcAft>
              <a:buClr>
                <a:schemeClr val="dk2"/>
              </a:buClr>
              <a:buSzPct val="80000"/>
              <a:buFont typeface="Courier New"/>
              <a:buChar char="o"/>
            </a:pPr>
            <a:r>
              <a:rPr lang="en" sz="1700" dirty="0"/>
              <a:t>By the 1800s -&gt; militaristic and nationalistic.</a:t>
            </a:r>
          </a:p>
          <a:p>
            <a:endParaRPr sz="1700" dirty="0"/>
          </a:p>
          <a:p>
            <a:pPr marL="457200" marR="0" lvl="0" indent="-381000" algn="l" rtl="0">
              <a:lnSpc>
                <a:spcPct val="100000"/>
              </a:lnSpc>
              <a:spcBef>
                <a:spcPts val="600"/>
              </a:spcBef>
              <a:spcAft>
                <a:spcPts val="0"/>
              </a:spcAft>
              <a:buClr>
                <a:schemeClr val="dk2"/>
              </a:buClr>
              <a:buSzPct val="166666"/>
              <a:buFont typeface="Arial"/>
              <a:buChar char="•"/>
            </a:pPr>
            <a:r>
              <a:rPr lang="en" sz="1700" dirty="0"/>
              <a:t>India under control of the British East India Company.</a:t>
            </a:r>
          </a:p>
          <a:p>
            <a:pPr marL="914400" marR="0" lvl="1" indent="-381000" algn="l" rtl="0">
              <a:lnSpc>
                <a:spcPct val="100000"/>
              </a:lnSpc>
              <a:spcBef>
                <a:spcPts val="600"/>
              </a:spcBef>
              <a:spcAft>
                <a:spcPts val="0"/>
              </a:spcAft>
              <a:buClr>
                <a:schemeClr val="dk2"/>
              </a:buClr>
              <a:buSzPct val="133333"/>
              <a:buFont typeface="Courier New"/>
              <a:buChar char="o"/>
            </a:pPr>
            <a:r>
              <a:rPr lang="en" sz="1700" dirty="0"/>
              <a:t>Sepoy Rebellion</a:t>
            </a:r>
          </a:p>
          <a:p>
            <a:endParaRPr sz="1700" dirty="0"/>
          </a:p>
          <a:p>
            <a:pPr marL="457200" lvl="0" indent="-381000" rtl="0">
              <a:buClr>
                <a:schemeClr val="dk2"/>
              </a:buClr>
              <a:buSzPct val="166666"/>
              <a:buFont typeface="Arial"/>
              <a:buChar char="•"/>
            </a:pPr>
            <a:r>
              <a:rPr lang="en" sz="1700" dirty="0"/>
              <a:t>SE Asia colonized by Western powers (except Thailand)</a:t>
            </a:r>
          </a:p>
        </p:txBody>
      </p:sp>
      <p:sp>
        <p:nvSpPr>
          <p:cNvPr id="422" name="Shape 422"/>
          <p:cNvSpPr txBox="1"/>
          <p:nvPr/>
        </p:nvSpPr>
        <p:spPr>
          <a:xfrm>
            <a:off x="7508875" y="1391732"/>
            <a:ext cx="1857299" cy="5556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solidFill>
                  <a:srgbClr val="FFFFFF"/>
                </a:solidFill>
              </a:rPr>
              <a:t>1750 - 1900</a:t>
            </a:r>
          </a:p>
          <a:p>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3600"/>
              <a:t>Creation, expansion, and interaction of economic systems</a:t>
            </a:r>
          </a:p>
        </p:txBody>
      </p:sp>
      <p:sp>
        <p:nvSpPr>
          <p:cNvPr id="428" name="Shape 428"/>
          <p:cNvSpPr txBox="1">
            <a:spLocks noGrp="1"/>
          </p:cNvSpPr>
          <p:nvPr>
            <p:ph type="body" idx="1"/>
          </p:nvPr>
        </p:nvSpPr>
        <p:spPr>
          <a:xfrm>
            <a:off x="457200" y="1947332"/>
            <a:ext cx="8229600" cy="4339619"/>
          </a:xfrm>
          <a:prstGeom prst="rect">
            <a:avLst/>
          </a:prstGeom>
        </p:spPr>
        <p:txBody>
          <a:bodyPr lIns="91425" tIns="91425" rIns="91425" bIns="91425" anchor="t" anchorCtr="0">
            <a:spAutoFit/>
          </a:bodyPr>
          <a:lstStyle/>
          <a:p>
            <a:pPr marL="457200" marR="0" lvl="0" indent="-381000" algn="l" rtl="0">
              <a:lnSpc>
                <a:spcPct val="100000"/>
              </a:lnSpc>
              <a:spcBef>
                <a:spcPts val="600"/>
              </a:spcBef>
              <a:spcAft>
                <a:spcPts val="0"/>
              </a:spcAft>
              <a:buClr>
                <a:schemeClr val="dk2"/>
              </a:buClr>
              <a:buSzPct val="166666"/>
              <a:buFont typeface="Arial"/>
              <a:buChar char="•"/>
            </a:pPr>
            <a:r>
              <a:rPr lang="en" sz="2000" dirty="0"/>
              <a:t>Qing Dynasty: China didn't modernize or industrialize -&gt; backwards and forced by Western powers to grant economic concessions</a:t>
            </a:r>
          </a:p>
          <a:p>
            <a:pPr marL="914400" marR="0" lvl="1" indent="-381000" algn="l" rtl="0">
              <a:lnSpc>
                <a:spcPct val="100000"/>
              </a:lnSpc>
              <a:spcBef>
                <a:spcPts val="600"/>
              </a:spcBef>
              <a:spcAft>
                <a:spcPts val="0"/>
              </a:spcAft>
              <a:buClr>
                <a:schemeClr val="dk2"/>
              </a:buClr>
              <a:buSzPct val="133333"/>
              <a:buFont typeface="Courier New"/>
              <a:buChar char="o"/>
            </a:pPr>
            <a:r>
              <a:rPr lang="en" sz="2000" dirty="0"/>
              <a:t>exports: tea, silk, and porcelain</a:t>
            </a:r>
          </a:p>
          <a:p>
            <a:pPr marL="914400" marR="0" lvl="1" indent="-381000" algn="l" rtl="0">
              <a:lnSpc>
                <a:spcPct val="100000"/>
              </a:lnSpc>
              <a:spcBef>
                <a:spcPts val="600"/>
              </a:spcBef>
              <a:spcAft>
                <a:spcPts val="0"/>
              </a:spcAft>
              <a:buClr>
                <a:schemeClr val="dk2"/>
              </a:buClr>
              <a:buSzPct val="133333"/>
              <a:buFont typeface="Courier New"/>
              <a:buChar char="o"/>
            </a:pPr>
            <a:r>
              <a:rPr lang="en" sz="2000" dirty="0"/>
              <a:t>Opium Wars: reversed the balance of trade</a:t>
            </a:r>
          </a:p>
          <a:p>
            <a:pPr marL="457200" marR="0" lvl="0" indent="-381000" algn="l" rtl="0">
              <a:lnSpc>
                <a:spcPct val="100000"/>
              </a:lnSpc>
              <a:spcBef>
                <a:spcPts val="600"/>
              </a:spcBef>
              <a:spcAft>
                <a:spcPts val="0"/>
              </a:spcAft>
              <a:buClr>
                <a:schemeClr val="dk2"/>
              </a:buClr>
              <a:buSzPct val="166666"/>
              <a:buFont typeface="Arial"/>
              <a:buChar char="•"/>
            </a:pPr>
            <a:r>
              <a:rPr lang="en" sz="2000" dirty="0"/>
              <a:t>Starting 1868, Japan modernized and industrialized to avoid falling into the hands of Western powers.</a:t>
            </a:r>
          </a:p>
          <a:p>
            <a:pPr marL="457200" marR="0" lvl="0" indent="-381000" algn="l" rtl="0">
              <a:lnSpc>
                <a:spcPct val="100000"/>
              </a:lnSpc>
              <a:spcBef>
                <a:spcPts val="600"/>
              </a:spcBef>
              <a:spcAft>
                <a:spcPts val="0"/>
              </a:spcAft>
              <a:buClr>
                <a:schemeClr val="dk2"/>
              </a:buClr>
              <a:buSzPct val="166666"/>
              <a:buFont typeface="Arial"/>
              <a:buChar char="•"/>
            </a:pPr>
            <a:r>
              <a:rPr lang="en" sz="2000" dirty="0"/>
              <a:t>In 1870s, Japan militarized and expanded empire, becoming an imperial power.</a:t>
            </a:r>
          </a:p>
          <a:p>
            <a:pPr marL="457200" marR="0" lvl="0" indent="-381000" algn="l" rtl="0">
              <a:lnSpc>
                <a:spcPct val="100000"/>
              </a:lnSpc>
              <a:spcBef>
                <a:spcPts val="600"/>
              </a:spcBef>
              <a:spcAft>
                <a:spcPts val="0"/>
              </a:spcAft>
              <a:buClr>
                <a:schemeClr val="dk2"/>
              </a:buClr>
              <a:buSzPct val="166666"/>
              <a:buFont typeface="Arial"/>
              <a:buChar char="•"/>
            </a:pPr>
            <a:r>
              <a:rPr lang="en" sz="2000" dirty="0"/>
              <a:t>India: industrialized under British rule (the Raj) for economic exploitation</a:t>
            </a:r>
          </a:p>
          <a:p>
            <a:pPr marL="457200" marR="0" lvl="0" indent="-381000" algn="l" rtl="0">
              <a:lnSpc>
                <a:spcPct val="100000"/>
              </a:lnSpc>
              <a:spcBef>
                <a:spcPts val="600"/>
              </a:spcBef>
              <a:spcAft>
                <a:spcPts val="0"/>
              </a:spcAft>
              <a:buClr>
                <a:schemeClr val="dk2"/>
              </a:buClr>
              <a:buSzPct val="166666"/>
              <a:buFont typeface="Arial"/>
              <a:buChar char="•"/>
            </a:pPr>
            <a:r>
              <a:rPr lang="en" sz="2000" dirty="0"/>
              <a:t>SE Asia: source of resources to be exploited by colonial powers (Thailand modernized Western-style)</a:t>
            </a:r>
          </a:p>
        </p:txBody>
      </p:sp>
      <p:sp>
        <p:nvSpPr>
          <p:cNvPr id="429" name="Shape 429"/>
          <p:cNvSpPr txBox="1"/>
          <p:nvPr/>
        </p:nvSpPr>
        <p:spPr>
          <a:xfrm>
            <a:off x="7480200" y="1428750"/>
            <a:ext cx="1206600" cy="4446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solidFill>
                  <a:srgbClr val="FFFFFF"/>
                </a:solidFill>
              </a:rPr>
              <a:t>1750 - 1900</a:t>
            </a:r>
          </a:p>
          <a:p>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3600"/>
              <a:t>Development and transformation of social structures</a:t>
            </a:r>
          </a:p>
        </p:txBody>
      </p:sp>
      <p:sp>
        <p:nvSpPr>
          <p:cNvPr id="435" name="Shape 435"/>
          <p:cNvSpPr txBox="1">
            <a:spLocks noGrp="1"/>
          </p:cNvSpPr>
          <p:nvPr>
            <p:ph type="body" idx="1"/>
          </p:nvPr>
        </p:nvSpPr>
        <p:spPr>
          <a:xfrm>
            <a:off x="457200" y="1947332"/>
            <a:ext cx="8229600" cy="4201120"/>
          </a:xfrm>
          <a:prstGeom prst="rect">
            <a:avLst/>
          </a:prstGeom>
        </p:spPr>
        <p:txBody>
          <a:bodyPr lIns="91425" tIns="91425" rIns="91425" bIns="91425" anchor="t" anchorCtr="0">
            <a:spAutoFit/>
          </a:bodyPr>
          <a:lstStyle/>
          <a:p>
            <a:pPr marL="457200" lvl="0" indent="-381000" rtl="0">
              <a:buClr>
                <a:schemeClr val="dk2"/>
              </a:buClr>
              <a:buSzPct val="166666"/>
              <a:buFont typeface="Arial"/>
              <a:buChar char="•"/>
            </a:pPr>
            <a:r>
              <a:rPr lang="en" sz="1800" dirty="0"/>
              <a:t>Qing Dynasty: filial piety</a:t>
            </a:r>
          </a:p>
          <a:p>
            <a:endParaRPr sz="1800" dirty="0"/>
          </a:p>
          <a:p>
            <a:pPr marL="457200" lvl="0" indent="-381000" rtl="0">
              <a:buClr>
                <a:schemeClr val="dk2"/>
              </a:buClr>
              <a:buSzPct val="166666"/>
              <a:buFont typeface="Arial"/>
              <a:buChar char="•"/>
            </a:pPr>
            <a:r>
              <a:rPr lang="en" sz="1800" dirty="0"/>
              <a:t>Tokugawa regime: rigidly stratified society with hereditary privileges (eg. samurai class from feudal era)</a:t>
            </a:r>
          </a:p>
          <a:p>
            <a:endParaRPr sz="1800" dirty="0"/>
          </a:p>
          <a:p>
            <a:pPr marL="457200" marR="0" lvl="0" indent="-381000" algn="l" rtl="0">
              <a:lnSpc>
                <a:spcPct val="100000"/>
              </a:lnSpc>
              <a:spcBef>
                <a:spcPts val="600"/>
              </a:spcBef>
              <a:spcAft>
                <a:spcPts val="0"/>
              </a:spcAft>
              <a:buClr>
                <a:schemeClr val="dk2"/>
              </a:buClr>
              <a:buSzPct val="166666"/>
              <a:buFont typeface="Arial"/>
              <a:buChar char="•"/>
            </a:pPr>
            <a:r>
              <a:rPr lang="en" sz="1800" dirty="0"/>
              <a:t>In 1871, Meiji abolished feudalism and rigid social hierarchy ended.</a:t>
            </a:r>
          </a:p>
          <a:p>
            <a:pPr marL="914400" marR="0" lvl="1" indent="-381000" algn="l" rtl="0">
              <a:lnSpc>
                <a:spcPct val="100000"/>
              </a:lnSpc>
              <a:spcBef>
                <a:spcPts val="600"/>
              </a:spcBef>
              <a:spcAft>
                <a:spcPts val="0"/>
              </a:spcAft>
              <a:buClr>
                <a:schemeClr val="dk2"/>
              </a:buClr>
              <a:buSzPct val="133333"/>
              <a:buFont typeface="Courier New"/>
              <a:buChar char="o"/>
            </a:pPr>
            <a:r>
              <a:rPr lang="en" sz="1800" dirty="0"/>
              <a:t>political positions dependent on merit and exam</a:t>
            </a:r>
          </a:p>
          <a:p>
            <a:pPr marL="914400" marR="0" lvl="1" indent="-381000" algn="l" rtl="0">
              <a:lnSpc>
                <a:spcPct val="100000"/>
              </a:lnSpc>
              <a:spcBef>
                <a:spcPts val="600"/>
              </a:spcBef>
              <a:spcAft>
                <a:spcPts val="0"/>
              </a:spcAft>
              <a:buClr>
                <a:schemeClr val="dk2"/>
              </a:buClr>
              <a:buSzPct val="133333"/>
              <a:buFont typeface="Courier New"/>
              <a:buChar char="o"/>
            </a:pPr>
            <a:r>
              <a:rPr lang="en" sz="1800" dirty="0"/>
              <a:t>merchant/middle class grew in size and influence as they modernized</a:t>
            </a:r>
          </a:p>
          <a:p>
            <a:pPr marL="914400" marR="0" lvl="1" indent="-381000" algn="l" rtl="0">
              <a:lnSpc>
                <a:spcPct val="100000"/>
              </a:lnSpc>
              <a:spcBef>
                <a:spcPts val="600"/>
              </a:spcBef>
              <a:spcAft>
                <a:spcPts val="0"/>
              </a:spcAft>
              <a:buClr>
                <a:schemeClr val="dk2"/>
              </a:buClr>
              <a:buSzPct val="133333"/>
              <a:buFont typeface="Courier New"/>
              <a:buChar char="o"/>
            </a:pPr>
            <a:r>
              <a:rPr lang="en" sz="1800" dirty="0"/>
              <a:t>industrial lower classes suffered from industrial working conds.</a:t>
            </a:r>
          </a:p>
          <a:p>
            <a:endParaRPr sz="1800" dirty="0"/>
          </a:p>
          <a:p>
            <a:pPr marL="457200" marR="0" lvl="0" indent="-381000" algn="l" rtl="0">
              <a:lnSpc>
                <a:spcPct val="100000"/>
              </a:lnSpc>
              <a:spcBef>
                <a:spcPts val="600"/>
              </a:spcBef>
              <a:spcAft>
                <a:spcPts val="0"/>
              </a:spcAft>
              <a:buClr>
                <a:schemeClr val="dk2"/>
              </a:buClr>
              <a:buSzPct val="166666"/>
              <a:buFont typeface="Arial"/>
              <a:buChar char="•"/>
            </a:pPr>
            <a:r>
              <a:rPr lang="en" sz="1800" dirty="0"/>
              <a:t>In India, Caste system: rigid social structure (with the untouchables at the bottom)</a:t>
            </a:r>
          </a:p>
        </p:txBody>
      </p:sp>
      <p:sp>
        <p:nvSpPr>
          <p:cNvPr id="436" name="Shape 436"/>
          <p:cNvSpPr txBox="1"/>
          <p:nvPr/>
        </p:nvSpPr>
        <p:spPr>
          <a:xfrm>
            <a:off x="7445375" y="1428750"/>
            <a:ext cx="1587600" cy="4446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solidFill>
                  <a:srgbClr val="FFFFFF"/>
                </a:solidFill>
              </a:rPr>
              <a:t>1750 - 1900</a:t>
            </a:r>
          </a:p>
          <a:p>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1330325" y="-439737"/>
            <a:ext cx="4991099" cy="1522199"/>
          </a:xfrm>
          <a:prstGeom prst="rect">
            <a:avLst/>
          </a:prstGeom>
        </p:spPr>
        <p:txBody>
          <a:bodyPr lIns="91425" tIns="91425" rIns="91425" bIns="91425" anchor="b" anchorCtr="0">
            <a:spAutoFit/>
          </a:bodyPr>
          <a:lstStyle/>
          <a:p>
            <a:pPr>
              <a:buNone/>
            </a:pPr>
            <a:r>
              <a:rPr lang="en"/>
              <a:t>Asia, 1750-1900</a:t>
            </a:r>
          </a:p>
        </p:txBody>
      </p:sp>
      <p:sp>
        <p:nvSpPr>
          <p:cNvPr id="442" name="Shape 442"/>
          <p:cNvSpPr txBox="1">
            <a:spLocks noGrp="1"/>
          </p:cNvSpPr>
          <p:nvPr>
            <p:ph type="body" idx="1"/>
          </p:nvPr>
        </p:nvSpPr>
        <p:spPr>
          <a:xfrm>
            <a:off x="457200" y="1947332"/>
            <a:ext cx="8229600" cy="4620299"/>
          </a:xfrm>
          <a:prstGeom prst="rect">
            <a:avLst/>
          </a:prstGeom>
        </p:spPr>
        <p:txBody>
          <a:bodyPr lIns="91425" tIns="91425" rIns="91425" bIns="91425" anchor="t" anchorCtr="0">
            <a:spAutoFit/>
          </a:bodyPr>
          <a:lstStyle/>
          <a:p>
            <a:endParaRPr/>
          </a:p>
        </p:txBody>
      </p:sp>
      <p:sp>
        <p:nvSpPr>
          <p:cNvPr id="443" name="Shape 443"/>
          <p:cNvSpPr/>
          <p:nvPr/>
        </p:nvSpPr>
        <p:spPr>
          <a:xfrm>
            <a:off x="0" y="980383"/>
            <a:ext cx="9143999" cy="5877617"/>
          </a:xfrm>
          <a:prstGeom prst="rect">
            <a:avLst/>
          </a:prstGeom>
          <a:blipFill>
            <a:blip r:embed="rId3"/>
            <a:stretch>
              <a:fillRect/>
            </a:stretch>
          </a:blipFill>
          <a:ln>
            <a:noFill/>
          </a:ln>
        </p:spPr>
      </p:sp>
      <p:sp>
        <p:nvSpPr>
          <p:cNvPr id="444" name="Shape 444"/>
          <p:cNvSpPr txBox="1"/>
          <p:nvPr/>
        </p:nvSpPr>
        <p:spPr>
          <a:xfrm>
            <a:off x="6543800" y="345283"/>
            <a:ext cx="2015999" cy="635100"/>
          </a:xfrm>
          <a:prstGeom prst="rect">
            <a:avLst/>
          </a:prstGeom>
          <a:noFill/>
        </p:spPr>
        <p:txBody>
          <a:bodyPr lIns="91425" tIns="91425" rIns="91425" bIns="91425" anchor="t" anchorCtr="0">
            <a:spAutoFit/>
          </a:bodyPr>
          <a:lstStyle/>
          <a:p>
            <a:pPr>
              <a:buNone/>
            </a:pPr>
            <a:r>
              <a:rPr lang="en" sz="1800">
                <a:solidFill>
                  <a:srgbClr val="FFFFFF"/>
                </a:solidFill>
              </a:rPr>
              <a:t>(Map Of 1800s)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ctrTitle"/>
          </p:nvPr>
        </p:nvSpPr>
        <p:spPr>
          <a:xfrm>
            <a:off x="241300" y="1734342"/>
            <a:ext cx="8217000" cy="2245499"/>
          </a:xfrm>
          <a:prstGeom prst="rect">
            <a:avLst/>
          </a:prstGeom>
        </p:spPr>
        <p:txBody>
          <a:bodyPr lIns="91425" tIns="91425" rIns="91425" bIns="91425" anchor="b" anchorCtr="0">
            <a:spAutoFit/>
          </a:bodyPr>
          <a:lstStyle/>
          <a:p>
            <a:pPr>
              <a:buNone/>
            </a:pPr>
            <a:r>
              <a:rPr lang="en" sz="6000" dirty="0"/>
              <a:t>Modern Asian History</a:t>
            </a:r>
          </a:p>
        </p:txBody>
      </p:sp>
      <p:sp>
        <p:nvSpPr>
          <p:cNvPr id="450" name="Shape 450"/>
          <p:cNvSpPr txBox="1">
            <a:spLocks noGrp="1"/>
          </p:cNvSpPr>
          <p:nvPr>
            <p:ph type="subTitle" idx="1"/>
          </p:nvPr>
        </p:nvSpPr>
        <p:spPr>
          <a:xfrm>
            <a:off x="685800" y="3786737"/>
            <a:ext cx="7772400" cy="1046400"/>
          </a:xfrm>
          <a:prstGeom prst="rect">
            <a:avLst/>
          </a:prstGeom>
        </p:spPr>
        <p:txBody>
          <a:bodyPr lIns="91425" tIns="91425" rIns="91425" bIns="91425" anchor="t" anchorCtr="0">
            <a:spAutoFit/>
          </a:bodyPr>
          <a:lstStyle/>
          <a:p>
            <a:pPr lvl="0" rtl="0">
              <a:buNone/>
            </a:pPr>
            <a:r>
              <a:rPr lang="en"/>
              <a:t>1900- Present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buNone/>
            </a:pPr>
            <a:r>
              <a:rPr lang="en"/>
              <a:t>8,000 BCE-600 BCE</a:t>
            </a:r>
          </a:p>
        </p:txBody>
      </p:sp>
      <p:sp>
        <p:nvSpPr>
          <p:cNvPr id="234" name="Shape 234"/>
          <p:cNvSpPr/>
          <p:nvPr/>
        </p:nvSpPr>
        <p:spPr>
          <a:xfrm>
            <a:off x="453116" y="1904537"/>
            <a:ext cx="8237767" cy="4361852"/>
          </a:xfrm>
          <a:prstGeom prst="rect">
            <a:avLst/>
          </a:prstGeom>
          <a:blipFill>
            <a:blip r:embed="rId3"/>
            <a:stretch>
              <a:fillRect/>
            </a:stretch>
          </a:blipFill>
          <a:ln>
            <a:noFill/>
          </a:ln>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54"/>
        <p:cNvGrpSpPr/>
        <p:nvPr/>
      </p:nvGrpSpPr>
      <p:grpSpPr>
        <a:xfrm>
          <a:off x="0" y="0"/>
          <a:ext cx="0" cy="0"/>
          <a:chOff x="0" y="0"/>
          <a:chExt cx="0" cy="0"/>
        </a:xfrm>
      </p:grpSpPr>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58"/>
        <p:cNvGrpSpPr/>
        <p:nvPr/>
      </p:nvGrpSpPr>
      <p:grpSpPr>
        <a:xfrm>
          <a:off x="0" y="0"/>
          <a:ext cx="0" cy="0"/>
          <a:chOff x="0" y="0"/>
          <a:chExt cx="0" cy="0"/>
        </a:xfrm>
      </p:grpSpPr>
      <p:sp>
        <p:nvSpPr>
          <p:cNvPr id="459" name="Shape 459"/>
          <p:cNvSpPr txBox="1"/>
          <p:nvPr/>
        </p:nvSpPr>
        <p:spPr>
          <a:xfrm>
            <a:off x="564153" y="387825"/>
            <a:ext cx="5447699" cy="722999"/>
          </a:xfrm>
          <a:prstGeom prst="rect">
            <a:avLst/>
          </a:prstGeom>
          <a:noFill/>
        </p:spPr>
        <p:txBody>
          <a:bodyPr lIns="91425" tIns="91425" rIns="91425" bIns="91425" anchor="t" anchorCtr="0">
            <a:spAutoFit/>
          </a:bodyPr>
          <a:lstStyle/>
          <a:p>
            <a:pPr>
              <a:buNone/>
            </a:pPr>
            <a:r>
              <a:rPr lang="en" sz="3000">
                <a:latin typeface="Comic Sans MS"/>
                <a:ea typeface="Comic Sans MS"/>
                <a:cs typeface="Comic Sans MS"/>
                <a:sym typeface="Comic Sans MS"/>
              </a:rPr>
              <a:t>Asia as of 2012</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0" y="0"/>
            <a:ext cx="8793899" cy="790500"/>
          </a:xfrm>
          <a:prstGeom prst="rect">
            <a:avLst/>
          </a:prstGeom>
          <a:ln>
            <a:noFill/>
          </a:ln>
        </p:spPr>
        <p:txBody>
          <a:bodyPr lIns="91425" tIns="91425" rIns="91425" bIns="91425" anchor="b" anchorCtr="0">
            <a:normAutofit fontScale="90000"/>
          </a:bodyPr>
          <a:lstStyle/>
          <a:p>
            <a:pPr marR="0" lvl="0" algn="l" rtl="0">
              <a:lnSpc>
                <a:spcPct val="115000"/>
              </a:lnSpc>
              <a:spcBef>
                <a:spcPts val="0"/>
              </a:spcBef>
              <a:spcAft>
                <a:spcPts val="0"/>
              </a:spcAft>
              <a:buNone/>
            </a:pPr>
            <a:r>
              <a:rPr lang="en" sz="3000" dirty="0">
                <a:solidFill>
                  <a:srgbClr val="FF0000"/>
                </a:solidFill>
              </a:rPr>
              <a:t>Interaction Between Humans and Environment</a:t>
            </a:r>
          </a:p>
        </p:txBody>
      </p:sp>
      <p:sp>
        <p:nvSpPr>
          <p:cNvPr id="465" name="Shape 465"/>
          <p:cNvSpPr txBox="1">
            <a:spLocks noGrp="1"/>
          </p:cNvSpPr>
          <p:nvPr>
            <p:ph type="body" idx="1"/>
          </p:nvPr>
        </p:nvSpPr>
        <p:spPr>
          <a:xfrm>
            <a:off x="228600" y="838200"/>
            <a:ext cx="9218700" cy="5836500"/>
          </a:xfrm>
          <a:prstGeom prst="rect">
            <a:avLst/>
          </a:prstGeom>
        </p:spPr>
        <p:txBody>
          <a:bodyPr lIns="91425" tIns="91425" rIns="91425" bIns="91425" anchor="t" anchorCtr="0">
            <a:spAutoFit/>
          </a:bodyPr>
          <a:lstStyle/>
          <a:p>
            <a:pPr marL="0" marR="0" lvl="0" indent="0" algn="l" rtl="0">
              <a:lnSpc>
                <a:spcPct val="100000"/>
              </a:lnSpc>
              <a:spcBef>
                <a:spcPts val="600"/>
              </a:spcBef>
              <a:spcAft>
                <a:spcPts val="0"/>
              </a:spcAft>
              <a:buClr>
                <a:srgbClr val="000000"/>
              </a:buClr>
              <a:buSzPct val="61111"/>
              <a:buFont typeface="Arial"/>
              <a:buNone/>
            </a:pPr>
            <a:r>
              <a:rPr lang="en" sz="1700" b="1" dirty="0" smtClean="0">
                <a:solidFill>
                  <a:srgbClr val="000000"/>
                </a:solidFill>
              </a:rPr>
              <a:t>War's </a:t>
            </a:r>
            <a:r>
              <a:rPr lang="en" sz="1700" b="1" dirty="0">
                <a:solidFill>
                  <a:srgbClr val="000000"/>
                </a:solidFill>
              </a:rPr>
              <a:t>destruction of Environment:</a:t>
            </a:r>
          </a:p>
          <a:p>
            <a:pPr lvl="0" indent="457200" rtl="0">
              <a:buNone/>
            </a:pPr>
            <a:r>
              <a:rPr lang="en" sz="1700" dirty="0">
                <a:solidFill>
                  <a:srgbClr val="000000"/>
                </a:solidFill>
              </a:rPr>
              <a:t>- Radiation from Nuclear Testing, Bio-Warfare + Chemical Warfare </a:t>
            </a:r>
          </a:p>
          <a:p>
            <a:pPr lvl="0" indent="457200" rtl="0">
              <a:buNone/>
            </a:pPr>
            <a:r>
              <a:rPr lang="en" sz="1700" dirty="0">
                <a:solidFill>
                  <a:srgbClr val="000000"/>
                </a:solidFill>
              </a:rPr>
              <a:t>- Bombing in Hiroshima and Nagasaki(1945)</a:t>
            </a:r>
          </a:p>
          <a:p>
            <a:pPr lvl="0" indent="457200" rtl="0">
              <a:buNone/>
            </a:pPr>
            <a:r>
              <a:rPr lang="en" sz="1700" dirty="0">
                <a:solidFill>
                  <a:srgbClr val="000000"/>
                </a:solidFill>
              </a:rPr>
              <a:t>- Napalmed forests in Vietnam </a:t>
            </a:r>
          </a:p>
          <a:p>
            <a:pPr marL="0" lvl="0" indent="0" rtl="0">
              <a:buNone/>
            </a:pPr>
            <a:r>
              <a:rPr lang="en" sz="1700" b="1" dirty="0">
                <a:solidFill>
                  <a:srgbClr val="000000"/>
                </a:solidFill>
              </a:rPr>
              <a:t>Effects of Industrialization of Modernization:</a:t>
            </a:r>
          </a:p>
          <a:p>
            <a:pPr marL="0" lvl="0" indent="457200" rtl="0">
              <a:buNone/>
            </a:pPr>
            <a:r>
              <a:rPr lang="en" sz="1700" dirty="0">
                <a:solidFill>
                  <a:srgbClr val="000000"/>
                </a:solidFill>
              </a:rPr>
              <a:t>- Increase use of energy, resources, production of toxic, chemical, and nuclear </a:t>
            </a:r>
          </a:p>
          <a:p>
            <a:pPr marL="0" lvl="0" indent="457200" rtl="0">
              <a:buNone/>
            </a:pPr>
            <a:r>
              <a:rPr lang="en" sz="1700" dirty="0">
                <a:solidFill>
                  <a:srgbClr val="000000"/>
                </a:solidFill>
              </a:rPr>
              <a:t>  waste</a:t>
            </a:r>
          </a:p>
          <a:p>
            <a:pPr marL="0" marR="0" lvl="0" indent="0" algn="l" rtl="0">
              <a:lnSpc>
                <a:spcPct val="100000"/>
              </a:lnSpc>
              <a:spcBef>
                <a:spcPts val="600"/>
              </a:spcBef>
              <a:spcAft>
                <a:spcPts val="0"/>
              </a:spcAft>
              <a:buClr>
                <a:srgbClr val="000000"/>
              </a:buClr>
              <a:buSzPct val="61111"/>
              <a:buFont typeface="Arial"/>
              <a:buNone/>
            </a:pPr>
            <a:r>
              <a:rPr lang="en" sz="1700" b="1" dirty="0">
                <a:solidFill>
                  <a:srgbClr val="000000"/>
                </a:solidFill>
              </a:rPr>
              <a:t>Diseases:</a:t>
            </a:r>
          </a:p>
          <a:p>
            <a:pPr marL="0" marR="0" lvl="0" indent="457200" algn="l" rtl="0">
              <a:lnSpc>
                <a:spcPct val="100000"/>
              </a:lnSpc>
              <a:spcBef>
                <a:spcPts val="600"/>
              </a:spcBef>
              <a:spcAft>
                <a:spcPts val="0"/>
              </a:spcAft>
              <a:buClr>
                <a:srgbClr val="000000"/>
              </a:buClr>
              <a:buSzPct val="61111"/>
              <a:buFont typeface="Arial"/>
              <a:buNone/>
            </a:pPr>
            <a:r>
              <a:rPr lang="en" sz="1700" dirty="0">
                <a:solidFill>
                  <a:srgbClr val="000000"/>
                </a:solidFill>
              </a:rPr>
              <a:t>- The Asian Flu (H2N2, 1957-8)</a:t>
            </a:r>
          </a:p>
          <a:p>
            <a:pPr marL="0" marR="0" lvl="0" indent="457200" algn="l" rtl="0">
              <a:lnSpc>
                <a:spcPct val="100000"/>
              </a:lnSpc>
              <a:spcBef>
                <a:spcPts val="600"/>
              </a:spcBef>
              <a:spcAft>
                <a:spcPts val="0"/>
              </a:spcAft>
              <a:buClr>
                <a:srgbClr val="000000"/>
              </a:buClr>
              <a:buSzPct val="61111"/>
              <a:buFont typeface="Arial"/>
              <a:buNone/>
            </a:pPr>
            <a:r>
              <a:rPr lang="en" sz="1700" dirty="0">
                <a:solidFill>
                  <a:srgbClr val="000000"/>
                </a:solidFill>
              </a:rPr>
              <a:t>- The Hong Kong Flu (H3N2 1968-1969)</a:t>
            </a:r>
          </a:p>
          <a:p>
            <a:pPr marL="457200" lvl="0" indent="0" rtl="0">
              <a:buNone/>
            </a:pPr>
            <a:r>
              <a:rPr lang="en" sz="1700" dirty="0">
                <a:solidFill>
                  <a:srgbClr val="000000"/>
                </a:solidFill>
              </a:rPr>
              <a:t>- Cholera , Malaria, Tuberculosis; still present threats in (overpopulated) cities with sanitary problems</a:t>
            </a:r>
          </a:p>
          <a:p>
            <a:pPr marL="0" marR="0" lvl="0" indent="0" algn="l" rtl="0">
              <a:lnSpc>
                <a:spcPct val="115000"/>
              </a:lnSpc>
              <a:spcBef>
                <a:spcPts val="1400"/>
              </a:spcBef>
              <a:spcAft>
                <a:spcPts val="400"/>
              </a:spcAft>
              <a:buClr>
                <a:srgbClr val="000000"/>
              </a:buClr>
              <a:buSzPct val="61111"/>
              <a:buFont typeface="Arial"/>
              <a:buNone/>
            </a:pPr>
            <a:r>
              <a:rPr lang="en" sz="1700" b="1" dirty="0">
                <a:solidFill>
                  <a:srgbClr val="000000"/>
                </a:solidFill>
              </a:rPr>
              <a:t>The Green Revolution</a:t>
            </a:r>
            <a:r>
              <a:rPr lang="en" sz="1700" dirty="0">
                <a:solidFill>
                  <a:srgbClr val="000000"/>
                </a:solidFill>
              </a:rPr>
              <a:t> (1960s- Present)(PARTICULARLY IN INDIA)</a:t>
            </a:r>
          </a:p>
          <a:p>
            <a:pPr marL="457200" lvl="0" indent="0" rtl="0">
              <a:buNone/>
            </a:pPr>
            <a:r>
              <a:rPr lang="en" sz="1700" dirty="0">
                <a:solidFill>
                  <a:srgbClr val="000000"/>
                </a:solidFill>
              </a:rPr>
              <a:t>- Development in agriculture leads to the increasing usage of pesticides fertilizers + machinery to increase yield of food</a:t>
            </a:r>
          </a:p>
          <a:p>
            <a:pPr lvl="0" rtl="0">
              <a:buNone/>
            </a:pPr>
            <a:r>
              <a:rPr lang="en" sz="1700" b="1" dirty="0">
                <a:solidFill>
                  <a:srgbClr val="000000"/>
                </a:solidFill>
              </a:rPr>
              <a:t>Southeast Asian Tsunami (2004)</a:t>
            </a:r>
          </a:p>
          <a:p>
            <a:pPr marL="0" marR="0" lvl="0" indent="0" algn="l" rtl="0">
              <a:lnSpc>
                <a:spcPct val="115000"/>
              </a:lnSpc>
              <a:spcBef>
                <a:spcPts val="0"/>
              </a:spcBef>
              <a:spcAft>
                <a:spcPts val="0"/>
              </a:spcAft>
              <a:buNone/>
            </a:pPr>
            <a:r>
              <a:rPr lang="en" sz="1700" b="1" dirty="0">
                <a:solidFill>
                  <a:srgbClr val="000000"/>
                </a:solidFill>
              </a:rPr>
              <a:t>Fukushima crisis caused by Japanese Earthquake(2011)</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520691" y="623350"/>
            <a:ext cx="8406000" cy="843300"/>
          </a:xfrm>
          <a:prstGeom prst="rect">
            <a:avLst/>
          </a:prstGeom>
        </p:spPr>
        <p:txBody>
          <a:bodyPr lIns="91425" tIns="91425" rIns="91425" bIns="91425" anchor="b" anchorCtr="0">
            <a:spAutoFit/>
          </a:bodyPr>
          <a:lstStyle/>
          <a:p>
            <a:pPr>
              <a:buNone/>
            </a:pPr>
            <a:r>
              <a:rPr lang="en" sz="3000">
                <a:solidFill>
                  <a:srgbClr val="000000"/>
                </a:solidFill>
              </a:rPr>
              <a:t>Major Religion in the Asian Countries</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sz="3000">
                <a:solidFill>
                  <a:srgbClr val="FF0000"/>
                </a:solidFill>
              </a:rPr>
              <a:t>Development and Interaction of Cultures</a:t>
            </a:r>
          </a:p>
        </p:txBody>
      </p:sp>
      <p:sp>
        <p:nvSpPr>
          <p:cNvPr id="476" name="Shape 476"/>
          <p:cNvSpPr txBox="1">
            <a:spLocks noGrp="1"/>
          </p:cNvSpPr>
          <p:nvPr>
            <p:ph type="body" idx="1"/>
          </p:nvPr>
        </p:nvSpPr>
        <p:spPr>
          <a:xfrm>
            <a:off x="457200" y="1600200"/>
            <a:ext cx="6102300" cy="4967700"/>
          </a:xfrm>
          <a:prstGeom prst="rect">
            <a:avLst/>
          </a:prstGeom>
        </p:spPr>
        <p:txBody>
          <a:bodyPr lIns="91425" tIns="91425" rIns="91425" bIns="91425" anchor="t" anchorCtr="0">
            <a:spAutoFit/>
          </a:bodyPr>
          <a:lstStyle/>
          <a:p>
            <a:pPr lvl="0" rtl="0">
              <a:buNone/>
            </a:pPr>
            <a:r>
              <a:rPr lang="en" sz="1800"/>
              <a:t>- Asian countries get most of their understanding about modern technology from the west, but builds upon the initial ideas to better them (Japan + South Korea dominance in electronics in the world market)</a:t>
            </a:r>
          </a:p>
          <a:p>
            <a:pPr marL="0" marR="0" lvl="0" indent="0" algn="l" rtl="0">
              <a:lnSpc>
                <a:spcPct val="100000"/>
              </a:lnSpc>
              <a:spcBef>
                <a:spcPts val="600"/>
              </a:spcBef>
              <a:spcAft>
                <a:spcPts val="0"/>
              </a:spcAft>
              <a:buClr>
                <a:srgbClr val="000000"/>
              </a:buClr>
              <a:buSzPct val="61111"/>
              <a:buFont typeface="Arial"/>
              <a:buNone/>
            </a:pPr>
            <a:r>
              <a:rPr lang="en" sz="1800"/>
              <a:t>- Art, literature, and media in Russia, China, and North Korea was mainly for propaganda used by the communist.</a:t>
            </a:r>
          </a:p>
          <a:p>
            <a:pPr marL="0" marR="0" lvl="0" indent="0" algn="l" rtl="0">
              <a:lnSpc>
                <a:spcPct val="100000"/>
              </a:lnSpc>
              <a:spcBef>
                <a:spcPts val="600"/>
              </a:spcBef>
              <a:spcAft>
                <a:spcPts val="0"/>
              </a:spcAft>
              <a:buClr>
                <a:srgbClr val="000000"/>
              </a:buClr>
              <a:buSzPct val="61111"/>
              <a:buFont typeface="Arial"/>
              <a:buNone/>
            </a:pPr>
            <a:r>
              <a:rPr lang="en" sz="1800"/>
              <a:t>- Development of mass media, communication, and technology caused by enlargement of the consumerism.</a:t>
            </a:r>
          </a:p>
          <a:p>
            <a:pPr marL="0" marR="0" lvl="0" indent="0" algn="l" rtl="0">
              <a:lnSpc>
                <a:spcPct val="100000"/>
              </a:lnSpc>
              <a:spcBef>
                <a:spcPts val="600"/>
              </a:spcBef>
              <a:spcAft>
                <a:spcPts val="0"/>
              </a:spcAft>
              <a:buClr>
                <a:srgbClr val="000000"/>
              </a:buClr>
              <a:buSzPct val="61111"/>
              <a:buFont typeface="Arial"/>
              <a:buNone/>
            </a:pPr>
            <a:r>
              <a:rPr lang="en" sz="1800"/>
              <a:t>- Islam's prominence in the Middle East, South, Central, Southeast Asia (Indonesia has the largest islamic population in the world)</a:t>
            </a:r>
          </a:p>
          <a:p>
            <a:pPr marL="0" marR="0" lvl="0" indent="0" algn="l" rtl="0">
              <a:lnSpc>
                <a:spcPct val="100000"/>
              </a:lnSpc>
              <a:spcBef>
                <a:spcPts val="600"/>
              </a:spcBef>
              <a:spcAft>
                <a:spcPts val="0"/>
              </a:spcAft>
              <a:buClr>
                <a:srgbClr val="000000"/>
              </a:buClr>
              <a:buSzPct val="61111"/>
              <a:buFont typeface="Arial"/>
              <a:buNone/>
            </a:pPr>
            <a:r>
              <a:rPr lang="en" sz="1800"/>
              <a:t>- Glasnost + relaxation of Soviet grasp allowed for the Islamic Revival in Central Asia(1980s)</a:t>
            </a:r>
          </a:p>
          <a:p>
            <a:endParaRPr/>
          </a:p>
          <a:p>
            <a:endParaRPr/>
          </a:p>
          <a:p>
            <a:endParaRPr/>
          </a:p>
          <a:p>
            <a:endParaRPr/>
          </a:p>
        </p:txBody>
      </p:sp>
      <p:sp>
        <p:nvSpPr>
          <p:cNvPr id="477" name="Shape 477"/>
          <p:cNvSpPr/>
          <p:nvPr/>
        </p:nvSpPr>
        <p:spPr>
          <a:xfrm>
            <a:off x="6352932" y="1417637"/>
            <a:ext cx="2419017" cy="4305093"/>
          </a:xfrm>
          <a:prstGeom prst="rect">
            <a:avLst/>
          </a:prstGeom>
          <a:blipFill>
            <a:blip r:embed="rId3"/>
            <a:stretch>
              <a:fillRect/>
            </a:stretch>
          </a:blipFill>
          <a:ln>
            <a:noFill/>
          </a:ln>
        </p:spPr>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369054" y="111687"/>
            <a:ext cx="8652899" cy="878699"/>
          </a:xfrm>
          <a:prstGeom prst="rect">
            <a:avLst/>
          </a:prstGeom>
        </p:spPr>
        <p:txBody>
          <a:bodyPr lIns="91425" tIns="91425" rIns="91425" bIns="91425" anchor="b" anchorCtr="0">
            <a:normAutofit fontScale="90000"/>
          </a:bodyPr>
          <a:lstStyle/>
          <a:p>
            <a:pPr>
              <a:buNone/>
            </a:pPr>
            <a:r>
              <a:rPr lang="en" dirty="0">
                <a:solidFill>
                  <a:srgbClr val="FF0000"/>
                </a:solidFill>
              </a:rPr>
              <a:t>Statebuilding, Expansion, and Conflict</a:t>
            </a:r>
          </a:p>
        </p:txBody>
      </p:sp>
      <p:sp>
        <p:nvSpPr>
          <p:cNvPr id="483" name="Shape 483"/>
          <p:cNvSpPr txBox="1">
            <a:spLocks noGrp="1"/>
          </p:cNvSpPr>
          <p:nvPr>
            <p:ph type="body" idx="1"/>
          </p:nvPr>
        </p:nvSpPr>
        <p:spPr>
          <a:xfrm>
            <a:off x="256523" y="779121"/>
            <a:ext cx="8709300" cy="5693399"/>
          </a:xfrm>
          <a:prstGeom prst="rect">
            <a:avLst/>
          </a:prstGeom>
        </p:spPr>
        <p:txBody>
          <a:bodyPr lIns="91425" tIns="91425" rIns="91425" bIns="91425" anchor="t" anchorCtr="0">
            <a:spAutoFit/>
          </a:bodyPr>
          <a:lstStyle/>
          <a:p>
            <a:pPr marL="0" marR="0" lvl="0" indent="0" algn="l" rtl="0">
              <a:lnSpc>
                <a:spcPct val="100000"/>
              </a:lnSpc>
              <a:spcBef>
                <a:spcPts val="600"/>
              </a:spcBef>
              <a:spcAft>
                <a:spcPts val="0"/>
              </a:spcAft>
              <a:buClr>
                <a:srgbClr val="000000"/>
              </a:buClr>
              <a:buSzPct val="61111"/>
              <a:buFont typeface="Arial"/>
              <a:buNone/>
            </a:pPr>
            <a:r>
              <a:rPr lang="en" sz="1800" b="1" dirty="0"/>
              <a:t>Political forms of government:</a:t>
            </a:r>
          </a:p>
          <a:p>
            <a:pPr lvl="0" rtl="0">
              <a:buNone/>
            </a:pPr>
            <a:r>
              <a:rPr lang="en" sz="1800" dirty="0"/>
              <a:t>	- North + South Split after Korean War( N = communism, S = democracy)</a:t>
            </a:r>
          </a:p>
          <a:p>
            <a:pPr lvl="0" rtl="0">
              <a:buNone/>
            </a:pPr>
            <a:r>
              <a:rPr lang="en" sz="1800" dirty="0"/>
              <a:t>	- Independence from Western imperialism in SE Asia (1930s - 1975)</a:t>
            </a:r>
          </a:p>
          <a:p>
            <a:pPr marL="457200" lvl="0" indent="0" rtl="0">
              <a:buNone/>
            </a:pPr>
            <a:r>
              <a:rPr lang="en" sz="1800" dirty="0"/>
              <a:t>- Military/ Authoritarian Regimes : Khmer Rouge in Cambodia(M), Ferdinand Marcos in Philippines(A), Sukarno + Suharto in Indonesia(A), South Korea until 1987(A), and Myanmar and Thailand(M).</a:t>
            </a:r>
          </a:p>
          <a:p>
            <a:pPr lvl="0" rtl="0">
              <a:buNone/>
            </a:pPr>
            <a:r>
              <a:rPr lang="en" sz="1800" dirty="0"/>
              <a:t>	- Communist political parties popped up throughout all of Asia</a:t>
            </a:r>
          </a:p>
          <a:p>
            <a:pPr lvl="0" rtl="0">
              <a:buNone/>
            </a:pPr>
            <a:r>
              <a:rPr lang="en" sz="1800" dirty="0"/>
              <a:t>	- Theocratic Governments in the Middle East ( Iran, Afghanistan, etc)</a:t>
            </a:r>
          </a:p>
          <a:p>
            <a:pPr marL="0" marR="0" lvl="0" indent="0" algn="l" rtl="0">
              <a:lnSpc>
                <a:spcPct val="100000"/>
              </a:lnSpc>
              <a:spcBef>
                <a:spcPts val="600"/>
              </a:spcBef>
              <a:spcAft>
                <a:spcPts val="0"/>
              </a:spcAft>
              <a:buClr>
                <a:srgbClr val="000000"/>
              </a:buClr>
              <a:buSzPct val="61111"/>
              <a:buFont typeface="Arial"/>
              <a:buNone/>
            </a:pPr>
            <a:r>
              <a:rPr lang="en" sz="1800" b="1" dirty="0"/>
              <a:t>Nationalist movements:</a:t>
            </a:r>
          </a:p>
          <a:p>
            <a:pPr marL="0" marR="0" lvl="0" indent="0" algn="l" rtl="0">
              <a:lnSpc>
                <a:spcPct val="100000"/>
              </a:lnSpc>
              <a:spcBef>
                <a:spcPts val="600"/>
              </a:spcBef>
              <a:spcAft>
                <a:spcPts val="0"/>
              </a:spcAft>
              <a:buClr>
                <a:srgbClr val="000000"/>
              </a:buClr>
              <a:buSzPct val="61111"/>
              <a:buFont typeface="Arial"/>
              <a:buNone/>
            </a:pPr>
            <a:r>
              <a:rPr lang="en" sz="1800" dirty="0"/>
              <a:t>	- Bolshevik Revolution (1919)</a:t>
            </a:r>
          </a:p>
          <a:p>
            <a:pPr marL="0" marR="0" lvl="0" indent="0" algn="l" rtl="0">
              <a:lnSpc>
                <a:spcPct val="100000"/>
              </a:lnSpc>
              <a:spcBef>
                <a:spcPts val="600"/>
              </a:spcBef>
              <a:spcAft>
                <a:spcPts val="0"/>
              </a:spcAft>
              <a:buClr>
                <a:srgbClr val="000000"/>
              </a:buClr>
              <a:buSzPct val="61111"/>
              <a:buFont typeface="Arial"/>
              <a:buNone/>
            </a:pPr>
            <a:r>
              <a:rPr lang="en" sz="1800" dirty="0"/>
              <a:t>	- Indian Independence Movement (c. 1825 - 1947)</a:t>
            </a:r>
          </a:p>
          <a:p>
            <a:pPr marL="457200" marR="0" lvl="0" indent="0" algn="l" rtl="0">
              <a:lnSpc>
                <a:spcPct val="100000"/>
              </a:lnSpc>
              <a:spcBef>
                <a:spcPts val="600"/>
              </a:spcBef>
              <a:spcAft>
                <a:spcPts val="0"/>
              </a:spcAft>
              <a:buClr>
                <a:srgbClr val="000000"/>
              </a:buClr>
              <a:buSzPct val="61111"/>
              <a:buFont typeface="Arial"/>
              <a:buNone/>
            </a:pPr>
            <a:r>
              <a:rPr lang="en" sz="1800" dirty="0"/>
              <a:t>- Liberation of China (1949) ( Great Leap 1956, Cultural Revolution 1965, Open Door 1979)</a:t>
            </a:r>
          </a:p>
          <a:p>
            <a:pPr marL="0" marR="0" lvl="0" indent="0" algn="l" rtl="0">
              <a:lnSpc>
                <a:spcPct val="100000"/>
              </a:lnSpc>
              <a:spcBef>
                <a:spcPts val="600"/>
              </a:spcBef>
              <a:spcAft>
                <a:spcPts val="0"/>
              </a:spcAft>
              <a:buClr>
                <a:srgbClr val="000000"/>
              </a:buClr>
              <a:buSzPct val="61111"/>
              <a:buFont typeface="Arial"/>
              <a:buNone/>
            </a:pPr>
            <a:r>
              <a:rPr lang="en" sz="1800" dirty="0"/>
              <a:t>	- Religious fundamentalism in the Middle East (1970s - Present)</a:t>
            </a:r>
          </a:p>
          <a:p>
            <a:pPr marL="0" marR="0" lvl="0" indent="0" algn="l" rtl="0">
              <a:lnSpc>
                <a:spcPct val="100000"/>
              </a:lnSpc>
              <a:spcBef>
                <a:spcPts val="600"/>
              </a:spcBef>
              <a:spcAft>
                <a:spcPts val="0"/>
              </a:spcAft>
              <a:buClr>
                <a:srgbClr val="000000"/>
              </a:buClr>
              <a:buSzPct val="61111"/>
              <a:buFont typeface="Arial"/>
              <a:buNone/>
            </a:pPr>
            <a:r>
              <a:rPr lang="en" sz="1800" dirty="0"/>
              <a:t>	- Collapse of Soviet Russia 1991</a:t>
            </a:r>
          </a:p>
          <a:p>
            <a:pPr marL="0" marR="0" lvl="0" indent="0" algn="l" rtl="0">
              <a:lnSpc>
                <a:spcPct val="100000"/>
              </a:lnSpc>
              <a:spcBef>
                <a:spcPts val="600"/>
              </a:spcBef>
              <a:spcAft>
                <a:spcPts val="0"/>
              </a:spcAft>
              <a:buClr>
                <a:srgbClr val="000000"/>
              </a:buClr>
              <a:buSzPct val="61111"/>
              <a:buFont typeface="Arial"/>
              <a:buNone/>
            </a:pPr>
            <a:r>
              <a:rPr lang="en" sz="1800" b="1" dirty="0"/>
              <a:t>Wars:</a:t>
            </a:r>
          </a:p>
          <a:p>
            <a:pPr marL="457200" marR="0" lvl="0" indent="0" algn="l" rtl="0">
              <a:lnSpc>
                <a:spcPct val="100000"/>
              </a:lnSpc>
              <a:spcBef>
                <a:spcPts val="600"/>
              </a:spcBef>
              <a:spcAft>
                <a:spcPts val="0"/>
              </a:spcAft>
              <a:buClr>
                <a:srgbClr val="000000"/>
              </a:buClr>
              <a:buSzPct val="61111"/>
              <a:buFont typeface="Arial"/>
              <a:buNone/>
            </a:pPr>
            <a:r>
              <a:rPr lang="en" sz="1800" dirty="0"/>
              <a:t>- Wars for independence (Indochina wars, Civil wars between political parties, Middle East conflicts, etc.)</a:t>
            </a:r>
          </a:p>
          <a:p>
            <a:endParaRPr dirty="0"/>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04800" y="35035"/>
            <a:ext cx="8424000" cy="1107965"/>
          </a:xfrm>
          <a:prstGeom prst="rect">
            <a:avLst/>
          </a:prstGeom>
        </p:spPr>
        <p:txBody>
          <a:bodyPr lIns="91425" tIns="91425" rIns="91425" bIns="91425" anchor="b" anchorCtr="0">
            <a:spAutoFit/>
          </a:bodyPr>
          <a:lstStyle/>
          <a:p>
            <a:pPr algn="ctr"/>
            <a:r>
              <a:rPr lang="en" sz="3000" dirty="0" smtClean="0">
                <a:solidFill>
                  <a:srgbClr val="FF0000"/>
                </a:solidFill>
              </a:rPr>
              <a:t>Creation</a:t>
            </a:r>
            <a:r>
              <a:rPr lang="en" sz="3000" dirty="0" smtClean="0">
                <a:solidFill>
                  <a:srgbClr val="FF0000"/>
                </a:solidFill>
              </a:rPr>
              <a:t>, Expansion, and Interaction of Economic Systems</a:t>
            </a:r>
            <a:endParaRPr lang="en" sz="3000" dirty="0">
              <a:solidFill>
                <a:srgbClr val="FF0000"/>
              </a:solidFill>
            </a:endParaRPr>
          </a:p>
        </p:txBody>
      </p:sp>
      <p:sp>
        <p:nvSpPr>
          <p:cNvPr id="489" name="Shape 489"/>
          <p:cNvSpPr txBox="1">
            <a:spLocks noGrp="1"/>
          </p:cNvSpPr>
          <p:nvPr>
            <p:ph type="body" idx="1"/>
          </p:nvPr>
        </p:nvSpPr>
        <p:spPr>
          <a:xfrm>
            <a:off x="181457" y="851250"/>
            <a:ext cx="8762399" cy="5458199"/>
          </a:xfrm>
          <a:prstGeom prst="rect">
            <a:avLst/>
          </a:prstGeom>
        </p:spPr>
        <p:txBody>
          <a:bodyPr lIns="91425" tIns="91425" rIns="91425" bIns="91425" anchor="t" anchorCtr="0">
            <a:spAutoFit/>
          </a:bodyPr>
          <a:lstStyle/>
          <a:p>
            <a:pPr marL="0" marR="0" lvl="0" indent="0" algn="l" rtl="0">
              <a:lnSpc>
                <a:spcPct val="100000"/>
              </a:lnSpc>
              <a:spcBef>
                <a:spcPts val="600"/>
              </a:spcBef>
              <a:spcAft>
                <a:spcPts val="0"/>
              </a:spcAft>
              <a:buClr>
                <a:srgbClr val="000000"/>
              </a:buClr>
              <a:buSzPct val="61111"/>
              <a:buFont typeface="Arial"/>
              <a:buNone/>
            </a:pPr>
            <a:r>
              <a:rPr lang="en" sz="1800" b="1" dirty="0"/>
              <a:t>Agricultural Production:</a:t>
            </a:r>
          </a:p>
          <a:p>
            <a:pPr marL="0" marR="0" lvl="0" indent="0" algn="l" rtl="0">
              <a:lnSpc>
                <a:spcPct val="100000"/>
              </a:lnSpc>
              <a:spcBef>
                <a:spcPts val="600"/>
              </a:spcBef>
              <a:spcAft>
                <a:spcPts val="0"/>
              </a:spcAft>
              <a:buClr>
                <a:srgbClr val="000000"/>
              </a:buClr>
              <a:buSzPct val="61111"/>
              <a:buFont typeface="Arial"/>
              <a:buNone/>
            </a:pPr>
            <a:r>
              <a:rPr lang="en" sz="1800" dirty="0"/>
              <a:t>- Rice, Wheat, Oilseed, Sugarcane and Cotton, (Maize, tea, and coffee in India) </a:t>
            </a:r>
          </a:p>
          <a:p>
            <a:pPr marL="0" marR="0" lvl="0" indent="0" algn="l" rtl="0">
              <a:lnSpc>
                <a:spcPct val="100000"/>
              </a:lnSpc>
              <a:spcBef>
                <a:spcPts val="600"/>
              </a:spcBef>
              <a:spcAft>
                <a:spcPts val="0"/>
              </a:spcAft>
              <a:buClr>
                <a:srgbClr val="000000"/>
              </a:buClr>
              <a:buSzPct val="61111"/>
              <a:buFont typeface="Arial"/>
              <a:buNone/>
            </a:pPr>
            <a:r>
              <a:rPr lang="en" sz="1800" dirty="0"/>
              <a:t>- China produces the highest yield of wheat and rice than any other country.</a:t>
            </a:r>
          </a:p>
          <a:p>
            <a:pPr marL="0" marR="0" lvl="0" indent="0" algn="l" rtl="0">
              <a:lnSpc>
                <a:spcPct val="100000"/>
              </a:lnSpc>
              <a:spcBef>
                <a:spcPts val="600"/>
              </a:spcBef>
              <a:spcAft>
                <a:spcPts val="0"/>
              </a:spcAft>
              <a:buClr>
                <a:srgbClr val="000000"/>
              </a:buClr>
              <a:buSzPct val="61111"/>
              <a:buFont typeface="Arial"/>
              <a:buNone/>
            </a:pPr>
            <a:r>
              <a:rPr lang="en" sz="1800" b="1" dirty="0"/>
              <a:t>Trade and Commerce:</a:t>
            </a:r>
          </a:p>
          <a:p>
            <a:pPr marL="0" marR="0" lvl="0" indent="0" algn="l" rtl="0">
              <a:lnSpc>
                <a:spcPct val="100000"/>
              </a:lnSpc>
              <a:spcBef>
                <a:spcPts val="600"/>
              </a:spcBef>
              <a:spcAft>
                <a:spcPts val="0"/>
              </a:spcAft>
              <a:buClr>
                <a:srgbClr val="000000"/>
              </a:buClr>
              <a:buSzPct val="61111"/>
              <a:buFont typeface="Arial"/>
              <a:buNone/>
            </a:pPr>
            <a:r>
              <a:rPr lang="en" sz="1800" dirty="0"/>
              <a:t>-  OPEC  + APEC ( Organization of Petroleum Exporting Countries Asia- Pacific Economic Cooperation)</a:t>
            </a:r>
          </a:p>
          <a:p>
            <a:pPr marL="0" marR="0" lvl="0" indent="0" algn="l" rtl="0">
              <a:lnSpc>
                <a:spcPct val="100000"/>
              </a:lnSpc>
              <a:spcBef>
                <a:spcPts val="600"/>
              </a:spcBef>
              <a:spcAft>
                <a:spcPts val="0"/>
              </a:spcAft>
              <a:buClr>
                <a:srgbClr val="000000"/>
              </a:buClr>
              <a:buSzPct val="61111"/>
              <a:buFont typeface="Arial"/>
              <a:buNone/>
            </a:pPr>
            <a:r>
              <a:rPr lang="en" sz="1800" dirty="0"/>
              <a:t>- ASEAN - "Association of Southeast Asian Nations" helped with boosting economic, social, and cultural development as well as  cooperation between Nations</a:t>
            </a:r>
          </a:p>
          <a:p>
            <a:pPr marL="0" marR="0" lvl="0" indent="0" algn="l" rtl="0">
              <a:lnSpc>
                <a:spcPct val="100000"/>
              </a:lnSpc>
              <a:spcBef>
                <a:spcPts val="600"/>
              </a:spcBef>
              <a:spcAft>
                <a:spcPts val="0"/>
              </a:spcAft>
              <a:buClr>
                <a:srgbClr val="000000"/>
              </a:buClr>
              <a:buSzPct val="61111"/>
              <a:buFont typeface="Arial"/>
              <a:buNone/>
            </a:pPr>
            <a:r>
              <a:rPr lang="en" sz="1800" dirty="0"/>
              <a:t>- The Asian Tigers: A group consist of South Korea, Singapore, Hong Kong, and Taiwan all followed the Japanese Model for major economic growth(Free market Capitalism).</a:t>
            </a:r>
          </a:p>
          <a:p>
            <a:pPr marL="0" marR="0" lvl="0" indent="0" algn="l" rtl="0">
              <a:lnSpc>
                <a:spcPct val="100000"/>
              </a:lnSpc>
              <a:spcBef>
                <a:spcPts val="600"/>
              </a:spcBef>
              <a:spcAft>
                <a:spcPts val="0"/>
              </a:spcAft>
              <a:buClr>
                <a:srgbClr val="000000"/>
              </a:buClr>
              <a:buSzPct val="61111"/>
              <a:buFont typeface="Arial"/>
              <a:buNone/>
            </a:pPr>
            <a:r>
              <a:rPr lang="en" sz="1800" b="1" dirty="0"/>
              <a:t>Capitalism and Socialism:</a:t>
            </a:r>
          </a:p>
          <a:p>
            <a:pPr marL="0" marR="0" lvl="0" indent="0" algn="l" rtl="0">
              <a:lnSpc>
                <a:spcPct val="100000"/>
              </a:lnSpc>
              <a:spcBef>
                <a:spcPts val="600"/>
              </a:spcBef>
              <a:spcAft>
                <a:spcPts val="0"/>
              </a:spcAft>
              <a:buClr>
                <a:srgbClr val="000000"/>
              </a:buClr>
              <a:buSzPct val="61111"/>
              <a:buFont typeface="Arial"/>
              <a:buNone/>
            </a:pPr>
            <a:r>
              <a:rPr lang="en" sz="1800" dirty="0"/>
              <a:t>- Socialist Market Economy (China) - Partly state run, partly private investments. </a:t>
            </a:r>
          </a:p>
          <a:p>
            <a:pPr lvl="0" rtl="0">
              <a:buNone/>
            </a:pPr>
            <a:r>
              <a:rPr lang="en" sz="1800" dirty="0"/>
              <a:t>- Major conglomerates like Mcdonalds, Pizza Hut, Coca Cola, and etc have many locations in Asia.</a:t>
            </a:r>
          </a:p>
          <a:p>
            <a:pPr lvl="0" rtl="0">
              <a:buNone/>
            </a:pPr>
            <a:r>
              <a:rPr lang="en" sz="1800" dirty="0"/>
              <a:t>- There a few Asian conglomerates: Sony, Samsung, Mitsubishi, Toyota, etc. that have marketed very well outside of Asia(MOSTLY JAPANESE)</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82368"/>
            <a:ext cx="8229600" cy="1143000"/>
          </a:xfrm>
          <a:prstGeom prst="rect">
            <a:avLst/>
          </a:prstGeom>
        </p:spPr>
        <p:txBody>
          <a:bodyPr lIns="91425" tIns="91425" rIns="91425" bIns="91425" anchor="b" anchorCtr="0">
            <a:spAutoFit/>
          </a:bodyPr>
          <a:lstStyle/>
          <a:p>
            <a:pPr algn="ctr">
              <a:buNone/>
            </a:pPr>
            <a:r>
              <a:rPr lang="en" sz="3000" dirty="0">
                <a:solidFill>
                  <a:srgbClr val="FF0000"/>
                </a:solidFill>
              </a:rPr>
              <a:t>Development and Transformation of Social Structures</a:t>
            </a:r>
          </a:p>
        </p:txBody>
      </p:sp>
      <p:sp>
        <p:nvSpPr>
          <p:cNvPr id="495" name="Shape 495"/>
          <p:cNvSpPr txBox="1">
            <a:spLocks noGrp="1"/>
          </p:cNvSpPr>
          <p:nvPr>
            <p:ph type="body" idx="1"/>
          </p:nvPr>
        </p:nvSpPr>
        <p:spPr>
          <a:xfrm>
            <a:off x="134298" y="1356281"/>
            <a:ext cx="8881200" cy="5364600"/>
          </a:xfrm>
          <a:prstGeom prst="rect">
            <a:avLst/>
          </a:prstGeom>
        </p:spPr>
        <p:txBody>
          <a:bodyPr lIns="91425" tIns="91425" rIns="91425" bIns="91425" anchor="t" anchorCtr="0">
            <a:spAutoFit/>
          </a:bodyPr>
          <a:lstStyle/>
          <a:p>
            <a:pPr lvl="0" rtl="0">
              <a:buNone/>
            </a:pPr>
            <a:r>
              <a:rPr lang="en" sz="1800" b="1"/>
              <a:t>Gender Roles and Relations:</a:t>
            </a:r>
          </a:p>
          <a:p>
            <a:pPr lvl="0" rtl="0">
              <a:buNone/>
            </a:pPr>
            <a:r>
              <a:rPr lang="en" sz="1800"/>
              <a:t>- Majority of farm laborers are female (89.5% in India)</a:t>
            </a:r>
          </a:p>
          <a:p>
            <a:pPr lvl="0" rtl="0">
              <a:buNone/>
            </a:pPr>
            <a:r>
              <a:rPr lang="en" sz="1800"/>
              <a:t>- Islamic Fundamentalism continue to perpetuate women's role in a secondary and "traditional" fashion.( This is especially true in the Middle East</a:t>
            </a:r>
          </a:p>
          <a:p>
            <a:pPr lvl="0" rtl="0">
              <a:buNone/>
            </a:pPr>
            <a:r>
              <a:rPr lang="en" sz="1800"/>
              <a:t>- Girls are allowed to have compulsory education in many countries, but enrollment into secondary school is much lower the boys.</a:t>
            </a:r>
          </a:p>
          <a:p>
            <a:pPr lvl="0" rtl="0">
              <a:buNone/>
            </a:pPr>
            <a:r>
              <a:rPr lang="en" sz="1800"/>
              <a:t>- Job discrimination and wage gaps for educated women looking to compete with a male dominated society because usually take maternity leaves</a:t>
            </a:r>
          </a:p>
          <a:p>
            <a:pPr lvl="0" rtl="0">
              <a:buNone/>
            </a:pPr>
            <a:r>
              <a:rPr lang="en" sz="1800" b="1"/>
              <a:t>Family and Kinship:</a:t>
            </a:r>
          </a:p>
          <a:p>
            <a:pPr lvl="0" rtl="0">
              <a:buNone/>
            </a:pPr>
            <a:r>
              <a:rPr lang="en" sz="1800"/>
              <a:t>- Rising Education for Women = Less likely to start a family at a young age. </a:t>
            </a:r>
          </a:p>
          <a:p>
            <a:pPr lvl="0" rtl="0">
              <a:buNone/>
            </a:pPr>
            <a:r>
              <a:rPr lang="en" sz="1800"/>
              <a:t>- "The Family Planning Policy", to lower the birth rates in China</a:t>
            </a:r>
          </a:p>
          <a:p>
            <a:pPr lvl="0" rtl="0">
              <a:buNone/>
            </a:pPr>
            <a:r>
              <a:rPr lang="en" sz="1800" b="1"/>
              <a:t>Social and Economic Classes:</a:t>
            </a:r>
          </a:p>
          <a:p>
            <a:pPr lvl="0" rtl="0">
              <a:buNone/>
            </a:pPr>
            <a:r>
              <a:rPr lang="en" sz="1800"/>
              <a:t>- The widening gap in the distribution of wealth( In many major cities, there are the high rises to  the slums )</a:t>
            </a:r>
          </a:p>
          <a:p>
            <a:pPr lvl="0" rtl="0">
              <a:buNone/>
            </a:pPr>
            <a:r>
              <a:rPr lang="en" sz="1800"/>
              <a:t>- Rural -&gt; Urban migration(unskilled laborers, usually) for factory work; cheap labor for multinational corporations to exploit.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0"/>
            <a:ext cx="8229600" cy="1522199"/>
          </a:xfrm>
          <a:prstGeom prst="rect">
            <a:avLst/>
          </a:prstGeom>
        </p:spPr>
        <p:txBody>
          <a:bodyPr lIns="91425" tIns="91425" rIns="91425" bIns="91425" anchor="b" anchorCtr="0">
            <a:spAutoFit/>
          </a:bodyPr>
          <a:lstStyle/>
          <a:p>
            <a:pPr algn="ctr">
              <a:buNone/>
            </a:pPr>
            <a:r>
              <a:rPr lang="en" dirty="0"/>
              <a:t>Bibliography</a:t>
            </a:r>
          </a:p>
        </p:txBody>
      </p:sp>
      <p:sp>
        <p:nvSpPr>
          <p:cNvPr id="501" name="Shape 501"/>
          <p:cNvSpPr txBox="1">
            <a:spLocks noGrp="1"/>
          </p:cNvSpPr>
          <p:nvPr>
            <p:ph type="body" idx="1"/>
          </p:nvPr>
        </p:nvSpPr>
        <p:spPr>
          <a:xfrm>
            <a:off x="457200" y="1748939"/>
            <a:ext cx="8229600" cy="5109061"/>
          </a:xfrm>
          <a:prstGeom prst="rect">
            <a:avLst/>
          </a:prstGeom>
        </p:spPr>
        <p:txBody>
          <a:bodyPr lIns="91425" tIns="91425" rIns="91425" bIns="91425" anchor="t" anchorCtr="0">
            <a:spAutoFit/>
          </a:bodyPr>
          <a:lstStyle/>
          <a:p>
            <a:pPr marL="457200" lvl="0" indent="-298450" rtl="0">
              <a:spcBef>
                <a:spcPts val="0"/>
              </a:spcBef>
              <a:buClr>
                <a:srgbClr val="000000"/>
              </a:buClr>
              <a:buSzPct val="152777"/>
              <a:buFont typeface="Arial"/>
              <a:buChar char="•"/>
            </a:pPr>
            <a:r>
              <a:rPr lang="en" sz="1000" dirty="0">
                <a:solidFill>
                  <a:srgbClr val="000000"/>
                </a:solidFill>
                <a:latin typeface="Times New Roman" pitchFamily="18" charset="0"/>
                <a:cs typeface="Times New Roman" pitchFamily="18" charset="0"/>
              </a:rPr>
              <a:t>Blackwell, Fritz. </a:t>
            </a:r>
            <a:r>
              <a:rPr lang="en" sz="1000" i="1" dirty="0">
                <a:solidFill>
                  <a:srgbClr val="000000"/>
                </a:solidFill>
                <a:latin typeface="Times New Roman" pitchFamily="18" charset="0"/>
                <a:cs typeface="Times New Roman" pitchFamily="18" charset="0"/>
              </a:rPr>
              <a:t>India: A Global Studies Handbook</a:t>
            </a:r>
            <a:r>
              <a:rPr lang="en" sz="1000" dirty="0">
                <a:solidFill>
                  <a:srgbClr val="000000"/>
                </a:solidFill>
                <a:latin typeface="Times New Roman" pitchFamily="18" charset="0"/>
                <a:cs typeface="Times New Roman" pitchFamily="18" charset="0"/>
              </a:rPr>
              <a:t>. Santa Barbara: ABC-CLIO, 2004. Print.</a:t>
            </a:r>
          </a:p>
          <a:p>
            <a:pPr marL="457200" lvl="0" indent="-298450" rtl="0">
              <a:spcBef>
                <a:spcPts val="0"/>
              </a:spcBef>
              <a:buClr>
                <a:srgbClr val="000000"/>
              </a:buClr>
              <a:buSzPct val="152777"/>
              <a:buFont typeface="Arial"/>
              <a:buChar char="•"/>
            </a:pPr>
            <a:r>
              <a:rPr lang="en" sz="1000" dirty="0">
                <a:solidFill>
                  <a:srgbClr val="000000"/>
                </a:solidFill>
                <a:latin typeface="Times New Roman" pitchFamily="18" charset="0"/>
                <a:cs typeface="Times New Roman" pitchFamily="18" charset="0"/>
              </a:rPr>
              <a:t>Golden, Peter B. </a:t>
            </a:r>
            <a:r>
              <a:rPr lang="en" sz="1000" i="1" dirty="0">
                <a:solidFill>
                  <a:srgbClr val="000000"/>
                </a:solidFill>
                <a:latin typeface="Times New Roman" pitchFamily="18" charset="0"/>
                <a:cs typeface="Times New Roman" pitchFamily="18" charset="0"/>
              </a:rPr>
              <a:t>Central Asia in World History</a:t>
            </a:r>
            <a:r>
              <a:rPr lang="en" sz="1000" dirty="0">
                <a:solidFill>
                  <a:srgbClr val="000000"/>
                </a:solidFill>
                <a:latin typeface="Times New Roman" pitchFamily="18" charset="0"/>
                <a:cs typeface="Times New Roman" pitchFamily="18" charset="0"/>
              </a:rPr>
              <a:t>. New York: Oxford University Press, Inc., 2011. Print.</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Gordon, Stewart. "When Asia Was the World [Hardcover]." </a:t>
            </a:r>
            <a:r>
              <a:rPr lang="en" sz="1000" i="1" dirty="0">
                <a:solidFill>
                  <a:srgbClr val="000000"/>
                </a:solidFill>
                <a:latin typeface="Times New Roman" pitchFamily="18" charset="0"/>
                <a:cs typeface="Times New Roman" pitchFamily="18" charset="0"/>
              </a:rPr>
              <a:t>When Asia Was the World</a:t>
            </a:r>
            <a:r>
              <a:rPr lang="en" sz="1000" dirty="0">
                <a:solidFill>
                  <a:srgbClr val="000000"/>
                </a:solidFill>
                <a:latin typeface="Times New Roman" pitchFamily="18" charset="0"/>
                <a:cs typeface="Times New Roman" pitchFamily="18" charset="0"/>
              </a:rPr>
              <a:t>. Da Capo Press. Web. 28 Apr.     2012.</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Henshall, Kenneth. </a:t>
            </a:r>
            <a:r>
              <a:rPr lang="en" sz="1000" i="1" dirty="0">
                <a:solidFill>
                  <a:srgbClr val="000000"/>
                </a:solidFill>
                <a:latin typeface="Times New Roman" pitchFamily="18" charset="0"/>
                <a:cs typeface="Times New Roman" pitchFamily="18" charset="0"/>
              </a:rPr>
              <a:t>A History of Japan</a:t>
            </a:r>
            <a:r>
              <a:rPr lang="en" sz="1000" dirty="0">
                <a:solidFill>
                  <a:srgbClr val="000000"/>
                </a:solidFill>
                <a:latin typeface="Times New Roman" pitchFamily="18" charset="0"/>
                <a:cs typeface="Times New Roman" pitchFamily="18" charset="0"/>
              </a:rPr>
              <a:t>. 2nd Edition. New York: Palgrave Macmillan, 1994,2004. Print.</a:t>
            </a:r>
          </a:p>
          <a:p>
            <a:pPr marL="457200" marR="0" lvl="0" indent="-298450" algn="l" rtl="0">
              <a:spcBef>
                <a:spcPts val="600"/>
              </a:spcBef>
              <a:spcAft>
                <a:spcPts val="0"/>
              </a:spcAft>
              <a:buClr>
                <a:srgbClr val="000000"/>
              </a:buClr>
              <a:buSzPct val="152777"/>
              <a:buFont typeface="Arial"/>
              <a:buChar char="•"/>
            </a:pPr>
            <a:r>
              <a:rPr lang="en" sz="1000" dirty="0">
                <a:latin typeface="Times New Roman" pitchFamily="18" charset="0"/>
                <a:cs typeface="Times New Roman" pitchFamily="18" charset="0"/>
              </a:rPr>
              <a:t>Laden, Jennifer, and Patrick Whelan. AP World History. New York : Kaplan, 2011. Print. </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Ebrey, Patricia Buckley; Walthall, Anne; Palais, James B. (2006), </a:t>
            </a:r>
            <a:r>
              <a:rPr lang="en" sz="1000" i="1" dirty="0">
                <a:solidFill>
                  <a:srgbClr val="000000"/>
                </a:solidFill>
                <a:latin typeface="Times New Roman" pitchFamily="18" charset="0"/>
                <a:cs typeface="Times New Roman" pitchFamily="18" charset="0"/>
              </a:rPr>
              <a:t>Pre-Modern East Asia: A Cultural, Social, and Political History</a:t>
            </a:r>
            <a:r>
              <a:rPr lang="en" sz="1000" dirty="0">
                <a:solidFill>
                  <a:srgbClr val="000000"/>
                </a:solidFill>
                <a:latin typeface="Times New Roman" pitchFamily="18" charset="0"/>
                <a:cs typeface="Times New Roman" pitchFamily="18" charset="0"/>
              </a:rPr>
              <a:t>, Boston: Houghton-Mifflin Company</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Lewis, Mark Edward (1999), "Warring States Political History", in Loewe, Michael; Shaughnessy, Edward L., </a:t>
            </a:r>
            <a:r>
              <a:rPr lang="en" sz="1000" i="1" dirty="0">
                <a:solidFill>
                  <a:srgbClr val="000000"/>
                </a:solidFill>
                <a:latin typeface="Times New Roman" pitchFamily="18" charset="0"/>
                <a:cs typeface="Times New Roman" pitchFamily="18" charset="0"/>
              </a:rPr>
              <a:t>The Cambridge history of ancient China: from the origins of civilization to 221 B.C.</a:t>
            </a:r>
            <a:r>
              <a:rPr lang="en" sz="1000" dirty="0">
                <a:solidFill>
                  <a:srgbClr val="000000"/>
                </a:solidFill>
                <a:latin typeface="Times New Roman" pitchFamily="18" charset="0"/>
                <a:cs typeface="Times New Roman" pitchFamily="18" charset="0"/>
              </a:rPr>
              <a:t>, Cambridge University Press</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Lockard, Craig A. </a:t>
            </a:r>
            <a:r>
              <a:rPr lang="en" sz="1000" i="1" dirty="0">
                <a:solidFill>
                  <a:srgbClr val="000000"/>
                </a:solidFill>
                <a:latin typeface="Times New Roman" pitchFamily="18" charset="0"/>
                <a:cs typeface="Times New Roman" pitchFamily="18" charset="0"/>
              </a:rPr>
              <a:t>Southeast Asia in World History</a:t>
            </a:r>
            <a:r>
              <a:rPr lang="en" sz="1000" dirty="0">
                <a:solidFill>
                  <a:srgbClr val="000000"/>
                </a:solidFill>
                <a:latin typeface="Times New Roman" pitchFamily="18" charset="0"/>
                <a:cs typeface="Times New Roman" pitchFamily="18" charset="0"/>
              </a:rPr>
              <a:t>. New York: Oxford University Press, Inc., 2009. Print.</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Majumdar, R.C. (1977).</a:t>
            </a:r>
            <a:r>
              <a:rPr lang="en" sz="1000" i="1" dirty="0">
                <a:solidFill>
                  <a:srgbClr val="000000"/>
                </a:solidFill>
                <a:latin typeface="Times New Roman" pitchFamily="18" charset="0"/>
                <a:cs typeface="Times New Roman" pitchFamily="18" charset="0"/>
              </a:rPr>
              <a:t>Ancient India</a:t>
            </a:r>
            <a:r>
              <a:rPr lang="en" sz="1000" dirty="0">
                <a:solidFill>
                  <a:srgbClr val="000000"/>
                </a:solidFill>
                <a:latin typeface="Times New Roman" pitchFamily="18" charset="0"/>
                <a:cs typeface="Times New Roman" pitchFamily="18" charset="0"/>
              </a:rPr>
              <a:t>, New Delhi: Motilal Banarsidass</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Perry, David. "The Mongol Empire." </a:t>
            </a:r>
            <a:r>
              <a:rPr lang="en" sz="1000" i="1" dirty="0">
                <a:solidFill>
                  <a:srgbClr val="000000"/>
                </a:solidFill>
                <a:latin typeface="Times New Roman" pitchFamily="18" charset="0"/>
                <a:cs typeface="Times New Roman" pitchFamily="18" charset="0"/>
              </a:rPr>
              <a:t>History 270 The Silk Road</a:t>
            </a:r>
            <a:r>
              <a:rPr lang="en" sz="1000" dirty="0">
                <a:solidFill>
                  <a:srgbClr val="000000"/>
                </a:solidFill>
                <a:latin typeface="Times New Roman" pitchFamily="18" charset="0"/>
                <a:cs typeface="Times New Roman" pitchFamily="18" charset="0"/>
              </a:rPr>
              <a:t>. Dominican University, 2008. Web. 03 May 2012. &lt;http://domin.dom.edu/faculty/dperry/hist270silk/calendar/changes/mongols/lecture.htm&gt;.</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Raychaudhuri, H.C. (1972). </a:t>
            </a:r>
            <a:r>
              <a:rPr lang="en" sz="1000" i="1" dirty="0">
                <a:solidFill>
                  <a:srgbClr val="000000"/>
                </a:solidFill>
                <a:latin typeface="Times New Roman" pitchFamily="18" charset="0"/>
                <a:cs typeface="Times New Roman" pitchFamily="18" charset="0"/>
              </a:rPr>
              <a:t>Political History of Ancient India</a:t>
            </a:r>
            <a:r>
              <a:rPr lang="en" sz="1000" dirty="0">
                <a:solidFill>
                  <a:srgbClr val="000000"/>
                </a:solidFill>
                <a:latin typeface="Times New Roman" pitchFamily="18" charset="0"/>
                <a:cs typeface="Times New Roman" pitchFamily="18" charset="0"/>
              </a:rPr>
              <a:t>, Calcutta: University of Calcutta</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Ropp, Paul S. </a:t>
            </a:r>
            <a:r>
              <a:rPr lang="en" sz="1000" i="1" dirty="0">
                <a:solidFill>
                  <a:srgbClr val="000000"/>
                </a:solidFill>
                <a:latin typeface="Times New Roman" pitchFamily="18" charset="0"/>
                <a:cs typeface="Times New Roman" pitchFamily="18" charset="0"/>
              </a:rPr>
              <a:t>China in World History</a:t>
            </a:r>
            <a:r>
              <a:rPr lang="en" sz="1000" dirty="0">
                <a:solidFill>
                  <a:srgbClr val="000000"/>
                </a:solidFill>
                <a:latin typeface="Times New Roman" pitchFamily="18" charset="0"/>
                <a:cs typeface="Times New Roman" pitchFamily="18" charset="0"/>
              </a:rPr>
              <a:t>. New York: Oxford University Press, Inc., 2010. Print.</a:t>
            </a:r>
          </a:p>
          <a:p>
            <a:pPr marL="457200" marR="0" lvl="0" indent="-298450" algn="l" rtl="0">
              <a:spcBef>
                <a:spcPts val="600"/>
              </a:spcBef>
              <a:spcAft>
                <a:spcPts val="0"/>
              </a:spcAft>
              <a:buClr>
                <a:srgbClr val="000000"/>
              </a:buClr>
              <a:buSzPct val="152777"/>
              <a:buFont typeface="Arial"/>
              <a:buChar char="•"/>
            </a:pPr>
            <a:r>
              <a:rPr lang="en" sz="1000" dirty="0">
                <a:solidFill>
                  <a:srgbClr val="000000"/>
                </a:solidFill>
                <a:latin typeface="Times New Roman" pitchFamily="18" charset="0"/>
                <a:cs typeface="Times New Roman" pitchFamily="18" charset="0"/>
              </a:rPr>
              <a:t>Wright, David Curtis. </a:t>
            </a:r>
            <a:r>
              <a:rPr lang="en" sz="1000" i="1" dirty="0">
                <a:solidFill>
                  <a:srgbClr val="000000"/>
                </a:solidFill>
                <a:latin typeface="Times New Roman" pitchFamily="18" charset="0"/>
                <a:cs typeface="Times New Roman" pitchFamily="18" charset="0"/>
              </a:rPr>
              <a:t>The History of China</a:t>
            </a:r>
            <a:r>
              <a:rPr lang="en" sz="1000" dirty="0">
                <a:solidFill>
                  <a:srgbClr val="000000"/>
                </a:solidFill>
                <a:latin typeface="Times New Roman" pitchFamily="18" charset="0"/>
                <a:cs typeface="Times New Roman" pitchFamily="18" charset="0"/>
              </a:rPr>
              <a:t>. Second Edition. Santa Barbara: Greenwood, 2011. Print.</a:t>
            </a:r>
          </a:p>
          <a:p>
            <a:pPr marL="457200" marR="0" lvl="0" indent="-298450" algn="l" rtl="0">
              <a:spcBef>
                <a:spcPts val="600"/>
              </a:spcBef>
              <a:spcAft>
                <a:spcPts val="0"/>
              </a:spcAft>
              <a:buClr>
                <a:srgbClr val="000000"/>
              </a:buClr>
              <a:buSzPct val="152777"/>
              <a:buFont typeface="Arial"/>
              <a:buChar char="•"/>
            </a:pPr>
            <a:r>
              <a:rPr lang="en" sz="1000" i="1" dirty="0">
                <a:solidFill>
                  <a:srgbClr val="000000"/>
                </a:solidFill>
                <a:latin typeface="Times New Roman" pitchFamily="18" charset="0"/>
                <a:cs typeface="Times New Roman" pitchFamily="18" charset="0"/>
              </a:rPr>
              <a:t>Asia for Educators.</a:t>
            </a:r>
            <a:r>
              <a:rPr lang="en" sz="1000" dirty="0">
                <a:solidFill>
                  <a:srgbClr val="000000"/>
                </a:solidFill>
                <a:latin typeface="Times New Roman" pitchFamily="18" charset="0"/>
                <a:cs typeface="Times New Roman" pitchFamily="18" charset="0"/>
              </a:rPr>
              <a:t> Columbia University, 2009. Web.  20 Apr. 2012  </a:t>
            </a:r>
            <a:r>
              <a:rPr lang="en" sz="1000" dirty="0">
                <a:solidFill>
                  <a:srgbClr val="000000"/>
                </a:solidFill>
                <a:latin typeface="Times New Roman" pitchFamily="18" charset="0"/>
                <a:cs typeface="Times New Roman" pitchFamily="18" charset="0"/>
                <a:hlinkClick r:id="rId3"/>
              </a:rPr>
              <a:t> </a:t>
            </a:r>
            <a:r>
              <a:rPr lang="en" sz="1000" u="sng" dirty="0">
                <a:solidFill>
                  <a:schemeClr val="hlink"/>
                </a:solidFill>
                <a:latin typeface="Times New Roman" pitchFamily="18" charset="0"/>
                <a:cs typeface="Times New Roman" pitchFamily="18" charset="0"/>
                <a:hlinkClick r:id="rId3"/>
              </a:rPr>
              <a:t>http://afe.easia.columbia.edu/index.html</a:t>
            </a:r>
            <a:r>
              <a:rPr lang="en" sz="1000" i="1" dirty="0">
                <a:solidFill>
                  <a:srgbClr val="000000"/>
                </a:solidFill>
                <a:latin typeface="Times New Roman" pitchFamily="18" charset="0"/>
                <a:cs typeface="Times New Roman" pitchFamily="18" charset="0"/>
              </a:rPr>
              <a:t> Timeline of East Asia History</a:t>
            </a:r>
            <a:r>
              <a:rPr lang="en" sz="1000" dirty="0">
                <a:solidFill>
                  <a:srgbClr val="000000"/>
                </a:solidFill>
                <a:latin typeface="Times New Roman" pitchFamily="18" charset="0"/>
                <a:cs typeface="Times New Roman" pitchFamily="18" charset="0"/>
              </a:rPr>
              <a:t>. N.p., n.d. Web. 3 May 2012. </a:t>
            </a:r>
          </a:p>
          <a:p>
            <a:pPr marL="457200" marR="0" lvl="0" indent="-298450" algn="l" rtl="0">
              <a:spcBef>
                <a:spcPts val="600"/>
              </a:spcBef>
              <a:spcAft>
                <a:spcPts val="0"/>
              </a:spcAft>
              <a:buClr>
                <a:srgbClr val="000000"/>
              </a:buClr>
              <a:buSzPct val="152777"/>
              <a:buFont typeface="Arial"/>
              <a:buChar char="•"/>
            </a:pPr>
            <a:r>
              <a:rPr lang="en" sz="1000" dirty="0" smtClean="0">
                <a:solidFill>
                  <a:srgbClr val="000000"/>
                </a:solidFill>
                <a:latin typeface="Times New Roman" pitchFamily="18" charset="0"/>
                <a:cs typeface="Times New Roman" pitchFamily="18" charset="0"/>
              </a:rPr>
              <a:t>Valentin, Anthony. "World History Review." </a:t>
            </a:r>
            <a:r>
              <a:rPr lang="en" sz="1000" i="1" dirty="0" smtClean="0">
                <a:solidFill>
                  <a:srgbClr val="000000"/>
                </a:solidFill>
                <a:latin typeface="Times New Roman" pitchFamily="18" charset="0"/>
                <a:cs typeface="Times New Roman" pitchFamily="18" charset="0"/>
              </a:rPr>
              <a:t>World History Review</a:t>
            </a:r>
            <a:r>
              <a:rPr lang="en" sz="1000" dirty="0" smtClean="0">
                <a:solidFill>
                  <a:srgbClr val="000000"/>
                </a:solidFill>
                <a:latin typeface="Times New Roman" pitchFamily="18" charset="0"/>
                <a:cs typeface="Times New Roman" pitchFamily="18" charset="0"/>
              </a:rPr>
              <a:t>. Valentin, 2012. Web. 02 May 2012. &lt;http://worldhistoryreview.org/courses/spring-term-h2g/sp-lessons/&gt;.</a:t>
            </a:r>
          </a:p>
          <a:p>
            <a:pPr marL="457200" marR="0" lvl="0" indent="-298450" algn="l" rtl="0">
              <a:spcBef>
                <a:spcPts val="600"/>
              </a:spcBef>
              <a:spcAft>
                <a:spcPts val="0"/>
              </a:spcAft>
              <a:buClr>
                <a:srgbClr val="000000"/>
              </a:buClr>
              <a:buSzPct val="152777"/>
              <a:buFont typeface="Arial"/>
              <a:buChar char="•"/>
            </a:pPr>
            <a:r>
              <a:rPr lang="en" sz="1000" dirty="0" smtClean="0">
                <a:solidFill>
                  <a:srgbClr val="000000"/>
                </a:solidFill>
                <a:latin typeface="Times New Roman" pitchFamily="18" charset="0"/>
                <a:ea typeface="Times New Roman"/>
                <a:cs typeface="Times New Roman" pitchFamily="18" charset="0"/>
                <a:sym typeface="Times New Roman"/>
              </a:rPr>
              <a:t>LaFleur, Robert André. </a:t>
            </a:r>
            <a:r>
              <a:rPr lang="en" sz="1000" i="1" dirty="0" smtClean="0">
                <a:solidFill>
                  <a:srgbClr val="000000"/>
                </a:solidFill>
                <a:latin typeface="Times New Roman" pitchFamily="18" charset="0"/>
                <a:ea typeface="Times New Roman"/>
                <a:cs typeface="Times New Roman" pitchFamily="18" charset="0"/>
                <a:sym typeface="Times New Roman"/>
              </a:rPr>
              <a:t>China: A Global Studies Handbook</a:t>
            </a:r>
            <a:r>
              <a:rPr lang="en" sz="1000" dirty="0" smtClean="0">
                <a:solidFill>
                  <a:srgbClr val="000000"/>
                </a:solidFill>
                <a:latin typeface="Times New Roman" pitchFamily="18" charset="0"/>
                <a:ea typeface="Times New Roman"/>
                <a:cs typeface="Times New Roman" pitchFamily="18" charset="0"/>
                <a:sym typeface="Times New Roman"/>
              </a:rPr>
              <a:t>. Santa Barbara, CA: ABC-CLIO, 2003. Print.</a:t>
            </a:r>
          </a:p>
          <a:p>
            <a:pPr marL="457200" marR="0" lvl="0" indent="-298450" algn="l" rtl="0">
              <a:spcBef>
                <a:spcPts val="600"/>
              </a:spcBef>
              <a:spcAft>
                <a:spcPts val="0"/>
              </a:spcAft>
              <a:buClr>
                <a:srgbClr val="000000"/>
              </a:buClr>
              <a:buSzPct val="152777"/>
              <a:buFont typeface="Arial"/>
              <a:buChar char="•"/>
            </a:pPr>
            <a:r>
              <a:rPr lang="en" sz="1000" b="1" dirty="0" smtClean="0">
                <a:solidFill>
                  <a:srgbClr val="8A8199"/>
                </a:solidFill>
                <a:latin typeface="Times New Roman" pitchFamily="18" charset="0"/>
                <a:ea typeface="Verdana"/>
                <a:cs typeface="Times New Roman" pitchFamily="18" charset="0"/>
                <a:sym typeface="Verdana"/>
                <a:hlinkClick r:id="rId4"/>
              </a:rPr>
              <a:t>Jin Meisheng</a:t>
            </a:r>
            <a:r>
              <a:rPr lang="en" sz="1000" b="1" dirty="0" smtClean="0">
                <a:solidFill>
                  <a:srgbClr val="000000"/>
                </a:solidFill>
                <a:latin typeface="Times New Roman" pitchFamily="18" charset="0"/>
                <a:ea typeface="Verdana"/>
                <a:cs typeface="Times New Roman" pitchFamily="18" charset="0"/>
                <a:sym typeface="Verdana"/>
              </a:rPr>
              <a:t>, 1959, “</a:t>
            </a:r>
            <a:r>
              <a:rPr lang="en" sz="1000" i="1" dirty="0" smtClean="0">
                <a:solidFill>
                  <a:srgbClr val="000000"/>
                </a:solidFill>
                <a:latin typeface="Times New Roman" pitchFamily="18" charset="0"/>
                <a:ea typeface="Verdana"/>
                <a:cs typeface="Times New Roman" pitchFamily="18" charset="0"/>
                <a:sym typeface="Verdana"/>
              </a:rPr>
              <a:t>The vegetables are green, the cucumbers plumb, the yield is abundant” </a:t>
            </a:r>
            <a:r>
              <a:rPr lang="en" sz="1000" dirty="0" smtClean="0">
                <a:solidFill>
                  <a:srgbClr val="000000"/>
                </a:solidFill>
                <a:latin typeface="Times New Roman" pitchFamily="18" charset="0"/>
                <a:ea typeface="Verdana"/>
                <a:cs typeface="Times New Roman" pitchFamily="18" charset="0"/>
                <a:sym typeface="Verdana"/>
              </a:rPr>
              <a:t>Publisher: Shanghai People's Fine Arts Publishing House</a:t>
            </a:r>
          </a:p>
          <a:p>
            <a:pPr marL="457200" marR="0" lvl="0" indent="-298450" algn="l" rtl="0">
              <a:spcBef>
                <a:spcPts val="600"/>
              </a:spcBef>
              <a:spcAft>
                <a:spcPts val="0"/>
              </a:spcAft>
              <a:buClr>
                <a:srgbClr val="000000"/>
              </a:buClr>
              <a:buSzPct val="152777"/>
              <a:buFont typeface="Arial"/>
              <a:buChar char="•"/>
            </a:pPr>
            <a:r>
              <a:rPr lang="en" sz="1000" b="1" dirty="0" smtClean="0">
                <a:solidFill>
                  <a:srgbClr val="8A8199"/>
                </a:solidFill>
                <a:latin typeface="Times New Roman" pitchFamily="18" charset="0"/>
                <a:ea typeface="Verdana"/>
                <a:cs typeface="Times New Roman" pitchFamily="18" charset="0"/>
                <a:sym typeface="Verdana"/>
                <a:hlinkClick r:id="rId4"/>
              </a:rPr>
              <a:t>Nikolay Kochergin</a:t>
            </a:r>
            <a:r>
              <a:rPr lang="en" sz="1000" b="1" dirty="0" smtClean="0">
                <a:solidFill>
                  <a:srgbClr val="000000"/>
                </a:solidFill>
                <a:latin typeface="Times New Roman" pitchFamily="18" charset="0"/>
                <a:ea typeface="Verdana"/>
                <a:cs typeface="Times New Roman" pitchFamily="18" charset="0"/>
                <a:sym typeface="Verdana"/>
              </a:rPr>
              <a:t>, 1920 </a:t>
            </a:r>
            <a:r>
              <a:rPr lang="en" sz="1000" i="1" dirty="0" smtClean="0">
                <a:solidFill>
                  <a:srgbClr val="000000"/>
                </a:solidFill>
                <a:latin typeface="Times New Roman" pitchFamily="18" charset="0"/>
                <a:ea typeface="Verdana"/>
                <a:cs typeface="Times New Roman" pitchFamily="18" charset="0"/>
                <a:sym typeface="Verdana"/>
              </a:rPr>
              <a:t>“Long live the Red Army” </a:t>
            </a:r>
            <a:r>
              <a:rPr lang="en" sz="1000" dirty="0" smtClean="0">
                <a:solidFill>
                  <a:srgbClr val="000000"/>
                </a:solidFill>
                <a:latin typeface="Times New Roman" pitchFamily="18" charset="0"/>
                <a:ea typeface="Verdana"/>
                <a:cs typeface="Times New Roman" pitchFamily="18" charset="0"/>
                <a:sym typeface="Verdana"/>
              </a:rPr>
              <a:t>Publisher: Revvoensovet, Moscow</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buNone/>
            </a:pPr>
            <a:r>
              <a:rPr lang="en"/>
              <a:t>cont'  of Bibliography</a:t>
            </a:r>
          </a:p>
        </p:txBody>
      </p:sp>
      <p:sp>
        <p:nvSpPr>
          <p:cNvPr id="507" name="Shape 507"/>
          <p:cNvSpPr txBox="1">
            <a:spLocks noGrp="1"/>
          </p:cNvSpPr>
          <p:nvPr>
            <p:ph type="body" idx="1"/>
          </p:nvPr>
        </p:nvSpPr>
        <p:spPr>
          <a:xfrm>
            <a:off x="457200" y="1947332"/>
            <a:ext cx="8229600" cy="5758469"/>
          </a:xfrm>
          <a:prstGeom prst="rect">
            <a:avLst/>
          </a:prstGeom>
        </p:spPr>
        <p:txBody>
          <a:bodyPr lIns="91425" tIns="91425" rIns="91425" bIns="91425" anchor="t" anchorCtr="0">
            <a:spAutoFit/>
          </a:bodyPr>
          <a:lstStyle/>
          <a:p>
            <a:pPr lvl="0" rtl="0">
              <a:buNone/>
            </a:pPr>
            <a:r>
              <a:rPr lang="en" sz="1200" dirty="0"/>
              <a:t>-</a:t>
            </a:r>
            <a:r>
              <a:rPr lang="en" sz="1200" dirty="0">
                <a:solidFill>
                  <a:srgbClr val="000000"/>
                </a:solidFill>
                <a:latin typeface="Times New Roman" pitchFamily="18" charset="0"/>
                <a:cs typeface="Times New Roman" pitchFamily="18" charset="0"/>
              </a:rPr>
              <a:t>Kyoto Protocol." </a:t>
            </a:r>
            <a:r>
              <a:rPr lang="en" sz="1200" i="1" dirty="0">
                <a:solidFill>
                  <a:srgbClr val="000000"/>
                </a:solidFill>
                <a:latin typeface="Times New Roman" pitchFamily="18" charset="0"/>
                <a:cs typeface="Times New Roman" pitchFamily="18" charset="0"/>
              </a:rPr>
              <a:t>Unfccc</a:t>
            </a:r>
            <a:r>
              <a:rPr lang="en" sz="1200" dirty="0">
                <a:solidFill>
                  <a:srgbClr val="000000"/>
                </a:solidFill>
                <a:latin typeface="Times New Roman" pitchFamily="18" charset="0"/>
                <a:cs typeface="Times New Roman" pitchFamily="18" charset="0"/>
              </a:rPr>
              <a:t>. The United Nations. Web. 03 May 2012. &lt;http://unfccc.int/kyoto_protocol/items/2830.php&gt;.</a:t>
            </a:r>
          </a:p>
          <a:p>
            <a:pPr lvl="0" rtl="0">
              <a:buNone/>
            </a:pPr>
            <a:r>
              <a:rPr lang="en" sz="1200" dirty="0">
                <a:latin typeface="Times New Roman" pitchFamily="18" charset="0"/>
                <a:cs typeface="Times New Roman" pitchFamily="18" charset="0"/>
              </a:rPr>
              <a:t>- Rossabi, Morris. "Women in Modern Mongolia." Asia Society. Web. 03 May 2012. &lt;http://asiasociety.org/countries/traditions/women-modern-mongolia&gt;.</a:t>
            </a:r>
          </a:p>
          <a:p>
            <a:pPr lvl="0" rtl="0">
              <a:buNone/>
            </a:pPr>
            <a:r>
              <a:rPr lang="en" sz="1200" dirty="0">
                <a:latin typeface="Times New Roman" pitchFamily="18" charset="0"/>
                <a:cs typeface="Times New Roman" pitchFamily="18" charset="0"/>
              </a:rPr>
              <a:t>- UN. "INDIA." SD : People : Asia's Women in Agriculture, Environment and Rural Production :. Food and Agriculture Organization of the United Nations. Web. 03 May 2012. &lt;http://www.fao.org/sd/WPdirect/WPre0108.htm&gt;.</a:t>
            </a:r>
          </a:p>
          <a:p>
            <a:pPr lvl="0" rtl="0">
              <a:buNone/>
            </a:pPr>
            <a:r>
              <a:rPr lang="en" sz="1200" dirty="0">
                <a:latin typeface="Times New Roman" pitchFamily="18" charset="0"/>
                <a:cs typeface="Times New Roman" pitchFamily="18" charset="0"/>
              </a:rPr>
              <a:t>- </a:t>
            </a:r>
            <a:r>
              <a:rPr lang="en" sz="1200" dirty="0">
                <a:solidFill>
                  <a:srgbClr val="000000"/>
                </a:solidFill>
                <a:latin typeface="Times New Roman" pitchFamily="18" charset="0"/>
                <a:cs typeface="Times New Roman" pitchFamily="18" charset="0"/>
              </a:rPr>
              <a:t>"World Crop Production Summary." </a:t>
            </a:r>
            <a:r>
              <a:rPr lang="en" sz="1200" i="1" dirty="0">
                <a:solidFill>
                  <a:srgbClr val="000000"/>
                </a:solidFill>
                <a:latin typeface="Times New Roman" pitchFamily="18" charset="0"/>
                <a:cs typeface="Times New Roman" pitchFamily="18" charset="0"/>
              </a:rPr>
              <a:t>USDA Foreign Agricultural Service (FAS)</a:t>
            </a:r>
            <a:r>
              <a:rPr lang="en" sz="1200" dirty="0">
                <a:solidFill>
                  <a:srgbClr val="000000"/>
                </a:solidFill>
                <a:latin typeface="Times New Roman" pitchFamily="18" charset="0"/>
                <a:cs typeface="Times New Roman" pitchFamily="18" charset="0"/>
              </a:rPr>
              <a:t>. Foreign Agricultural Service, Apr. 2012. Web. 03 May 2012. &lt;http://www.fas.usda.gov/psdonline/psdreport.aspx?hidReportRetrievalName=BVS&gt;.</a:t>
            </a:r>
          </a:p>
          <a:p>
            <a:pPr marL="0" marR="0" lvl="0" indent="0" algn="l" rtl="0">
              <a:lnSpc>
                <a:spcPct val="115000"/>
              </a:lnSpc>
              <a:spcBef>
                <a:spcPts val="0"/>
              </a:spcBef>
              <a:spcAft>
                <a:spcPts val="0"/>
              </a:spcAft>
              <a:buNone/>
            </a:pPr>
            <a:r>
              <a:rPr lang="en" sz="1200" dirty="0">
                <a:latin typeface="Times New Roman" pitchFamily="18" charset="0"/>
                <a:cs typeface="Times New Roman" pitchFamily="18" charset="0"/>
              </a:rPr>
              <a:t>- </a:t>
            </a:r>
            <a:r>
              <a:rPr lang="en" sz="1200" dirty="0">
                <a:solidFill>
                  <a:srgbClr val="000000"/>
                </a:solidFill>
                <a:latin typeface="Times New Roman" pitchFamily="18" charset="0"/>
                <a:cs typeface="Times New Roman" pitchFamily="18" charset="0"/>
              </a:rPr>
              <a:t>"The End of India's Green Revolution?" </a:t>
            </a:r>
            <a:r>
              <a:rPr lang="en" sz="1200" i="1" dirty="0">
                <a:solidFill>
                  <a:srgbClr val="000000"/>
                </a:solidFill>
                <a:latin typeface="Times New Roman" pitchFamily="18" charset="0"/>
                <a:cs typeface="Times New Roman" pitchFamily="18" charset="0"/>
              </a:rPr>
              <a:t>BBC News</a:t>
            </a:r>
            <a:r>
              <a:rPr lang="en" sz="1200" dirty="0">
                <a:solidFill>
                  <a:srgbClr val="000000"/>
                </a:solidFill>
                <a:latin typeface="Times New Roman" pitchFamily="18" charset="0"/>
                <a:cs typeface="Times New Roman" pitchFamily="18" charset="0"/>
              </a:rPr>
              <a:t>. BBC, 29 May 2006. Web. 3 May 2012. &lt;http://news.bbc.co.uk/2/hi/south_asia/4994590.stm&gt;.</a:t>
            </a:r>
          </a:p>
          <a:p>
            <a:pPr marL="0" marR="0" lvl="0" indent="0" algn="l" rtl="0">
              <a:lnSpc>
                <a:spcPct val="115000"/>
              </a:lnSpc>
              <a:spcBef>
                <a:spcPts val="0"/>
              </a:spcBef>
              <a:spcAft>
                <a:spcPts val="0"/>
              </a:spcAft>
              <a:buNone/>
            </a:pPr>
            <a:r>
              <a:rPr lang="en" sz="1200" i="1" dirty="0">
                <a:solidFill>
                  <a:srgbClr val="000000"/>
                </a:solidFill>
                <a:latin typeface="Times New Roman" pitchFamily="18" charset="0"/>
                <a:cs typeface="Times New Roman" pitchFamily="18" charset="0"/>
              </a:rPr>
              <a:t>Mapping Globalization. </a:t>
            </a:r>
            <a:r>
              <a:rPr lang="en" sz="1200" dirty="0">
                <a:solidFill>
                  <a:srgbClr val="000000"/>
                </a:solidFill>
                <a:latin typeface="Times New Roman" pitchFamily="18" charset="0"/>
                <a:cs typeface="Times New Roman" pitchFamily="18" charset="0"/>
              </a:rPr>
              <a:t>Princeton University, University of Washington. Web. 03 May 2012.</a:t>
            </a:r>
          </a:p>
          <a:p>
            <a:pPr lvl="0" rtl="0">
              <a:lnSpc>
                <a:spcPct val="115000"/>
              </a:lnSpc>
              <a:spcBef>
                <a:spcPts val="0"/>
              </a:spcBef>
              <a:buNone/>
            </a:pPr>
            <a:r>
              <a:rPr lang="en" sz="1200" dirty="0">
                <a:solidFill>
                  <a:srgbClr val="000000"/>
                </a:solidFill>
                <a:latin typeface="Times New Roman" pitchFamily="18" charset="0"/>
                <a:cs typeface="Times New Roman" pitchFamily="18" charset="0"/>
              </a:rPr>
              <a:t>Craig, Edward (1998), </a:t>
            </a:r>
            <a:r>
              <a:rPr lang="en" sz="1200" i="1" dirty="0">
                <a:solidFill>
                  <a:srgbClr val="000000"/>
                </a:solidFill>
                <a:latin typeface="Times New Roman" pitchFamily="18" charset="0"/>
                <a:cs typeface="Times New Roman" pitchFamily="18" charset="0"/>
              </a:rPr>
              <a:t>Routledge Encyclopedia of Philosophy, Volume 7</a:t>
            </a:r>
            <a:r>
              <a:rPr lang="en" sz="1200" dirty="0">
                <a:solidFill>
                  <a:srgbClr val="000000"/>
                </a:solidFill>
                <a:latin typeface="Times New Roman" pitchFamily="18" charset="0"/>
                <a:cs typeface="Times New Roman" pitchFamily="18" charset="0"/>
              </a:rPr>
              <a:t>, Taylor &amp; Francis</a:t>
            </a:r>
          </a:p>
          <a:p>
            <a:pPr lvl="0" rtl="0">
              <a:lnSpc>
                <a:spcPct val="115000"/>
              </a:lnSpc>
              <a:spcBef>
                <a:spcPts val="0"/>
              </a:spcBef>
              <a:buNone/>
            </a:pPr>
            <a:r>
              <a:rPr lang="en" sz="1200" dirty="0">
                <a:solidFill>
                  <a:srgbClr val="000000"/>
                </a:solidFill>
                <a:latin typeface="Times New Roman" pitchFamily="18" charset="0"/>
                <a:cs typeface="Times New Roman" pitchFamily="18" charset="0"/>
              </a:rPr>
              <a:t>- </a:t>
            </a:r>
            <a:r>
              <a:rPr lang="en" sz="1200" dirty="0">
                <a:solidFill>
                  <a:srgbClr val="000000"/>
                </a:solidFill>
                <a:latin typeface="Times New Roman" pitchFamily="18" charset="0"/>
                <a:ea typeface="Times New Roman"/>
                <a:cs typeface="Times New Roman" pitchFamily="18" charset="0"/>
                <a:sym typeface="Times New Roman"/>
              </a:rPr>
              <a:t>Sadiman, Arief S. "CHALLENGES IN EDUCATION IN SOUTHEAST ASIA."</a:t>
            </a:r>
            <a:r>
              <a:rPr lang="en" sz="1200" i="1" dirty="0">
                <a:solidFill>
                  <a:srgbClr val="000000"/>
                </a:solidFill>
                <a:latin typeface="Times New Roman" pitchFamily="18" charset="0"/>
                <a:ea typeface="Times New Roman"/>
                <a:cs typeface="Times New Roman" pitchFamily="18" charset="0"/>
                <a:sym typeface="Times New Roman"/>
              </a:rPr>
              <a:t>CHALLENGES IN EDUCATION IN SOUTHEAST ASIA</a:t>
            </a:r>
            <a:r>
              <a:rPr lang="en" sz="1200" dirty="0">
                <a:solidFill>
                  <a:srgbClr val="000000"/>
                </a:solidFill>
                <a:latin typeface="Times New Roman" pitchFamily="18" charset="0"/>
                <a:ea typeface="Times New Roman"/>
                <a:cs typeface="Times New Roman" pitchFamily="18" charset="0"/>
                <a:sym typeface="Times New Roman"/>
              </a:rPr>
              <a:t>. SEAMEO Library, 11 Nov. 2004. Web. 11 May 2012. &lt;http://www.seameo.org/vl/library/dlwelcome/publications/paper/india04.htm&gt;.</a:t>
            </a:r>
          </a:p>
          <a:p>
            <a:pPr lvl="0" rtl="0">
              <a:lnSpc>
                <a:spcPct val="115000"/>
              </a:lnSpc>
              <a:spcBef>
                <a:spcPts val="0"/>
              </a:spcBef>
              <a:buNone/>
            </a:pPr>
            <a:r>
              <a:rPr lang="en" sz="1200" dirty="0">
                <a:solidFill>
                  <a:srgbClr val="000000"/>
                </a:solidFill>
                <a:latin typeface="Times New Roman" pitchFamily="18" charset="0"/>
                <a:ea typeface="Times New Roman"/>
                <a:cs typeface="Times New Roman" pitchFamily="18" charset="0"/>
                <a:sym typeface="Times New Roman"/>
              </a:rPr>
              <a:t>-"The Transnationalizing Labour Force:Current Trends and Future Projections in Asia Labour's Migration | Asia Monitor Resource Centre." </a:t>
            </a:r>
            <a:r>
              <a:rPr lang="en" sz="1200" i="1" dirty="0">
                <a:solidFill>
                  <a:srgbClr val="000000"/>
                </a:solidFill>
                <a:latin typeface="Times New Roman" pitchFamily="18" charset="0"/>
                <a:ea typeface="Times New Roman"/>
                <a:cs typeface="Times New Roman" pitchFamily="18" charset="0"/>
                <a:sym typeface="Times New Roman"/>
              </a:rPr>
              <a:t>The Transnationalizing Labour Force:Current Trends and Future Projections in Asia Labour's Migration | Asia Monitor Resource Centre</a:t>
            </a:r>
            <a:r>
              <a:rPr lang="en" sz="1200" dirty="0">
                <a:solidFill>
                  <a:srgbClr val="000000"/>
                </a:solidFill>
                <a:latin typeface="Times New Roman" pitchFamily="18" charset="0"/>
                <a:ea typeface="Times New Roman"/>
                <a:cs typeface="Times New Roman" pitchFamily="18" charset="0"/>
                <a:sym typeface="Times New Roman"/>
              </a:rPr>
              <a:t>. Asia Monitor Research Center, 6 Mar. 2009. Web. 11 May 2012. &lt;http://www.amrc.org.hk/alu_article/the_transnationalizing_labour_force_current_trends_and_future_projections_in_asia_labour&gt;.</a:t>
            </a:r>
          </a:p>
          <a:p>
            <a:pPr lvl="0" rtl="0">
              <a:lnSpc>
                <a:spcPct val="115000"/>
              </a:lnSpc>
              <a:spcBef>
                <a:spcPts val="0"/>
              </a:spcBef>
              <a:buNone/>
            </a:pPr>
            <a:r>
              <a:rPr lang="en" sz="1200" dirty="0">
                <a:solidFill>
                  <a:srgbClr val="000000"/>
                </a:solidFill>
                <a:latin typeface="Times New Roman" pitchFamily="18" charset="0"/>
                <a:ea typeface="Times New Roman"/>
                <a:cs typeface="Times New Roman" pitchFamily="18" charset="0"/>
                <a:sym typeface="Times New Roman"/>
              </a:rPr>
              <a:t>- Laffan, Michael. "Islam in Southeast Asia." </a:t>
            </a:r>
            <a:r>
              <a:rPr lang="en" sz="1200" i="1" dirty="0">
                <a:solidFill>
                  <a:srgbClr val="000000"/>
                </a:solidFill>
                <a:latin typeface="Times New Roman" pitchFamily="18" charset="0"/>
                <a:ea typeface="Times New Roman"/>
                <a:cs typeface="Times New Roman" pitchFamily="18" charset="0"/>
                <a:sym typeface="Times New Roman"/>
              </a:rPr>
              <a:t>Asia Society</a:t>
            </a:r>
            <a:r>
              <a:rPr lang="en" sz="1200" dirty="0">
                <a:solidFill>
                  <a:srgbClr val="000000"/>
                </a:solidFill>
                <a:latin typeface="Times New Roman" pitchFamily="18" charset="0"/>
                <a:ea typeface="Times New Roman"/>
                <a:cs typeface="Times New Roman" pitchFamily="18" charset="0"/>
                <a:sym typeface="Times New Roman"/>
              </a:rPr>
              <a:t>. Asia Society. Web. 12 May 2012. &lt;http://asiasociety.org/countries/traditions/islam-southeast-asia&gt;.</a:t>
            </a:r>
          </a:p>
          <a:p>
            <a:endParaRPr dirty="0"/>
          </a:p>
          <a:p>
            <a:endParaRPr dirty="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3600"/>
              <a:t>INTERACTION BETWEEN HUMANS AND THE ENVIRONMENT</a:t>
            </a:r>
          </a:p>
        </p:txBody>
      </p:sp>
      <p:sp>
        <p:nvSpPr>
          <p:cNvPr id="240" name="Shape 240"/>
          <p:cNvSpPr txBox="1">
            <a:spLocks noGrp="1"/>
          </p:cNvSpPr>
          <p:nvPr>
            <p:ph type="body" idx="1"/>
          </p:nvPr>
        </p:nvSpPr>
        <p:spPr>
          <a:xfrm>
            <a:off x="43123" y="1947333"/>
            <a:ext cx="9057600" cy="6075479"/>
          </a:xfrm>
          <a:prstGeom prst="rect">
            <a:avLst/>
          </a:prstGeom>
        </p:spPr>
        <p:txBody>
          <a:bodyPr wrap="square" lIns="91425" tIns="91425" rIns="91425" bIns="91425" anchor="t" anchorCtr="0">
            <a:spAutoFit/>
          </a:bodyPr>
          <a:lstStyle/>
          <a:p>
            <a:pPr marR="0" lvl="0" algn="l" rtl="0">
              <a:lnSpc>
                <a:spcPct val="115000"/>
              </a:lnSpc>
              <a:spcBef>
                <a:spcPts val="0"/>
              </a:spcBef>
              <a:spcAft>
                <a:spcPts val="0"/>
              </a:spcAft>
              <a:buNone/>
            </a:pPr>
            <a:r>
              <a:rPr lang="en" sz="1600" b="1" dirty="0">
                <a:solidFill>
                  <a:srgbClr val="000000"/>
                </a:solidFill>
              </a:rPr>
              <a:t>MIGRATION</a:t>
            </a:r>
            <a:r>
              <a:rPr lang="en" sz="1600" dirty="0">
                <a:solidFill>
                  <a:srgbClr val="000000"/>
                </a:solidFill>
              </a:rPr>
              <a:t/>
            </a:r>
            <a:br>
              <a:rPr lang="en" sz="1600" dirty="0">
                <a:solidFill>
                  <a:srgbClr val="000000"/>
                </a:solidFill>
              </a:rPr>
            </a:br>
            <a:r>
              <a:rPr lang="en" sz="1600" dirty="0">
                <a:solidFill>
                  <a:srgbClr val="000000"/>
                </a:solidFill>
              </a:rPr>
              <a:t>-10,000- 8,000 BCE: Humans migrated out of Africa and populated Asia</a:t>
            </a:r>
          </a:p>
          <a:p>
            <a:pPr marR="0" lvl="0" algn="l" rtl="0">
              <a:lnSpc>
                <a:spcPct val="115000"/>
              </a:lnSpc>
              <a:spcBef>
                <a:spcPts val="0"/>
              </a:spcBef>
              <a:spcAft>
                <a:spcPts val="0"/>
              </a:spcAft>
              <a:buNone/>
            </a:pPr>
            <a:r>
              <a:rPr lang="en" sz="1600" b="1" dirty="0">
                <a:solidFill>
                  <a:srgbClr val="000000"/>
                </a:solidFill>
              </a:rPr>
              <a:t>PATTERNS OF </a:t>
            </a:r>
            <a:r>
              <a:rPr lang="en" sz="1600" b="1" dirty="0" smtClean="0">
                <a:solidFill>
                  <a:srgbClr val="000000"/>
                </a:solidFill>
              </a:rPr>
              <a:t>SETTLEMENT</a:t>
            </a:r>
            <a:br>
              <a:rPr lang="en" sz="1600" b="1" dirty="0" smtClean="0">
                <a:solidFill>
                  <a:srgbClr val="000000"/>
                </a:solidFill>
              </a:rPr>
            </a:br>
            <a:r>
              <a:rPr lang="en" sz="1600" dirty="0" smtClean="0">
                <a:solidFill>
                  <a:srgbClr val="000000"/>
                </a:solidFill>
              </a:rPr>
              <a:t>-</a:t>
            </a:r>
            <a:r>
              <a:rPr lang="en" sz="1600" i="1" dirty="0" smtClean="0">
                <a:solidFill>
                  <a:srgbClr val="000000"/>
                </a:solidFill>
              </a:rPr>
              <a:t>Central </a:t>
            </a:r>
            <a:r>
              <a:rPr lang="en" sz="1600" i="1" dirty="0">
                <a:solidFill>
                  <a:srgbClr val="000000"/>
                </a:solidFill>
              </a:rPr>
              <a:t>Asia:</a:t>
            </a:r>
            <a:r>
              <a:rPr lang="en" sz="1600" dirty="0">
                <a:solidFill>
                  <a:srgbClr val="000000"/>
                </a:solidFill>
              </a:rPr>
              <a:t> </a:t>
            </a:r>
            <a:br>
              <a:rPr lang="en" sz="1600" dirty="0">
                <a:solidFill>
                  <a:srgbClr val="000000"/>
                </a:solidFill>
              </a:rPr>
            </a:br>
            <a:r>
              <a:rPr lang="en" sz="1600" dirty="0">
                <a:solidFill>
                  <a:srgbClr val="000000"/>
                </a:solidFill>
              </a:rPr>
              <a:t>  -&gt;3,500- 3,000 BCE: hunter-gatherer and fishing populations form</a:t>
            </a:r>
            <a:br>
              <a:rPr lang="en" sz="1600" dirty="0">
                <a:solidFill>
                  <a:srgbClr val="000000"/>
                </a:solidFill>
              </a:rPr>
            </a:br>
            <a:r>
              <a:rPr lang="en" sz="1600" dirty="0">
                <a:solidFill>
                  <a:srgbClr val="000000"/>
                </a:solidFill>
              </a:rPr>
              <a:t>  -&gt;By 2,000 BCE, most humans were pastoral nomads. There were few agricultural centers.</a:t>
            </a:r>
            <a:br>
              <a:rPr lang="en" sz="1600" dirty="0">
                <a:solidFill>
                  <a:srgbClr val="000000"/>
                </a:solidFill>
              </a:rPr>
            </a:br>
            <a:r>
              <a:rPr lang="en" sz="1600" dirty="0">
                <a:solidFill>
                  <a:srgbClr val="000000"/>
                </a:solidFill>
              </a:rPr>
              <a:t>-</a:t>
            </a:r>
            <a:r>
              <a:rPr lang="en" sz="1600" i="1" dirty="0">
                <a:solidFill>
                  <a:srgbClr val="000000"/>
                </a:solidFill>
              </a:rPr>
              <a:t>South Asia:</a:t>
            </a:r>
            <a:r>
              <a:rPr lang="en" sz="1600" dirty="0">
                <a:solidFill>
                  <a:srgbClr val="000000"/>
                </a:solidFill>
              </a:rPr>
              <a:t/>
            </a:r>
            <a:br>
              <a:rPr lang="en" sz="1600" dirty="0">
                <a:solidFill>
                  <a:srgbClr val="000000"/>
                </a:solidFill>
              </a:rPr>
            </a:br>
            <a:r>
              <a:rPr lang="en" sz="1600" dirty="0">
                <a:solidFill>
                  <a:srgbClr val="000000"/>
                </a:solidFill>
              </a:rPr>
              <a:t>  -&gt;3,000-1,500 BCE: Indus River Valley civilizations develop (e.g.:Harappa and Mohenjo-Daro)</a:t>
            </a:r>
            <a:br>
              <a:rPr lang="en" sz="1600" dirty="0">
                <a:solidFill>
                  <a:srgbClr val="000000"/>
                </a:solidFill>
              </a:rPr>
            </a:br>
            <a:r>
              <a:rPr lang="en" sz="1600" dirty="0">
                <a:solidFill>
                  <a:srgbClr val="000000"/>
                </a:solidFill>
              </a:rPr>
              <a:t>-</a:t>
            </a:r>
            <a:r>
              <a:rPr lang="en" sz="1600" i="1" dirty="0">
                <a:solidFill>
                  <a:srgbClr val="000000"/>
                </a:solidFill>
              </a:rPr>
              <a:t>Southeast Asia:</a:t>
            </a:r>
            <a:r>
              <a:rPr lang="en" sz="1600" dirty="0">
                <a:solidFill>
                  <a:srgbClr val="000000"/>
                </a:solidFill>
              </a:rPr>
              <a:t/>
            </a:r>
            <a:br>
              <a:rPr lang="en" sz="1600" dirty="0">
                <a:solidFill>
                  <a:srgbClr val="000000"/>
                </a:solidFill>
              </a:rPr>
            </a:br>
            <a:r>
              <a:rPr lang="en" sz="1600" dirty="0">
                <a:solidFill>
                  <a:srgbClr val="000000"/>
                </a:solidFill>
              </a:rPr>
              <a:t>  -&gt;8,000 BCE: agricultural communities begin -</a:t>
            </a:r>
            <a:r>
              <a:rPr lang="en" sz="1600" i="1" dirty="0">
                <a:solidFill>
                  <a:srgbClr val="000000"/>
                </a:solidFill>
              </a:rPr>
              <a:t>East Asia:</a:t>
            </a:r>
            <a:r>
              <a:rPr lang="en" sz="1600" dirty="0">
                <a:solidFill>
                  <a:srgbClr val="000000"/>
                </a:solidFill>
              </a:rPr>
              <a:t/>
            </a:r>
            <a:br>
              <a:rPr lang="en" sz="1600" dirty="0">
                <a:solidFill>
                  <a:srgbClr val="000000"/>
                </a:solidFill>
              </a:rPr>
            </a:br>
            <a:r>
              <a:rPr lang="en" sz="1600" dirty="0">
                <a:solidFill>
                  <a:srgbClr val="000000"/>
                </a:solidFill>
              </a:rPr>
              <a:t>  -&gt;8,000-1,000 BCE: small agricultural communities form along the Yellow River (planted millet and rice) and in Japan (with the Jomon people) and Korea</a:t>
            </a:r>
          </a:p>
          <a:p>
            <a:pPr marR="0" lvl="0" algn="l" rtl="0">
              <a:lnSpc>
                <a:spcPct val="115000"/>
              </a:lnSpc>
              <a:spcBef>
                <a:spcPts val="0"/>
              </a:spcBef>
              <a:spcAft>
                <a:spcPts val="0"/>
              </a:spcAft>
              <a:buNone/>
            </a:pPr>
            <a:r>
              <a:rPr lang="en" sz="1600" b="1" dirty="0" smtClean="0">
                <a:solidFill>
                  <a:srgbClr val="000000"/>
                </a:solidFill>
              </a:rPr>
              <a:t>TECHNOLOGY</a:t>
            </a:r>
            <a:br>
              <a:rPr lang="en" sz="1600" b="1" dirty="0" smtClean="0">
                <a:solidFill>
                  <a:srgbClr val="000000"/>
                </a:solidFill>
              </a:rPr>
            </a:br>
            <a:r>
              <a:rPr lang="en" sz="1600" dirty="0" smtClean="0">
                <a:solidFill>
                  <a:srgbClr val="000000"/>
                </a:solidFill>
              </a:rPr>
              <a:t>-</a:t>
            </a:r>
            <a:r>
              <a:rPr lang="en" sz="1600" dirty="0">
                <a:solidFill>
                  <a:srgbClr val="000000"/>
                </a:solidFill>
              </a:rPr>
              <a:t>Domestication of animals for food, clothing, materials for shelter, and as "beasts of burden"</a:t>
            </a:r>
            <a:br>
              <a:rPr lang="en" sz="1600" dirty="0">
                <a:solidFill>
                  <a:srgbClr val="000000"/>
                </a:solidFill>
              </a:rPr>
            </a:br>
            <a:r>
              <a:rPr lang="en" sz="1600" dirty="0">
                <a:solidFill>
                  <a:srgbClr val="000000"/>
                </a:solidFill>
              </a:rPr>
              <a:t>-Use of irrigation canals to improve agriculture</a:t>
            </a:r>
            <a:br>
              <a:rPr lang="en" sz="1600" dirty="0">
                <a:solidFill>
                  <a:srgbClr val="000000"/>
                </a:solidFill>
              </a:rPr>
            </a:br>
            <a:r>
              <a:rPr lang="en" sz="1600" dirty="0">
                <a:solidFill>
                  <a:srgbClr val="000000"/>
                </a:solidFill>
              </a:rPr>
              <a:t>-Bronze tools developed (Bronze Age)</a:t>
            </a:r>
          </a:p>
          <a:p>
            <a:endParaRPr dirty="0"/>
          </a:p>
          <a:p>
            <a:endParaRPr dirty="0"/>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p:nvPr/>
        </p:nvSpPr>
        <p:spPr>
          <a:xfrm>
            <a:off x="0" y="0"/>
            <a:ext cx="9144000" cy="6857999"/>
          </a:xfrm>
          <a:prstGeom prst="rect">
            <a:avLst/>
          </a:prstGeom>
          <a:blipFill>
            <a:blip r:embed="rId3"/>
            <a:stretch>
              <a:fillRect/>
            </a:stretch>
          </a:blipFill>
        </p:spPr>
      </p:sp>
      <p:sp>
        <p:nvSpPr>
          <p:cNvPr id="513" name="Shape 5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en" sz="4400" b="0" i="0" u="none" strike="noStrike" cap="none" baseline="0">
                <a:solidFill>
                  <a:schemeClr val="lt1"/>
                </a:solidFill>
                <a:latin typeface="Arial"/>
                <a:ea typeface="Arial"/>
                <a:cs typeface="Arial"/>
                <a:sym typeface="Arial"/>
              </a:rPr>
              <a:t>ASIA</a:t>
            </a:r>
          </a:p>
        </p:txBody>
      </p:sp>
      <p:sp>
        <p:nvSpPr>
          <p:cNvPr id="514" name="Shape 514"/>
          <p:cNvSpPr txBox="1">
            <a:spLocks noGrp="1"/>
          </p:cNvSpPr>
          <p:nvPr>
            <p:ph type="body" idx="1"/>
          </p:nvPr>
        </p:nvSpPr>
        <p:spPr>
          <a:xfrm>
            <a:off x="457200" y="1981200"/>
            <a:ext cx="8229600" cy="5139828"/>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25000"/>
              <a:buFont typeface="Arial"/>
              <a:buNone/>
            </a:pPr>
            <a:r>
              <a:rPr lang="en" sz="3200" b="1" i="0" u="none" strike="noStrike" cap="none" baseline="0" dirty="0">
                <a:solidFill>
                  <a:schemeClr val="lt1"/>
                </a:solidFill>
                <a:latin typeface="Arial"/>
                <a:ea typeface="Arial"/>
                <a:cs typeface="Arial"/>
                <a:sym typeface="Arial"/>
              </a:rPr>
              <a:t>Qiu Chang</a:t>
            </a:r>
            <a:r>
              <a:rPr lang="en" b="1" dirty="0">
                <a:solidFill>
                  <a:schemeClr val="lt1"/>
                </a:solidFill>
              </a:rPr>
              <a:t> Wu</a:t>
            </a:r>
            <a:r>
              <a:rPr lang="en" sz="3200" b="1" i="0" u="none" strike="noStrike" cap="none" baseline="0" dirty="0">
                <a:solidFill>
                  <a:schemeClr val="lt1"/>
                </a:solidFill>
                <a:latin typeface="Arial"/>
                <a:ea typeface="Arial"/>
                <a:cs typeface="Arial"/>
                <a:sym typeface="Arial"/>
              </a:rPr>
              <a:t>		</a:t>
            </a:r>
            <a:r>
              <a:rPr lang="en" sz="3200" b="1" i="0" u="none" strike="noStrike" cap="none" baseline="0" dirty="0" smtClean="0">
                <a:solidFill>
                  <a:schemeClr val="lt1"/>
                </a:solidFill>
                <a:latin typeface="Arial"/>
                <a:ea typeface="Arial"/>
                <a:cs typeface="Arial"/>
                <a:sym typeface="Arial"/>
              </a:rPr>
              <a:t>Michele </a:t>
            </a:r>
            <a:r>
              <a:rPr lang="en" sz="3200" b="1" i="0" u="none" strike="noStrike" cap="none" baseline="0" dirty="0">
                <a:solidFill>
                  <a:schemeClr val="lt1"/>
                </a:solidFill>
                <a:latin typeface="Arial"/>
                <a:ea typeface="Arial"/>
                <a:cs typeface="Arial"/>
                <a:sym typeface="Arial"/>
              </a:rPr>
              <a:t>Lin</a:t>
            </a:r>
          </a:p>
          <a:p>
            <a:endParaRPr dirty="0"/>
          </a:p>
          <a:p>
            <a:pPr marL="342900" marR="0" lvl="0" indent="-342900" algn="l" rtl="0">
              <a:spcBef>
                <a:spcPts val="640"/>
              </a:spcBef>
              <a:buClr>
                <a:schemeClr val="dk1"/>
              </a:buClr>
              <a:buSzPct val="25000"/>
              <a:buFont typeface="Arial"/>
              <a:buNone/>
            </a:pPr>
            <a:r>
              <a:rPr lang="en" sz="3200" b="1" i="0" u="none" strike="noStrike" cap="none" baseline="0" dirty="0">
                <a:solidFill>
                  <a:schemeClr val="lt1"/>
                </a:solidFill>
                <a:latin typeface="Arial"/>
                <a:ea typeface="Arial"/>
                <a:cs typeface="Arial"/>
                <a:sym typeface="Arial"/>
              </a:rPr>
              <a:t>Peter Chen			</a:t>
            </a:r>
            <a:r>
              <a:rPr lang="en" sz="3200" b="1" i="0" u="none" strike="noStrike" cap="none" baseline="0" dirty="0" smtClean="0">
                <a:solidFill>
                  <a:schemeClr val="lt1"/>
                </a:solidFill>
                <a:latin typeface="Arial"/>
                <a:ea typeface="Arial"/>
                <a:cs typeface="Arial"/>
                <a:sym typeface="Arial"/>
              </a:rPr>
              <a:t>Nancy </a:t>
            </a:r>
            <a:r>
              <a:rPr lang="en" sz="3200" b="1" i="0" u="none" strike="noStrike" cap="none" baseline="0" dirty="0">
                <a:solidFill>
                  <a:schemeClr val="lt1"/>
                </a:solidFill>
                <a:latin typeface="Arial"/>
                <a:ea typeface="Arial"/>
                <a:cs typeface="Arial"/>
                <a:sym typeface="Arial"/>
              </a:rPr>
              <a:t>Lin</a:t>
            </a:r>
          </a:p>
          <a:p>
            <a:endParaRPr dirty="0"/>
          </a:p>
          <a:p>
            <a:pPr marL="342900" marR="0" lvl="0" indent="-342900" algn="l" rtl="0">
              <a:spcBef>
                <a:spcPts val="640"/>
              </a:spcBef>
              <a:buClr>
                <a:schemeClr val="dk1"/>
              </a:buClr>
              <a:buSzPct val="25000"/>
              <a:buFont typeface="Arial"/>
              <a:buNone/>
            </a:pPr>
            <a:r>
              <a:rPr lang="en" sz="3200" b="1" i="0" u="none" strike="noStrike" cap="none" baseline="0" dirty="0">
                <a:solidFill>
                  <a:schemeClr val="lt1"/>
                </a:solidFill>
                <a:latin typeface="Arial"/>
                <a:ea typeface="Arial"/>
                <a:cs typeface="Arial"/>
                <a:sym typeface="Arial"/>
              </a:rPr>
              <a:t>Stephanie Liang		</a:t>
            </a:r>
            <a:r>
              <a:rPr lang="en" sz="3200" b="1" i="0" u="none" strike="noStrike" cap="none" baseline="0" dirty="0" smtClean="0">
                <a:solidFill>
                  <a:schemeClr val="lt1"/>
                </a:solidFill>
                <a:latin typeface="Arial"/>
                <a:ea typeface="Arial"/>
                <a:cs typeface="Arial"/>
                <a:sym typeface="Arial"/>
              </a:rPr>
              <a:t>Eric </a:t>
            </a:r>
            <a:r>
              <a:rPr lang="en" sz="3200" b="1" i="0" u="none" strike="noStrike" cap="none" baseline="0" dirty="0">
                <a:solidFill>
                  <a:schemeClr val="lt1"/>
                </a:solidFill>
                <a:latin typeface="Arial"/>
                <a:ea typeface="Arial"/>
                <a:cs typeface="Arial"/>
                <a:sym typeface="Arial"/>
              </a:rPr>
              <a:t>Luo</a:t>
            </a:r>
          </a:p>
          <a:p>
            <a:endParaRPr dirty="0"/>
          </a:p>
          <a:p>
            <a:pPr marL="342900" marR="0" lvl="0" indent="-342900" algn="l" rtl="0">
              <a:spcBef>
                <a:spcPts val="640"/>
              </a:spcBef>
              <a:buClr>
                <a:schemeClr val="dk1"/>
              </a:buClr>
              <a:buSzPct val="25000"/>
              <a:buFont typeface="Arial"/>
              <a:buNone/>
            </a:pPr>
            <a:r>
              <a:rPr lang="en" sz="3200" b="1" i="0" u="none" strike="noStrike" cap="none" baseline="0" dirty="0">
                <a:solidFill>
                  <a:schemeClr val="lt1"/>
                </a:solidFill>
                <a:latin typeface="Arial"/>
                <a:ea typeface="Arial"/>
                <a:cs typeface="Arial"/>
                <a:sym typeface="Arial"/>
              </a:rPr>
              <a:t>Li Ping Lin			</a:t>
            </a:r>
            <a:r>
              <a:rPr lang="en" sz="3200" b="1" i="0" u="none" strike="noStrike" cap="none" baseline="0" dirty="0" smtClean="0">
                <a:solidFill>
                  <a:schemeClr val="lt1"/>
                </a:solidFill>
                <a:latin typeface="Arial"/>
                <a:ea typeface="Arial"/>
                <a:cs typeface="Arial"/>
                <a:sym typeface="Arial"/>
              </a:rPr>
              <a:t>Boyuan </a:t>
            </a:r>
            <a:r>
              <a:rPr lang="en" sz="3200" b="1" i="0" u="none" strike="noStrike" cap="none" baseline="0" dirty="0">
                <a:solidFill>
                  <a:schemeClr val="lt1"/>
                </a:solidFill>
                <a:latin typeface="Arial"/>
                <a:ea typeface="Arial"/>
                <a:cs typeface="Arial"/>
                <a:sym typeface="Arial"/>
              </a:rPr>
              <a:t>Zhang</a:t>
            </a:r>
          </a:p>
          <a:p>
            <a:endParaRPr dirty="0"/>
          </a:p>
          <a:p>
            <a:endParaRPr dirty="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3600"/>
              <a:t>DEVELOPMENT AND INTERACTION OF CULTURES</a:t>
            </a:r>
          </a:p>
        </p:txBody>
      </p:sp>
      <p:sp>
        <p:nvSpPr>
          <p:cNvPr id="246" name="Shape 246"/>
          <p:cNvSpPr txBox="1">
            <a:spLocks noGrp="1"/>
          </p:cNvSpPr>
          <p:nvPr>
            <p:ph type="body" idx="1"/>
          </p:nvPr>
        </p:nvSpPr>
        <p:spPr>
          <a:xfrm>
            <a:off x="30094" y="1800901"/>
            <a:ext cx="9022800" cy="4937399"/>
          </a:xfrm>
          <a:prstGeom prst="rect">
            <a:avLst/>
          </a:prstGeom>
        </p:spPr>
        <p:txBody>
          <a:bodyPr lIns="91425" tIns="91425" rIns="91425" bIns="91425" anchor="t" anchorCtr="0">
            <a:spAutoFit/>
          </a:bodyPr>
          <a:lstStyle/>
          <a:p>
            <a:pPr lvl="0" rtl="0">
              <a:buNone/>
            </a:pPr>
            <a:r>
              <a:rPr lang="en" sz="1600" b="1"/>
              <a:t>RELIGIONS/BELIEF SYSTEMS</a:t>
            </a:r>
          </a:p>
          <a:p>
            <a:pPr marL="0" marR="0" lvl="0" indent="0" algn="l" rtl="0">
              <a:lnSpc>
                <a:spcPct val="100000"/>
              </a:lnSpc>
              <a:spcBef>
                <a:spcPts val="600"/>
              </a:spcBef>
              <a:spcAft>
                <a:spcPts val="0"/>
              </a:spcAft>
              <a:buClr>
                <a:srgbClr val="000000"/>
              </a:buClr>
              <a:buSzPct val="73333"/>
              <a:buFont typeface="Arial"/>
              <a:buNone/>
            </a:pPr>
            <a:r>
              <a:rPr lang="en" sz="1500"/>
              <a:t>-</a:t>
            </a:r>
            <a:r>
              <a:rPr lang="en" sz="1500" i="1"/>
              <a:t>Central Asia:</a:t>
            </a:r>
            <a:r>
              <a:rPr lang="en" sz="1500"/>
              <a:t/>
            </a:r>
            <a:br>
              <a:rPr lang="en" sz="1500"/>
            </a:br>
            <a:r>
              <a:rPr lang="en" sz="1500"/>
              <a:t>  -&gt;1,200-1,000 BCE: Zoroastrianism develops (concept of good [Ahura Mazda] against evil [Ahriman], belief in Day of Judgment and prophets)</a:t>
            </a:r>
            <a:br>
              <a:rPr lang="en" sz="1500"/>
            </a:br>
            <a:r>
              <a:rPr lang="en" sz="1500"/>
              <a:t>-</a:t>
            </a:r>
            <a:r>
              <a:rPr lang="en" sz="1500" i="1"/>
              <a:t>South Asia:</a:t>
            </a:r>
            <a:r>
              <a:rPr lang="en" sz="1500"/>
              <a:t/>
            </a:r>
            <a:br>
              <a:rPr lang="en" sz="1500"/>
            </a:br>
            <a:r>
              <a:rPr lang="en" sz="1500"/>
              <a:t>  -&gt;1,500 BCE: the invading Aryans introduce the Sanskrit language, Vedas, Hinduism, and the caste system</a:t>
            </a:r>
            <a:br>
              <a:rPr lang="en" sz="1500"/>
            </a:br>
            <a:r>
              <a:rPr lang="en" sz="1500"/>
              <a:t>  -&gt;By 700 BCE: Jainism (emphasis on reverence of life) and Buddhism (path of enlightenment and nirvana) develops</a:t>
            </a:r>
            <a:br>
              <a:rPr lang="en" sz="1500"/>
            </a:br>
            <a:r>
              <a:rPr lang="en" sz="1500"/>
              <a:t>-</a:t>
            </a:r>
            <a:r>
              <a:rPr lang="en" sz="1500" i="1"/>
              <a:t>Southeast Asia:</a:t>
            </a:r>
            <a:br>
              <a:rPr lang="en" sz="1500" i="1"/>
            </a:br>
            <a:r>
              <a:rPr lang="en" sz="1500" i="1"/>
              <a:t>  </a:t>
            </a:r>
            <a:r>
              <a:rPr lang="en" sz="1500"/>
              <a:t>-&gt;700 BCE: Buddhism becomes popular after being spread through the trade network</a:t>
            </a:r>
            <a:br>
              <a:rPr lang="en" sz="1500"/>
            </a:br>
            <a:r>
              <a:rPr lang="en" sz="1500"/>
              <a:t>-</a:t>
            </a:r>
            <a:r>
              <a:rPr lang="en" sz="1500" i="1"/>
              <a:t>East Asia:</a:t>
            </a:r>
            <a:r>
              <a:rPr lang="en" sz="1500"/>
              <a:t/>
            </a:r>
            <a:br>
              <a:rPr lang="en" sz="1500"/>
            </a:br>
            <a:r>
              <a:rPr lang="en" sz="1500"/>
              <a:t>  -&gt;China: </a:t>
            </a:r>
            <a:br>
              <a:rPr lang="en" sz="1500"/>
            </a:br>
            <a:r>
              <a:rPr lang="en" sz="1500"/>
              <a:t>      =&gt;Shang kings used oracle bones,divination, and ancestor worship</a:t>
            </a:r>
            <a:br>
              <a:rPr lang="en" sz="1500"/>
            </a:br>
            <a:r>
              <a:rPr lang="en" sz="1500"/>
              <a:t>      =&gt;1,045 BCE: Zhou kings develop the "Mandate of Heaven"</a:t>
            </a:r>
            <a:br>
              <a:rPr lang="en" sz="1500"/>
            </a:br>
            <a:r>
              <a:rPr lang="en" sz="1500"/>
              <a:t>  -&gt;Japan: rulers were also considered shamans, animism was common (Shinto religion)</a:t>
            </a:r>
          </a:p>
          <a:p>
            <a:pPr marL="0" marR="0" lvl="0" indent="0" algn="l" rtl="0">
              <a:lnSpc>
                <a:spcPct val="100000"/>
              </a:lnSpc>
              <a:spcBef>
                <a:spcPts val="600"/>
              </a:spcBef>
              <a:spcAft>
                <a:spcPts val="0"/>
              </a:spcAft>
              <a:buClr>
                <a:srgbClr val="000000"/>
              </a:buClr>
              <a:buSzPct val="73333"/>
              <a:buFont typeface="Arial"/>
              <a:buNone/>
            </a:pPr>
            <a:r>
              <a:rPr lang="en" sz="1500" b="1"/>
              <a:t>SCIENCE AND TECHNOLOGY</a:t>
            </a:r>
          </a:p>
          <a:p>
            <a:pPr marL="0" marR="0" lvl="0" indent="0" algn="l" rtl="0">
              <a:lnSpc>
                <a:spcPct val="100000"/>
              </a:lnSpc>
              <a:spcBef>
                <a:spcPts val="600"/>
              </a:spcBef>
              <a:spcAft>
                <a:spcPts val="0"/>
              </a:spcAft>
              <a:buClr>
                <a:srgbClr val="000000"/>
              </a:buClr>
              <a:buSzPct val="73333"/>
              <a:buFont typeface="Arial"/>
              <a:buNone/>
            </a:pPr>
            <a:r>
              <a:rPr lang="en" sz="1500"/>
              <a:t>-Ideographic writing system develops in China</a:t>
            </a:r>
            <a:br>
              <a:rPr lang="en" sz="1500"/>
            </a:br>
            <a:r>
              <a:rPr lang="en" sz="1500"/>
              <a:t>-Exchange of technological advances spread throughout Asia as a result of extensive trade (Japan learns about wet-rice farming, religions spread, etc.)</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3600"/>
              <a:t>STATE-BUILDING, EXPANSION, AND CONFLICT</a:t>
            </a:r>
          </a:p>
        </p:txBody>
      </p:sp>
      <p:sp>
        <p:nvSpPr>
          <p:cNvPr id="252" name="Shape 252"/>
          <p:cNvSpPr txBox="1">
            <a:spLocks noGrp="1"/>
          </p:cNvSpPr>
          <p:nvPr>
            <p:ph type="body" idx="1"/>
          </p:nvPr>
        </p:nvSpPr>
        <p:spPr>
          <a:xfrm>
            <a:off x="139919" y="1947332"/>
            <a:ext cx="8937599" cy="4924395"/>
          </a:xfrm>
          <a:prstGeom prst="rect">
            <a:avLst/>
          </a:prstGeom>
        </p:spPr>
        <p:txBody>
          <a:bodyPr lIns="91425" tIns="91425" rIns="91425" bIns="91425" anchor="t" anchorCtr="0">
            <a:spAutoFit/>
          </a:bodyPr>
          <a:lstStyle/>
          <a:p>
            <a:pPr lvl="0" rtl="0">
              <a:buNone/>
            </a:pPr>
            <a:r>
              <a:rPr lang="en" sz="1600" b="1" dirty="0"/>
              <a:t>POLITICAL STRUCTURES AND FORMS OF GOVERNANCE</a:t>
            </a:r>
          </a:p>
          <a:p>
            <a:pPr marL="0" marR="0" lvl="0" indent="0" algn="l" rtl="0">
              <a:lnSpc>
                <a:spcPct val="100000"/>
              </a:lnSpc>
              <a:spcBef>
                <a:spcPts val="600"/>
              </a:spcBef>
              <a:spcAft>
                <a:spcPts val="0"/>
              </a:spcAft>
              <a:buClr>
                <a:srgbClr val="000000"/>
              </a:buClr>
              <a:buSzPct val="68750"/>
              <a:buFont typeface="Arial"/>
              <a:buNone/>
            </a:pPr>
            <a:r>
              <a:rPr lang="en" sz="1600" dirty="0"/>
              <a:t>-</a:t>
            </a:r>
            <a:r>
              <a:rPr lang="en" sz="1600" i="1" dirty="0"/>
              <a:t>Central Asia:</a:t>
            </a:r>
            <a:r>
              <a:rPr lang="en" sz="1600" dirty="0"/>
              <a:t/>
            </a:r>
            <a:br>
              <a:rPr lang="en" sz="1600" dirty="0"/>
            </a:br>
            <a:r>
              <a:rPr lang="en" sz="1600" dirty="0"/>
              <a:t>  -&gt;Pastoral nomads congregated into small groups of families. Males governed the group.</a:t>
            </a:r>
          </a:p>
          <a:p>
            <a:pPr marL="0" marR="0" lvl="0" indent="0" algn="l" rtl="0">
              <a:lnSpc>
                <a:spcPct val="100000"/>
              </a:lnSpc>
              <a:spcBef>
                <a:spcPts val="600"/>
              </a:spcBef>
              <a:spcAft>
                <a:spcPts val="0"/>
              </a:spcAft>
              <a:buClr>
                <a:srgbClr val="000000"/>
              </a:buClr>
              <a:buSzPct val="68750"/>
              <a:buFont typeface="Arial"/>
              <a:buNone/>
            </a:pPr>
            <a:r>
              <a:rPr lang="en" sz="1600" dirty="0"/>
              <a:t/>
            </a:r>
            <a:br>
              <a:rPr lang="en" sz="1600" dirty="0"/>
            </a:br>
            <a:r>
              <a:rPr lang="en" sz="1600" dirty="0"/>
              <a:t>-</a:t>
            </a:r>
            <a:r>
              <a:rPr lang="en" sz="1600" i="1" dirty="0"/>
              <a:t>South Asia:</a:t>
            </a:r>
            <a:r>
              <a:rPr lang="en" sz="1600" dirty="0"/>
              <a:t/>
            </a:r>
            <a:br>
              <a:rPr lang="en" sz="1600" dirty="0"/>
            </a:br>
            <a:r>
              <a:rPr lang="en" sz="1600" dirty="0"/>
              <a:t>  -&gt;1,500 BCE: Aryans conquered Dravidians and establish a warrior aristocracy.</a:t>
            </a:r>
            <a:br>
              <a:rPr lang="en" sz="1600" dirty="0"/>
            </a:br>
            <a:r>
              <a:rPr lang="en" sz="1600" dirty="0"/>
              <a:t>  -&gt;3,000-1,500 BCE: Indus River Valley civilizations most likely theocracies</a:t>
            </a:r>
          </a:p>
          <a:p>
            <a:pPr marL="0" marR="0" lvl="0" indent="0" algn="l" rtl="0">
              <a:lnSpc>
                <a:spcPct val="100000"/>
              </a:lnSpc>
              <a:spcBef>
                <a:spcPts val="600"/>
              </a:spcBef>
              <a:spcAft>
                <a:spcPts val="0"/>
              </a:spcAft>
              <a:buClr>
                <a:srgbClr val="000000"/>
              </a:buClr>
              <a:buSzPct val="68750"/>
              <a:buFont typeface="Arial"/>
              <a:buNone/>
            </a:pPr>
            <a:r>
              <a:rPr lang="en" sz="1600" dirty="0"/>
              <a:t/>
            </a:r>
            <a:br>
              <a:rPr lang="en" sz="1600" dirty="0"/>
            </a:br>
            <a:r>
              <a:rPr lang="en" sz="1600" dirty="0"/>
              <a:t>-</a:t>
            </a:r>
            <a:r>
              <a:rPr lang="en" sz="1600" i="1" dirty="0"/>
              <a:t>Southeast Asia:</a:t>
            </a:r>
            <a:r>
              <a:rPr lang="en" sz="1600" dirty="0"/>
              <a:t> </a:t>
            </a:r>
            <a:r>
              <a:rPr lang="en" sz="1600" dirty="0" smtClean="0"/>
              <a:t/>
            </a:r>
            <a:br>
              <a:rPr lang="en" sz="1600" dirty="0" smtClean="0"/>
            </a:br>
            <a:r>
              <a:rPr lang="en" sz="1600" dirty="0" smtClean="0"/>
              <a:t> </a:t>
            </a:r>
            <a:r>
              <a:rPr lang="en" sz="1600" dirty="0"/>
              <a:t>-&gt;1,000-800 BCE: Governments organized around temples and trade centers</a:t>
            </a:r>
            <a:br>
              <a:rPr lang="en" sz="1600" dirty="0"/>
            </a:br>
            <a:r>
              <a:rPr lang="en" sz="1600" dirty="0"/>
              <a:t>  -&gt;centralized farming settlements formed and traveled to fertile fields if necessary</a:t>
            </a:r>
          </a:p>
          <a:p>
            <a:pPr lvl="0" rtl="0">
              <a:buNone/>
            </a:pPr>
            <a:r>
              <a:rPr lang="en" sz="1600" dirty="0" smtClean="0"/>
              <a:t>-</a:t>
            </a:r>
            <a:r>
              <a:rPr lang="en" sz="1600" i="1" dirty="0"/>
              <a:t>East Asia:</a:t>
            </a:r>
            <a:r>
              <a:rPr lang="en" sz="1600" dirty="0"/>
              <a:t>  </a:t>
            </a:r>
            <a:r>
              <a:rPr lang="en" sz="1600" dirty="0" smtClean="0"/>
              <a:t/>
            </a:r>
            <a:br>
              <a:rPr lang="en" sz="1600" dirty="0" smtClean="0"/>
            </a:br>
            <a:r>
              <a:rPr lang="en" sz="1600" dirty="0" smtClean="0"/>
              <a:t>-&gt;</a:t>
            </a:r>
            <a:r>
              <a:rPr lang="en" sz="1600" dirty="0"/>
              <a:t>China:</a:t>
            </a:r>
            <a:br>
              <a:rPr lang="en" sz="1600" dirty="0"/>
            </a:br>
            <a:r>
              <a:rPr lang="en" sz="1600" dirty="0"/>
              <a:t>    =&gt;1,500-1,045 BCE: Shang kings develop a feudal society (main occupation was territorial expansion)</a:t>
            </a:r>
            <a:br>
              <a:rPr lang="en" sz="1600" dirty="0"/>
            </a:br>
            <a:r>
              <a:rPr lang="en" sz="1600" dirty="0"/>
              <a:t>    =&gt; 1,045 BCE: Zhou kings conquer Shang settlements and continue to expand feudal society</a:t>
            </a:r>
            <a:br>
              <a:rPr lang="en" sz="1600" dirty="0"/>
            </a:br>
            <a:r>
              <a:rPr lang="en" sz="1600" dirty="0"/>
              <a:t>  -&gt;Japan: Jomon people conquered by Yayoi people from mainland Asia</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311237"/>
            <a:ext cx="8229600" cy="1522199"/>
          </a:xfrm>
          <a:prstGeom prst="rect">
            <a:avLst/>
          </a:prstGeom>
        </p:spPr>
        <p:txBody>
          <a:bodyPr lIns="91425" tIns="91425" rIns="91425" bIns="91425" anchor="b" anchorCtr="0">
            <a:spAutoFit/>
          </a:bodyPr>
          <a:lstStyle/>
          <a:p>
            <a:pPr algn="ctr">
              <a:buNone/>
            </a:pPr>
            <a:r>
              <a:rPr lang="en"/>
              <a:t>
</a:t>
            </a:r>
            <a:r>
              <a:rPr lang="en" sz="3300"/>
              <a:t>CREATION, EXPANSION, AND INTERACTION OF ECONOMIC SYSTEMS</a:t>
            </a:r>
          </a:p>
        </p:txBody>
      </p:sp>
      <p:sp>
        <p:nvSpPr>
          <p:cNvPr id="258" name="Shape 258"/>
          <p:cNvSpPr txBox="1">
            <a:spLocks noGrp="1"/>
          </p:cNvSpPr>
          <p:nvPr>
            <p:ph type="body" idx="1"/>
          </p:nvPr>
        </p:nvSpPr>
        <p:spPr>
          <a:xfrm>
            <a:off x="78919" y="1947332"/>
            <a:ext cx="9022800" cy="4985950"/>
          </a:xfrm>
          <a:prstGeom prst="rect">
            <a:avLst/>
          </a:prstGeom>
        </p:spPr>
        <p:txBody>
          <a:bodyPr lIns="91425" tIns="91425" rIns="91425" bIns="91425" anchor="t" anchorCtr="0">
            <a:spAutoFit/>
          </a:bodyPr>
          <a:lstStyle/>
          <a:p>
            <a:pPr marL="0" marR="0" lvl="0" indent="0" algn="l" rtl="0">
              <a:lnSpc>
                <a:spcPct val="100000"/>
              </a:lnSpc>
              <a:spcBef>
                <a:spcPts val="600"/>
              </a:spcBef>
              <a:spcAft>
                <a:spcPts val="0"/>
              </a:spcAft>
              <a:buClr>
                <a:srgbClr val="000000"/>
              </a:buClr>
              <a:buSzPct val="68750"/>
              <a:buFont typeface="Arial"/>
              <a:buNone/>
            </a:pPr>
            <a:r>
              <a:rPr lang="en" sz="1600" b="1" dirty="0"/>
              <a:t>AGRICULTURAL AND PASTORAL </a:t>
            </a:r>
            <a:r>
              <a:rPr lang="en" sz="1600" b="1" dirty="0" smtClean="0"/>
              <a:t>PRODUCTION</a:t>
            </a:r>
            <a:br>
              <a:rPr lang="en" sz="1600" b="1" dirty="0" smtClean="0"/>
            </a:br>
            <a:r>
              <a:rPr lang="en" sz="1600" dirty="0" smtClean="0"/>
              <a:t>-</a:t>
            </a:r>
            <a:r>
              <a:rPr lang="en" sz="1600" i="1" dirty="0"/>
              <a:t>Central Asia:</a:t>
            </a:r>
            <a:r>
              <a:rPr lang="en" sz="1600" dirty="0"/>
              <a:t/>
            </a:r>
            <a:br>
              <a:rPr lang="en" sz="1600" dirty="0"/>
            </a:br>
            <a:r>
              <a:rPr lang="en" sz="1600" dirty="0"/>
              <a:t> -&gt;Pastoral nomads follow herds of livestock, hunted, and gathered plants</a:t>
            </a:r>
            <a:br>
              <a:rPr lang="en" sz="1600" dirty="0"/>
            </a:br>
            <a:r>
              <a:rPr lang="en" sz="1600" dirty="0"/>
              <a:t>-</a:t>
            </a:r>
            <a:r>
              <a:rPr lang="en" sz="1600" i="1" dirty="0"/>
              <a:t>Southeast Asia:</a:t>
            </a:r>
            <a:r>
              <a:rPr lang="en" sz="1600" dirty="0"/>
              <a:t>  -&gt;Planted </a:t>
            </a:r>
            <a:r>
              <a:rPr lang="en" sz="1600" dirty="0">
                <a:solidFill>
                  <a:srgbClr val="000000"/>
                </a:solidFill>
              </a:rPr>
              <a:t>planted yams, bananas, taro, and rice</a:t>
            </a:r>
            <a:br>
              <a:rPr lang="en" sz="1600" dirty="0">
                <a:solidFill>
                  <a:srgbClr val="000000"/>
                </a:solidFill>
              </a:rPr>
            </a:br>
            <a:r>
              <a:rPr lang="en" sz="1600" dirty="0">
                <a:solidFill>
                  <a:srgbClr val="000000"/>
                </a:solidFill>
              </a:rPr>
              <a:t>-</a:t>
            </a:r>
            <a:r>
              <a:rPr lang="en" sz="1600" i="1" dirty="0">
                <a:solidFill>
                  <a:srgbClr val="000000"/>
                </a:solidFill>
              </a:rPr>
              <a:t>East Asia:</a:t>
            </a:r>
            <a:r>
              <a:rPr lang="en" sz="1600" dirty="0">
                <a:solidFill>
                  <a:srgbClr val="000000"/>
                </a:solidFill>
              </a:rPr>
              <a:t>  -&gt;Planted millet and rice, silk was created</a:t>
            </a:r>
          </a:p>
          <a:p>
            <a:pPr marL="0" marR="0" lvl="0" indent="0" algn="l" rtl="0">
              <a:lnSpc>
                <a:spcPct val="100000"/>
              </a:lnSpc>
              <a:spcBef>
                <a:spcPts val="600"/>
              </a:spcBef>
              <a:spcAft>
                <a:spcPts val="0"/>
              </a:spcAft>
              <a:buClr>
                <a:srgbClr val="000000"/>
              </a:buClr>
              <a:buSzPct val="68750"/>
              <a:buFont typeface="Arial"/>
              <a:buNone/>
            </a:pPr>
            <a:r>
              <a:rPr lang="en" sz="1600" b="1" dirty="0"/>
              <a:t>TRADE AND </a:t>
            </a:r>
            <a:r>
              <a:rPr lang="en" sz="1600" b="1" dirty="0" smtClean="0"/>
              <a:t>COMMERCE</a:t>
            </a:r>
            <a:br>
              <a:rPr lang="en" sz="1600" b="1" dirty="0" smtClean="0"/>
            </a:br>
            <a:r>
              <a:rPr lang="en" sz="1600" dirty="0" smtClean="0"/>
              <a:t>-</a:t>
            </a:r>
            <a:r>
              <a:rPr lang="en" sz="1600" dirty="0"/>
              <a:t>Barter system devised to trade items-</a:t>
            </a:r>
            <a:r>
              <a:rPr lang="en" sz="1600" i="1" dirty="0"/>
              <a:t>Central Asia:</a:t>
            </a:r>
            <a:r>
              <a:rPr lang="en" sz="1600" dirty="0"/>
              <a:t> Nomads traded livestock for necessities in agricultural centers</a:t>
            </a:r>
            <a:br>
              <a:rPr lang="en" sz="1600" dirty="0"/>
            </a:br>
            <a:r>
              <a:rPr lang="en" sz="1600" dirty="0"/>
              <a:t>-</a:t>
            </a:r>
            <a:r>
              <a:rPr lang="en" sz="1600" i="1" dirty="0"/>
              <a:t>South Asia:</a:t>
            </a:r>
            <a:r>
              <a:rPr lang="en" sz="1600" dirty="0"/>
              <a:t/>
            </a:r>
            <a:br>
              <a:rPr lang="en" sz="1600" dirty="0"/>
            </a:br>
            <a:r>
              <a:rPr lang="en" sz="1600" dirty="0"/>
              <a:t>  -&gt;Trade begins with surrounding regions</a:t>
            </a:r>
            <a:br>
              <a:rPr lang="en" sz="1600" dirty="0"/>
            </a:br>
            <a:r>
              <a:rPr lang="en" sz="1600" dirty="0"/>
              <a:t>-</a:t>
            </a:r>
            <a:r>
              <a:rPr lang="en" sz="1600" i="1" dirty="0"/>
              <a:t>Southeast Asia:</a:t>
            </a:r>
            <a:br>
              <a:rPr lang="en" sz="1600" i="1" dirty="0"/>
            </a:br>
            <a:r>
              <a:rPr lang="en" sz="1600" i="1" dirty="0"/>
              <a:t>  </a:t>
            </a:r>
            <a:r>
              <a:rPr lang="en" sz="1600" dirty="0"/>
              <a:t>-&gt;Maritime trade was a common means of exchanging goods around the region</a:t>
            </a:r>
            <a:br>
              <a:rPr lang="en" sz="1600" dirty="0"/>
            </a:br>
            <a:r>
              <a:rPr lang="en" sz="1600" dirty="0"/>
              <a:t>-</a:t>
            </a:r>
            <a:r>
              <a:rPr lang="en" sz="1600" i="1" dirty="0"/>
              <a:t>East Asia:</a:t>
            </a:r>
            <a:r>
              <a:rPr lang="en" sz="1600" dirty="0"/>
              <a:t/>
            </a:r>
            <a:br>
              <a:rPr lang="en" sz="1600" dirty="0"/>
            </a:br>
            <a:r>
              <a:rPr lang="en" sz="1600" dirty="0"/>
              <a:t>  -&gt;China:</a:t>
            </a:r>
            <a:br>
              <a:rPr lang="en" sz="1600" dirty="0"/>
            </a:br>
            <a:r>
              <a:rPr lang="en" sz="1600" dirty="0"/>
              <a:t>    =&gt;Shang dynasty conquered other states and required tributes (tributary system)</a:t>
            </a:r>
            <a:br>
              <a:rPr lang="en" sz="1600" dirty="0"/>
            </a:br>
            <a:r>
              <a:rPr lang="en" sz="1600" dirty="0"/>
              <a:t>    =&gt;Zhou dynasty: vassal states gave tributes to the Zhou king</a:t>
            </a:r>
            <a:br>
              <a:rPr lang="en" sz="1600" dirty="0"/>
            </a:br>
            <a:r>
              <a:rPr lang="en" sz="1600" dirty="0"/>
              <a:t>    =&gt; Beginnings of the Silk Road began</a:t>
            </a:r>
          </a:p>
          <a:p>
            <a:endParaRPr dirty="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7"/>
            <a:ext cx="8229600" cy="1522199"/>
          </a:xfrm>
          <a:prstGeom prst="rect">
            <a:avLst/>
          </a:prstGeom>
        </p:spPr>
        <p:txBody>
          <a:bodyPr lIns="91425" tIns="91425" rIns="91425" bIns="91425" anchor="b" anchorCtr="0">
            <a:spAutoFit/>
          </a:bodyPr>
          <a:lstStyle/>
          <a:p>
            <a:pPr algn="ctr">
              <a:buNone/>
            </a:pPr>
            <a:r>
              <a:rPr lang="en" sz="3300"/>
              <a:t>DEVELOPMENT AND TRANSFORMATION OF SOCIAL STRUCTURES</a:t>
            </a:r>
          </a:p>
        </p:txBody>
      </p:sp>
      <p:sp>
        <p:nvSpPr>
          <p:cNvPr id="264" name="Shape 264"/>
          <p:cNvSpPr txBox="1">
            <a:spLocks noGrp="1"/>
          </p:cNvSpPr>
          <p:nvPr>
            <p:ph type="body" idx="1"/>
          </p:nvPr>
        </p:nvSpPr>
        <p:spPr>
          <a:xfrm>
            <a:off x="115500" y="1796837"/>
            <a:ext cx="8912999" cy="4601229"/>
          </a:xfrm>
          <a:prstGeom prst="rect">
            <a:avLst/>
          </a:prstGeom>
        </p:spPr>
        <p:txBody>
          <a:bodyPr lIns="91425" tIns="91425" rIns="91425" bIns="91425" anchor="t" anchorCtr="0">
            <a:spAutoFit/>
          </a:bodyPr>
          <a:lstStyle/>
          <a:p>
            <a:pPr marL="0" marR="0" lvl="0" indent="0" algn="l" rtl="0">
              <a:lnSpc>
                <a:spcPct val="100000"/>
              </a:lnSpc>
              <a:spcBef>
                <a:spcPts val="600"/>
              </a:spcBef>
              <a:spcAft>
                <a:spcPts val="0"/>
              </a:spcAft>
              <a:buClr>
                <a:srgbClr val="000000"/>
              </a:buClr>
              <a:buSzPct val="68750"/>
              <a:buFont typeface="Arial"/>
              <a:buNone/>
            </a:pPr>
            <a:r>
              <a:rPr lang="en" sz="1600" b="1" dirty="0"/>
              <a:t>GENDER ROLES AND RELATIONS</a:t>
            </a:r>
            <a:r>
              <a:rPr lang="en" sz="1600" dirty="0"/>
              <a:t/>
            </a:r>
            <a:br>
              <a:rPr lang="en" sz="1600" dirty="0"/>
            </a:br>
            <a:r>
              <a:rPr lang="en" sz="1600" dirty="0"/>
              <a:t>-Emergence of gender division of labor as agricultural societies develop-&gt; gender inequality</a:t>
            </a:r>
            <a:br>
              <a:rPr lang="en" sz="1600" dirty="0"/>
            </a:br>
            <a:r>
              <a:rPr lang="en" sz="1600" dirty="0"/>
              <a:t>-Women became responsible for the home while men worked in the fields</a:t>
            </a:r>
            <a:br>
              <a:rPr lang="en" sz="1600" dirty="0"/>
            </a:br>
            <a:r>
              <a:rPr lang="en" sz="1600" dirty="0"/>
              <a:t>-Central Asia: patriarchal nomadic societies</a:t>
            </a:r>
          </a:p>
          <a:p>
            <a:pPr marL="0" marR="0" lvl="0" indent="0" algn="l" rtl="0">
              <a:lnSpc>
                <a:spcPct val="100000"/>
              </a:lnSpc>
              <a:spcBef>
                <a:spcPts val="600"/>
              </a:spcBef>
              <a:spcAft>
                <a:spcPts val="0"/>
              </a:spcAft>
              <a:buClr>
                <a:srgbClr val="000000"/>
              </a:buClr>
              <a:buSzPct val="68750"/>
              <a:buFont typeface="Arial"/>
              <a:buNone/>
            </a:pPr>
            <a:r>
              <a:rPr lang="en" sz="1600" b="1" dirty="0"/>
              <a:t>FAMILY AND </a:t>
            </a:r>
            <a:r>
              <a:rPr lang="en" sz="1600" b="1" dirty="0" smtClean="0"/>
              <a:t>KINSHIP</a:t>
            </a:r>
            <a:br>
              <a:rPr lang="en" sz="1600" b="1" dirty="0" smtClean="0"/>
            </a:br>
            <a:r>
              <a:rPr lang="en" sz="1600" dirty="0" smtClean="0"/>
              <a:t>-</a:t>
            </a:r>
            <a:r>
              <a:rPr lang="en" sz="1600" dirty="0"/>
              <a:t>Women had more rights in South Asia and Southeast Asia (were able to hold property and participate in religious rituals)</a:t>
            </a:r>
            <a:br>
              <a:rPr lang="en" sz="1600" dirty="0"/>
            </a:br>
            <a:r>
              <a:rPr lang="en" sz="1600" dirty="0"/>
              <a:t>-Most households were dominated by the male-they made the important decisions and had the most power</a:t>
            </a:r>
          </a:p>
          <a:p>
            <a:pPr marL="0" marR="0" lvl="0" indent="0" algn="l" rtl="0">
              <a:lnSpc>
                <a:spcPct val="100000"/>
              </a:lnSpc>
              <a:spcBef>
                <a:spcPts val="600"/>
              </a:spcBef>
              <a:spcAft>
                <a:spcPts val="0"/>
              </a:spcAft>
              <a:buClr>
                <a:srgbClr val="000000"/>
              </a:buClr>
              <a:buSzPct val="68750"/>
              <a:buFont typeface="Arial"/>
              <a:buNone/>
            </a:pPr>
            <a:r>
              <a:rPr lang="en" sz="1600" b="1" dirty="0"/>
              <a:t>RACIAL AND ETHNIC </a:t>
            </a:r>
            <a:r>
              <a:rPr lang="en" sz="1600" b="1" dirty="0" smtClean="0"/>
              <a:t>CONSTRUCTION</a:t>
            </a:r>
            <a:br>
              <a:rPr lang="en" sz="1600" b="1" dirty="0" smtClean="0"/>
            </a:br>
            <a:r>
              <a:rPr lang="en" sz="1600" dirty="0" smtClean="0"/>
              <a:t>-</a:t>
            </a:r>
            <a:r>
              <a:rPr lang="en" sz="1600" dirty="0"/>
              <a:t>South Asia:caste system alienates people based on their skin color and "religious purity" </a:t>
            </a:r>
          </a:p>
          <a:p>
            <a:pPr lvl="0" rtl="0">
              <a:buNone/>
            </a:pPr>
            <a:r>
              <a:rPr lang="en" sz="1600" b="1" dirty="0"/>
              <a:t>SOCIAL AND ECONOMIC </a:t>
            </a:r>
            <a:r>
              <a:rPr lang="en" sz="1600" b="1" dirty="0" smtClean="0"/>
              <a:t>CLASSES</a:t>
            </a:r>
            <a:br>
              <a:rPr lang="en" sz="1600" b="1" dirty="0" smtClean="0"/>
            </a:br>
            <a:r>
              <a:rPr lang="en" sz="1600" dirty="0" smtClean="0"/>
              <a:t>-</a:t>
            </a:r>
            <a:r>
              <a:rPr lang="en" sz="1600" dirty="0"/>
              <a:t>Southeast Asia: Shang rulers preside over a hierarchical society. Zhou rulers continue this hierarchical society</a:t>
            </a:r>
            <a:br>
              <a:rPr lang="en" sz="1600" dirty="0"/>
            </a:br>
            <a:r>
              <a:rPr lang="en" sz="1600" dirty="0"/>
              <a:t>-Increased agricultural production led to a need for an organized system of government and specialization of labor -&gt; leads to social stratification (aristocrats at the top, peasants at the bottom)</a:t>
            </a:r>
          </a:p>
        </p:txBody>
      </p:sp>
    </p:spTree>
  </p:cSld>
  <p:clrMapOvr>
    <a:masterClrMapping/>
  </p:clrMapOvr>
  <p:transition spd="slow">
    <p:cut/>
  </p:transition>
</p:sld>
</file>

<file path=ppt/theme/theme1.xml><?xml version="1.0" encoding="utf-8"?>
<a:theme xmlns:a="http://schemas.openxmlformats.org/drawingml/2006/mai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3263</Words>
  <Application>Microsoft Office PowerPoint</Application>
  <PresentationFormat>On-screen Show (4:3)</PresentationFormat>
  <Paragraphs>303</Paragraphs>
  <Slides>50</Slides>
  <Notes>50</Notes>
  <HiddenSlides>0</HiddenSlides>
  <MMClips>0</MMClips>
  <ScaleCrop>false</ScaleCrop>
  <HeadingPairs>
    <vt:vector size="4" baseType="variant">
      <vt:variant>
        <vt:lpstr>Theme</vt:lpstr>
      </vt:variant>
      <vt:variant>
        <vt:i4>5</vt:i4>
      </vt:variant>
      <vt:variant>
        <vt:lpstr>Slide Titles</vt:lpstr>
      </vt:variant>
      <vt:variant>
        <vt:i4>50</vt:i4>
      </vt:variant>
    </vt:vector>
  </HeadingPairs>
  <TitlesOfParts>
    <vt:vector size="55" baseType="lpstr">
      <vt:lpstr/>
      <vt:lpstr/>
      <vt:lpstr/>
      <vt:lpstr/>
      <vt:lpstr/>
      <vt:lpstr>HISTORY OF ASIA</vt:lpstr>
      <vt:lpstr>Slide 2</vt:lpstr>
      <vt:lpstr>8,000 BCE- 600 BCE</vt:lpstr>
      <vt:lpstr>8,000 BCE-600 BCE</vt:lpstr>
      <vt:lpstr>INTERACTION BETWEEN HUMANS AND THE ENVIRONMENT</vt:lpstr>
      <vt:lpstr>DEVELOPMENT AND INTERACTION OF CULTURES</vt:lpstr>
      <vt:lpstr>STATE-BUILDING, EXPANSION, AND CONFLICT</vt:lpstr>
      <vt:lpstr>
CREATION, EXPANSION, AND INTERACTION OF ECONOMIC SYSTEMS</vt:lpstr>
      <vt:lpstr>DEVELOPMENT AND TRANSFORMATION OF SOCIAL STRUCTURES</vt:lpstr>
      <vt:lpstr>600 BCE—600 CE</vt:lpstr>
      <vt:lpstr>Interactions Between Humans and the Environment</vt:lpstr>
      <vt:lpstr>Development and Interaction of Cultures</vt:lpstr>
      <vt:lpstr>State building, Expansion and Conflict</vt:lpstr>
      <vt:lpstr>Slide 14</vt:lpstr>
      <vt:lpstr>Development and transformation of social structures</vt:lpstr>
      <vt:lpstr>600 - 1450</vt:lpstr>
      <vt:lpstr>Interactions between humans and the environment</vt:lpstr>
      <vt:lpstr>Development and interaction of cultures</vt:lpstr>
      <vt:lpstr>State-building, expansion, and conflict</vt:lpstr>
      <vt:lpstr>Creation, expansion, and interaction of economic systems</vt:lpstr>
      <vt:lpstr>Development and transformation of social structures</vt:lpstr>
      <vt:lpstr>Slide 22</vt:lpstr>
      <vt:lpstr>Asia    1450-1750</vt:lpstr>
      <vt:lpstr>Slide 24</vt:lpstr>
      <vt:lpstr>Slide 25</vt:lpstr>
      <vt:lpstr>Interaction Between Humans and the Environment</vt:lpstr>
      <vt:lpstr>Development and Interaction of Cultures</vt:lpstr>
      <vt:lpstr>State Building, Expansion and Conflict</vt:lpstr>
      <vt:lpstr>Creation,Expansion, and Interaction of Economic System</vt:lpstr>
      <vt:lpstr>Development and Transformation of Social Structures</vt:lpstr>
      <vt:lpstr>Asia, 1750-1900</vt:lpstr>
      <vt:lpstr>Interactions between humans and the environment</vt:lpstr>
      <vt:lpstr>Development and interaction of cultures</vt:lpstr>
      <vt:lpstr>1750 - 1900</vt:lpstr>
      <vt:lpstr>State-building, expansion, and conflict</vt:lpstr>
      <vt:lpstr>Creation, expansion, and interaction of economic systems</vt:lpstr>
      <vt:lpstr>Development and transformation of social structures</vt:lpstr>
      <vt:lpstr>Asia, 1750-1900</vt:lpstr>
      <vt:lpstr>Modern Asian History</vt:lpstr>
      <vt:lpstr>Slide 40</vt:lpstr>
      <vt:lpstr>Slide 41</vt:lpstr>
      <vt:lpstr>Interaction Between Humans and Environment</vt:lpstr>
      <vt:lpstr>Major Religion in the Asian Countries</vt:lpstr>
      <vt:lpstr>Development and Interaction of Cultures</vt:lpstr>
      <vt:lpstr>Statebuilding, Expansion, and Conflict</vt:lpstr>
      <vt:lpstr>Creation, Expansion, and Interaction of Economic Systems</vt:lpstr>
      <vt:lpstr>Development and Transformation of Social Structures</vt:lpstr>
      <vt:lpstr>Bibliography</vt:lpstr>
      <vt:lpstr>cont'  of Bibliography</vt:lpstr>
      <vt:lpstr>ASIA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ASIA</dc:title>
  <dc:creator>Lin Family</dc:creator>
  <cp:lastModifiedBy>Lin Family</cp:lastModifiedBy>
  <cp:revision>2</cp:revision>
  <dcterms:modified xsi:type="dcterms:W3CDTF">2012-05-13T03:15:21Z</dcterms:modified>
</cp:coreProperties>
</file>