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2" r:id="rId2"/>
    <p:sldMasterId id="2147483690" r:id="rId3"/>
    <p:sldMasterId id="2147483698" r:id="rId4"/>
    <p:sldMasterId id="2147483700" r:id="rId5"/>
    <p:sldMasterId id="2147483702" r:id="rId6"/>
    <p:sldMasterId id="2147483714" r:id="rId7"/>
    <p:sldMasterId id="2147483716" r:id="rId8"/>
    <p:sldMasterId id="2147483728" r:id="rId9"/>
    <p:sldMasterId id="2147483730" r:id="rId10"/>
    <p:sldMasterId id="2147483732" r:id="rId11"/>
    <p:sldMasterId id="2147483734" r:id="rId12"/>
    <p:sldMasterId id="2147483744" r:id="rId13"/>
    <p:sldMasterId id="2147483772" r:id="rId14"/>
  </p:sldMasterIdLst>
  <p:notesMasterIdLst>
    <p:notesMasterId r:id="rId71"/>
  </p:notesMasterIdLst>
  <p:sldIdLst>
    <p:sldId id="256" r:id="rId15"/>
    <p:sldId id="381" r:id="rId16"/>
    <p:sldId id="372" r:id="rId17"/>
    <p:sldId id="259" r:id="rId18"/>
    <p:sldId id="371" r:id="rId19"/>
    <p:sldId id="268" r:id="rId20"/>
    <p:sldId id="269" r:id="rId21"/>
    <p:sldId id="270" r:id="rId22"/>
    <p:sldId id="271" r:id="rId23"/>
    <p:sldId id="276" r:id="rId24"/>
    <p:sldId id="277" r:id="rId25"/>
    <p:sldId id="273" r:id="rId26"/>
    <p:sldId id="282" r:id="rId27"/>
    <p:sldId id="283" r:id="rId28"/>
    <p:sldId id="373" r:id="rId29"/>
    <p:sldId id="285" r:id="rId30"/>
    <p:sldId id="291" r:id="rId31"/>
    <p:sldId id="292" r:id="rId32"/>
    <p:sldId id="293" r:id="rId33"/>
    <p:sldId id="294" r:id="rId34"/>
    <p:sldId id="295" r:id="rId35"/>
    <p:sldId id="374" r:id="rId36"/>
    <p:sldId id="297" r:id="rId37"/>
    <p:sldId id="298" r:id="rId38"/>
    <p:sldId id="300" r:id="rId39"/>
    <p:sldId id="369" r:id="rId40"/>
    <p:sldId id="306" r:id="rId41"/>
    <p:sldId id="307" r:id="rId42"/>
    <p:sldId id="308" r:id="rId43"/>
    <p:sldId id="309" r:id="rId44"/>
    <p:sldId id="310" r:id="rId45"/>
    <p:sldId id="311" r:id="rId46"/>
    <p:sldId id="313" r:id="rId47"/>
    <p:sldId id="375" r:id="rId48"/>
    <p:sldId id="315" r:id="rId49"/>
    <p:sldId id="376" r:id="rId50"/>
    <p:sldId id="321" r:id="rId51"/>
    <p:sldId id="322" r:id="rId52"/>
    <p:sldId id="323" r:id="rId53"/>
    <p:sldId id="324" r:id="rId54"/>
    <p:sldId id="325" r:id="rId55"/>
    <p:sldId id="328" r:id="rId56"/>
    <p:sldId id="377" r:id="rId57"/>
    <p:sldId id="379" r:id="rId58"/>
    <p:sldId id="327" r:id="rId59"/>
    <p:sldId id="326" r:id="rId60"/>
    <p:sldId id="333" r:id="rId61"/>
    <p:sldId id="366" r:id="rId62"/>
    <p:sldId id="370" r:id="rId63"/>
    <p:sldId id="382" r:id="rId64"/>
    <p:sldId id="334" r:id="rId65"/>
    <p:sldId id="367" r:id="rId66"/>
    <p:sldId id="336" r:id="rId67"/>
    <p:sldId id="380" r:id="rId68"/>
    <p:sldId id="378" r:id="rId69"/>
    <p:sldId id="38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89212" autoAdjust="0"/>
  </p:normalViewPr>
  <p:slideViewPr>
    <p:cSldViewPr snapToGrid="0">
      <p:cViewPr varScale="1">
        <p:scale>
          <a:sx n="79" d="100"/>
          <a:sy n="79" d="100"/>
        </p:scale>
        <p:origin x="1584" y="77"/>
      </p:cViewPr>
      <p:guideLst>
        <p:guide orient="horz" pos="2160"/>
        <p:guide pos="2880"/>
      </p:guideLst>
    </p:cSldViewPr>
  </p:slideViewPr>
  <p:notesTextViewPr>
    <p:cViewPr>
      <p:scale>
        <a:sx n="1" d="1"/>
        <a:sy n="1" d="1"/>
      </p:scale>
      <p:origin x="0" y="0"/>
    </p:cViewPr>
  </p:notesTextViewPr>
  <p:sorterViewPr>
    <p:cViewPr>
      <p:scale>
        <a:sx n="66" d="100"/>
        <a:sy n="66" d="100"/>
      </p:scale>
      <p:origin x="0" y="2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evolution of chloroplasts from photosynthetic prokaryotes living inside of eukaryotic cells is discussed in Module 4.15. If your students have not already read Chapter 4, consider discussing this theory of endosymbiosis.</a:t>
            </a:r>
          </a:p>
          <a:p>
            <a:pPr marL="171450" indent="-171450">
              <a:buFont typeface="Symbol" charset="0"/>
              <a:buChar char="·"/>
            </a:pPr>
            <a:r>
              <a:rPr lang="en-US" sz="1200" kern="1200" dirty="0" smtClean="0">
                <a:solidFill>
                  <a:schemeClr val="tx1"/>
                </a:solidFill>
                <a:effectLst/>
                <a:latin typeface="Times New Roman" charset="0"/>
                <a:ea typeface="ＭＳ Ｐゴシック" charset="-128"/>
                <a:cs typeface="ＭＳ Ｐゴシック" charset="-128"/>
              </a:rPr>
              <a:t>Some students might think that the term “producers” applies to the production of oxygen by plants. In turn, they might think that consumers are organisms that use oxygen (which would include all aerobic organisms). Extra care may be needed to clarify the definitions of these frequently used terms.</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When introducing the diverse ways that plants impact our lives, challenge your students to work with students seated nearby to come up with a list of products made from plants that they come across on a regular basis. The collective lists from your students can be surprisingly long and might help to build up your catalog of examples.</a:t>
            </a:r>
          </a:p>
        </p:txBody>
      </p:sp>
      <p:sp>
        <p:nvSpPr>
          <p:cNvPr id="4" name="Slide Number Placeholder 3"/>
          <p:cNvSpPr>
            <a:spLocks noGrp="1"/>
          </p:cNvSpPr>
          <p:nvPr>
            <p:ph type="sldNum" sz="quarter" idx="10"/>
          </p:nvPr>
        </p:nvSpPr>
        <p:spPr/>
        <p:txBody>
          <a:bodyPr/>
          <a:lstStyle/>
          <a:p>
            <a:fld id="{5133DCB9-FCFA-424C-9390-3ECF613363B3}" type="slidenum">
              <a:rPr lang="en-US" smtClean="0"/>
              <a:t>4</a:t>
            </a:fld>
            <a:endParaRPr lang="en-US"/>
          </a:p>
        </p:txBody>
      </p:sp>
    </p:spTree>
    <p:extLst>
      <p:ext uri="{BB962C8B-B14F-4D97-AF65-F5344CB8AC3E}">
        <p14:creationId xmlns:p14="http://schemas.microsoft.com/office/powerpoint/2010/main" val="207868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a:t>
            </a:r>
            <a:r>
              <a:rPr lang="en-US" dirty="0">
                <a:latin typeface="Times New Roman"/>
                <a:cs typeface="Times New Roman"/>
              </a:rPr>
              <a:t>7.4a </a:t>
            </a:r>
            <a:r>
              <a:rPr lang="en-US" dirty="0">
                <a:solidFill>
                  <a:srgbClr val="000000"/>
                </a:solidFill>
                <a:latin typeface="Times New Roman"/>
                <a:ea typeface="Geneva"/>
                <a:cs typeface="Times New Roman"/>
              </a:rPr>
              <a:t>Photosynthesis (uses light energy)</a:t>
            </a:r>
            <a:endParaRPr lang="en-US" dirty="0">
              <a:latin typeface="Times New Roman"/>
              <a:cs typeface="Times New Roman"/>
            </a:endParaRPr>
          </a:p>
        </p:txBody>
      </p:sp>
    </p:spTree>
    <p:extLst>
      <p:ext uri="{BB962C8B-B14F-4D97-AF65-F5344CB8AC3E}">
        <p14:creationId xmlns:p14="http://schemas.microsoft.com/office/powerpoint/2010/main" val="325652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pPr marL="0" indent="0">
              <a:buFont typeface="Symbol" charset="0"/>
              <a:buNone/>
            </a:pPr>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In our world, energy is frequently converted to a usable form in one place and used in another. For example, electricity is generated by power plants, transferred to our homes, and used to run computers, create light, and help us prepare foods. Consider relating this common energy transfer to the two-stage process of photosynthesis.</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Photosynthesis and Respiration: Are They Similar</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a:t>
            </a:r>
            <a:r>
              <a:rPr lang="en-US" sz="1200" kern="1200" baseline="0" dirty="0" smtClean="0">
                <a:solidFill>
                  <a:schemeClr val="tx1"/>
                </a:solidFill>
                <a:effectLst/>
                <a:latin typeface="Times New Roman" charset="0"/>
                <a:ea typeface="ＭＳ Ｐゴシック" charset="-128"/>
                <a:cs typeface="ＭＳ Ｐゴシック" charset="-128"/>
              </a:rPr>
              <a:t>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16</a:t>
            </a:fld>
            <a:endParaRPr lang="en-US"/>
          </a:p>
        </p:txBody>
      </p:sp>
    </p:spTree>
    <p:extLst>
      <p:ext uri="{BB962C8B-B14F-4D97-AF65-F5344CB8AC3E}">
        <p14:creationId xmlns:p14="http://schemas.microsoft.com/office/powerpoint/2010/main" val="252448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7.5-3 </a:t>
            </a:r>
            <a:r>
              <a:rPr lang="en-US" dirty="0">
                <a:solidFill>
                  <a:srgbClr val="000000"/>
                </a:solidFill>
                <a:latin typeface="Times New Roman"/>
                <a:ea typeface="Geneva"/>
                <a:cs typeface="Times New Roman"/>
              </a:rPr>
              <a:t>An overview of the two stages of photosynthesis in a chloroplast (step 3)</a:t>
            </a:r>
            <a:endParaRPr lang="en-US" dirty="0">
              <a:latin typeface="Times New Roman"/>
              <a:cs typeface="Times New Roman"/>
            </a:endParaRPr>
          </a:p>
        </p:txBody>
      </p:sp>
    </p:spTree>
    <p:extLst>
      <p:ext uri="{BB962C8B-B14F-4D97-AF65-F5344CB8AC3E}">
        <p14:creationId xmlns:p14="http://schemas.microsoft.com/office/powerpoint/2010/main" val="198130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charset="0"/>
                <a:ea typeface="ＭＳ Ｐゴシック" charset="-128"/>
                <a:cs typeface="ＭＳ Ｐゴシック" charset="-128"/>
              </a:rPr>
              <a:t>Student Misconceptions and Concerns</a:t>
            </a:r>
            <a:endParaRPr lang="en-US" sz="1200" kern="1200" dirty="0">
              <a:solidFill>
                <a:schemeClr val="tx1"/>
              </a:solidFill>
              <a:effectLst/>
              <a:latin typeface="Times New Roman" charset="0"/>
              <a:ea typeface="ＭＳ Ｐゴシック" charset="-128"/>
              <a:cs typeface="ＭＳ Ｐゴシック" charset="-128"/>
            </a:endParaRPr>
          </a:p>
          <a:p>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The authors note that electromagnetic energy travels through space in waves that are like ripples made by a pebble dropped into a puddle. This wave imagery is helpful but can confuse students when energy is also thought of as discrete packets called photons. The dual nature of light, which exhibits the properties of waves and particles, may need to be discussed </a:t>
            </a:r>
            <a:r>
              <a:rPr lang="en-US" sz="1200" kern="1200" dirty="0" smtClean="0">
                <a:solidFill>
                  <a:schemeClr val="tx1"/>
                </a:solidFill>
                <a:effectLst/>
                <a:latin typeface="Times New Roman" charset="0"/>
                <a:ea typeface="ＭＳ Ｐゴシック" charset="-128"/>
                <a:cs typeface="ＭＳ Ｐゴシック" charset="-128"/>
              </a:rPr>
              <a:t>further </a:t>
            </a:r>
            <a:r>
              <a:rPr lang="en-US" sz="1200" kern="1200" dirty="0">
                <a:solidFill>
                  <a:schemeClr val="tx1"/>
                </a:solidFill>
                <a:effectLst/>
                <a:latin typeface="Times New Roman" charset="0"/>
                <a:ea typeface="ＭＳ Ｐゴシック" charset="-128"/>
                <a:cs typeface="ＭＳ Ｐゴシック" charset="-128"/>
              </a:rPr>
              <a:t>if students are to do more than just accept definitions.</a:t>
            </a:r>
          </a:p>
          <a:p>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The authors note that sunlight is a type of radiation. Many students think of radiation as a result of radioactive decay, a serious threat to health. The diverse types of radiation and the varying energy associated with each might need to be explained.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Even at the college level, students struggle to understand why we perceive certain colors. The authors discuss the specific absorption and reflection of certain wavelengths of light, noting which colors are absorbed and which are reflected (and thus available for our eyes to detect). Consider spending time to make sure that your students understand how photosynthetic pigments absorb and reflect certain wavelengths.</a:t>
            </a:r>
          </a:p>
          <a:p>
            <a:r>
              <a:rPr lang="en-US" sz="1200" b="1" kern="1200" dirty="0">
                <a:solidFill>
                  <a:schemeClr val="tx1"/>
                </a:solidFill>
                <a:effectLst/>
                <a:latin typeface="Times New Roman" charset="0"/>
                <a:ea typeface="ＭＳ Ｐゴシック" charset="-128"/>
                <a:cs typeface="ＭＳ Ｐゴシック" charset="-128"/>
              </a:rPr>
              <a:t>Teaching Tips</a:t>
            </a:r>
            <a:endParaRPr lang="en-US" sz="1200" kern="1200" dirty="0">
              <a:solidFill>
                <a:schemeClr val="tx1"/>
              </a:solidFill>
              <a:effectLst/>
              <a:latin typeface="Times New Roman" charset="0"/>
              <a:ea typeface="ＭＳ Ｐゴシック" charset="-128"/>
              <a:cs typeface="ＭＳ Ｐゴシック" charset="-128"/>
            </a:endParaRPr>
          </a:p>
          <a:p>
            <a:pPr marL="0" indent="0">
              <a:buFont typeface="Symbol" charset="0"/>
              <a:buNone/>
            </a:pPr>
            <a:r>
              <a:rPr lang="en-US" sz="1200" kern="1200" dirty="0">
                <a:solidFill>
                  <a:schemeClr val="tx1"/>
                </a:solidFill>
                <a:effectLst/>
                <a:latin typeface="Times New Roman" charset="0"/>
                <a:ea typeface="ＭＳ Ｐゴシック" charset="-128"/>
                <a:cs typeface="ＭＳ Ｐゴシック" charset="-128"/>
              </a:rPr>
              <a:t>Consider bringing a prism to class and demonstrating the spectrum of light. Depending on what you have available, it can be a dramatic reinforcement.</a:t>
            </a:r>
          </a:p>
          <a:p>
            <a:r>
              <a:rPr lang="en-US" sz="1200" b="1" kern="1200" dirty="0">
                <a:solidFill>
                  <a:schemeClr val="tx1"/>
                </a:solidFill>
                <a:effectLst/>
                <a:latin typeface="Times New Roman" charset="0"/>
                <a:ea typeface="ＭＳ Ｐゴシック" charset="-128"/>
                <a:cs typeface="ＭＳ Ｐゴシック" charset="-128"/>
              </a:rPr>
              <a:t>Active Lecture Tips</a:t>
            </a:r>
            <a:endParaRPr lang="en-US" sz="1200" kern="1200" dirty="0">
              <a:solidFill>
                <a:schemeClr val="tx1"/>
              </a:solidFill>
              <a:effectLst/>
              <a:latin typeface="Times New Roman" charset="0"/>
              <a:ea typeface="ＭＳ Ｐゴシック" charset="-128"/>
              <a:cs typeface="ＭＳ Ｐゴシック" charset="-128"/>
            </a:endParaRPr>
          </a:p>
          <a:p>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See the activity </a:t>
            </a:r>
            <a:r>
              <a:rPr lang="en-US" sz="1200" i="1" kern="1200" dirty="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effectLst/>
                <a:latin typeface="Times New Roman" charset="0"/>
                <a:ea typeface="ＭＳ Ｐゴシック" charset="-128"/>
                <a:cs typeface="ＭＳ Ｐゴシック" charset="-128"/>
              </a:rPr>
              <a:t>MasteringBiology</a:t>
            </a:r>
            <a:r>
              <a:rPr lang="en-US" sz="1200" kern="1200" dirty="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See the activity </a:t>
            </a:r>
            <a:r>
              <a:rPr lang="en-US" sz="1200" i="1" kern="1200" dirty="0">
                <a:solidFill>
                  <a:schemeClr val="tx1"/>
                </a:solidFill>
                <a:effectLst/>
                <a:latin typeface="Times New Roman" charset="0"/>
                <a:ea typeface="ＭＳ Ｐゴシック" charset="-128"/>
                <a:cs typeface="ＭＳ Ｐゴシック" charset="-128"/>
              </a:rPr>
              <a:t>Satellite TV and Photosystems</a:t>
            </a:r>
            <a:r>
              <a:rPr lang="en-US" sz="1200" kern="1200" dirty="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effectLst/>
                <a:latin typeface="Times New Roman" charset="0"/>
                <a:ea typeface="ＭＳ Ｐゴシック" charset="-128"/>
                <a:cs typeface="ＭＳ Ｐゴシック" charset="-128"/>
              </a:rPr>
              <a:t>MasteringBiology</a:t>
            </a:r>
            <a:r>
              <a:rPr lang="en-US" sz="1200" kern="1200" dirty="0">
                <a:solidFill>
                  <a:schemeClr val="tx1"/>
                </a:solidFill>
                <a:effectLst/>
                <a:latin typeface="Times New Roman" charset="0"/>
                <a:ea typeface="ＭＳ Ｐゴシック" charset="-128"/>
                <a:cs typeface="ＭＳ Ｐゴシック" charset="-128"/>
              </a:rPr>
              <a:t> instructor resource area for a description of this activity. </a:t>
            </a:r>
          </a:p>
        </p:txBody>
      </p:sp>
      <p:sp>
        <p:nvSpPr>
          <p:cNvPr id="4" name="Slide Number Placeholder 3"/>
          <p:cNvSpPr>
            <a:spLocks noGrp="1"/>
          </p:cNvSpPr>
          <p:nvPr>
            <p:ph type="sldNum" sz="quarter" idx="10"/>
          </p:nvPr>
        </p:nvSpPr>
        <p:spPr/>
        <p:txBody>
          <a:bodyPr/>
          <a:lstStyle/>
          <a:p>
            <a:fld id="{5133DCB9-FCFA-424C-9390-3ECF613363B3}" type="slidenum">
              <a:rPr lang="en-US" smtClean="0"/>
              <a:t>19</a:t>
            </a:fld>
            <a:endParaRPr lang="en-US"/>
          </a:p>
        </p:txBody>
      </p:sp>
    </p:spTree>
    <p:extLst>
      <p:ext uri="{BB962C8B-B14F-4D97-AF65-F5344CB8AC3E}">
        <p14:creationId xmlns:p14="http://schemas.microsoft.com/office/powerpoint/2010/main" val="159552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note that electromagnetic energy travels through space in waves that are like ripples made by a pebble dropped into a puddle. This wave imagery is helpful but can confuse students when energy is also thought of as discrete packets called photons. The dual nature of light, which exhibits the properties of waves and particles, may need to be discussed further if students are to do more than just accept definitions.</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note that sunlight is a type of radiation. Many students think of radiation as a result of radioactive decay, a serious threat to health. The diverse types of radiation and the varying energy associated with each might need to be explained.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Even at the college level, students struggle to understand why we perceive certain colors. The authors discuss the specific absorption and reflection of certain wavelengths of light, noting which colors are absorbed and which are reflected (and thus available for our eyes to detect). Consider spending time to make sure that your students understand how photosynthetic pigments absorb and reflect certain wavelengths.</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pPr marL="0" indent="0">
              <a:buFont typeface="Symbol" charset="0"/>
              <a:buNone/>
            </a:pPr>
            <a:r>
              <a:rPr lang="en-US" sz="1200" kern="1200" dirty="0" smtClean="0">
                <a:solidFill>
                  <a:schemeClr val="tx1"/>
                </a:solidFill>
                <a:effectLst/>
                <a:latin typeface="Times New Roman" charset="0"/>
                <a:ea typeface="ＭＳ Ｐゴシック" charset="-128"/>
                <a:cs typeface="ＭＳ Ｐゴシック" charset="-128"/>
              </a:rPr>
              <a:t>Consider bringing a prism to class and demonstrating the spectrum of light. Depending on what you have available, it can be a dramatic reinforcement.</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Satellite TV and Photosystems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 </a:t>
            </a:r>
          </a:p>
        </p:txBody>
      </p:sp>
      <p:sp>
        <p:nvSpPr>
          <p:cNvPr id="4" name="Slide Number Placeholder 3"/>
          <p:cNvSpPr>
            <a:spLocks noGrp="1"/>
          </p:cNvSpPr>
          <p:nvPr>
            <p:ph type="sldNum" sz="quarter" idx="10"/>
          </p:nvPr>
        </p:nvSpPr>
        <p:spPr/>
        <p:txBody>
          <a:bodyPr/>
          <a:lstStyle/>
          <a:p>
            <a:fld id="{5133DCB9-FCFA-424C-9390-3ECF613363B3}" type="slidenum">
              <a:rPr lang="en-US" smtClean="0"/>
              <a:t>20</a:t>
            </a:fld>
            <a:endParaRPr lang="en-US"/>
          </a:p>
        </p:txBody>
      </p:sp>
    </p:spTree>
    <p:extLst>
      <p:ext uri="{BB962C8B-B14F-4D97-AF65-F5344CB8AC3E}">
        <p14:creationId xmlns:p14="http://schemas.microsoft.com/office/powerpoint/2010/main" val="64980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7.6a </a:t>
            </a:r>
            <a:r>
              <a:rPr lang="en-US" dirty="0">
                <a:solidFill>
                  <a:srgbClr val="000000"/>
                </a:solidFill>
                <a:latin typeface="Times New Roman"/>
                <a:ea typeface="Geneva"/>
                <a:cs typeface="Times New Roman"/>
              </a:rPr>
              <a:t>The electromagnetic spectrum and the wavelengths of visible light</a:t>
            </a:r>
            <a:endParaRPr lang="en-US" dirty="0">
              <a:latin typeface="Times New Roman"/>
              <a:cs typeface="Times New Roman"/>
            </a:endParaRPr>
          </a:p>
        </p:txBody>
      </p:sp>
    </p:spTree>
    <p:extLst>
      <p:ext uri="{BB962C8B-B14F-4D97-AF65-F5344CB8AC3E}">
        <p14:creationId xmlns:p14="http://schemas.microsoft.com/office/powerpoint/2010/main" val="89832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7.6b-0 </a:t>
            </a:r>
            <a:r>
              <a:rPr lang="en-US" dirty="0">
                <a:solidFill>
                  <a:srgbClr val="000000"/>
                </a:solidFill>
                <a:latin typeface="Times New Roman"/>
                <a:ea typeface="Geneva"/>
                <a:cs typeface="Times New Roman"/>
              </a:rPr>
              <a:t>The interaction of light with a chloroplast</a:t>
            </a:r>
            <a:endParaRPr lang="en-US" dirty="0">
              <a:latin typeface="Times New Roman"/>
              <a:cs typeface="Times New Roman"/>
            </a:endParaRPr>
          </a:p>
        </p:txBody>
      </p:sp>
    </p:spTree>
    <p:extLst>
      <p:ext uri="{BB962C8B-B14F-4D97-AF65-F5344CB8AC3E}">
        <p14:creationId xmlns:p14="http://schemas.microsoft.com/office/powerpoint/2010/main" val="162054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Even at the college level, students struggle to understand why we perceive certain colors. The authors discuss the specific absorption and reflection of certain wavelengths of light, noting which colors are absorbed and which are reflected (and thus available for our eyes to detect). Consider spending time to make sure that your students understand how photosynthetic pigments absorb and reflect certain wavelengths.</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b="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discuss a phenomenon that most students have noticed: dark surfaces heat up faster in the sun than do lighter-colored surfaces. This is an opportunity to demonstrate to your students the various depths of scientific explanations and help them appreciate their own educational progress. In elementary school, they might have learned that the sun heats darker surfaces faster than lighter surfaces. In high school, they may have learned more about light energy and the fact that dark surfaces absorb more of this energy than lighter surfaces. Now, in college, they are learning that at the atomic level, darker surfaces absorb the energy of more photons, exciting more electrons, which then fall back to a lower state, releasing more heat.</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Satellite TV and Photosystems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 </a:t>
            </a:r>
          </a:p>
        </p:txBody>
      </p:sp>
      <p:sp>
        <p:nvSpPr>
          <p:cNvPr id="4" name="Slide Number Placeholder 3"/>
          <p:cNvSpPr>
            <a:spLocks noGrp="1"/>
          </p:cNvSpPr>
          <p:nvPr>
            <p:ph type="sldNum" sz="quarter" idx="10"/>
          </p:nvPr>
        </p:nvSpPr>
        <p:spPr/>
        <p:txBody>
          <a:bodyPr/>
          <a:lstStyle/>
          <a:p>
            <a:fld id="{5133DCB9-FCFA-424C-9390-3ECF613363B3}" type="slidenum">
              <a:rPr lang="en-US" smtClean="0"/>
              <a:t>27</a:t>
            </a:fld>
            <a:endParaRPr lang="en-US"/>
          </a:p>
        </p:txBody>
      </p:sp>
    </p:spTree>
    <p:extLst>
      <p:ext uri="{BB962C8B-B14F-4D97-AF65-F5344CB8AC3E}">
        <p14:creationId xmlns:p14="http://schemas.microsoft.com/office/powerpoint/2010/main" val="185542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Even at the college level, students struggle to understand why we perceive certain colors. The authors discuss the specific absorption and reflection of certain wavelengths of light, noting which colors are absorbed and which are reflected (and thus available for our eyes to detect). Consider spending time to make sure that your students understand how photosynthetic pigments absorb and reflect certain wavelengths.</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b="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discuss a phenomenon that most students have noticed: dark surfaces heat up faster in the sun than do lighter-colored surfaces. This is an opportunity to demonstrate to your students the various depths of scientific explanations and help them appreciate their own educational progress. In elementary school, they might have learned that the sun heats darker surfaces faster than lighter surfaces. In high school, they may have learned more about light energy and the fact that dark surfaces absorb more of this energy than lighter surfaces. Now, in college, they are learning that at the atomic level, darker surfaces absorb the energy of more photons, exciting more electrons, which then fall back to a lower state, releasing more heat.</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Satellite TV and Photosystems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 </a:t>
            </a:r>
          </a:p>
        </p:txBody>
      </p:sp>
      <p:sp>
        <p:nvSpPr>
          <p:cNvPr id="4" name="Slide Number Placeholder 3"/>
          <p:cNvSpPr>
            <a:spLocks noGrp="1"/>
          </p:cNvSpPr>
          <p:nvPr>
            <p:ph type="sldNum" sz="quarter" idx="10"/>
          </p:nvPr>
        </p:nvSpPr>
        <p:spPr/>
        <p:txBody>
          <a:bodyPr/>
          <a:lstStyle/>
          <a:p>
            <a:fld id="{5133DCB9-FCFA-424C-9390-3ECF613363B3}" type="slidenum">
              <a:rPr lang="en-US" smtClean="0"/>
              <a:t>28</a:t>
            </a:fld>
            <a:endParaRPr lang="en-US"/>
          </a:p>
        </p:txBody>
      </p:sp>
    </p:spTree>
    <p:extLst>
      <p:ext uri="{BB962C8B-B14F-4D97-AF65-F5344CB8AC3E}">
        <p14:creationId xmlns:p14="http://schemas.microsoft.com/office/powerpoint/2010/main" val="201346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7.7b </a:t>
            </a:r>
            <a:r>
              <a:rPr lang="en-US" dirty="0">
                <a:solidFill>
                  <a:srgbClr val="000000"/>
                </a:solidFill>
                <a:latin typeface="Times New Roman"/>
                <a:ea typeface="Geneva"/>
                <a:cs typeface="Times New Roman"/>
              </a:rPr>
              <a:t>A light-excited pair of chlorophyll molecules in the reaction center of a photosystem passing an excited electron to a primary electron acceptor</a:t>
            </a:r>
            <a:endParaRPr lang="en-US" dirty="0">
              <a:latin typeface="Times New Roman"/>
              <a:cs typeface="Times New Roman"/>
            </a:endParaRPr>
          </a:p>
        </p:txBody>
      </p:sp>
    </p:spTree>
    <p:extLst>
      <p:ext uri="{BB962C8B-B14F-4D97-AF65-F5344CB8AC3E}">
        <p14:creationId xmlns:p14="http://schemas.microsoft.com/office/powerpoint/2010/main" val="311484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evolution of chloroplasts from photosynthetic prokaryotes living inside of eukaryotic cells is discussed in Module 4.15. If your students have not already read Chapter 4, consider discussing this theory of endosymbiosis.</a:t>
            </a:r>
          </a:p>
          <a:p>
            <a:pPr marL="171450" indent="-171450">
              <a:buFont typeface="Symbol" charset="0"/>
              <a:buChar char="·"/>
            </a:pPr>
            <a:r>
              <a:rPr lang="en-US" sz="1200" kern="1200" dirty="0" smtClean="0">
                <a:solidFill>
                  <a:schemeClr val="tx1"/>
                </a:solidFill>
                <a:effectLst/>
                <a:latin typeface="Times New Roman" charset="0"/>
                <a:ea typeface="ＭＳ Ｐゴシック" charset="-128"/>
                <a:cs typeface="ＭＳ Ｐゴシック" charset="-128"/>
              </a:rPr>
              <a:t>Some students might think that the term “producers” applies to the production of oxygen by plants. In turn, they might think that consumers are organisms that use oxygen (which would include all aerobic organisms). Extra care may be needed to clarify the definitions of these frequently used terms.</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When introducing the diverse ways that plants impact our lives, challenge your students to work with students seated nearby to come up with a list of products made from plants that they come across on a regular basis. The collective lists from your students can be surprisingly long and might help to build up your catalog of examples.</a:t>
            </a:r>
          </a:p>
        </p:txBody>
      </p:sp>
      <p:sp>
        <p:nvSpPr>
          <p:cNvPr id="4" name="Slide Number Placeholder 3"/>
          <p:cNvSpPr>
            <a:spLocks noGrp="1"/>
          </p:cNvSpPr>
          <p:nvPr>
            <p:ph type="sldNum" sz="quarter" idx="10"/>
          </p:nvPr>
        </p:nvSpPr>
        <p:spPr/>
        <p:txBody>
          <a:bodyPr/>
          <a:lstStyle/>
          <a:p>
            <a:fld id="{5133DCB9-FCFA-424C-9390-3ECF613363B3}" type="slidenum">
              <a:rPr lang="en-US" smtClean="0"/>
              <a:t>6</a:t>
            </a:fld>
            <a:endParaRPr lang="en-US"/>
          </a:p>
        </p:txBody>
      </p:sp>
    </p:spTree>
    <p:extLst>
      <p:ext uri="{BB962C8B-B14F-4D97-AF65-F5344CB8AC3E}">
        <p14:creationId xmlns:p14="http://schemas.microsoft.com/office/powerpoint/2010/main" val="419666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Even at the college level, students struggle to understand why we perceive certain colors. The authors discuss the specific absorption and reflection of certain wavelengths of light, noting which colors are absorbed and which are reflected (and thus available for our eyes to detect). Consider spending time to make sure that your students understand how photosynthetic pigments absorb and reflect certain wavelengths.</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b="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discuss a phenomenon that most students have noticed: dark surfaces heat up faster in the sun than do lighter-colored surfaces. This is an opportunity to demonstrate to your students the various depths of scientific explanations and help them appreciate their own educational progress. In elementary school, they might have learned that the sun heats darker surfaces faster than lighter surfaces. In high school, they may have learned more about light energy and the fact that dark surfaces absorb more of this energy than lighter surfaces. Now, in college, they are learning that at the atomic level, darker surfaces absorb the energy of more photons, exciting more electrons, which then fall back to a lower state, releasing more heat.</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Satellite TV and Photosystems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 </a:t>
            </a:r>
          </a:p>
        </p:txBody>
      </p:sp>
      <p:sp>
        <p:nvSpPr>
          <p:cNvPr id="4" name="Slide Number Placeholder 3"/>
          <p:cNvSpPr>
            <a:spLocks noGrp="1"/>
          </p:cNvSpPr>
          <p:nvPr>
            <p:ph type="sldNum" sz="quarter" idx="10"/>
          </p:nvPr>
        </p:nvSpPr>
        <p:spPr/>
        <p:txBody>
          <a:bodyPr/>
          <a:lstStyle/>
          <a:p>
            <a:fld id="{5133DCB9-FCFA-424C-9390-3ECF613363B3}" type="slidenum">
              <a:rPr lang="en-US" smtClean="0"/>
              <a:t>30</a:t>
            </a:fld>
            <a:endParaRPr lang="en-US"/>
          </a:p>
        </p:txBody>
      </p:sp>
    </p:spTree>
    <p:extLst>
      <p:ext uri="{BB962C8B-B14F-4D97-AF65-F5344CB8AC3E}">
        <p14:creationId xmlns:p14="http://schemas.microsoft.com/office/powerpoint/2010/main" val="396735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Even at the college level, students struggle to understand why we perceive certain colors. The authors discuss the specific absorption and reflection of certain wavelengths of light, noting which colors are absorbed and which are reflected (and thus available for our eyes to detect). Consider spending time to make sure that your students understand how photosynthetic pigments absorb and reflect certain wavelengths.</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b="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discuss a phenomenon that most students have noticed: dark surfaces heat up faster in the sun than do lighter-colored surfaces. This is an opportunity to demonstrate to your students the various depths of scientific explanations and help them appreciate their own educational progress. In elementary school, they might have learned that the sun heats darker surfaces faster than lighter surfaces. In high school, they may have learned more about light energy and the fact that dark surfaces absorb more of this energy than lighter surfaces. Now, in college, they are learning that at the atomic level, darker surfaces absorb the energy of more photons, exciting more electrons, which then fall back to a lower state, releasing more heat.</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Satellite TV and Photosystems</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 </a:t>
            </a:r>
          </a:p>
        </p:txBody>
      </p:sp>
      <p:sp>
        <p:nvSpPr>
          <p:cNvPr id="4" name="Slide Number Placeholder 3"/>
          <p:cNvSpPr>
            <a:spLocks noGrp="1"/>
          </p:cNvSpPr>
          <p:nvPr>
            <p:ph type="sldNum" sz="quarter" idx="10"/>
          </p:nvPr>
        </p:nvSpPr>
        <p:spPr/>
        <p:txBody>
          <a:bodyPr/>
          <a:lstStyle/>
          <a:p>
            <a:fld id="{5133DCB9-FCFA-424C-9390-3ECF613363B3}" type="slidenum">
              <a:rPr lang="en-US" smtClean="0"/>
              <a:t>31</a:t>
            </a:fld>
            <a:endParaRPr lang="en-US"/>
          </a:p>
        </p:txBody>
      </p:sp>
    </p:spTree>
    <p:extLst>
      <p:ext uri="{BB962C8B-B14F-4D97-AF65-F5344CB8AC3E}">
        <p14:creationId xmlns:p14="http://schemas.microsoft.com/office/powerpoint/2010/main" val="12434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charset="0"/>
                <a:ea typeface="ＭＳ Ｐゴシック" charset="-128"/>
                <a:cs typeface="ＭＳ Ｐゴシック" charset="-128"/>
              </a:rPr>
              <a:t>Teaching Tips</a:t>
            </a:r>
            <a:endParaRPr lang="en-US" sz="1200" kern="1200" dirty="0">
              <a:solidFill>
                <a:schemeClr val="tx1"/>
              </a:solidFill>
              <a:effectLst/>
              <a:latin typeface="Times New Roman" charset="0"/>
              <a:ea typeface="ＭＳ Ｐゴシック" charset="-128"/>
              <a:cs typeface="ＭＳ Ｐゴシック" charset="-128"/>
            </a:endParaRPr>
          </a:p>
          <a:p>
            <a:pPr marL="0" indent="0">
              <a:buFont typeface="Symbol" charset="0"/>
              <a:buNone/>
            </a:pPr>
            <a:r>
              <a:rPr lang="en-US" dirty="0">
                <a:latin typeface="Times New Roman" charset="0"/>
                <a:ea typeface="ＭＳ Ｐゴシック" charset="-128"/>
                <a:cs typeface="ＭＳ Ｐゴシック" charset="-128"/>
                <a:sym typeface="Symbol"/>
              </a:rPr>
              <a:t></a:t>
            </a:r>
            <a:r>
              <a:rPr lang="en-US">
                <a:latin typeface="Times New Roman" charset="0"/>
                <a:ea typeface="ＭＳ Ｐゴシック" charset="-128"/>
                <a:cs typeface="ＭＳ Ｐゴシック" charset="-128"/>
              </a:rPr>
              <a:t> </a:t>
            </a:r>
            <a:r>
              <a:rPr lang="en-US">
                <a:latin typeface="Times New Roman" charset="0"/>
                <a:ea typeface="ＭＳ Ｐゴシック" charset="-128"/>
                <a:cs typeface="ＭＳ Ｐゴシック" charset="-128"/>
                <a:sym typeface="Symbol"/>
              </a:rPr>
              <a:t></a:t>
            </a:r>
            <a:r>
              <a:rPr lang="en-US">
                <a:latin typeface="Times New Roman" charset="0"/>
                <a:ea typeface="ＭＳ Ｐゴシック" charset="-128"/>
                <a:cs typeface="ＭＳ Ｐゴシック" charset="-128"/>
              </a:rPr>
              <a:t> </a:t>
            </a:r>
            <a:r>
              <a:rPr lang="en-US" sz="1200" kern="1200">
                <a:solidFill>
                  <a:schemeClr val="tx1"/>
                </a:solidFill>
                <a:effectLst/>
                <a:latin typeface="Times New Roman" charset="0"/>
                <a:ea typeface="ＭＳ Ｐゴシック" charset="-128"/>
                <a:cs typeface="ＭＳ Ｐゴシック" charset="-128"/>
              </a:rPr>
              <a:t>The </a:t>
            </a:r>
            <a:r>
              <a:rPr lang="en-US" sz="1200" kern="1200" dirty="0">
                <a:solidFill>
                  <a:schemeClr val="tx1"/>
                </a:solidFill>
                <a:effectLst/>
                <a:latin typeface="Times New Roman" charset="0"/>
                <a:ea typeface="ＭＳ Ｐゴシック" charset="-128"/>
                <a:cs typeface="ＭＳ Ｐゴシック" charset="-128"/>
              </a:rPr>
              <a:t>authors develop a mechanical analogy for the energy levels and movement of electrons in the light reaction. Figure 7.8 equates the height of an electron with its energy state. Thus, electrons captured at high levels carry more energy than electrons in lower positions. Although this figure can be very effective, students might need to be carefully led through the analogy to understand precisely what is represented.</a:t>
            </a:r>
          </a:p>
          <a:p>
            <a:r>
              <a:rPr lang="en-US" sz="1200" b="1" kern="1200" dirty="0">
                <a:solidFill>
                  <a:schemeClr val="tx1"/>
                </a:solidFill>
                <a:effectLst/>
                <a:latin typeface="Times New Roman" charset="0"/>
                <a:ea typeface="ＭＳ Ｐゴシック" charset="-128"/>
                <a:cs typeface="ＭＳ Ｐゴシック" charset="-128"/>
              </a:rPr>
              <a:t>Active Lecture Tips</a:t>
            </a:r>
            <a:endParaRPr lang="en-US" sz="1200" kern="1200" dirty="0">
              <a:solidFill>
                <a:schemeClr val="tx1"/>
              </a:solidFill>
              <a:effectLst/>
              <a:latin typeface="Times New Roman" charset="0"/>
              <a:ea typeface="ＭＳ Ｐゴシック" charset="-128"/>
              <a:cs typeface="ＭＳ Ｐゴシック" charset="-128"/>
            </a:endParaRPr>
          </a:p>
          <a:p>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See the activity </a:t>
            </a:r>
            <a:r>
              <a:rPr lang="en-US" sz="1200" i="1" kern="1200" dirty="0">
                <a:solidFill>
                  <a:schemeClr val="tx1"/>
                </a:solidFill>
                <a:effectLst/>
                <a:latin typeface="Times New Roman" charset="0"/>
                <a:ea typeface="ＭＳ Ｐゴシック" charset="-128"/>
                <a:cs typeface="ＭＳ Ｐゴシック" charset="-128"/>
              </a:rPr>
              <a:t>Demonstration of the Light Dependent Reactions of Photosynthesis Using Students as Molecules</a:t>
            </a:r>
            <a:r>
              <a:rPr lang="en-US" sz="1200" kern="1200" dirty="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effectLst/>
                <a:latin typeface="Times New Roman" charset="0"/>
                <a:ea typeface="ＭＳ Ｐゴシック" charset="-128"/>
                <a:cs typeface="ＭＳ Ｐゴシック" charset="-128"/>
              </a:rPr>
              <a:t>MasteringBiology</a:t>
            </a:r>
            <a:r>
              <a:rPr lang="en-US" sz="1200" kern="1200" dirty="0">
                <a:solidFill>
                  <a:schemeClr val="tx1"/>
                </a:solidFill>
                <a:effectLst/>
                <a:latin typeface="Times New Roman" charset="0"/>
                <a:ea typeface="ＭＳ Ｐゴシック" charset="-128"/>
                <a:cs typeface="ＭＳ Ｐゴシック" charset="-128"/>
              </a:rPr>
              <a:t> instructor resource area for a description of this activity.</a:t>
            </a:r>
          </a:p>
          <a:p>
            <a:r>
              <a:rPr lang="en-US" sz="1200" kern="1200" dirty="0">
                <a:solidFill>
                  <a:schemeClr val="tx1"/>
                </a:solidFill>
                <a:effectLst/>
                <a:latin typeface="Times New Roman" charset="0"/>
                <a:ea typeface="ＭＳ Ｐゴシック" charset="-128"/>
                <a:cs typeface="ＭＳ Ｐゴシック" charset="-128"/>
                <a:sym typeface="Symbol"/>
              </a:rPr>
              <a:t></a:t>
            </a:r>
            <a:r>
              <a:rPr lang="en-US" sz="1200" kern="1200" dirty="0">
                <a:solidFill>
                  <a:schemeClr val="tx1"/>
                </a:solidFill>
                <a:effectLst/>
                <a:latin typeface="Times New Roman" charset="0"/>
                <a:ea typeface="ＭＳ Ｐゴシック" charset="-128"/>
                <a:cs typeface="ＭＳ Ｐゴシック" charset="-128"/>
              </a:rPr>
              <a:t> See the activity </a:t>
            </a:r>
            <a:r>
              <a:rPr lang="en-US" sz="1200" i="1" kern="1200" dirty="0">
                <a:solidFill>
                  <a:schemeClr val="tx1"/>
                </a:solidFill>
                <a:effectLst/>
                <a:latin typeface="Times New Roman" charset="0"/>
                <a:ea typeface="ＭＳ Ｐゴシック" charset="-128"/>
                <a:cs typeface="ＭＳ Ｐゴシック" charset="-128"/>
              </a:rPr>
              <a:t>Satellite TV and Photosystems</a:t>
            </a:r>
            <a:r>
              <a:rPr lang="en-US" sz="1200" kern="1200" dirty="0">
                <a:solidFill>
                  <a:schemeClr val="tx1"/>
                </a:solidFill>
                <a:effectLst/>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effectLst/>
                <a:latin typeface="Times New Roman" charset="0"/>
                <a:ea typeface="ＭＳ Ｐゴシック" charset="-128"/>
                <a:cs typeface="ＭＳ Ｐゴシック" charset="-128"/>
              </a:rPr>
              <a:t>MasteringBiology</a:t>
            </a:r>
            <a:r>
              <a:rPr lang="en-US" sz="1200" kern="1200" dirty="0">
                <a:solidFill>
                  <a:schemeClr val="tx1"/>
                </a:solidFill>
                <a:effectLst/>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32</a:t>
            </a:fld>
            <a:endParaRPr lang="en-US"/>
          </a:p>
        </p:txBody>
      </p:sp>
    </p:spTree>
    <p:extLst>
      <p:ext uri="{BB962C8B-B14F-4D97-AF65-F5344CB8AC3E}">
        <p14:creationId xmlns:p14="http://schemas.microsoft.com/office/powerpoint/2010/main" val="3615626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7.8 </a:t>
            </a:r>
            <a:r>
              <a:rPr lang="en-US" dirty="0">
                <a:solidFill>
                  <a:srgbClr val="000000"/>
                </a:solidFill>
                <a:latin typeface="Times New Roman"/>
                <a:ea typeface="Geneva"/>
                <a:cs typeface="Times New Roman"/>
              </a:rPr>
              <a:t>A mechanical analogy of the light reactions</a:t>
            </a:r>
            <a:endParaRPr lang="en-US" dirty="0">
              <a:latin typeface="Times New Roman"/>
              <a:cs typeface="Times New Roman"/>
            </a:endParaRPr>
          </a:p>
        </p:txBody>
      </p:sp>
    </p:spTree>
    <p:extLst>
      <p:ext uri="{BB962C8B-B14F-4D97-AF65-F5344CB8AC3E}">
        <p14:creationId xmlns:p14="http://schemas.microsoft.com/office/powerpoint/2010/main" val="2681196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Module 7.9 can be the basis for an excellent comparison between oxidative phosphorylation in mitochondria and photophosphorylation in chloroplasts. If your students have not already read or discussed chemiosmosis in mitochondria, consider assigning Modules 6.6 and 6.10 to show the similarities of these processes. (As noted in Module 7.2, the thylakoid space is analogous to the </a:t>
            </a:r>
            <a:r>
              <a:rPr lang="en-US" sz="1200" kern="1200" dirty="0" err="1" smtClean="0">
                <a:solidFill>
                  <a:schemeClr val="tx1"/>
                </a:solidFill>
                <a:latin typeface="Times New Roman" charset="0"/>
                <a:ea typeface="ＭＳ Ｐゴシック" charset="-128"/>
                <a:cs typeface="ＭＳ Ｐゴシック" charset="-128"/>
              </a:rPr>
              <a:t>intermembrane</a:t>
            </a:r>
            <a:r>
              <a:rPr lang="en-US" sz="1200" kern="1200" dirty="0" smtClean="0">
                <a:solidFill>
                  <a:schemeClr val="tx1"/>
                </a:solidFill>
                <a:latin typeface="Times New Roman" charset="0"/>
                <a:ea typeface="ＭＳ Ｐゴシック" charset="-128"/>
                <a:cs typeface="ＭＳ Ｐゴシック" charset="-128"/>
              </a:rPr>
              <a:t> space of mitochondria.)</a:t>
            </a:r>
          </a:p>
        </p:txBody>
      </p:sp>
      <p:sp>
        <p:nvSpPr>
          <p:cNvPr id="4" name="Slide Number Placeholder 3"/>
          <p:cNvSpPr>
            <a:spLocks noGrp="1"/>
          </p:cNvSpPr>
          <p:nvPr>
            <p:ph type="sldNum" sz="quarter" idx="10"/>
          </p:nvPr>
        </p:nvSpPr>
        <p:spPr/>
        <p:txBody>
          <a:bodyPr/>
          <a:lstStyle/>
          <a:p>
            <a:fld id="{5133DCB9-FCFA-424C-9390-3ECF613363B3}" type="slidenum">
              <a:rPr lang="en-US" smtClean="0"/>
              <a:t>35</a:t>
            </a:fld>
            <a:endParaRPr lang="en-US"/>
          </a:p>
        </p:txBody>
      </p:sp>
    </p:spTree>
    <p:extLst>
      <p:ext uri="{BB962C8B-B14F-4D97-AF65-F5344CB8AC3E}">
        <p14:creationId xmlns:p14="http://schemas.microsoft.com/office/powerpoint/2010/main" val="113800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7.9-5 </a:t>
            </a:r>
            <a:r>
              <a:rPr lang="en-US" dirty="0" smtClean="0">
                <a:solidFill>
                  <a:srgbClr val="000000"/>
                </a:solidFill>
                <a:latin typeface="Times New Roman"/>
                <a:ea typeface="Geneva"/>
                <a:cs typeface="Times New Roman"/>
              </a:rPr>
              <a:t>The light reactions (step 5)</a:t>
            </a:r>
            <a:endParaRPr lang="en-US" dirty="0">
              <a:latin typeface="Times New Roman"/>
              <a:cs typeface="Times New Roman"/>
            </a:endParaRPr>
          </a:p>
        </p:txBody>
      </p:sp>
    </p:spTree>
    <p:extLst>
      <p:ext uri="{BB962C8B-B14F-4D97-AF65-F5344CB8AC3E}">
        <p14:creationId xmlns:p14="http://schemas.microsoft.com/office/powerpoint/2010/main" val="361961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terms light reactions and dark reactions can lead students to conclude that each set of reactions occurs at different times of the day. However, the Calvin cycle in most plants occurs during daylight, when NADPH and ATP from the light reactions are readily available.</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Glucose is not the direct product of the Calvin cycle, as might be expected from the </a:t>
            </a:r>
            <a:br>
              <a:rPr lang="en-US" sz="1200" kern="1200" dirty="0" smtClean="0">
                <a:solidFill>
                  <a:schemeClr val="tx1"/>
                </a:solidFill>
                <a:effectLst/>
                <a:latin typeface="Times New Roman" charset="0"/>
                <a:ea typeface="ＭＳ Ｐゴシック" charset="-128"/>
                <a:cs typeface="ＭＳ Ｐゴシック" charset="-128"/>
              </a:rPr>
            </a:br>
            <a:r>
              <a:rPr lang="en-US" sz="1200" kern="1200" dirty="0" smtClean="0">
                <a:solidFill>
                  <a:schemeClr val="tx1"/>
                </a:solidFill>
                <a:effectLst/>
                <a:latin typeface="Times New Roman" charset="0"/>
                <a:ea typeface="ＭＳ Ｐゴシック" charset="-128"/>
                <a:cs typeface="ＭＳ Ｐゴシック" charset="-128"/>
              </a:rPr>
              <a:t>general equation for photosynthesis. Instead, as noted in the text, G3P is the main product. Clarify the diverse uses of G3P in the production of many important plant molecules.</a:t>
            </a:r>
          </a:p>
        </p:txBody>
      </p:sp>
      <p:sp>
        <p:nvSpPr>
          <p:cNvPr id="4" name="Slide Number Placeholder 3"/>
          <p:cNvSpPr>
            <a:spLocks noGrp="1"/>
          </p:cNvSpPr>
          <p:nvPr>
            <p:ph type="sldNum" sz="quarter" idx="10"/>
          </p:nvPr>
        </p:nvSpPr>
        <p:spPr/>
        <p:txBody>
          <a:bodyPr/>
          <a:lstStyle/>
          <a:p>
            <a:fld id="{5133DCB9-FCFA-424C-9390-3ECF613363B3}" type="slidenum">
              <a:rPr lang="en-US" smtClean="0"/>
              <a:t>39</a:t>
            </a:fld>
            <a:endParaRPr lang="en-US"/>
          </a:p>
        </p:txBody>
      </p:sp>
    </p:spTree>
    <p:extLst>
      <p:ext uri="{BB962C8B-B14F-4D97-AF65-F5344CB8AC3E}">
        <p14:creationId xmlns:p14="http://schemas.microsoft.com/office/powerpoint/2010/main" val="117173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Student Misconceptions and Concerns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terms light reactions and dark reactions can lead students to conclude that each set of reactions occurs at different times of the day. However, the Calvin cycle in most plants occurs during daylight, when NADPH and ATP from the light reactions are readily available.</a:t>
            </a:r>
          </a:p>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Glucose is not the direct product of the Calvin cycle, as might be expected from the </a:t>
            </a:r>
            <a:br>
              <a:rPr lang="en-US" sz="1200" kern="1200" dirty="0" smtClean="0">
                <a:solidFill>
                  <a:schemeClr val="tx1"/>
                </a:solidFill>
                <a:effectLst/>
                <a:latin typeface="Times New Roman" charset="0"/>
                <a:ea typeface="ＭＳ Ｐゴシック" charset="-128"/>
                <a:cs typeface="ＭＳ Ｐゴシック" charset="-128"/>
              </a:rPr>
            </a:br>
            <a:r>
              <a:rPr lang="en-US" sz="1200" kern="1200" dirty="0" smtClean="0">
                <a:solidFill>
                  <a:schemeClr val="tx1"/>
                </a:solidFill>
                <a:effectLst/>
                <a:latin typeface="Times New Roman" charset="0"/>
                <a:ea typeface="ＭＳ Ｐゴシック" charset="-128"/>
                <a:cs typeface="ＭＳ Ｐゴシック" charset="-128"/>
              </a:rPr>
              <a:t>general equation for photosynthesis. Instead, as noted in the text, G3P is the main product. Clarify the diverse uses of G3P in the production of many important plant molecules.</a:t>
            </a:r>
          </a:p>
        </p:txBody>
      </p:sp>
      <p:sp>
        <p:nvSpPr>
          <p:cNvPr id="4" name="Slide Number Placeholder 3"/>
          <p:cNvSpPr>
            <a:spLocks noGrp="1"/>
          </p:cNvSpPr>
          <p:nvPr>
            <p:ph type="sldNum" sz="quarter" idx="10"/>
          </p:nvPr>
        </p:nvSpPr>
        <p:spPr/>
        <p:txBody>
          <a:bodyPr/>
          <a:lstStyle/>
          <a:p>
            <a:fld id="{5133DCB9-FCFA-424C-9390-3ECF613363B3}" type="slidenum">
              <a:rPr lang="en-US" smtClean="0"/>
              <a:t>40</a:t>
            </a:fld>
            <a:endParaRPr lang="en-US"/>
          </a:p>
        </p:txBody>
      </p:sp>
    </p:spTree>
    <p:extLst>
      <p:ext uri="{BB962C8B-B14F-4D97-AF65-F5344CB8AC3E}">
        <p14:creationId xmlns:p14="http://schemas.microsoft.com/office/powerpoint/2010/main" val="177780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7.10-2 </a:t>
            </a:r>
            <a:r>
              <a:rPr lang="en-US" dirty="0">
                <a:solidFill>
                  <a:srgbClr val="000000"/>
                </a:solidFill>
                <a:latin typeface="Times New Roman"/>
                <a:ea typeface="Geneva"/>
                <a:cs typeface="Times New Roman"/>
              </a:rPr>
              <a:t>An overview of the Calvin cycle (part 2)</a:t>
            </a:r>
            <a:endParaRPr lang="en-US" dirty="0">
              <a:latin typeface="Times New Roman"/>
              <a:cs typeface="Times New Roman"/>
            </a:endParaRPr>
          </a:p>
        </p:txBody>
      </p:sp>
    </p:spTree>
    <p:extLst>
      <p:ext uri="{BB962C8B-B14F-4D97-AF65-F5344CB8AC3E}">
        <p14:creationId xmlns:p14="http://schemas.microsoft.com/office/powerpoint/2010/main" val="110884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7.10-1 </a:t>
            </a:r>
            <a:r>
              <a:rPr lang="en-US" dirty="0">
                <a:solidFill>
                  <a:srgbClr val="000000"/>
                </a:solidFill>
                <a:latin typeface="Times New Roman"/>
                <a:ea typeface="Geneva"/>
                <a:cs typeface="Times New Roman"/>
              </a:rPr>
              <a:t>An overview of the Calvin cycle (part 1)</a:t>
            </a:r>
            <a:endParaRPr lang="en-US" dirty="0">
              <a:latin typeface="Times New Roman"/>
              <a:cs typeface="Times New Roman"/>
            </a:endParaRPr>
          </a:p>
        </p:txBody>
      </p:sp>
    </p:spTree>
    <p:extLst>
      <p:ext uri="{BB962C8B-B14F-4D97-AF65-F5344CB8AC3E}">
        <p14:creationId xmlns:p14="http://schemas.microsoft.com/office/powerpoint/2010/main" val="333591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note the analogous roles of the thylakoid space and the </a:t>
            </a:r>
            <a:r>
              <a:rPr lang="en-US" sz="1200" kern="1200" dirty="0" err="1" smtClean="0">
                <a:solidFill>
                  <a:schemeClr val="tx1"/>
                </a:solidFill>
                <a:effectLst/>
                <a:latin typeface="Times New Roman" charset="0"/>
                <a:ea typeface="ＭＳ Ｐゴシック" charset="-128"/>
                <a:cs typeface="ＭＳ Ｐゴシック" charset="-128"/>
              </a:rPr>
              <a:t>intermembrane</a:t>
            </a:r>
            <a:r>
              <a:rPr lang="en-US" sz="1200" kern="1200" dirty="0" smtClean="0">
                <a:solidFill>
                  <a:schemeClr val="tx1"/>
                </a:solidFill>
                <a:effectLst/>
                <a:latin typeface="Times New Roman" charset="0"/>
                <a:ea typeface="ＭＳ Ｐゴシック" charset="-128"/>
                <a:cs typeface="ＭＳ Ｐゴシック" charset="-128"/>
              </a:rPr>
              <a:t> space of a mitochondrion. Students might be encouraged to create a list of the similarities in structure and function of mitochondria and chloroplasts through these related chapters.</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living world contains many examples of adaptations to increase surface area. Some examples are the many folds of the inner mitochondrial membrane; the highly branched surfaces of plant roots, fish gills, and human lungs; and the highly branched system of capillaries in the tissues of our bodies. Consider relating this broad principle to the extensive folding of the thylakoid membranes.</a:t>
            </a:r>
          </a:p>
        </p:txBody>
      </p:sp>
      <p:sp>
        <p:nvSpPr>
          <p:cNvPr id="4" name="Slide Number Placeholder 3"/>
          <p:cNvSpPr>
            <a:spLocks noGrp="1"/>
          </p:cNvSpPr>
          <p:nvPr>
            <p:ph type="sldNum" sz="quarter" idx="10"/>
          </p:nvPr>
        </p:nvSpPr>
        <p:spPr/>
        <p:txBody>
          <a:bodyPr/>
          <a:lstStyle/>
          <a:p>
            <a:fld id="{5133DCB9-FCFA-424C-9390-3ECF613363B3}" type="slidenum">
              <a:rPr lang="en-US" smtClean="0"/>
              <a:t>7</a:t>
            </a:fld>
            <a:endParaRPr lang="en-US"/>
          </a:p>
        </p:txBody>
      </p:sp>
    </p:spTree>
    <p:extLst>
      <p:ext uri="{BB962C8B-B14F-4D97-AF65-F5344CB8AC3E}">
        <p14:creationId xmlns:p14="http://schemas.microsoft.com/office/powerpoint/2010/main" val="1252735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7.10-0 </a:t>
            </a:r>
            <a:r>
              <a:rPr lang="en-US" dirty="0">
                <a:solidFill>
                  <a:srgbClr val="000000"/>
                </a:solidFill>
                <a:latin typeface="Times New Roman"/>
                <a:ea typeface="Geneva"/>
                <a:cs typeface="Times New Roman"/>
              </a:rPr>
              <a:t>An overview of the Calvin cycle</a:t>
            </a:r>
            <a:endParaRPr lang="en-US" dirty="0">
              <a:latin typeface="Times New Roman"/>
              <a:cs typeface="Times New Roman"/>
            </a:endParaRPr>
          </a:p>
        </p:txBody>
      </p:sp>
    </p:spTree>
    <p:extLst>
      <p:ext uri="{BB962C8B-B14F-4D97-AF65-F5344CB8AC3E}">
        <p14:creationId xmlns:p14="http://schemas.microsoft.com/office/powerpoint/2010/main" val="2190139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If you can find examples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kern="1200" dirty="0" smtClean="0">
                <a:solidFill>
                  <a:schemeClr val="tx1"/>
                </a:solidFill>
                <a:effectLst/>
                <a:latin typeface="Times New Roman" charset="0"/>
                <a:ea typeface="ＭＳ Ｐゴシック" charset="-128"/>
                <a:cs typeface="ＭＳ Ｐゴシック" charset="-128"/>
              </a:rPr>
              <a:t>, and CAM plants, consider bringing them to class. Referring to living plants helps students understand these abstract concepts. Nice photographs can serve as a substitute.</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Relate the properties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and</a:t>
            </a:r>
            <a:r>
              <a:rPr lang="en-US" sz="1200" b="0" kern="1200" dirty="0" smtClean="0">
                <a:solidFill>
                  <a:schemeClr val="tx1"/>
                </a:solidFill>
                <a:effectLst/>
                <a:latin typeface="Times New Roman" charset="0"/>
                <a:ea typeface="ＭＳ Ｐゴシック" charset="-128"/>
                <a:cs typeface="ＭＳ Ｐゴシック" charset="-128"/>
              </a:rPr>
              <a:t> </a:t>
            </a:r>
            <a:r>
              <a:rPr lang="en-US" sz="1200" kern="1200" dirty="0" smtClean="0">
                <a:solidFill>
                  <a:schemeClr val="tx1"/>
                </a:solidFill>
                <a:effectLst/>
                <a:latin typeface="Times New Roman" charset="0"/>
                <a:ea typeface="ＭＳ Ｐゴシック" charset="-128"/>
                <a:cs typeface="ＭＳ Ｐゴシック" charset="-128"/>
              </a:rPr>
              <a:t>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b="0" kern="1200" dirty="0" smtClean="0">
                <a:solidFill>
                  <a:schemeClr val="tx1"/>
                </a:solidFill>
                <a:effectLst/>
                <a:latin typeface="Times New Roman" charset="0"/>
                <a:ea typeface="ＭＳ Ｐゴシック" charset="-128"/>
                <a:cs typeface="ＭＳ Ｐゴシック" charset="-128"/>
              </a:rPr>
              <a:t> plants to the regions of the country where each is grown. Students might generally understand that crops have specific requirements, but may not specifically relate these physiological differences to their geographic sites of production or specific evolutionary histories.</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47</a:t>
            </a:fld>
            <a:endParaRPr lang="en-US"/>
          </a:p>
        </p:txBody>
      </p:sp>
    </p:spTree>
    <p:extLst>
      <p:ext uri="{BB962C8B-B14F-4D97-AF65-F5344CB8AC3E}">
        <p14:creationId xmlns:p14="http://schemas.microsoft.com/office/powerpoint/2010/main" val="4289180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If you can find examples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kern="1200" dirty="0" smtClean="0">
                <a:solidFill>
                  <a:schemeClr val="tx1"/>
                </a:solidFill>
                <a:effectLst/>
                <a:latin typeface="Times New Roman" charset="0"/>
                <a:ea typeface="ＭＳ Ｐゴシック" charset="-128"/>
                <a:cs typeface="ＭＳ Ｐゴシック" charset="-128"/>
              </a:rPr>
              <a:t>, and CAM plants, consider bringing them to class. Referring to living plants helps students understand these abstract concepts. Nice photographs can serve as a substitute.</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Relate the properties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and</a:t>
            </a:r>
            <a:r>
              <a:rPr lang="en-US" sz="1200" b="0" kern="1200" dirty="0" smtClean="0">
                <a:solidFill>
                  <a:schemeClr val="tx1"/>
                </a:solidFill>
                <a:effectLst/>
                <a:latin typeface="Times New Roman" charset="0"/>
                <a:ea typeface="ＭＳ Ｐゴシック" charset="-128"/>
                <a:cs typeface="ＭＳ Ｐゴシック" charset="-128"/>
              </a:rPr>
              <a:t> </a:t>
            </a:r>
            <a:r>
              <a:rPr lang="en-US" sz="1200" kern="1200" dirty="0" smtClean="0">
                <a:solidFill>
                  <a:schemeClr val="tx1"/>
                </a:solidFill>
                <a:effectLst/>
                <a:latin typeface="Times New Roman" charset="0"/>
                <a:ea typeface="ＭＳ Ｐゴシック" charset="-128"/>
                <a:cs typeface="ＭＳ Ｐゴシック" charset="-128"/>
              </a:rPr>
              <a:t>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b="0" kern="1200" dirty="0" smtClean="0">
                <a:solidFill>
                  <a:schemeClr val="tx1"/>
                </a:solidFill>
                <a:effectLst/>
                <a:latin typeface="Times New Roman" charset="0"/>
                <a:ea typeface="ＭＳ Ｐゴシック" charset="-128"/>
                <a:cs typeface="ＭＳ Ｐゴシック" charset="-128"/>
              </a:rPr>
              <a:t> plants to the regions of the country where each is grown. Students might generally understand that crops have specific requirements, but may not specifically relate these physiological differences to their geographic sites of production or specific evolutionary histories.</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48</a:t>
            </a:fld>
            <a:endParaRPr lang="en-US"/>
          </a:p>
        </p:txBody>
      </p:sp>
    </p:spTree>
    <p:extLst>
      <p:ext uri="{BB962C8B-B14F-4D97-AF65-F5344CB8AC3E}">
        <p14:creationId xmlns:p14="http://schemas.microsoft.com/office/powerpoint/2010/main" val="4289180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If you can find examples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kern="1200" dirty="0" smtClean="0">
                <a:solidFill>
                  <a:schemeClr val="tx1"/>
                </a:solidFill>
                <a:effectLst/>
                <a:latin typeface="Times New Roman" charset="0"/>
                <a:ea typeface="ＭＳ Ｐゴシック" charset="-128"/>
                <a:cs typeface="ＭＳ Ｐゴシック" charset="-128"/>
              </a:rPr>
              <a:t>, and CAM plants, consider bringing them to class. Referring to living plants helps students understand these abstract concepts. Nice photographs can serve as a substitute.</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Relate the properties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and</a:t>
            </a:r>
            <a:r>
              <a:rPr lang="en-US" sz="1200" b="0" kern="1200" dirty="0" smtClean="0">
                <a:solidFill>
                  <a:schemeClr val="tx1"/>
                </a:solidFill>
                <a:effectLst/>
                <a:latin typeface="Times New Roman" charset="0"/>
                <a:ea typeface="ＭＳ Ｐゴシック" charset="-128"/>
                <a:cs typeface="ＭＳ Ｐゴシック" charset="-128"/>
              </a:rPr>
              <a:t> </a:t>
            </a:r>
            <a:r>
              <a:rPr lang="en-US" sz="1200" kern="1200" dirty="0" smtClean="0">
                <a:solidFill>
                  <a:schemeClr val="tx1"/>
                </a:solidFill>
                <a:effectLst/>
                <a:latin typeface="Times New Roman" charset="0"/>
                <a:ea typeface="ＭＳ Ｐゴシック" charset="-128"/>
                <a:cs typeface="ＭＳ Ｐゴシック" charset="-128"/>
              </a:rPr>
              <a:t>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b="0" kern="1200" dirty="0" smtClean="0">
                <a:solidFill>
                  <a:schemeClr val="tx1"/>
                </a:solidFill>
                <a:effectLst/>
                <a:latin typeface="Times New Roman" charset="0"/>
                <a:ea typeface="ＭＳ Ｐゴシック" charset="-128"/>
                <a:cs typeface="ＭＳ Ｐゴシック" charset="-128"/>
              </a:rPr>
              <a:t> plants to the regions of the country where each is grown. Students might generally understand that crops have specific requirements, but may not specifically relate these physiological differences to their geographic sites of production or specific evolutionary histories.</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49</a:t>
            </a:fld>
            <a:endParaRPr lang="en-US"/>
          </a:p>
        </p:txBody>
      </p:sp>
    </p:spTree>
    <p:extLst>
      <p:ext uri="{BB962C8B-B14F-4D97-AF65-F5344CB8AC3E}">
        <p14:creationId xmlns:p14="http://schemas.microsoft.com/office/powerpoint/2010/main" val="1330333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If you can find examples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kern="1200" dirty="0" smtClean="0">
                <a:solidFill>
                  <a:schemeClr val="tx1"/>
                </a:solidFill>
                <a:effectLst/>
                <a:latin typeface="Times New Roman" charset="0"/>
                <a:ea typeface="ＭＳ Ｐゴシック" charset="-128"/>
                <a:cs typeface="ＭＳ Ｐゴシック" charset="-128"/>
              </a:rPr>
              <a:t>, and CAM plants, consider bringing them to class. Referring to living plants helps students understand these abstract concepts. Nice photographs can serve as a substitute.</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Relate the properties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and</a:t>
            </a:r>
            <a:r>
              <a:rPr lang="en-US" sz="1200" b="0" kern="1200" dirty="0" smtClean="0">
                <a:solidFill>
                  <a:schemeClr val="tx1"/>
                </a:solidFill>
                <a:effectLst/>
                <a:latin typeface="Times New Roman" charset="0"/>
                <a:ea typeface="ＭＳ Ｐゴシック" charset="-128"/>
                <a:cs typeface="ＭＳ Ｐゴシック" charset="-128"/>
              </a:rPr>
              <a:t> </a:t>
            </a:r>
            <a:r>
              <a:rPr lang="en-US" sz="1200" kern="1200" dirty="0" smtClean="0">
                <a:solidFill>
                  <a:schemeClr val="tx1"/>
                </a:solidFill>
                <a:effectLst/>
                <a:latin typeface="Times New Roman" charset="0"/>
                <a:ea typeface="ＭＳ Ｐゴシック" charset="-128"/>
                <a:cs typeface="ＭＳ Ｐゴシック" charset="-128"/>
              </a:rPr>
              <a:t>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b="0" kern="1200" dirty="0" smtClean="0">
                <a:solidFill>
                  <a:schemeClr val="tx1"/>
                </a:solidFill>
                <a:effectLst/>
                <a:latin typeface="Times New Roman" charset="0"/>
                <a:ea typeface="ＭＳ Ｐゴシック" charset="-128"/>
                <a:cs typeface="ＭＳ Ｐゴシック" charset="-128"/>
              </a:rPr>
              <a:t> plants to the regions of the country where each is grown. Students might generally understand that crops have specific requirements, but may not specifically relate these physiological differences to their geographic sites of production or specific evolutionary histories.</a:t>
            </a:r>
          </a:p>
        </p:txBody>
      </p:sp>
      <p:sp>
        <p:nvSpPr>
          <p:cNvPr id="4" name="Slide Number Placeholder 3"/>
          <p:cNvSpPr>
            <a:spLocks noGrp="1"/>
          </p:cNvSpPr>
          <p:nvPr>
            <p:ph type="sldNum" sz="quarter" idx="10"/>
          </p:nvPr>
        </p:nvSpPr>
        <p:spPr/>
        <p:txBody>
          <a:bodyPr/>
          <a:lstStyle/>
          <a:p>
            <a:fld id="{5133DCB9-FCFA-424C-9390-3ECF613363B3}" type="slidenum">
              <a:rPr lang="en-US" smtClean="0"/>
              <a:t>51</a:t>
            </a:fld>
            <a:endParaRPr lang="en-US"/>
          </a:p>
        </p:txBody>
      </p:sp>
    </p:spTree>
    <p:extLst>
      <p:ext uri="{BB962C8B-B14F-4D97-AF65-F5344CB8AC3E}">
        <p14:creationId xmlns:p14="http://schemas.microsoft.com/office/powerpoint/2010/main" val="217759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If you can find examples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kern="1200" dirty="0" smtClean="0">
                <a:solidFill>
                  <a:schemeClr val="tx1"/>
                </a:solidFill>
                <a:effectLst/>
                <a:latin typeface="Times New Roman" charset="0"/>
                <a:ea typeface="ＭＳ Ｐゴシック" charset="-128"/>
                <a:cs typeface="ＭＳ Ｐゴシック" charset="-128"/>
              </a:rPr>
              <a:t>, and CAM plants, consider bringing them to class. Referring to living plants helps students understand these abstract concepts. Nice photographs can serve as a substitute.</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Relate the properties of C</a:t>
            </a:r>
            <a:r>
              <a:rPr lang="en-US" sz="1200" kern="1200" baseline="-25000" dirty="0" smtClean="0">
                <a:solidFill>
                  <a:schemeClr val="tx1"/>
                </a:solidFill>
                <a:effectLst/>
                <a:latin typeface="Times New Roman" charset="0"/>
                <a:ea typeface="ＭＳ Ｐゴシック" charset="-128"/>
                <a:cs typeface="ＭＳ Ｐゴシック" charset="-128"/>
              </a:rPr>
              <a:t>3</a:t>
            </a:r>
            <a:r>
              <a:rPr lang="en-US" sz="1200" kern="1200" dirty="0" smtClean="0">
                <a:solidFill>
                  <a:schemeClr val="tx1"/>
                </a:solidFill>
                <a:effectLst/>
                <a:latin typeface="Times New Roman" charset="0"/>
                <a:ea typeface="ＭＳ Ｐゴシック" charset="-128"/>
                <a:cs typeface="ＭＳ Ｐゴシック" charset="-128"/>
              </a:rPr>
              <a:t> and</a:t>
            </a:r>
            <a:r>
              <a:rPr lang="en-US" sz="1200" b="0" kern="1200" dirty="0" smtClean="0">
                <a:solidFill>
                  <a:schemeClr val="tx1"/>
                </a:solidFill>
                <a:effectLst/>
                <a:latin typeface="Times New Roman" charset="0"/>
                <a:ea typeface="ＭＳ Ｐゴシック" charset="-128"/>
                <a:cs typeface="ＭＳ Ｐゴシック" charset="-128"/>
              </a:rPr>
              <a:t> </a:t>
            </a:r>
            <a:r>
              <a:rPr lang="en-US" sz="1200" kern="1200" dirty="0" smtClean="0">
                <a:solidFill>
                  <a:schemeClr val="tx1"/>
                </a:solidFill>
                <a:effectLst/>
                <a:latin typeface="Times New Roman" charset="0"/>
                <a:ea typeface="ＭＳ Ｐゴシック" charset="-128"/>
                <a:cs typeface="ＭＳ Ｐゴシック" charset="-128"/>
              </a:rPr>
              <a:t>C</a:t>
            </a:r>
            <a:r>
              <a:rPr lang="en-US" sz="1200" kern="1200" baseline="-25000" dirty="0" smtClean="0">
                <a:solidFill>
                  <a:schemeClr val="tx1"/>
                </a:solidFill>
                <a:effectLst/>
                <a:latin typeface="Times New Roman" charset="0"/>
                <a:ea typeface="ＭＳ Ｐゴシック" charset="-128"/>
                <a:cs typeface="ＭＳ Ｐゴシック" charset="-128"/>
              </a:rPr>
              <a:t>4</a:t>
            </a:r>
            <a:r>
              <a:rPr lang="en-US" sz="1200" b="0" kern="1200" dirty="0" smtClean="0">
                <a:solidFill>
                  <a:schemeClr val="tx1"/>
                </a:solidFill>
                <a:effectLst/>
                <a:latin typeface="Times New Roman" charset="0"/>
                <a:ea typeface="ＭＳ Ｐゴシック" charset="-128"/>
                <a:cs typeface="ＭＳ Ｐゴシック" charset="-128"/>
              </a:rPr>
              <a:t> plants to the regions of the country where each is grown. Students might generally understand that crops have specific requirements, but may not specifically relate these physiological differences to their geographic sites of production or specific evolutionary histories.</a:t>
            </a:r>
          </a:p>
        </p:txBody>
      </p:sp>
      <p:sp>
        <p:nvSpPr>
          <p:cNvPr id="4" name="Slide Number Placeholder 3"/>
          <p:cNvSpPr>
            <a:spLocks noGrp="1"/>
          </p:cNvSpPr>
          <p:nvPr>
            <p:ph type="sldNum" sz="quarter" idx="10"/>
          </p:nvPr>
        </p:nvSpPr>
        <p:spPr/>
        <p:txBody>
          <a:bodyPr/>
          <a:lstStyle/>
          <a:p>
            <a:fld id="{5133DCB9-FCFA-424C-9390-3ECF613363B3}" type="slidenum">
              <a:rPr lang="en-US" smtClean="0"/>
              <a:t>52</a:t>
            </a:fld>
            <a:endParaRPr lang="en-US"/>
          </a:p>
        </p:txBody>
      </p:sp>
    </p:spTree>
    <p:extLst>
      <p:ext uri="{BB962C8B-B14F-4D97-AF65-F5344CB8AC3E}">
        <p14:creationId xmlns:p14="http://schemas.microsoft.com/office/powerpoint/2010/main" val="2177593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7.11-0 </a:t>
            </a:r>
            <a:r>
              <a:rPr lang="en-US" dirty="0">
                <a:solidFill>
                  <a:srgbClr val="000000"/>
                </a:solidFill>
                <a:latin typeface="Times New Roman"/>
                <a:ea typeface="Geneva"/>
                <a:cs typeface="Times New Roman"/>
              </a:rPr>
              <a:t>Comparison of C</a:t>
            </a:r>
            <a:r>
              <a:rPr lang="en-US" baseline="-25000" dirty="0">
                <a:solidFill>
                  <a:srgbClr val="000000"/>
                </a:solidFill>
                <a:latin typeface="Times New Roman"/>
                <a:ea typeface="Geneva"/>
                <a:cs typeface="Times New Roman"/>
              </a:rPr>
              <a:t>4</a:t>
            </a:r>
            <a:r>
              <a:rPr lang="en-US" dirty="0">
                <a:solidFill>
                  <a:srgbClr val="000000"/>
                </a:solidFill>
                <a:latin typeface="Times New Roman"/>
                <a:ea typeface="Geneva"/>
                <a:cs typeface="Times New Roman"/>
              </a:rPr>
              <a:t> and CAM photosynthesis</a:t>
            </a:r>
            <a:endParaRPr lang="en-US" dirty="0">
              <a:latin typeface="Times New Roman"/>
              <a:cs typeface="Times New Roman"/>
            </a:endParaRPr>
          </a:p>
        </p:txBody>
      </p:sp>
    </p:spTree>
    <p:extLst>
      <p:ext uri="{BB962C8B-B14F-4D97-AF65-F5344CB8AC3E}">
        <p14:creationId xmlns:p14="http://schemas.microsoft.com/office/powerpoint/2010/main" val="248841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note the analogous roles of the thylakoid space and the </a:t>
            </a:r>
            <a:r>
              <a:rPr lang="en-US" sz="1200" kern="1200" dirty="0" err="1" smtClean="0">
                <a:solidFill>
                  <a:schemeClr val="tx1"/>
                </a:solidFill>
                <a:effectLst/>
                <a:latin typeface="Times New Roman" charset="0"/>
                <a:ea typeface="ＭＳ Ｐゴシック" charset="-128"/>
                <a:cs typeface="ＭＳ Ｐゴシック" charset="-128"/>
              </a:rPr>
              <a:t>intermembrane</a:t>
            </a:r>
            <a:r>
              <a:rPr lang="en-US" sz="1200" kern="1200" dirty="0" smtClean="0">
                <a:solidFill>
                  <a:schemeClr val="tx1"/>
                </a:solidFill>
                <a:effectLst/>
                <a:latin typeface="Times New Roman" charset="0"/>
                <a:ea typeface="ＭＳ Ｐゴシック" charset="-128"/>
                <a:cs typeface="ＭＳ Ｐゴシック" charset="-128"/>
              </a:rPr>
              <a:t> space of a mitochondrion. Students might be encouraged to create a list of the similarities in structure and function of mitochondria and chloroplasts through these related chapters.</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living world contains many examples of adaptations to increase surface area. Some examples are the many folds of the inner mitochondrial membrane; the highly branched surfaces of plant roots, fish gills, and human lungs; and the highly branched system of capillaries in the tissues of our bodies. Consider relating this broad principle to the extensive folding of the thylakoid membranes.</a:t>
            </a:r>
          </a:p>
        </p:txBody>
      </p:sp>
      <p:sp>
        <p:nvSpPr>
          <p:cNvPr id="4" name="Slide Number Placeholder 3"/>
          <p:cNvSpPr>
            <a:spLocks noGrp="1"/>
          </p:cNvSpPr>
          <p:nvPr>
            <p:ph type="sldNum" sz="quarter" idx="10"/>
          </p:nvPr>
        </p:nvSpPr>
        <p:spPr/>
        <p:txBody>
          <a:bodyPr/>
          <a:lstStyle/>
          <a:p>
            <a:fld id="{5133DCB9-FCFA-424C-9390-3ECF613363B3}" type="slidenum">
              <a:rPr lang="en-US" smtClean="0"/>
              <a:t>8</a:t>
            </a:fld>
            <a:endParaRPr lang="en-US"/>
          </a:p>
        </p:txBody>
      </p:sp>
    </p:spTree>
    <p:extLst>
      <p:ext uri="{BB962C8B-B14F-4D97-AF65-F5344CB8AC3E}">
        <p14:creationId xmlns:p14="http://schemas.microsoft.com/office/powerpoint/2010/main" val="298045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7.2-0 </a:t>
            </a:r>
            <a:r>
              <a:rPr lang="en-US" dirty="0">
                <a:solidFill>
                  <a:srgbClr val="000000"/>
                </a:solidFill>
                <a:latin typeface="Times New Roman"/>
                <a:ea typeface="Geneva"/>
                <a:cs typeface="Times New Roman"/>
              </a:rPr>
              <a:t>Zooming in on the location and structure of chloroplasts</a:t>
            </a:r>
            <a:endParaRPr lang="en-US" dirty="0">
              <a:latin typeface="Times New Roman"/>
              <a:cs typeface="Times New Roman"/>
            </a:endParaRPr>
          </a:p>
        </p:txBody>
      </p:sp>
    </p:spTree>
    <p:extLst>
      <p:ext uri="{BB962C8B-B14F-4D97-AF65-F5344CB8AC3E}">
        <p14:creationId xmlns:p14="http://schemas.microsoft.com/office/powerpoint/2010/main" val="23481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note the analogous roles of the thylakoid space and the </a:t>
            </a:r>
            <a:r>
              <a:rPr lang="en-US" sz="1200" kern="1200" dirty="0" err="1" smtClean="0">
                <a:solidFill>
                  <a:schemeClr val="tx1"/>
                </a:solidFill>
                <a:effectLst/>
                <a:latin typeface="Times New Roman" charset="0"/>
                <a:ea typeface="ＭＳ Ｐゴシック" charset="-128"/>
                <a:cs typeface="ＭＳ Ｐゴシック" charset="-128"/>
              </a:rPr>
              <a:t>intermembrane</a:t>
            </a:r>
            <a:r>
              <a:rPr lang="en-US" sz="1200" kern="1200" dirty="0" smtClean="0">
                <a:solidFill>
                  <a:schemeClr val="tx1"/>
                </a:solidFill>
                <a:effectLst/>
                <a:latin typeface="Times New Roman" charset="0"/>
                <a:ea typeface="ＭＳ Ｐゴシック" charset="-128"/>
                <a:cs typeface="ＭＳ Ｐゴシック" charset="-128"/>
              </a:rPr>
              <a:t> space of a mitochondrion. Students might be encouraged to create a list of the similarities in structure and function of mitochondria and chloroplasts through these related chapters.</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living world contains many examples of adaptations to increase surface area. Some examples are the many folds of the inner mitochondrial membrane; the highly branched surfaces of plant roots, fish gills, and human lungs; and the highly branched system of capillaries in the tissues of our bodies. Consider relating this broad principle to the extensive folding of the thylakoid membranes.</a:t>
            </a:r>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168474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authors note the analogous roles of the thylakoid space and the </a:t>
            </a:r>
            <a:r>
              <a:rPr lang="en-US" sz="1200" kern="1200" dirty="0" err="1" smtClean="0">
                <a:solidFill>
                  <a:schemeClr val="tx1"/>
                </a:solidFill>
                <a:effectLst/>
                <a:latin typeface="Times New Roman" charset="0"/>
                <a:ea typeface="ＭＳ Ｐゴシック" charset="-128"/>
                <a:cs typeface="ＭＳ Ｐゴシック" charset="-128"/>
              </a:rPr>
              <a:t>intermembrane</a:t>
            </a:r>
            <a:r>
              <a:rPr lang="en-US" sz="1200" kern="1200" dirty="0" smtClean="0">
                <a:solidFill>
                  <a:schemeClr val="tx1"/>
                </a:solidFill>
                <a:effectLst/>
                <a:latin typeface="Times New Roman" charset="0"/>
                <a:ea typeface="ＭＳ Ｐゴシック" charset="-128"/>
                <a:cs typeface="ＭＳ Ｐゴシック" charset="-128"/>
              </a:rPr>
              <a:t> space of a mitochondrion. Students might be encouraged to create a list of the similarities in structure and function of mitochondria and chloroplasts through these related chapters.</a:t>
            </a: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The living world contains many examples of adaptations to increase surface area. Some examples are the many folds of the inner mitochondrial membrane; the highly branched surfaces of plant roots, fish gills, and human lungs; and the highly branched system of capillaries in the tissues of our bodies. Consider relating this broad principle to the extensive folding of the thylakoid membranes.</a:t>
            </a:r>
          </a:p>
        </p:txBody>
      </p:sp>
      <p:sp>
        <p:nvSpPr>
          <p:cNvPr id="4" name="Slide Number Placeholder 3"/>
          <p:cNvSpPr>
            <a:spLocks noGrp="1"/>
          </p:cNvSpPr>
          <p:nvPr>
            <p:ph type="sldNum" sz="quarter" idx="10"/>
          </p:nvPr>
        </p:nvSpPr>
        <p:spPr/>
        <p:txBody>
          <a:bodyPr/>
          <a:lstStyle/>
          <a:p>
            <a:fld id="{5133DCB9-FCFA-424C-9390-3ECF613363B3}" type="slidenum">
              <a:rPr lang="en-US" smtClean="0"/>
              <a:t>11</a:t>
            </a:fld>
            <a:endParaRPr lang="en-US"/>
          </a:p>
        </p:txBody>
      </p:sp>
    </p:spTree>
    <p:extLst>
      <p:ext uri="{BB962C8B-B14F-4D97-AF65-F5344CB8AC3E}">
        <p14:creationId xmlns:p14="http://schemas.microsoft.com/office/powerpoint/2010/main" val="55988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7.2-2 </a:t>
            </a:r>
            <a:r>
              <a:rPr lang="en-US" dirty="0">
                <a:solidFill>
                  <a:srgbClr val="000000"/>
                </a:solidFill>
                <a:latin typeface="Times New Roman"/>
                <a:ea typeface="Geneva"/>
                <a:cs typeface="Times New Roman"/>
              </a:rPr>
              <a:t>Zooming in on the location and structure of chloroplasts (part 2)</a:t>
            </a:r>
            <a:endParaRPr lang="en-US" dirty="0">
              <a:latin typeface="Times New Roman"/>
              <a:cs typeface="Times New Roman"/>
            </a:endParaRPr>
          </a:p>
        </p:txBody>
      </p:sp>
    </p:spTree>
    <p:extLst>
      <p:ext uri="{BB962C8B-B14F-4D97-AF65-F5344CB8AC3E}">
        <p14:creationId xmlns:p14="http://schemas.microsoft.com/office/powerpoint/2010/main" val="299916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ＭＳ Ｐゴシック" charset="-128"/>
                <a:cs typeface="ＭＳ Ｐゴシック" charset="-128"/>
              </a:rPr>
              <a:t>Teaching Tips</a:t>
            </a:r>
            <a:endParaRPr lang="en-US" sz="1200" kern="1200" dirty="0" smtClean="0">
              <a:solidFill>
                <a:schemeClr val="tx1"/>
              </a:solidFill>
              <a:effectLst/>
              <a:latin typeface="Times New Roman" charset="0"/>
              <a:ea typeface="ＭＳ Ｐゴシック" charset="-128"/>
              <a:cs typeface="ＭＳ Ｐゴシック" charset="-128"/>
            </a:endParaRPr>
          </a:p>
          <a:p>
            <a:pPr marL="0" indent="0">
              <a:buFont typeface="Symbol" charset="0"/>
              <a:buNone/>
            </a:pPr>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In our world, energy is frequently converted to a usable form in one place and used in another. For example, electricity is generated by power plants, transferred to our homes, and used to run computers, create light, and help us prepare foods. Consider relating this common energy transfer to the two-stage process of photosynthesis.</a:t>
            </a:r>
          </a:p>
          <a:p>
            <a:r>
              <a:rPr lang="en-US" sz="1200" b="1" kern="1200" dirty="0" smtClean="0">
                <a:solidFill>
                  <a:schemeClr val="tx1"/>
                </a:solidFill>
                <a:effectLst/>
                <a:latin typeface="Times New Roman" charset="0"/>
                <a:ea typeface="ＭＳ Ｐゴシック" charset="-128"/>
                <a:cs typeface="ＭＳ Ｐゴシック" charset="-128"/>
              </a:rPr>
              <a:t>Active Lecture Tips</a:t>
            </a:r>
            <a:endParaRPr lang="en-US" sz="1200" kern="1200" dirty="0" smtClean="0">
              <a:solidFill>
                <a:schemeClr val="tx1"/>
              </a:solidFill>
              <a:effectLst/>
              <a:latin typeface="Times New Roman" charset="0"/>
              <a:ea typeface="ＭＳ Ｐゴシック" charset="-128"/>
              <a:cs typeface="ＭＳ Ｐゴシック" charset="-128"/>
            </a:endParaRPr>
          </a:p>
          <a:p>
            <a:r>
              <a:rPr lang="en-US" sz="1200" kern="1200" dirty="0" smtClean="0">
                <a:solidFill>
                  <a:schemeClr val="tx1"/>
                </a:solidFill>
                <a:effectLst/>
                <a:latin typeface="Times New Roman" charset="0"/>
                <a:ea typeface="ＭＳ Ｐゴシック" charset="-128"/>
                <a:cs typeface="ＭＳ Ｐゴシック" charset="-128"/>
                <a:sym typeface="Symbol"/>
              </a:rPr>
              <a:t></a:t>
            </a:r>
            <a:r>
              <a:rPr lang="en-US" sz="1200" kern="1200" dirty="0" smtClean="0">
                <a:solidFill>
                  <a:schemeClr val="tx1"/>
                </a:solidFill>
                <a:effectLst/>
                <a:latin typeface="Times New Roman" charset="0"/>
                <a:ea typeface="ＭＳ Ｐゴシック" charset="-128"/>
                <a:cs typeface="ＭＳ Ｐゴシック" charset="-128"/>
              </a:rPr>
              <a:t> See the activity </a:t>
            </a:r>
            <a:r>
              <a:rPr lang="en-US" sz="1200" i="1" kern="1200" dirty="0" smtClean="0">
                <a:solidFill>
                  <a:schemeClr val="tx1"/>
                </a:solidFill>
                <a:effectLst/>
                <a:latin typeface="Times New Roman" charset="0"/>
                <a:ea typeface="ＭＳ Ｐゴシック" charset="-128"/>
                <a:cs typeface="ＭＳ Ｐゴシック" charset="-128"/>
              </a:rPr>
              <a:t>Photosynthesis and Respiration: Are They Similar</a:t>
            </a:r>
            <a:r>
              <a:rPr lang="en-US" sz="1200" kern="1200" dirty="0" smtClean="0">
                <a:solidFill>
                  <a:schemeClr val="tx1"/>
                </a:solidFill>
                <a:effectLst/>
                <a:latin typeface="Times New Roman" charset="0"/>
                <a:ea typeface="ＭＳ Ｐゴシック" charset="-128"/>
                <a:cs typeface="ＭＳ Ｐゴシック" charset="-128"/>
              </a:rPr>
              <a:t> on the Instructor Exchange. Visit the Instructor Exchange in the</a:t>
            </a:r>
            <a:r>
              <a:rPr lang="en-US" sz="1200" kern="1200" baseline="0" dirty="0" smtClean="0">
                <a:solidFill>
                  <a:schemeClr val="tx1"/>
                </a:solidFill>
                <a:effectLst/>
                <a:latin typeface="Times New Roman" charset="0"/>
                <a:ea typeface="ＭＳ Ｐゴシック" charset="-128"/>
                <a:cs typeface="ＭＳ Ｐゴシック" charset="-128"/>
              </a:rPr>
              <a:t> </a:t>
            </a:r>
            <a:r>
              <a:rPr lang="en-US" sz="1200" kern="1200" dirty="0" err="1" smtClean="0">
                <a:solidFill>
                  <a:schemeClr val="tx1"/>
                </a:solidFill>
                <a:effectLst/>
                <a:latin typeface="Times New Roman" charset="0"/>
                <a:ea typeface="ＭＳ Ｐゴシック" charset="-128"/>
                <a:cs typeface="ＭＳ Ｐゴシック" charset="-128"/>
              </a:rPr>
              <a:t>MasteringBiology</a:t>
            </a:r>
            <a:r>
              <a:rPr lang="en-US" sz="1200" kern="1200" dirty="0" smtClean="0">
                <a:solidFill>
                  <a:schemeClr val="tx1"/>
                </a:solidFill>
                <a:effectLst/>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13</a:t>
            </a:fld>
            <a:endParaRPr lang="en-US"/>
          </a:p>
        </p:txBody>
      </p:sp>
    </p:spTree>
    <p:extLst>
      <p:ext uri="{BB962C8B-B14F-4D97-AF65-F5344CB8AC3E}">
        <p14:creationId xmlns:p14="http://schemas.microsoft.com/office/powerpoint/2010/main" val="164303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77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881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489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8812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979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7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7992894"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Photosynthesis: </a:t>
            </a:r>
            <a:r>
              <a:rPr lang="en-US" sz="3000" b="1" i="1" dirty="0" smtClean="0">
                <a:solidFill>
                  <a:srgbClr val="F2C552"/>
                </a:solidFill>
                <a:effectLst>
                  <a:outerShdw blurRad="50800" dist="38100" dir="8100000" algn="tr" rotWithShape="0">
                    <a:prstClr val="black">
                      <a:alpha val="40000"/>
                    </a:prstClr>
                  </a:outerShdw>
                </a:effectLst>
              </a:rPr>
              <a:t>Using Light to Make Food</a:t>
            </a:r>
            <a:endParaRPr lang="en-US" sz="3000" b="1" i="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607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317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753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03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975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4439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842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4375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442670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1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224929298"/>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590069306"/>
      </p:ext>
    </p:extLst>
  </p:cSld>
  <p:clrMap bg1="lt1" tx1="dk1" bg2="lt2" tx2="dk2" accent1="accent1" accent2="accent2" accent3="accent3" accent4="accent4" accent5="accent5" accent6="accent6" hlink="hlink" folHlink="folHlink"/>
  <p:sldLayoutIdLst>
    <p:sldLayoutId id="214748373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160255207"/>
      </p:ext>
    </p:extLst>
  </p:cSld>
  <p:clrMap bg1="lt1" tx1="dk1" bg2="lt2" tx2="dk2" accent1="accent1" accent2="accent2" accent3="accent3" accent4="accent4" accent5="accent5" accent6="accent6" hlink="hlink" folHlink="folHlink"/>
  <p:sldLayoutIdLst>
    <p:sldLayoutId id="214748373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535764422"/>
      </p:ext>
    </p:extLst>
  </p:cSld>
  <p:clrMap bg1="lt1" tx1="dk1" bg2="lt2" tx2="dk2" accent1="accent1" accent2="accent2" accent3="accent3" accent4="accent4" accent5="accent5" accent6="accent6" hlink="hlink" folHlink="folHlink"/>
  <p:sldLayoutIdLst>
    <p:sldLayoutId id="214748373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009886640"/>
      </p:ext>
    </p:extLst>
  </p:cSld>
  <p:clrMap bg1="lt1" tx1="dk1" bg2="lt2" tx2="dk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47913762"/>
      </p:ext>
    </p:extLst>
  </p:cSld>
  <p:clrMap bg1="lt1" tx1="dk1" bg2="lt2" tx2="dk2" accent1="accent1" accent2="accent2" accent3="accent3" accent4="accent4" accent5="accent5" accent6="accent6" hlink="hlink" folHlink="folHlink"/>
  <p:sldLayoutIdLst>
    <p:sldLayoutId id="214748368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733656436"/>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717652917"/>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049359711"/>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33765716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33605267"/>
      </p:ext>
    </p:extLst>
  </p:cSld>
  <p:clrMap bg1="lt1" tx1="dk1" bg2="lt2" tx2="dk2" accent1="accent1" accent2="accent2" accent3="accent3" accent4="accent4" accent5="accent5" accent6="accent6" hlink="hlink" folHlink="folHlink"/>
  <p:sldLayoutIdLst>
    <p:sldLayoutId id="21474837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143549025"/>
      </p:ext>
    </p:extLst>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698518335"/>
      </p:ext>
    </p:extLst>
  </p:cSld>
  <p:clrMap bg1="lt1" tx1="dk1" bg2="lt2" tx2="dk2" accent1="accent1" accent2="accent2" accent3="accent3" accent4="accent4" accent5="accent5" accent6="accent6" hlink="hlink" folHlink="folHlink"/>
  <p:sldLayoutIdLst>
    <p:sldLayoutId id="214748372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78utcLQrJ4" TargetMode="External"/><Relationship Id="rId2" Type="http://schemas.openxmlformats.org/officeDocument/2006/relationships/hyperlink" Target="https://www.youtube.com/watch?v=sQK3Yr4Sc_k"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udlhdXRmdKk"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g78utcLQrJ4" TargetMode="External"/><Relationship Id="rId2" Type="http://schemas.openxmlformats.org/officeDocument/2006/relationships/hyperlink" Target="https://www.youtube.com/watch?v=sQK3Yr4Sc_k" TargetMode="External"/><Relationship Id="rId1" Type="http://schemas.openxmlformats.org/officeDocument/2006/relationships/slideLayout" Target="../slideLayouts/slideLayout15.xml"/><Relationship Id="rId5" Type="http://schemas.openxmlformats.org/officeDocument/2006/relationships/hyperlink" Target="https://www.youtube.com/watch?v=X9TFvjZFj-s" TargetMode="External"/><Relationship Id="rId4" Type="http://schemas.openxmlformats.org/officeDocument/2006/relationships/hyperlink" Target="https://www.youtube.com/watch?v=Yg_pdXzWXVA"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Photosynthesis occurs in chloroplasts in plant cells</a:t>
            </a:r>
          </a:p>
        </p:txBody>
      </p:sp>
      <p:sp>
        <p:nvSpPr>
          <p:cNvPr id="3" name="Content Placeholder 2"/>
          <p:cNvSpPr>
            <a:spLocks noGrp="1"/>
          </p:cNvSpPr>
          <p:nvPr>
            <p:ph idx="1"/>
          </p:nvPr>
        </p:nvSpPr>
        <p:spPr/>
        <p:txBody>
          <a:bodyPr/>
          <a:lstStyle/>
          <a:p>
            <a:r>
              <a:rPr lang="en-US" dirty="0"/>
              <a:t>Chloroplasts consist of an envelope of two membranes, which encloses an inner compartment filled with a thick fluid called </a:t>
            </a:r>
            <a:r>
              <a:rPr lang="en-US" b="1" dirty="0" err="1" smtClean="0"/>
              <a:t>stroma</a:t>
            </a:r>
            <a:endParaRPr lang="en-US" b="1" dirty="0" smtClean="0"/>
          </a:p>
          <a:p>
            <a:endParaRPr lang="en-US" b="1" dirty="0"/>
          </a:p>
          <a:p>
            <a:r>
              <a:rPr lang="en-US" dirty="0" smtClean="0"/>
              <a:t> </a:t>
            </a:r>
            <a:r>
              <a:rPr lang="en-US" dirty="0" err="1" smtClean="0"/>
              <a:t>Stroma</a:t>
            </a:r>
            <a:r>
              <a:rPr lang="en-US" dirty="0" smtClean="0"/>
              <a:t> </a:t>
            </a:r>
            <a:r>
              <a:rPr lang="en-US" dirty="0"/>
              <a:t>contains a system of interconnected membranous sacs called </a:t>
            </a:r>
            <a:r>
              <a:rPr lang="en-US" b="1" dirty="0"/>
              <a:t>thylakoids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12255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Photosynthesis occurs in chloroplasts in plant </a:t>
            </a:r>
            <a:r>
              <a:rPr lang="en-US" dirty="0" smtClean="0"/>
              <a:t>cells</a:t>
            </a:r>
            <a:endParaRPr lang="en-US" dirty="0"/>
          </a:p>
        </p:txBody>
      </p:sp>
      <p:sp>
        <p:nvSpPr>
          <p:cNvPr id="3" name="Content Placeholder 2"/>
          <p:cNvSpPr>
            <a:spLocks noGrp="1"/>
          </p:cNvSpPr>
          <p:nvPr>
            <p:ph idx="1"/>
          </p:nvPr>
        </p:nvSpPr>
        <p:spPr/>
        <p:txBody>
          <a:bodyPr/>
          <a:lstStyle/>
          <a:p>
            <a:r>
              <a:rPr lang="en-US" dirty="0"/>
              <a:t>Thylakoids</a:t>
            </a:r>
          </a:p>
          <a:p>
            <a:pPr lvl="1"/>
            <a:r>
              <a:rPr lang="en-US" dirty="0"/>
              <a:t>are often concentrated in stacks called </a:t>
            </a:r>
            <a:r>
              <a:rPr lang="en-US" b="1" dirty="0"/>
              <a:t>grana </a:t>
            </a:r>
          </a:p>
          <a:p>
            <a:pPr lvl="1"/>
            <a:endParaRPr lang="en-US" dirty="0"/>
          </a:p>
          <a:p>
            <a:pPr lvl="1"/>
            <a:r>
              <a:rPr lang="en-US" dirty="0"/>
              <a:t>have an internal compartment called the </a:t>
            </a:r>
            <a:r>
              <a:rPr lang="en-US" b="1" dirty="0"/>
              <a:t>thylakoid space</a:t>
            </a:r>
            <a:r>
              <a:rPr lang="en-US" dirty="0"/>
              <a:t>, which has functions analogous to the intermembrane space of a mitochondrion in the generation of </a:t>
            </a:r>
            <a:r>
              <a:rPr lang="en-US" dirty="0" smtClean="0"/>
              <a:t>ATP.</a:t>
            </a:r>
            <a:endParaRPr lang="en-US" dirty="0"/>
          </a:p>
          <a:p>
            <a:pPr lvl="1"/>
            <a:endParaRPr lang="en-US" dirty="0" smtClean="0"/>
          </a:p>
          <a:p>
            <a:pPr lvl="1"/>
            <a:r>
              <a:rPr lang="en-US" dirty="0"/>
              <a:t>Thylakoid membranes also house much of the machinery that converts light energy to chemical energy.</a:t>
            </a:r>
          </a:p>
          <a:p>
            <a:pPr lvl="1"/>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2210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07_02_2Chloroplasts-U.jpg"/>
          <p:cNvPicPr>
            <a:picLocks noChangeAspect="1"/>
          </p:cNvPicPr>
          <p:nvPr/>
        </p:nvPicPr>
        <p:blipFill rotWithShape="1">
          <a:blip r:embed="rId3" cstate="email">
            <a:extLst>
              <a:ext uri="{28A0092B-C50C-407E-A947-70E740481C1C}">
                <a14:useLocalDpi xmlns:a14="http://schemas.microsoft.com/office/drawing/2010/main" val="0"/>
              </a:ext>
            </a:extLst>
          </a:blip>
          <a:srcRect b="2536"/>
          <a:stretch/>
        </p:blipFill>
        <p:spPr>
          <a:xfrm>
            <a:off x="1124712" y="225970"/>
            <a:ext cx="6894576" cy="6416681"/>
          </a:xfrm>
          <a:prstGeom prst="rect">
            <a:avLst/>
          </a:prstGeom>
        </p:spPr>
      </p:pic>
      <p:cxnSp>
        <p:nvCxnSpPr>
          <p:cNvPr id="48" name="Straight Connector 47"/>
          <p:cNvCxnSpPr/>
          <p:nvPr/>
        </p:nvCxnSpPr>
        <p:spPr bwMode="auto">
          <a:xfrm flipV="1">
            <a:off x="2189570" y="5594558"/>
            <a:ext cx="2286000" cy="149679"/>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1686105" y="4392594"/>
            <a:ext cx="86179" cy="12382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H="1" flipV="1">
            <a:off x="2234927" y="4424344"/>
            <a:ext cx="185964" cy="721178"/>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H="1" flipV="1">
            <a:off x="2652213" y="3743987"/>
            <a:ext cx="594178" cy="104321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6298927" y="4360844"/>
            <a:ext cx="22678" cy="11112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V="1">
            <a:off x="3772534" y="3404715"/>
            <a:ext cx="2181679" cy="9072"/>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a:off x="4557213" y="3408344"/>
            <a:ext cx="1392464" cy="3810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flipV="1">
            <a:off x="3813356" y="3952630"/>
            <a:ext cx="2172607" cy="28121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ight Brace 55"/>
          <p:cNvSpPr/>
          <p:nvPr/>
        </p:nvSpPr>
        <p:spPr bwMode="auto">
          <a:xfrm>
            <a:off x="3675923" y="3530807"/>
            <a:ext cx="167821" cy="848180"/>
          </a:xfrm>
          <a:prstGeom prst="rightBrace">
            <a:avLst/>
          </a:prstGeom>
          <a:noFill/>
          <a:ln w="25400" cap="flat" cmpd="sng" algn="ctr">
            <a:solidFill>
              <a:schemeClr val="bg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57" name="Right Brace 56"/>
          <p:cNvSpPr/>
          <p:nvPr/>
        </p:nvSpPr>
        <p:spPr bwMode="auto">
          <a:xfrm>
            <a:off x="2538821" y="3648736"/>
            <a:ext cx="122463" cy="190502"/>
          </a:xfrm>
          <a:prstGeom prst="rightBrace">
            <a:avLst/>
          </a:prstGeom>
          <a:noFill/>
          <a:ln w="25400" cap="flat" cmpd="sng" algn="ctr">
            <a:solidFill>
              <a:schemeClr val="bg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58" name="Right Brace 57"/>
          <p:cNvSpPr/>
          <p:nvPr/>
        </p:nvSpPr>
        <p:spPr bwMode="auto">
          <a:xfrm>
            <a:off x="6203678" y="5376843"/>
            <a:ext cx="122463" cy="190502"/>
          </a:xfrm>
          <a:prstGeom prst="rightBrace">
            <a:avLst/>
          </a:prstGeom>
          <a:noFill/>
          <a:ln w="25400" cap="flat" cmpd="sng" algn="ctr">
            <a:solidFill>
              <a:schemeClr val="bg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7.2-2</a:t>
            </a:r>
            <a:endParaRPr lang="en-US" sz="1200" dirty="0">
              <a:latin typeface="Arial" charset="0"/>
            </a:endParaRPr>
          </a:p>
        </p:txBody>
      </p:sp>
      <p:sp>
        <p:nvSpPr>
          <p:cNvPr id="3" name="Freeform 2"/>
          <p:cNvSpPr/>
          <p:nvPr/>
        </p:nvSpPr>
        <p:spPr>
          <a:xfrm>
            <a:off x="4274625" y="2069562"/>
            <a:ext cx="2396050" cy="303274"/>
          </a:xfrm>
          <a:custGeom>
            <a:avLst/>
            <a:gdLst>
              <a:gd name="connsiteX0" fmla="*/ 0 w 2379003"/>
              <a:gd name="connsiteY0" fmla="*/ 303274 h 303274"/>
              <a:gd name="connsiteX1" fmla="*/ 123215 w 2379003"/>
              <a:gd name="connsiteY1" fmla="*/ 0 h 303274"/>
              <a:gd name="connsiteX2" fmla="*/ 2379003 w 2379003"/>
              <a:gd name="connsiteY2" fmla="*/ 113728 h 303274"/>
            </a:gdLst>
            <a:ahLst/>
            <a:cxnLst>
              <a:cxn ang="0">
                <a:pos x="connsiteX0" y="connsiteY0"/>
              </a:cxn>
              <a:cxn ang="0">
                <a:pos x="connsiteX1" y="connsiteY1"/>
              </a:cxn>
              <a:cxn ang="0">
                <a:pos x="connsiteX2" y="connsiteY2"/>
              </a:cxn>
            </a:cxnLst>
            <a:rect l="l" t="t" r="r" b="b"/>
            <a:pathLst>
              <a:path w="2379003" h="303274">
                <a:moveTo>
                  <a:pt x="0" y="303274"/>
                </a:moveTo>
                <a:lnTo>
                  <a:pt x="123215" y="0"/>
                </a:lnTo>
                <a:lnTo>
                  <a:pt x="2379003" y="113728"/>
                </a:lnTo>
              </a:path>
            </a:pathLst>
          </a:custGeom>
          <a:ln w="12700" cmpd="sng">
            <a:solidFill>
              <a:srgbClr val="000000"/>
            </a:solidFill>
          </a:ln>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cxnSp>
        <p:nvCxnSpPr>
          <p:cNvPr id="5" name="Straight Connector 4"/>
          <p:cNvCxnSpPr/>
          <p:nvPr/>
        </p:nvCxnSpPr>
        <p:spPr bwMode="auto">
          <a:xfrm flipV="1">
            <a:off x="2195286" y="5595167"/>
            <a:ext cx="2286000" cy="1496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1688646" y="4393203"/>
            <a:ext cx="86179" cy="12382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flipV="1">
            <a:off x="2237468" y="4424953"/>
            <a:ext cx="185964" cy="7211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flipV="1">
            <a:off x="2654754" y="3744596"/>
            <a:ext cx="594178" cy="10432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304643" y="4361453"/>
            <a:ext cx="22678" cy="11112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3778250" y="3405324"/>
            <a:ext cx="2181679" cy="90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4562929" y="3408953"/>
            <a:ext cx="1392464" cy="381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flipV="1">
            <a:off x="3822247" y="3953239"/>
            <a:ext cx="2172607" cy="2812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ight Brace 21"/>
          <p:cNvSpPr/>
          <p:nvPr/>
        </p:nvSpPr>
        <p:spPr bwMode="auto">
          <a:xfrm>
            <a:off x="3678464" y="3531416"/>
            <a:ext cx="167821" cy="848180"/>
          </a:xfrm>
          <a:prstGeom prst="rightBrace">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26" name="Right Brace 25"/>
          <p:cNvSpPr/>
          <p:nvPr/>
        </p:nvSpPr>
        <p:spPr bwMode="auto">
          <a:xfrm>
            <a:off x="2541362" y="3649345"/>
            <a:ext cx="122463" cy="190502"/>
          </a:xfrm>
          <a:prstGeom prst="rightBrace">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28" name="Right Brace 27"/>
          <p:cNvSpPr/>
          <p:nvPr/>
        </p:nvSpPr>
        <p:spPr bwMode="auto">
          <a:xfrm>
            <a:off x="6209394" y="5377452"/>
            <a:ext cx="122463" cy="190502"/>
          </a:xfrm>
          <a:prstGeom prst="rightBrace">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29" name="Text Box 31"/>
          <p:cNvSpPr txBox="1">
            <a:spLocks noChangeArrowheads="1"/>
          </p:cNvSpPr>
          <p:nvPr/>
        </p:nvSpPr>
        <p:spPr bwMode="auto">
          <a:xfrm>
            <a:off x="5974282" y="222655"/>
            <a:ext cx="22337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2100" dirty="0" smtClean="0">
                <a:solidFill>
                  <a:srgbClr val="000000"/>
                </a:solidFill>
                <a:latin typeface="Arial" charset="0"/>
              </a:rPr>
              <a:t>Mesophyll Cell</a:t>
            </a:r>
            <a:endParaRPr lang="en-US" sz="2100" dirty="0">
              <a:solidFill>
                <a:srgbClr val="000000"/>
              </a:solidFill>
              <a:latin typeface="Arial" charset="0"/>
            </a:endParaRPr>
          </a:p>
        </p:txBody>
      </p:sp>
      <p:sp>
        <p:nvSpPr>
          <p:cNvPr id="30" name="Text Box 31"/>
          <p:cNvSpPr txBox="1">
            <a:spLocks noChangeArrowheads="1"/>
          </p:cNvSpPr>
          <p:nvPr/>
        </p:nvSpPr>
        <p:spPr bwMode="auto">
          <a:xfrm>
            <a:off x="2579750" y="1834892"/>
            <a:ext cx="17325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2100" dirty="0" smtClean="0">
                <a:solidFill>
                  <a:srgbClr val="000000"/>
                </a:solidFill>
                <a:latin typeface="Arial" charset="0"/>
              </a:rPr>
              <a:t>Chloroplast</a:t>
            </a:r>
            <a:endParaRPr lang="en-US" sz="2100" dirty="0">
              <a:solidFill>
                <a:srgbClr val="000000"/>
              </a:solidFill>
              <a:latin typeface="Arial" charset="0"/>
            </a:endParaRPr>
          </a:p>
        </p:txBody>
      </p:sp>
      <p:sp>
        <p:nvSpPr>
          <p:cNvPr id="31" name="Text Box 31"/>
          <p:cNvSpPr txBox="1">
            <a:spLocks noChangeArrowheads="1"/>
          </p:cNvSpPr>
          <p:nvPr/>
        </p:nvSpPr>
        <p:spPr bwMode="auto">
          <a:xfrm>
            <a:off x="6016402" y="4066417"/>
            <a:ext cx="18390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smtClean="0">
                <a:solidFill>
                  <a:srgbClr val="000000"/>
                </a:solidFill>
                <a:latin typeface="Arial" charset="0"/>
              </a:rPr>
              <a:t>Granum</a:t>
            </a:r>
            <a:endParaRPr lang="en-US" sz="2100" dirty="0">
              <a:solidFill>
                <a:srgbClr val="000000"/>
              </a:solidFill>
              <a:latin typeface="Arial" charset="0"/>
            </a:endParaRPr>
          </a:p>
        </p:txBody>
      </p:sp>
      <p:sp>
        <p:nvSpPr>
          <p:cNvPr id="32" name="Text Box 31"/>
          <p:cNvSpPr txBox="1">
            <a:spLocks noChangeArrowheads="1"/>
          </p:cNvSpPr>
          <p:nvPr/>
        </p:nvSpPr>
        <p:spPr bwMode="auto">
          <a:xfrm>
            <a:off x="6028743" y="3231548"/>
            <a:ext cx="24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smtClean="0">
                <a:solidFill>
                  <a:srgbClr val="000000"/>
                </a:solidFill>
                <a:latin typeface="Arial" charset="0"/>
              </a:rPr>
              <a:t>Inner and outer</a:t>
            </a:r>
            <a:br>
              <a:rPr lang="en-US" sz="2100" dirty="0" smtClean="0">
                <a:solidFill>
                  <a:srgbClr val="000000"/>
                </a:solidFill>
                <a:latin typeface="Arial" charset="0"/>
              </a:rPr>
            </a:br>
            <a:r>
              <a:rPr lang="en-US" sz="2100" dirty="0" smtClean="0">
                <a:solidFill>
                  <a:srgbClr val="000000"/>
                </a:solidFill>
                <a:latin typeface="Arial" charset="0"/>
              </a:rPr>
              <a:t>membranes</a:t>
            </a:r>
            <a:endParaRPr lang="en-US" sz="2100" dirty="0">
              <a:solidFill>
                <a:srgbClr val="000000"/>
              </a:solidFill>
              <a:latin typeface="Arial" charset="0"/>
            </a:endParaRPr>
          </a:p>
        </p:txBody>
      </p:sp>
      <p:sp>
        <p:nvSpPr>
          <p:cNvPr id="33" name="Text Box 31"/>
          <p:cNvSpPr txBox="1">
            <a:spLocks noChangeArrowheads="1"/>
          </p:cNvSpPr>
          <p:nvPr/>
        </p:nvSpPr>
        <p:spPr bwMode="auto">
          <a:xfrm>
            <a:off x="2665658" y="4743418"/>
            <a:ext cx="18390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smtClean="0">
                <a:solidFill>
                  <a:srgbClr val="000000"/>
                </a:solidFill>
                <a:latin typeface="Arial" charset="0"/>
              </a:rPr>
              <a:t>Thylakoid</a:t>
            </a:r>
            <a:endParaRPr lang="en-US" sz="2100" dirty="0">
              <a:solidFill>
                <a:srgbClr val="000000"/>
              </a:solidFill>
              <a:latin typeface="Arial" charset="0"/>
            </a:endParaRPr>
          </a:p>
        </p:txBody>
      </p:sp>
      <p:sp>
        <p:nvSpPr>
          <p:cNvPr id="34" name="Text Box 31"/>
          <p:cNvSpPr txBox="1">
            <a:spLocks noChangeArrowheads="1"/>
          </p:cNvSpPr>
          <p:nvPr/>
        </p:nvSpPr>
        <p:spPr bwMode="auto">
          <a:xfrm>
            <a:off x="1825785" y="5149101"/>
            <a:ext cx="21076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smtClean="0">
                <a:solidFill>
                  <a:srgbClr val="000000"/>
                </a:solidFill>
                <a:latin typeface="Arial" charset="0"/>
              </a:rPr>
              <a:t>Thylakoid space</a:t>
            </a:r>
            <a:endParaRPr lang="en-US" sz="2100" dirty="0">
              <a:solidFill>
                <a:srgbClr val="000000"/>
              </a:solidFill>
              <a:latin typeface="Arial" charset="0"/>
            </a:endParaRPr>
          </a:p>
        </p:txBody>
      </p:sp>
      <p:sp>
        <p:nvSpPr>
          <p:cNvPr id="35" name="Text Box 31"/>
          <p:cNvSpPr txBox="1">
            <a:spLocks noChangeArrowheads="1"/>
          </p:cNvSpPr>
          <p:nvPr/>
        </p:nvSpPr>
        <p:spPr bwMode="auto">
          <a:xfrm>
            <a:off x="1227573" y="5583933"/>
            <a:ext cx="12367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err="1" smtClean="0">
                <a:solidFill>
                  <a:srgbClr val="000000"/>
                </a:solidFill>
                <a:latin typeface="Arial" charset="0"/>
              </a:rPr>
              <a:t>Stroma</a:t>
            </a:r>
            <a:endParaRPr lang="en-US" sz="2100" dirty="0">
              <a:solidFill>
                <a:srgbClr val="000000"/>
              </a:solidFill>
              <a:latin typeface="Arial" charset="0"/>
            </a:endParaRPr>
          </a:p>
        </p:txBody>
      </p:sp>
    </p:spTree>
    <p:extLst>
      <p:ext uri="{BB962C8B-B14F-4D97-AF65-F5344CB8AC3E}">
        <p14:creationId xmlns:p14="http://schemas.microsoft.com/office/powerpoint/2010/main" val="3664385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7.4 Photosynthesis is a redox process, as is cellular respiration</a:t>
            </a:r>
          </a:p>
        </p:txBody>
      </p:sp>
      <p:sp>
        <p:nvSpPr>
          <p:cNvPr id="3" name="Content Placeholder 2"/>
          <p:cNvSpPr>
            <a:spLocks noGrp="1"/>
          </p:cNvSpPr>
          <p:nvPr>
            <p:ph idx="1"/>
          </p:nvPr>
        </p:nvSpPr>
        <p:spPr/>
        <p:txBody>
          <a:bodyPr/>
          <a:lstStyle/>
          <a:p>
            <a:r>
              <a:rPr lang="en-US" dirty="0"/>
              <a:t>Photosynthesis, like respiration, is a redox (oxidation-reduction) process</a:t>
            </a:r>
            <a:r>
              <a:rPr lang="en-US" dirty="0" smtClean="0"/>
              <a:t>.</a:t>
            </a:r>
          </a:p>
          <a:p>
            <a:endParaRPr lang="en-US" dirty="0"/>
          </a:p>
          <a:p>
            <a:pPr lvl="1"/>
            <a:r>
              <a:rPr lang="en-US" dirty="0"/>
              <a:t>CO</a:t>
            </a:r>
            <a:r>
              <a:rPr lang="en-US" baseline="-25000" dirty="0"/>
              <a:t>2</a:t>
            </a:r>
            <a:r>
              <a:rPr lang="en-US" dirty="0"/>
              <a:t> becomes </a:t>
            </a:r>
            <a:r>
              <a:rPr lang="en-US" b="1" dirty="0"/>
              <a:t>reduced</a:t>
            </a:r>
            <a:r>
              <a:rPr lang="en-US" dirty="0"/>
              <a:t> to sugar as electrons, along with hydrogen ions (H</a:t>
            </a:r>
            <a:r>
              <a:rPr lang="en-US" baseline="30000" dirty="0"/>
              <a:t>+</a:t>
            </a:r>
            <a:r>
              <a:rPr lang="en-US" dirty="0"/>
              <a:t>) from water, are added to it</a:t>
            </a:r>
            <a:r>
              <a:rPr lang="en-US" dirty="0" smtClean="0"/>
              <a:t>.</a:t>
            </a:r>
          </a:p>
          <a:p>
            <a:pPr lvl="1"/>
            <a:endParaRPr lang="en-US" dirty="0"/>
          </a:p>
          <a:p>
            <a:pPr lvl="1"/>
            <a:r>
              <a:rPr lang="en-US" dirty="0"/>
              <a:t>Water molecules are </a:t>
            </a:r>
            <a:r>
              <a:rPr lang="en-US" b="1" dirty="0"/>
              <a:t>oxidized</a:t>
            </a:r>
            <a:r>
              <a:rPr lang="en-US" dirty="0"/>
              <a:t> when they lose electrons along with hydrogen ions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5518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_04aPhotosynEquation-U.jpg"/>
          <p:cNvPicPr>
            <a:picLocks noChangeAspect="1"/>
          </p:cNvPicPr>
          <p:nvPr/>
        </p:nvPicPr>
        <p:blipFill rotWithShape="1">
          <a:blip r:embed="rId3" cstate="email">
            <a:extLst>
              <a:ext uri="{28A0092B-C50C-407E-A947-70E740481C1C}">
                <a14:useLocalDpi xmlns:a14="http://schemas.microsoft.com/office/drawing/2010/main" val="0"/>
              </a:ext>
            </a:extLst>
          </a:blip>
          <a:srcRect b="9916"/>
          <a:stretch/>
        </p:blipFill>
        <p:spPr>
          <a:xfrm>
            <a:off x="1350264" y="2444496"/>
            <a:ext cx="6443472" cy="177376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7.4a</a:t>
            </a:r>
            <a:endParaRPr lang="en-US" sz="1200" dirty="0">
              <a:latin typeface="Arial" charset="0"/>
            </a:endParaRPr>
          </a:p>
        </p:txBody>
      </p:sp>
      <p:sp>
        <p:nvSpPr>
          <p:cNvPr id="27" name="Text Box 31"/>
          <p:cNvSpPr txBox="1">
            <a:spLocks noChangeArrowheads="1"/>
          </p:cNvSpPr>
          <p:nvPr/>
        </p:nvSpPr>
        <p:spPr bwMode="auto">
          <a:xfrm>
            <a:off x="2441097" y="2397597"/>
            <a:ext cx="290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dirty="0" smtClean="0">
                <a:solidFill>
                  <a:srgbClr val="000000"/>
                </a:solidFill>
                <a:latin typeface="Arial" charset="0"/>
              </a:rPr>
              <a:t>Becomes reduced</a:t>
            </a:r>
            <a:endParaRPr lang="en-US" dirty="0">
              <a:solidFill>
                <a:srgbClr val="000000"/>
              </a:solidFill>
              <a:latin typeface="Arial" charset="0"/>
            </a:endParaRPr>
          </a:p>
        </p:txBody>
      </p:sp>
      <p:sp>
        <p:nvSpPr>
          <p:cNvPr id="5" name="Text Box 31"/>
          <p:cNvSpPr txBox="1">
            <a:spLocks noChangeArrowheads="1"/>
          </p:cNvSpPr>
          <p:nvPr/>
        </p:nvSpPr>
        <p:spPr bwMode="auto">
          <a:xfrm>
            <a:off x="4172874" y="3898407"/>
            <a:ext cx="290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dirty="0" smtClean="0">
                <a:solidFill>
                  <a:srgbClr val="000000"/>
                </a:solidFill>
                <a:latin typeface="Arial" charset="0"/>
              </a:rPr>
              <a:t>Becomes oxidized</a:t>
            </a:r>
            <a:endParaRPr lang="en-US" dirty="0">
              <a:solidFill>
                <a:srgbClr val="000000"/>
              </a:solidFill>
              <a:latin typeface="Arial" charset="0"/>
            </a:endParaRPr>
          </a:p>
        </p:txBody>
      </p:sp>
      <p:sp>
        <p:nvSpPr>
          <p:cNvPr id="6" name="Text Box 31"/>
          <p:cNvSpPr txBox="1">
            <a:spLocks noChangeArrowheads="1"/>
          </p:cNvSpPr>
          <p:nvPr/>
        </p:nvSpPr>
        <p:spPr bwMode="auto">
          <a:xfrm>
            <a:off x="1402034" y="3161318"/>
            <a:ext cx="2834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dirty="0" smtClean="0">
                <a:solidFill>
                  <a:srgbClr val="000000"/>
                </a:solidFill>
                <a:latin typeface="Arial" charset="0"/>
              </a:rPr>
              <a:t>6 CO</a:t>
            </a:r>
            <a:r>
              <a:rPr lang="en-US" baseline="-25000" dirty="0" smtClean="0">
                <a:solidFill>
                  <a:srgbClr val="000000"/>
                </a:solidFill>
                <a:latin typeface="Arial" charset="0"/>
              </a:rPr>
              <a:t>2</a:t>
            </a:r>
            <a:r>
              <a:rPr lang="en-US" dirty="0" smtClean="0">
                <a:solidFill>
                  <a:srgbClr val="000000"/>
                </a:solidFill>
                <a:latin typeface="Arial" charset="0"/>
              </a:rPr>
              <a:t>   </a:t>
            </a:r>
            <a:r>
              <a:rPr lang="en-US" dirty="0" smtClean="0">
                <a:solidFill>
                  <a:srgbClr val="000000"/>
                </a:solidFill>
                <a:latin typeface="Symbol Std"/>
                <a:cs typeface="Symbol Std"/>
              </a:rPr>
              <a:t>+</a:t>
            </a:r>
            <a:r>
              <a:rPr lang="en-US" dirty="0" smtClean="0">
                <a:solidFill>
                  <a:srgbClr val="000000"/>
                </a:solidFill>
                <a:latin typeface="Arial" charset="0"/>
              </a:rPr>
              <a:t>  6 H</a:t>
            </a:r>
            <a:r>
              <a:rPr lang="en-US" baseline="-25000" dirty="0" smtClean="0">
                <a:solidFill>
                  <a:srgbClr val="000000"/>
                </a:solidFill>
                <a:latin typeface="Arial" charset="0"/>
              </a:rPr>
              <a:t>2</a:t>
            </a:r>
            <a:r>
              <a:rPr lang="en-US" dirty="0" smtClean="0">
                <a:solidFill>
                  <a:srgbClr val="000000"/>
                </a:solidFill>
                <a:latin typeface="Arial" charset="0"/>
              </a:rPr>
              <a:t>O</a:t>
            </a:r>
            <a:endParaRPr lang="en-US" dirty="0">
              <a:solidFill>
                <a:srgbClr val="000000"/>
              </a:solidFill>
              <a:latin typeface="Arial" charset="0"/>
            </a:endParaRPr>
          </a:p>
        </p:txBody>
      </p:sp>
      <p:sp>
        <p:nvSpPr>
          <p:cNvPr id="7" name="Text Box 31"/>
          <p:cNvSpPr txBox="1">
            <a:spLocks noChangeArrowheads="1"/>
          </p:cNvSpPr>
          <p:nvPr/>
        </p:nvSpPr>
        <p:spPr bwMode="auto">
          <a:xfrm>
            <a:off x="5185298" y="3161312"/>
            <a:ext cx="2834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dirty="0" smtClean="0">
                <a:solidFill>
                  <a:srgbClr val="000000"/>
                </a:solidFill>
                <a:latin typeface="Arial" charset="0"/>
              </a:rPr>
              <a:t>C</a:t>
            </a:r>
            <a:r>
              <a:rPr lang="en-US" baseline="-25000" dirty="0" smtClean="0">
                <a:solidFill>
                  <a:srgbClr val="000000"/>
                </a:solidFill>
                <a:latin typeface="Arial" charset="0"/>
              </a:rPr>
              <a:t>6</a:t>
            </a:r>
            <a:r>
              <a:rPr lang="en-US" dirty="0" smtClean="0">
                <a:solidFill>
                  <a:srgbClr val="000000"/>
                </a:solidFill>
                <a:latin typeface="Arial" charset="0"/>
              </a:rPr>
              <a:t>H</a:t>
            </a:r>
            <a:r>
              <a:rPr lang="en-US" baseline="-25000" dirty="0" smtClean="0">
                <a:solidFill>
                  <a:srgbClr val="000000"/>
                </a:solidFill>
                <a:latin typeface="Arial" charset="0"/>
              </a:rPr>
              <a:t>12</a:t>
            </a:r>
            <a:r>
              <a:rPr lang="en-US" dirty="0" smtClean="0">
                <a:solidFill>
                  <a:srgbClr val="000000"/>
                </a:solidFill>
                <a:latin typeface="Arial" charset="0"/>
              </a:rPr>
              <a:t>O</a:t>
            </a:r>
            <a:r>
              <a:rPr lang="en-US" baseline="-25000" dirty="0" smtClean="0">
                <a:solidFill>
                  <a:srgbClr val="000000"/>
                </a:solidFill>
                <a:latin typeface="Arial" charset="0"/>
              </a:rPr>
              <a:t>6</a:t>
            </a:r>
            <a:r>
              <a:rPr lang="en-US" dirty="0" smtClean="0">
                <a:solidFill>
                  <a:srgbClr val="000000"/>
                </a:solidFill>
                <a:latin typeface="Arial" charset="0"/>
              </a:rPr>
              <a:t>    </a:t>
            </a:r>
            <a:r>
              <a:rPr lang="en-US" dirty="0" smtClean="0">
                <a:solidFill>
                  <a:srgbClr val="000000"/>
                </a:solidFill>
                <a:latin typeface="Symbol Std"/>
                <a:cs typeface="Symbol Std"/>
              </a:rPr>
              <a:t>+</a:t>
            </a:r>
            <a:r>
              <a:rPr lang="en-US" dirty="0" smtClean="0">
                <a:solidFill>
                  <a:srgbClr val="000000"/>
                </a:solidFill>
                <a:latin typeface="Arial" charset="0"/>
              </a:rPr>
              <a:t>   6 O</a:t>
            </a:r>
            <a:r>
              <a:rPr lang="en-US" baseline="-25000" dirty="0" smtClean="0">
                <a:solidFill>
                  <a:srgbClr val="000000"/>
                </a:solidFill>
                <a:latin typeface="Arial" charset="0"/>
              </a:rPr>
              <a:t>2</a:t>
            </a:r>
            <a:endParaRPr lang="en-US" dirty="0">
              <a:solidFill>
                <a:srgbClr val="000000"/>
              </a:solidFill>
              <a:latin typeface="Arial" charset="0"/>
            </a:endParaRPr>
          </a:p>
        </p:txBody>
      </p:sp>
    </p:spTree>
    <p:extLst>
      <p:ext uri="{BB962C8B-B14F-4D97-AF65-F5344CB8AC3E}">
        <p14:creationId xmlns:p14="http://schemas.microsoft.com/office/powerpoint/2010/main" val="229592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#4. Define the following (relating to molecules)</a:t>
            </a:r>
          </a:p>
          <a:p>
            <a:pPr marL="0" indent="0">
              <a:buNone/>
            </a:pPr>
            <a:endParaRPr lang="en-US" dirty="0"/>
          </a:p>
          <a:p>
            <a:pPr marL="0" indent="0">
              <a:buNone/>
            </a:pPr>
            <a:r>
              <a:rPr lang="en-US" dirty="0" smtClean="0"/>
              <a:t>Reduction</a:t>
            </a:r>
          </a:p>
          <a:p>
            <a:pPr marL="0" indent="0">
              <a:buNone/>
            </a:pPr>
            <a:endParaRPr lang="en-US" dirty="0"/>
          </a:p>
          <a:p>
            <a:pPr marL="0" indent="0">
              <a:buNone/>
            </a:pPr>
            <a:r>
              <a:rPr lang="en-US" dirty="0" smtClean="0"/>
              <a:t>Oxidation </a:t>
            </a:r>
            <a:endParaRPr lang="en-US" dirty="0"/>
          </a:p>
        </p:txBody>
      </p:sp>
    </p:spTree>
    <p:extLst>
      <p:ext uri="{BB962C8B-B14F-4D97-AF65-F5344CB8AC3E}">
        <p14:creationId xmlns:p14="http://schemas.microsoft.com/office/powerpoint/2010/main" val="353328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7.4 Photosynthesis is a redox process, as is cellular respiration</a:t>
            </a:r>
          </a:p>
        </p:txBody>
      </p:sp>
      <p:sp>
        <p:nvSpPr>
          <p:cNvPr id="3" name="Content Placeholder 2"/>
          <p:cNvSpPr>
            <a:spLocks noGrp="1"/>
          </p:cNvSpPr>
          <p:nvPr>
            <p:ph idx="1"/>
          </p:nvPr>
        </p:nvSpPr>
        <p:spPr/>
        <p:txBody>
          <a:bodyPr/>
          <a:lstStyle/>
          <a:p>
            <a:r>
              <a:rPr lang="en-US" dirty="0"/>
              <a:t>In photosynthesis,</a:t>
            </a:r>
          </a:p>
          <a:p>
            <a:pPr lvl="1"/>
            <a:r>
              <a:rPr lang="en-US" dirty="0"/>
              <a:t>light energy is captured by chlorophyll molecules to boost the energy of </a:t>
            </a:r>
            <a:r>
              <a:rPr lang="en-US" dirty="0" smtClean="0"/>
              <a:t>electrons</a:t>
            </a:r>
          </a:p>
          <a:p>
            <a:pPr lvl="1"/>
            <a:endParaRPr lang="en-US" dirty="0"/>
          </a:p>
          <a:p>
            <a:pPr lvl="1"/>
            <a:r>
              <a:rPr lang="en-US" dirty="0"/>
              <a:t>light energy is converted to </a:t>
            </a:r>
            <a:r>
              <a:rPr lang="en-US" dirty="0" smtClean="0"/>
              <a:t>chemical energy</a:t>
            </a:r>
          </a:p>
          <a:p>
            <a:pPr lvl="1"/>
            <a:endParaRPr lang="en-US" dirty="0" smtClean="0"/>
          </a:p>
          <a:p>
            <a:pPr lvl="1"/>
            <a:r>
              <a:rPr lang="en-US" dirty="0" smtClean="0"/>
              <a:t>chemical energy is stored in the chemical bonds of sugars.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17061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_05PhotosynOverview_3-U.jpg"/>
          <p:cNvPicPr>
            <a:picLocks noChangeAspect="1"/>
          </p:cNvPicPr>
          <p:nvPr/>
        </p:nvPicPr>
        <p:blipFill rotWithShape="1">
          <a:blip r:embed="rId3" cstate="email">
            <a:extLst>
              <a:ext uri="{28A0092B-C50C-407E-A947-70E740481C1C}">
                <a14:useLocalDpi xmlns:a14="http://schemas.microsoft.com/office/drawing/2010/main" val="0"/>
              </a:ext>
            </a:extLst>
          </a:blip>
          <a:srcRect b="2515"/>
          <a:stretch/>
        </p:blipFill>
        <p:spPr>
          <a:xfrm>
            <a:off x="408432" y="137160"/>
            <a:ext cx="8327136" cy="641812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a:latin typeface="Arial" charset="0"/>
              </a:rPr>
              <a:t>Figure </a:t>
            </a:r>
            <a:r>
              <a:rPr lang="en-US" sz="1200" smtClean="0">
                <a:latin typeface="Arial" charset="0"/>
              </a:rPr>
              <a:t>7.5-3</a:t>
            </a:r>
            <a:endParaRPr lang="en-US" sz="1200" dirty="0">
              <a:latin typeface="Arial" charset="0"/>
            </a:endParaRPr>
          </a:p>
        </p:txBody>
      </p:sp>
      <p:sp>
        <p:nvSpPr>
          <p:cNvPr id="6" name="Text Box 31"/>
          <p:cNvSpPr txBox="1">
            <a:spLocks noChangeArrowheads="1"/>
          </p:cNvSpPr>
          <p:nvPr/>
        </p:nvSpPr>
        <p:spPr bwMode="auto">
          <a:xfrm>
            <a:off x="513940" y="1045766"/>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Light</a:t>
            </a:r>
            <a:endParaRPr lang="en-US" sz="1700" dirty="0">
              <a:solidFill>
                <a:srgbClr val="000000"/>
              </a:solidFill>
              <a:latin typeface="Arial" charset="0"/>
            </a:endParaRPr>
          </a:p>
        </p:txBody>
      </p:sp>
      <p:sp>
        <p:nvSpPr>
          <p:cNvPr id="7" name="Text Box 31"/>
          <p:cNvSpPr txBox="1">
            <a:spLocks noChangeArrowheads="1"/>
          </p:cNvSpPr>
          <p:nvPr/>
        </p:nvSpPr>
        <p:spPr bwMode="auto">
          <a:xfrm>
            <a:off x="425131" y="5340032"/>
            <a:ext cx="16441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Chloroplast</a:t>
            </a:r>
            <a:endParaRPr lang="en-US" sz="1700" dirty="0">
              <a:solidFill>
                <a:srgbClr val="000000"/>
              </a:solidFill>
              <a:latin typeface="Arial" charset="0"/>
            </a:endParaRPr>
          </a:p>
        </p:txBody>
      </p:sp>
      <p:cxnSp>
        <p:nvCxnSpPr>
          <p:cNvPr id="8" name="Straight Connector 7"/>
          <p:cNvCxnSpPr/>
          <p:nvPr/>
        </p:nvCxnSpPr>
        <p:spPr bwMode="auto">
          <a:xfrm flipV="1">
            <a:off x="1917282" y="5228655"/>
            <a:ext cx="266427" cy="2664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1999038" y="2959055"/>
            <a:ext cx="164412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340"/>
              </a:lnSpc>
              <a:spcBef>
                <a:spcPct val="0"/>
              </a:spcBef>
              <a:spcAft>
                <a:spcPct val="0"/>
              </a:spcAft>
            </a:pPr>
            <a:r>
              <a:rPr lang="en-US" sz="1700" dirty="0" smtClean="0">
                <a:solidFill>
                  <a:srgbClr val="000000"/>
                </a:solidFill>
                <a:latin typeface="Arial" charset="0"/>
              </a:rPr>
              <a:t>Light</a:t>
            </a:r>
            <a:br>
              <a:rPr lang="en-US" sz="1700" dirty="0" smtClean="0">
                <a:solidFill>
                  <a:srgbClr val="000000"/>
                </a:solidFill>
                <a:latin typeface="Arial" charset="0"/>
              </a:rPr>
            </a:br>
            <a:r>
              <a:rPr lang="en-US" sz="1700" dirty="0">
                <a:solidFill>
                  <a:srgbClr val="000000"/>
                </a:solidFill>
                <a:latin typeface="Arial" charset="0"/>
              </a:rPr>
              <a:t>Reactions</a:t>
            </a:r>
            <a:br>
              <a:rPr lang="en-US" sz="1700" dirty="0">
                <a:solidFill>
                  <a:srgbClr val="000000"/>
                </a:solidFill>
                <a:latin typeface="Arial" charset="0"/>
              </a:rPr>
            </a:br>
            <a:r>
              <a:rPr lang="en-US" sz="1700" dirty="0">
                <a:solidFill>
                  <a:srgbClr val="000000"/>
                </a:solidFill>
                <a:latin typeface="Arial" charset="0"/>
              </a:rPr>
              <a:t>(in thylakoids</a:t>
            </a:r>
            <a:r>
              <a:rPr lang="en-US" sz="1700" dirty="0" smtClean="0">
                <a:solidFill>
                  <a:srgbClr val="000000"/>
                </a:solidFill>
                <a:latin typeface="Arial" charset="0"/>
              </a:rPr>
              <a:t>)</a:t>
            </a:r>
            <a:endParaRPr lang="en-US" sz="1700" dirty="0">
              <a:solidFill>
                <a:srgbClr val="000000"/>
              </a:solidFill>
              <a:latin typeface="Arial" charset="0"/>
            </a:endParaRPr>
          </a:p>
        </p:txBody>
      </p:sp>
      <p:sp>
        <p:nvSpPr>
          <p:cNvPr id="10" name="Text Box 31"/>
          <p:cNvSpPr txBox="1">
            <a:spLocks noChangeArrowheads="1"/>
          </p:cNvSpPr>
          <p:nvPr/>
        </p:nvSpPr>
        <p:spPr bwMode="auto">
          <a:xfrm>
            <a:off x="4189640" y="1560838"/>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NADP</a:t>
            </a:r>
            <a:r>
              <a:rPr lang="en-US" sz="400" dirty="0" smtClean="0">
                <a:solidFill>
                  <a:srgbClr val="000000"/>
                </a:solidFill>
                <a:latin typeface="Arial" charset="0"/>
              </a:rPr>
              <a:t> </a:t>
            </a:r>
            <a:r>
              <a:rPr lang="en-US" sz="1700" baseline="30000" dirty="0" smtClean="0">
                <a:solidFill>
                  <a:srgbClr val="000000"/>
                </a:solidFill>
                <a:latin typeface="Symbol Std"/>
                <a:cs typeface="Symbol Std"/>
              </a:rPr>
              <a:t>+</a:t>
            </a:r>
            <a:endParaRPr lang="en-US" sz="1700" baseline="30000" dirty="0">
              <a:solidFill>
                <a:srgbClr val="000000"/>
              </a:solidFill>
              <a:latin typeface="Symbol Std"/>
              <a:cs typeface="Symbol Std"/>
            </a:endParaRPr>
          </a:p>
        </p:txBody>
      </p:sp>
      <p:sp>
        <p:nvSpPr>
          <p:cNvPr id="11" name="Text Box 31"/>
          <p:cNvSpPr txBox="1">
            <a:spLocks noChangeArrowheads="1"/>
          </p:cNvSpPr>
          <p:nvPr/>
        </p:nvSpPr>
        <p:spPr bwMode="auto">
          <a:xfrm>
            <a:off x="4216282" y="193382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ADP</a:t>
            </a:r>
            <a:endParaRPr lang="en-US" sz="1700" baseline="30000" dirty="0">
              <a:solidFill>
                <a:srgbClr val="000000"/>
              </a:solidFill>
              <a:latin typeface="Symbol Std"/>
              <a:cs typeface="Symbol Std"/>
            </a:endParaRPr>
          </a:p>
        </p:txBody>
      </p:sp>
      <p:sp>
        <p:nvSpPr>
          <p:cNvPr id="12" name="Text Box 31"/>
          <p:cNvSpPr txBox="1">
            <a:spLocks noChangeArrowheads="1"/>
          </p:cNvSpPr>
          <p:nvPr/>
        </p:nvSpPr>
        <p:spPr bwMode="auto">
          <a:xfrm>
            <a:off x="2387808" y="255399"/>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H</a:t>
            </a:r>
            <a:r>
              <a:rPr lang="en-US" sz="1700" baseline="-25000" dirty="0" smtClean="0">
                <a:solidFill>
                  <a:srgbClr val="000000"/>
                </a:solidFill>
                <a:latin typeface="Arial" charset="0"/>
              </a:rPr>
              <a:t>2</a:t>
            </a:r>
            <a:r>
              <a:rPr lang="en-US" sz="1700" dirty="0" smtClean="0">
                <a:solidFill>
                  <a:srgbClr val="000000"/>
                </a:solidFill>
                <a:latin typeface="Arial" charset="0"/>
              </a:rPr>
              <a:t>O</a:t>
            </a:r>
            <a:endParaRPr lang="en-US" sz="1700" baseline="30000" dirty="0">
              <a:solidFill>
                <a:srgbClr val="000000"/>
              </a:solidFill>
              <a:latin typeface="Symbol Std"/>
              <a:cs typeface="Symbol Std"/>
            </a:endParaRPr>
          </a:p>
        </p:txBody>
      </p:sp>
      <p:sp>
        <p:nvSpPr>
          <p:cNvPr id="13" name="Text Box 31"/>
          <p:cNvSpPr txBox="1">
            <a:spLocks noChangeArrowheads="1"/>
          </p:cNvSpPr>
          <p:nvPr/>
        </p:nvSpPr>
        <p:spPr bwMode="auto">
          <a:xfrm>
            <a:off x="4534839" y="2302095"/>
            <a:ext cx="390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smtClean="0">
                <a:solidFill>
                  <a:srgbClr val="000000"/>
                </a:solidFill>
                <a:latin typeface="Arial" charset="0"/>
              </a:rPr>
              <a:t>P</a:t>
            </a:r>
            <a:endParaRPr lang="en-US" sz="1500" dirty="0">
              <a:solidFill>
                <a:srgbClr val="000000"/>
              </a:solidFill>
              <a:latin typeface="Arial" charset="0"/>
            </a:endParaRPr>
          </a:p>
        </p:txBody>
      </p:sp>
      <p:sp>
        <p:nvSpPr>
          <p:cNvPr id="14" name="Text Box 31"/>
          <p:cNvSpPr txBox="1">
            <a:spLocks noChangeArrowheads="1"/>
          </p:cNvSpPr>
          <p:nvPr/>
        </p:nvSpPr>
        <p:spPr bwMode="auto">
          <a:xfrm>
            <a:off x="4343404" y="2261301"/>
            <a:ext cx="2033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Symbol Std"/>
                <a:cs typeface="Symbol Std"/>
              </a:rPr>
              <a:t>+</a:t>
            </a:r>
            <a:endParaRPr lang="en-US" sz="1700" dirty="0">
              <a:solidFill>
                <a:srgbClr val="000000"/>
              </a:solidFill>
              <a:latin typeface="Symbol Std"/>
              <a:cs typeface="Symbol Std"/>
            </a:endParaRPr>
          </a:p>
        </p:txBody>
      </p:sp>
      <p:sp>
        <p:nvSpPr>
          <p:cNvPr id="15" name="Text Box 31"/>
          <p:cNvSpPr txBox="1">
            <a:spLocks noChangeArrowheads="1"/>
          </p:cNvSpPr>
          <p:nvPr/>
        </p:nvSpPr>
        <p:spPr bwMode="auto">
          <a:xfrm>
            <a:off x="4181795" y="3909264"/>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ATP</a:t>
            </a:r>
            <a:endParaRPr lang="en-US" sz="1700" dirty="0">
              <a:solidFill>
                <a:srgbClr val="000000"/>
              </a:solidFill>
              <a:latin typeface="Arial" charset="0"/>
            </a:endParaRPr>
          </a:p>
        </p:txBody>
      </p:sp>
      <p:sp>
        <p:nvSpPr>
          <p:cNvPr id="16" name="Text Box 31"/>
          <p:cNvSpPr txBox="1">
            <a:spLocks noChangeArrowheads="1"/>
          </p:cNvSpPr>
          <p:nvPr/>
        </p:nvSpPr>
        <p:spPr bwMode="auto">
          <a:xfrm>
            <a:off x="4173906" y="453245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NADPH</a:t>
            </a:r>
            <a:endParaRPr lang="en-US" sz="1700" dirty="0">
              <a:solidFill>
                <a:srgbClr val="000000"/>
              </a:solidFill>
              <a:latin typeface="Arial" charset="0"/>
            </a:endParaRPr>
          </a:p>
        </p:txBody>
      </p:sp>
      <p:sp>
        <p:nvSpPr>
          <p:cNvPr id="17" name="Text Box 31"/>
          <p:cNvSpPr txBox="1">
            <a:spLocks noChangeArrowheads="1"/>
          </p:cNvSpPr>
          <p:nvPr/>
        </p:nvSpPr>
        <p:spPr bwMode="auto">
          <a:xfrm>
            <a:off x="2387808" y="6084945"/>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O</a:t>
            </a:r>
            <a:r>
              <a:rPr lang="en-US" sz="1700" baseline="-25000" dirty="0" smtClean="0">
                <a:solidFill>
                  <a:srgbClr val="000000"/>
                </a:solidFill>
                <a:latin typeface="Arial" charset="0"/>
              </a:rPr>
              <a:t>2</a:t>
            </a:r>
            <a:endParaRPr lang="en-US" sz="1700" baseline="30000" dirty="0">
              <a:solidFill>
                <a:srgbClr val="000000"/>
              </a:solidFill>
              <a:latin typeface="Symbol Std"/>
              <a:cs typeface="Symbol Std"/>
            </a:endParaRPr>
          </a:p>
        </p:txBody>
      </p:sp>
      <p:sp>
        <p:nvSpPr>
          <p:cNvPr id="18" name="Text Box 31"/>
          <p:cNvSpPr txBox="1">
            <a:spLocks noChangeArrowheads="1"/>
          </p:cNvSpPr>
          <p:nvPr/>
        </p:nvSpPr>
        <p:spPr bwMode="auto">
          <a:xfrm>
            <a:off x="5905791" y="263290"/>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CO</a:t>
            </a:r>
            <a:r>
              <a:rPr lang="en-US" sz="1700" baseline="-25000" dirty="0" smtClean="0">
                <a:solidFill>
                  <a:srgbClr val="000000"/>
                </a:solidFill>
                <a:latin typeface="Arial" charset="0"/>
              </a:rPr>
              <a:t>2</a:t>
            </a:r>
            <a:endParaRPr lang="en-US" sz="1700" baseline="30000" dirty="0">
              <a:solidFill>
                <a:srgbClr val="000000"/>
              </a:solidFill>
              <a:latin typeface="Symbol Std"/>
              <a:cs typeface="Symbol Std"/>
            </a:endParaRPr>
          </a:p>
        </p:txBody>
      </p:sp>
      <p:sp>
        <p:nvSpPr>
          <p:cNvPr id="19" name="Text Box 31"/>
          <p:cNvSpPr txBox="1">
            <a:spLocks noChangeArrowheads="1"/>
          </p:cNvSpPr>
          <p:nvPr/>
        </p:nvSpPr>
        <p:spPr bwMode="auto">
          <a:xfrm>
            <a:off x="5595904" y="2888058"/>
            <a:ext cx="164412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040"/>
              </a:lnSpc>
              <a:spcBef>
                <a:spcPct val="0"/>
              </a:spcBef>
              <a:spcAft>
                <a:spcPct val="0"/>
              </a:spcAft>
            </a:pPr>
            <a:r>
              <a:rPr lang="en-US" sz="1700" dirty="0" smtClean="0">
                <a:solidFill>
                  <a:srgbClr val="000000"/>
                </a:solidFill>
                <a:latin typeface="Arial" charset="0"/>
              </a:rPr>
              <a:t>Calvin</a:t>
            </a:r>
            <a:br>
              <a:rPr lang="en-US" sz="1700" dirty="0" smtClean="0">
                <a:solidFill>
                  <a:srgbClr val="000000"/>
                </a:solidFill>
                <a:latin typeface="Arial" charset="0"/>
              </a:rPr>
            </a:br>
            <a:r>
              <a:rPr lang="en-US" sz="1700" dirty="0" smtClean="0">
                <a:solidFill>
                  <a:srgbClr val="000000"/>
                </a:solidFill>
                <a:latin typeface="Arial" charset="0"/>
              </a:rPr>
              <a:t>Cycle</a:t>
            </a:r>
            <a:br>
              <a:rPr lang="en-US" sz="1700" dirty="0" smtClean="0">
                <a:solidFill>
                  <a:srgbClr val="000000"/>
                </a:solidFill>
                <a:latin typeface="Arial" charset="0"/>
              </a:rPr>
            </a:br>
            <a:r>
              <a:rPr lang="en-US" sz="1700" dirty="0" smtClean="0">
                <a:solidFill>
                  <a:srgbClr val="000000"/>
                </a:solidFill>
                <a:latin typeface="Arial" charset="0"/>
              </a:rPr>
              <a:t>(in </a:t>
            </a:r>
            <a:r>
              <a:rPr lang="en-US" sz="1700" dirty="0" err="1" smtClean="0">
                <a:solidFill>
                  <a:srgbClr val="000000"/>
                </a:solidFill>
                <a:latin typeface="Arial" charset="0"/>
              </a:rPr>
              <a:t>stroma</a:t>
            </a:r>
            <a:r>
              <a:rPr lang="en-US" sz="1700" dirty="0" smtClean="0">
                <a:solidFill>
                  <a:srgbClr val="000000"/>
                </a:solidFill>
                <a:latin typeface="Arial" charset="0"/>
              </a:rPr>
              <a:t>)</a:t>
            </a:r>
            <a:endParaRPr lang="en-US" sz="1700" dirty="0">
              <a:solidFill>
                <a:srgbClr val="000000"/>
              </a:solidFill>
              <a:latin typeface="Arial" charset="0"/>
            </a:endParaRPr>
          </a:p>
        </p:txBody>
      </p:sp>
      <p:sp>
        <p:nvSpPr>
          <p:cNvPr id="20" name="Text Box 31"/>
          <p:cNvSpPr txBox="1">
            <a:spLocks noChangeArrowheads="1"/>
          </p:cNvSpPr>
          <p:nvPr/>
        </p:nvSpPr>
        <p:spPr bwMode="auto">
          <a:xfrm>
            <a:off x="5921566" y="6077062"/>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Sugar</a:t>
            </a:r>
            <a:endParaRPr lang="en-US" sz="1700" baseline="30000" dirty="0">
              <a:solidFill>
                <a:srgbClr val="000000"/>
              </a:solidFill>
              <a:latin typeface="Symbol Std"/>
              <a:cs typeface="Symbol Std"/>
            </a:endParaRPr>
          </a:p>
        </p:txBody>
      </p:sp>
    </p:spTree>
    <p:extLst>
      <p:ext uri="{BB962C8B-B14F-4D97-AF65-F5344CB8AC3E}">
        <p14:creationId xmlns:p14="http://schemas.microsoft.com/office/powerpoint/2010/main" val="59572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a:xfrm>
            <a:off x="495300" y="2576916"/>
            <a:ext cx="8153400" cy="2310682"/>
          </a:xfrm>
        </p:spPr>
        <p:txBody>
          <a:bodyPr/>
          <a:lstStyle/>
          <a:p>
            <a:r>
              <a:rPr lang="en-US" dirty="0"/>
              <a:t>The Light Reactions:</a:t>
            </a:r>
          </a:p>
          <a:p>
            <a:r>
              <a:rPr lang="en-US" dirty="0"/>
              <a:t>Converting Solar Energy to Chemical </a:t>
            </a:r>
            <a:r>
              <a:rPr lang="en-US" dirty="0" smtClean="0"/>
              <a:t>Energy</a:t>
            </a:r>
            <a:endParaRPr lang="en-US" dirty="0"/>
          </a:p>
        </p:txBody>
      </p:sp>
    </p:spTree>
    <p:extLst>
      <p:ext uri="{BB962C8B-B14F-4D97-AF65-F5344CB8AC3E}">
        <p14:creationId xmlns:p14="http://schemas.microsoft.com/office/powerpoint/2010/main" val="416708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7.6 Visible radiation absorbed by pigments drives the light reactions</a:t>
            </a:r>
          </a:p>
        </p:txBody>
      </p:sp>
      <p:sp>
        <p:nvSpPr>
          <p:cNvPr id="3" name="Content Placeholder 2"/>
          <p:cNvSpPr>
            <a:spLocks noGrp="1"/>
          </p:cNvSpPr>
          <p:nvPr>
            <p:ph idx="1"/>
          </p:nvPr>
        </p:nvSpPr>
        <p:spPr>
          <a:xfrm>
            <a:off x="313267" y="1405467"/>
            <a:ext cx="8475133" cy="4758267"/>
          </a:xfrm>
        </p:spPr>
        <p:txBody>
          <a:bodyPr/>
          <a:lstStyle/>
          <a:p>
            <a:r>
              <a:rPr lang="en-US" dirty="0"/>
              <a:t>Sunlight contains energy called electromagnetic energy or radiation</a:t>
            </a:r>
            <a:r>
              <a:rPr lang="en-US" dirty="0" smtClean="0"/>
              <a:t>.</a:t>
            </a:r>
          </a:p>
          <a:p>
            <a:endParaRPr lang="en-US" dirty="0"/>
          </a:p>
          <a:p>
            <a:pPr lvl="1"/>
            <a:r>
              <a:rPr lang="en-US" dirty="0"/>
              <a:t>Visible light is only a small part of the </a:t>
            </a:r>
            <a:r>
              <a:rPr lang="en-US" b="1" dirty="0"/>
              <a:t>electromagnetic</a:t>
            </a:r>
            <a:r>
              <a:rPr lang="en-US" dirty="0"/>
              <a:t> </a:t>
            </a:r>
            <a:r>
              <a:rPr lang="en-US" b="1" dirty="0"/>
              <a:t>spectrum</a:t>
            </a:r>
            <a:r>
              <a:rPr lang="en-US" dirty="0"/>
              <a:t>, the full range of electromagnetic wavelengths</a:t>
            </a:r>
            <a:r>
              <a:rPr lang="en-US" dirty="0" smtClean="0"/>
              <a:t>.</a:t>
            </a:r>
          </a:p>
          <a:p>
            <a:pPr lvl="1"/>
            <a:endParaRPr lang="en-US" dirty="0"/>
          </a:p>
          <a:p>
            <a:pPr lvl="1"/>
            <a:r>
              <a:rPr lang="en-US" dirty="0"/>
              <a:t>Electromagnetic energy travels in waves</a:t>
            </a:r>
            <a:r>
              <a:rPr lang="en-US" dirty="0" smtClean="0"/>
              <a:t>.</a:t>
            </a:r>
          </a:p>
          <a:p>
            <a:pPr lvl="1"/>
            <a:endParaRPr lang="en-US" dirty="0"/>
          </a:p>
          <a:p>
            <a:pPr lvl="1"/>
            <a:r>
              <a:rPr lang="en-US" dirty="0"/>
              <a:t>The </a:t>
            </a:r>
            <a:r>
              <a:rPr lang="en-US" b="1" dirty="0"/>
              <a:t>wavelength</a:t>
            </a:r>
            <a:r>
              <a:rPr lang="en-US" dirty="0"/>
              <a:t> is the distance between the crests of two adjacent waves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166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dirty="0" smtClean="0">
                <a:hlinkClick r:id="rId2"/>
              </a:rPr>
              <a:t>Photosynthesis </a:t>
            </a:r>
            <a:endParaRPr lang="en-US" dirty="0" smtClean="0"/>
          </a:p>
          <a:p>
            <a:pPr marL="0" indent="0">
              <a:buNone/>
            </a:pPr>
            <a:endParaRPr lang="en-US" dirty="0"/>
          </a:p>
          <a:p>
            <a:pPr marL="0" indent="0">
              <a:buNone/>
            </a:pPr>
            <a:r>
              <a:rPr lang="en-US" dirty="0" smtClean="0">
                <a:hlinkClick r:id="rId3"/>
              </a:rPr>
              <a:t>Photosynthesis 2</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8618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7.6 Visible radiation absorbed by pigments drives the light reactions</a:t>
            </a:r>
          </a:p>
        </p:txBody>
      </p:sp>
      <p:sp>
        <p:nvSpPr>
          <p:cNvPr id="3" name="Content Placeholder 2"/>
          <p:cNvSpPr>
            <a:spLocks noGrp="1"/>
          </p:cNvSpPr>
          <p:nvPr>
            <p:ph idx="1"/>
          </p:nvPr>
        </p:nvSpPr>
        <p:spPr/>
        <p:txBody>
          <a:bodyPr/>
          <a:lstStyle/>
          <a:p>
            <a:r>
              <a:rPr lang="en-US" dirty="0"/>
              <a:t>Light behaves as discrete packets of energy called photons. </a:t>
            </a:r>
            <a:endParaRPr lang="en-US" dirty="0" smtClean="0"/>
          </a:p>
          <a:p>
            <a:endParaRPr lang="en-US" dirty="0"/>
          </a:p>
          <a:p>
            <a:pPr lvl="1"/>
            <a:r>
              <a:rPr lang="en-US" dirty="0"/>
              <a:t>A </a:t>
            </a:r>
            <a:r>
              <a:rPr lang="en-US" b="1" dirty="0"/>
              <a:t>photon</a:t>
            </a:r>
            <a:r>
              <a:rPr lang="en-US" dirty="0"/>
              <a:t> is a fixed quantity of light energy</a:t>
            </a:r>
            <a:r>
              <a:rPr lang="en-US" dirty="0" smtClean="0"/>
              <a:t>.</a:t>
            </a:r>
          </a:p>
          <a:p>
            <a:pPr lvl="1"/>
            <a:endParaRPr lang="en-US" dirty="0"/>
          </a:p>
          <a:p>
            <a:pPr lvl="1"/>
            <a:r>
              <a:rPr lang="en-US" dirty="0"/>
              <a:t>The shorter the wavelength, the greater the energy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80831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_06aElectromagSpectrum-U.jpg"/>
          <p:cNvPicPr>
            <a:picLocks noChangeAspect="1"/>
          </p:cNvPicPr>
          <p:nvPr/>
        </p:nvPicPr>
        <p:blipFill rotWithShape="1">
          <a:blip r:embed="rId3" cstate="email">
            <a:extLst>
              <a:ext uri="{28A0092B-C50C-407E-A947-70E740481C1C}">
                <a14:useLocalDpi xmlns:a14="http://schemas.microsoft.com/office/drawing/2010/main" val="0"/>
              </a:ext>
            </a:extLst>
          </a:blip>
          <a:srcRect b="4115"/>
          <a:stretch/>
        </p:blipFill>
        <p:spPr>
          <a:xfrm>
            <a:off x="298704" y="993648"/>
            <a:ext cx="8546592" cy="467024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7.6a</a:t>
            </a:r>
            <a:endParaRPr lang="en-US" sz="1200" dirty="0">
              <a:latin typeface="Arial" charset="0"/>
            </a:endParaRPr>
          </a:p>
        </p:txBody>
      </p:sp>
      <p:sp>
        <p:nvSpPr>
          <p:cNvPr id="27" name="Text Box 31"/>
          <p:cNvSpPr txBox="1">
            <a:spLocks noChangeArrowheads="1"/>
          </p:cNvSpPr>
          <p:nvPr/>
        </p:nvSpPr>
        <p:spPr bwMode="auto">
          <a:xfrm>
            <a:off x="418056" y="970368"/>
            <a:ext cx="24215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smtClean="0">
                <a:solidFill>
                  <a:srgbClr val="000000"/>
                </a:solidFill>
                <a:latin typeface="Arial" charset="0"/>
              </a:rPr>
              <a:t>Shorter wavelength</a:t>
            </a:r>
            <a:endParaRPr lang="en-US" sz="1900" dirty="0">
              <a:solidFill>
                <a:srgbClr val="000000"/>
              </a:solidFill>
              <a:latin typeface="Arial" charset="0"/>
            </a:endParaRPr>
          </a:p>
        </p:txBody>
      </p:sp>
      <p:sp>
        <p:nvSpPr>
          <p:cNvPr id="6" name="Text Box 31"/>
          <p:cNvSpPr txBox="1">
            <a:spLocks noChangeArrowheads="1"/>
          </p:cNvSpPr>
          <p:nvPr/>
        </p:nvSpPr>
        <p:spPr bwMode="auto">
          <a:xfrm>
            <a:off x="6594249" y="978257"/>
            <a:ext cx="24215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Longer wavelength</a:t>
            </a:r>
            <a:endParaRPr lang="en-US" sz="1900" dirty="0">
              <a:solidFill>
                <a:srgbClr val="000000"/>
              </a:solidFill>
              <a:latin typeface="Arial" charset="0"/>
            </a:endParaRPr>
          </a:p>
        </p:txBody>
      </p:sp>
      <p:sp>
        <p:nvSpPr>
          <p:cNvPr id="7" name="Text Box 31"/>
          <p:cNvSpPr txBox="1">
            <a:spLocks noChangeArrowheads="1"/>
          </p:cNvSpPr>
          <p:nvPr/>
        </p:nvSpPr>
        <p:spPr bwMode="auto">
          <a:xfrm>
            <a:off x="6594249" y="1325348"/>
            <a:ext cx="24215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Lower energy</a:t>
            </a:r>
            <a:endParaRPr lang="en-US" sz="1900" dirty="0">
              <a:solidFill>
                <a:srgbClr val="000000"/>
              </a:solidFill>
              <a:latin typeface="Arial" charset="0"/>
            </a:endParaRPr>
          </a:p>
        </p:txBody>
      </p:sp>
      <p:sp>
        <p:nvSpPr>
          <p:cNvPr id="8" name="Text Box 31"/>
          <p:cNvSpPr txBox="1">
            <a:spLocks noChangeArrowheads="1"/>
          </p:cNvSpPr>
          <p:nvPr/>
        </p:nvSpPr>
        <p:spPr bwMode="auto">
          <a:xfrm>
            <a:off x="741459" y="1317461"/>
            <a:ext cx="21060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smtClean="0">
                <a:solidFill>
                  <a:srgbClr val="000000"/>
                </a:solidFill>
                <a:latin typeface="Arial" charset="0"/>
              </a:rPr>
              <a:t>Higher energy</a:t>
            </a:r>
            <a:endParaRPr lang="en-US" sz="1900" dirty="0">
              <a:solidFill>
                <a:srgbClr val="000000"/>
              </a:solidFill>
              <a:latin typeface="Arial" charset="0"/>
            </a:endParaRPr>
          </a:p>
        </p:txBody>
      </p:sp>
      <p:sp>
        <p:nvSpPr>
          <p:cNvPr id="9" name="Text Box 31"/>
          <p:cNvSpPr txBox="1">
            <a:spLocks noChangeArrowheads="1"/>
          </p:cNvSpPr>
          <p:nvPr/>
        </p:nvSpPr>
        <p:spPr bwMode="auto">
          <a:xfrm>
            <a:off x="3281348" y="4031078"/>
            <a:ext cx="21060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smtClean="0">
                <a:solidFill>
                  <a:srgbClr val="000000"/>
                </a:solidFill>
                <a:latin typeface="Arial" charset="0"/>
              </a:rPr>
              <a:t>Visible light</a:t>
            </a:r>
            <a:endParaRPr lang="en-US" sz="1900" dirty="0">
              <a:solidFill>
                <a:srgbClr val="000000"/>
              </a:solidFill>
              <a:latin typeface="Arial" charset="0"/>
            </a:endParaRPr>
          </a:p>
        </p:txBody>
      </p:sp>
      <p:sp>
        <p:nvSpPr>
          <p:cNvPr id="10" name="Text Box 31"/>
          <p:cNvSpPr txBox="1">
            <a:spLocks noChangeArrowheads="1"/>
          </p:cNvSpPr>
          <p:nvPr/>
        </p:nvSpPr>
        <p:spPr bwMode="auto">
          <a:xfrm>
            <a:off x="3573198" y="5372112"/>
            <a:ext cx="21060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smtClean="0">
                <a:solidFill>
                  <a:srgbClr val="000000"/>
                </a:solidFill>
                <a:latin typeface="Arial" charset="0"/>
              </a:rPr>
              <a:t>Wavelength (nm)</a:t>
            </a:r>
            <a:endParaRPr lang="en-US" sz="1900" dirty="0">
              <a:solidFill>
                <a:srgbClr val="000000"/>
              </a:solidFill>
              <a:latin typeface="Arial" charset="0"/>
            </a:endParaRPr>
          </a:p>
        </p:txBody>
      </p:sp>
      <p:sp>
        <p:nvSpPr>
          <p:cNvPr id="11" name="Text Box 31"/>
          <p:cNvSpPr txBox="1">
            <a:spLocks noChangeArrowheads="1"/>
          </p:cNvSpPr>
          <p:nvPr/>
        </p:nvSpPr>
        <p:spPr bwMode="auto">
          <a:xfrm>
            <a:off x="1214729" y="5080241"/>
            <a:ext cx="73278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488950" algn="l"/>
                <a:tab pos="2146300" algn="l"/>
                <a:tab pos="3951288" algn="l"/>
                <a:tab pos="5789613" algn="l"/>
                <a:tab pos="6507163" algn="l"/>
              </a:tabLst>
            </a:pPr>
            <a:r>
              <a:rPr lang="en-US" sz="1900" dirty="0" smtClean="0">
                <a:solidFill>
                  <a:srgbClr val="000000"/>
                </a:solidFill>
                <a:latin typeface="Arial" charset="0"/>
              </a:rPr>
              <a:t>380	400	500	600	700	750</a:t>
            </a:r>
            <a:endParaRPr lang="en-US" sz="1900" dirty="0">
              <a:solidFill>
                <a:srgbClr val="000000"/>
              </a:solidFill>
              <a:latin typeface="Arial" charset="0"/>
            </a:endParaRPr>
          </a:p>
        </p:txBody>
      </p:sp>
      <p:sp>
        <p:nvSpPr>
          <p:cNvPr id="12" name="Text Box 31"/>
          <p:cNvSpPr txBox="1">
            <a:spLocks noChangeArrowheads="1"/>
          </p:cNvSpPr>
          <p:nvPr/>
        </p:nvSpPr>
        <p:spPr bwMode="auto">
          <a:xfrm>
            <a:off x="725683" y="2350845"/>
            <a:ext cx="993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Gamma</a:t>
            </a:r>
            <a:br>
              <a:rPr lang="en-US" sz="1800" dirty="0" smtClean="0">
                <a:solidFill>
                  <a:srgbClr val="000000"/>
                </a:solidFill>
                <a:latin typeface="Arial" charset="0"/>
              </a:rPr>
            </a:br>
            <a:r>
              <a:rPr lang="en-US" sz="1800" dirty="0" smtClean="0">
                <a:solidFill>
                  <a:srgbClr val="000000"/>
                </a:solidFill>
                <a:latin typeface="Arial" charset="0"/>
              </a:rPr>
              <a:t>rays</a:t>
            </a:r>
            <a:endParaRPr lang="en-US" sz="1800" dirty="0">
              <a:solidFill>
                <a:srgbClr val="000000"/>
              </a:solidFill>
              <a:latin typeface="Arial" charset="0"/>
            </a:endParaRPr>
          </a:p>
        </p:txBody>
      </p:sp>
      <p:sp>
        <p:nvSpPr>
          <p:cNvPr id="13" name="Text Box 31"/>
          <p:cNvSpPr txBox="1">
            <a:spLocks noChangeArrowheads="1"/>
          </p:cNvSpPr>
          <p:nvPr/>
        </p:nvSpPr>
        <p:spPr bwMode="auto">
          <a:xfrm>
            <a:off x="1798431" y="2461284"/>
            <a:ext cx="993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X-rays</a:t>
            </a:r>
            <a:endParaRPr lang="en-US" sz="1800" dirty="0">
              <a:solidFill>
                <a:srgbClr val="000000"/>
              </a:solidFill>
              <a:latin typeface="Arial" charset="0"/>
            </a:endParaRPr>
          </a:p>
        </p:txBody>
      </p:sp>
      <p:sp>
        <p:nvSpPr>
          <p:cNvPr id="14" name="Text Box 31"/>
          <p:cNvSpPr txBox="1">
            <a:spLocks noChangeArrowheads="1"/>
          </p:cNvSpPr>
          <p:nvPr/>
        </p:nvSpPr>
        <p:spPr bwMode="auto">
          <a:xfrm>
            <a:off x="2934282" y="2461283"/>
            <a:ext cx="993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UV</a:t>
            </a:r>
            <a:endParaRPr lang="en-US" sz="1800" dirty="0">
              <a:solidFill>
                <a:srgbClr val="000000"/>
              </a:solidFill>
              <a:latin typeface="Arial" charset="0"/>
            </a:endParaRPr>
          </a:p>
        </p:txBody>
      </p:sp>
      <p:sp>
        <p:nvSpPr>
          <p:cNvPr id="15" name="Text Box 31"/>
          <p:cNvSpPr txBox="1">
            <a:spLocks noChangeArrowheads="1"/>
          </p:cNvSpPr>
          <p:nvPr/>
        </p:nvSpPr>
        <p:spPr bwMode="auto">
          <a:xfrm>
            <a:off x="4306769" y="2461285"/>
            <a:ext cx="993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Infrared</a:t>
            </a:r>
            <a:endParaRPr lang="en-US" sz="1800" dirty="0">
              <a:solidFill>
                <a:srgbClr val="000000"/>
              </a:solidFill>
              <a:latin typeface="Arial" charset="0"/>
            </a:endParaRPr>
          </a:p>
        </p:txBody>
      </p:sp>
      <p:sp>
        <p:nvSpPr>
          <p:cNvPr id="16" name="Text Box 31"/>
          <p:cNvSpPr txBox="1">
            <a:spLocks noChangeArrowheads="1"/>
          </p:cNvSpPr>
          <p:nvPr/>
        </p:nvSpPr>
        <p:spPr bwMode="auto">
          <a:xfrm>
            <a:off x="5671369" y="2342961"/>
            <a:ext cx="993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Micro-</a:t>
            </a:r>
            <a:br>
              <a:rPr lang="en-US" sz="1800" dirty="0" smtClean="0">
                <a:solidFill>
                  <a:srgbClr val="000000"/>
                </a:solidFill>
                <a:latin typeface="Arial" charset="0"/>
              </a:rPr>
            </a:br>
            <a:r>
              <a:rPr lang="en-US" sz="1800" dirty="0" smtClean="0">
                <a:solidFill>
                  <a:srgbClr val="000000"/>
                </a:solidFill>
                <a:latin typeface="Arial" charset="0"/>
              </a:rPr>
              <a:t>waves</a:t>
            </a:r>
            <a:endParaRPr lang="en-US" sz="1800" dirty="0">
              <a:solidFill>
                <a:srgbClr val="000000"/>
              </a:solidFill>
              <a:latin typeface="Arial" charset="0"/>
            </a:endParaRPr>
          </a:p>
        </p:txBody>
      </p:sp>
      <p:sp>
        <p:nvSpPr>
          <p:cNvPr id="17" name="Text Box 31"/>
          <p:cNvSpPr txBox="1">
            <a:spLocks noChangeArrowheads="1"/>
          </p:cNvSpPr>
          <p:nvPr/>
        </p:nvSpPr>
        <p:spPr bwMode="auto">
          <a:xfrm>
            <a:off x="7241054" y="2350850"/>
            <a:ext cx="993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Radio</a:t>
            </a:r>
            <a:br>
              <a:rPr lang="en-US" sz="1800" dirty="0" smtClean="0">
                <a:solidFill>
                  <a:srgbClr val="000000"/>
                </a:solidFill>
                <a:latin typeface="Arial" charset="0"/>
              </a:rPr>
            </a:br>
            <a:r>
              <a:rPr lang="en-US" sz="1800" dirty="0" smtClean="0">
                <a:solidFill>
                  <a:srgbClr val="000000"/>
                </a:solidFill>
                <a:latin typeface="Arial" charset="0"/>
              </a:rPr>
              <a:t>waves</a:t>
            </a:r>
            <a:endParaRPr lang="en-US" sz="1800" dirty="0">
              <a:solidFill>
                <a:srgbClr val="000000"/>
              </a:solidFill>
              <a:latin typeface="Arial" charset="0"/>
            </a:endParaRPr>
          </a:p>
        </p:txBody>
      </p:sp>
      <p:sp>
        <p:nvSpPr>
          <p:cNvPr id="18" name="Text Box 31"/>
          <p:cNvSpPr txBox="1">
            <a:spLocks noChangeArrowheads="1"/>
          </p:cNvSpPr>
          <p:nvPr/>
        </p:nvSpPr>
        <p:spPr bwMode="auto">
          <a:xfrm>
            <a:off x="362841" y="1806544"/>
            <a:ext cx="86056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488950" algn="l"/>
                <a:tab pos="977900" algn="l"/>
                <a:tab pos="2343150" algn="l"/>
                <a:tab pos="3454400" algn="l"/>
                <a:tab pos="3951288" algn="l"/>
                <a:tab pos="4787900" algn="l"/>
                <a:tab pos="6294438" algn="l"/>
                <a:tab pos="7540625" algn="l"/>
              </a:tabLst>
            </a:pPr>
            <a:r>
              <a:rPr lang="en-US" sz="1900" dirty="0">
                <a:solidFill>
                  <a:srgbClr val="000000"/>
                </a:solidFill>
                <a:latin typeface="Arial" charset="0"/>
              </a:rPr>
              <a:t>10</a:t>
            </a:r>
            <a:r>
              <a:rPr lang="en-US" sz="1900" baseline="30000" dirty="0">
                <a:solidFill>
                  <a:srgbClr val="000000"/>
                </a:solidFill>
                <a:latin typeface="Symbol Std"/>
                <a:cs typeface="Symbol Std"/>
              </a:rPr>
              <a:t>−</a:t>
            </a:r>
            <a:r>
              <a:rPr lang="en-US" sz="1900" baseline="30000" dirty="0">
                <a:solidFill>
                  <a:srgbClr val="000000"/>
                </a:solidFill>
                <a:latin typeface="Arial" charset="0"/>
              </a:rPr>
              <a:t>5 </a:t>
            </a:r>
            <a:r>
              <a:rPr lang="en-US" sz="1900" baseline="30000" dirty="0" smtClean="0">
                <a:solidFill>
                  <a:srgbClr val="000000"/>
                </a:solidFill>
                <a:latin typeface="Arial" charset="0"/>
              </a:rPr>
              <a:t> </a:t>
            </a:r>
            <a:r>
              <a:rPr lang="en-US" sz="1900" dirty="0" smtClean="0">
                <a:solidFill>
                  <a:srgbClr val="000000"/>
                </a:solidFill>
                <a:latin typeface="Arial" charset="0"/>
              </a:rPr>
              <a:t>nm	10</a:t>
            </a:r>
            <a:r>
              <a:rPr lang="en-US" sz="1900" baseline="30000" dirty="0" smtClean="0">
                <a:solidFill>
                  <a:srgbClr val="000000"/>
                </a:solidFill>
                <a:latin typeface="Symbol Std"/>
                <a:cs typeface="Symbol Std"/>
              </a:rPr>
              <a:t>−</a:t>
            </a:r>
            <a:r>
              <a:rPr lang="en-US" sz="1900" baseline="30000" dirty="0" smtClean="0">
                <a:solidFill>
                  <a:srgbClr val="000000"/>
                </a:solidFill>
                <a:latin typeface="Arial" charset="0"/>
              </a:rPr>
              <a:t>3 </a:t>
            </a:r>
            <a:r>
              <a:rPr lang="en-US" sz="1900" dirty="0" smtClean="0">
                <a:solidFill>
                  <a:srgbClr val="000000"/>
                </a:solidFill>
                <a:latin typeface="Arial" charset="0"/>
              </a:rPr>
              <a:t>nm	1 nm	10</a:t>
            </a:r>
            <a:r>
              <a:rPr lang="en-US" sz="1900" baseline="30000" dirty="0" smtClean="0">
                <a:solidFill>
                  <a:srgbClr val="000000"/>
                </a:solidFill>
                <a:latin typeface="Arial" charset="0"/>
              </a:rPr>
              <a:t>3</a:t>
            </a:r>
            <a:r>
              <a:rPr lang="en-US" sz="1900" dirty="0" smtClean="0">
                <a:solidFill>
                  <a:srgbClr val="000000"/>
                </a:solidFill>
                <a:latin typeface="Arial" charset="0"/>
              </a:rPr>
              <a:t> nm	10</a:t>
            </a:r>
            <a:r>
              <a:rPr lang="en-US" sz="1900" baseline="30000" dirty="0" smtClean="0">
                <a:solidFill>
                  <a:srgbClr val="000000"/>
                </a:solidFill>
                <a:latin typeface="Arial" charset="0"/>
              </a:rPr>
              <a:t>6</a:t>
            </a:r>
            <a:r>
              <a:rPr lang="en-US" sz="1900" dirty="0" smtClean="0">
                <a:solidFill>
                  <a:srgbClr val="000000"/>
                </a:solidFill>
                <a:latin typeface="Arial" charset="0"/>
              </a:rPr>
              <a:t> nm	1 m	10</a:t>
            </a:r>
            <a:r>
              <a:rPr lang="en-US" sz="1900" baseline="30000" dirty="0" smtClean="0">
                <a:solidFill>
                  <a:srgbClr val="000000"/>
                </a:solidFill>
                <a:latin typeface="Arial" charset="0"/>
              </a:rPr>
              <a:t>3</a:t>
            </a:r>
            <a:r>
              <a:rPr lang="en-US" sz="1900" dirty="0" smtClean="0">
                <a:solidFill>
                  <a:srgbClr val="000000"/>
                </a:solidFill>
                <a:latin typeface="Arial" charset="0"/>
              </a:rPr>
              <a:t> m	</a:t>
            </a:r>
            <a:endParaRPr lang="en-US" sz="1900" baseline="30000" dirty="0">
              <a:solidFill>
                <a:srgbClr val="000000"/>
              </a:solidFill>
              <a:latin typeface="Arial" charset="0"/>
            </a:endParaRPr>
          </a:p>
        </p:txBody>
      </p:sp>
    </p:spTree>
    <p:extLst>
      <p:ext uri="{BB962C8B-B14F-4D97-AF65-F5344CB8AC3E}">
        <p14:creationId xmlns:p14="http://schemas.microsoft.com/office/powerpoint/2010/main" val="3892612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a:xfrm>
            <a:off x="313266" y="1405467"/>
            <a:ext cx="8475133" cy="4758267"/>
          </a:xfrm>
        </p:spPr>
        <p:txBody>
          <a:bodyPr/>
          <a:lstStyle/>
          <a:p>
            <a:pPr marL="0" indent="0">
              <a:buNone/>
            </a:pPr>
            <a:r>
              <a:rPr lang="en-US" dirty="0" smtClean="0"/>
              <a:t>#5. What has more energy</a:t>
            </a:r>
          </a:p>
          <a:p>
            <a:pPr marL="0" indent="0">
              <a:buNone/>
            </a:pPr>
            <a:endParaRPr lang="en-US" dirty="0"/>
          </a:p>
          <a:p>
            <a:pPr marL="0" indent="0">
              <a:buNone/>
            </a:pPr>
            <a:r>
              <a:rPr lang="en-US" dirty="0" smtClean="0"/>
              <a:t>Gamma Rays or UV rays?</a:t>
            </a:r>
          </a:p>
          <a:p>
            <a:pPr marL="0" indent="0">
              <a:buNone/>
            </a:pPr>
            <a:endParaRPr lang="en-US" dirty="0"/>
          </a:p>
          <a:p>
            <a:pPr marL="0" indent="0">
              <a:buNone/>
            </a:pPr>
            <a:r>
              <a:rPr lang="en-US" dirty="0" smtClean="0"/>
              <a:t>Microwaves or Radio waves?</a:t>
            </a:r>
          </a:p>
          <a:p>
            <a:pPr marL="0" indent="0">
              <a:buNone/>
            </a:pPr>
            <a:endParaRPr lang="en-US" dirty="0"/>
          </a:p>
          <a:p>
            <a:pPr marL="0" indent="0">
              <a:buNone/>
            </a:pPr>
            <a:r>
              <a:rPr lang="en-US" dirty="0" smtClean="0"/>
              <a:t>Orange light or Green light?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589" y="3926697"/>
            <a:ext cx="2554940" cy="1692648"/>
          </a:xfrm>
          <a:prstGeom prst="rect">
            <a:avLst/>
          </a:prstGeom>
        </p:spPr>
      </p:pic>
    </p:spTree>
    <p:extLst>
      <p:ext uri="{BB962C8B-B14F-4D97-AF65-F5344CB8AC3E}">
        <p14:creationId xmlns:p14="http://schemas.microsoft.com/office/powerpoint/2010/main" val="427532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 Light and Pigments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3" name="10_08LightAndPigments_A.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1327801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7_06b_0LightChloroplast-U.jpg"/>
          <p:cNvPicPr>
            <a:picLocks noChangeAspect="1"/>
          </p:cNvPicPr>
          <p:nvPr/>
        </p:nvPicPr>
        <p:blipFill rotWithShape="1">
          <a:blip r:embed="rId3" cstate="email">
            <a:extLst>
              <a:ext uri="{28A0092B-C50C-407E-A947-70E740481C1C}">
                <a14:useLocalDpi xmlns:a14="http://schemas.microsoft.com/office/drawing/2010/main" val="0"/>
              </a:ext>
            </a:extLst>
          </a:blip>
          <a:srcRect b="3324"/>
          <a:stretch/>
        </p:blipFill>
        <p:spPr>
          <a:xfrm>
            <a:off x="1356360" y="490728"/>
            <a:ext cx="6431280" cy="5681250"/>
          </a:xfrm>
          <a:prstGeom prst="rect">
            <a:avLst/>
          </a:prstGeom>
        </p:spPr>
      </p:pic>
      <p:cxnSp>
        <p:nvCxnSpPr>
          <p:cNvPr id="20" name="Straight Connector 19"/>
          <p:cNvCxnSpPr/>
          <p:nvPr/>
        </p:nvCxnSpPr>
        <p:spPr bwMode="auto">
          <a:xfrm flipH="1">
            <a:off x="4174301" y="4092110"/>
            <a:ext cx="1293283" cy="1555392"/>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4168476" y="4511542"/>
            <a:ext cx="1200072" cy="1130135"/>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7.6b-0</a:t>
            </a:r>
            <a:endParaRPr lang="en-US" sz="1200" dirty="0">
              <a:latin typeface="Arial" charset="0"/>
            </a:endParaRPr>
          </a:p>
        </p:txBody>
      </p:sp>
      <p:sp>
        <p:nvSpPr>
          <p:cNvPr id="27" name="Text Box 31"/>
          <p:cNvSpPr txBox="1">
            <a:spLocks noChangeArrowheads="1"/>
          </p:cNvSpPr>
          <p:nvPr/>
        </p:nvSpPr>
        <p:spPr bwMode="auto">
          <a:xfrm>
            <a:off x="4512625" y="1700746"/>
            <a:ext cx="90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smtClean="0">
                <a:solidFill>
                  <a:srgbClr val="000000"/>
                </a:solidFill>
                <a:latin typeface="Arial" charset="0"/>
              </a:rPr>
              <a:t>Light</a:t>
            </a:r>
            <a:endParaRPr lang="en-US" sz="1800" dirty="0">
              <a:solidFill>
                <a:srgbClr val="000000"/>
              </a:solidFill>
              <a:latin typeface="Arial" charset="0"/>
            </a:endParaRPr>
          </a:p>
        </p:txBody>
      </p:sp>
      <p:cxnSp>
        <p:nvCxnSpPr>
          <p:cNvPr id="4" name="Straight Connector 3"/>
          <p:cNvCxnSpPr/>
          <p:nvPr/>
        </p:nvCxnSpPr>
        <p:spPr bwMode="auto">
          <a:xfrm flipV="1">
            <a:off x="2697648" y="4575287"/>
            <a:ext cx="362841" cy="2129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2697648" y="4654171"/>
            <a:ext cx="1041197" cy="58374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4171126" y="4095285"/>
            <a:ext cx="1293283" cy="15553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4165301" y="4514717"/>
            <a:ext cx="1200072" cy="113013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5811734" y="1892985"/>
            <a:ext cx="11964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smtClean="0">
                <a:solidFill>
                  <a:srgbClr val="000000"/>
                </a:solidFill>
                <a:latin typeface="Arial" charset="0"/>
              </a:rPr>
              <a:t>Reflected</a:t>
            </a:r>
            <a:br>
              <a:rPr lang="en-US" sz="1800" dirty="0" smtClean="0">
                <a:solidFill>
                  <a:srgbClr val="000000"/>
                </a:solidFill>
                <a:latin typeface="Arial" charset="0"/>
              </a:rPr>
            </a:br>
            <a:r>
              <a:rPr lang="en-US" sz="1800" dirty="0" smtClean="0">
                <a:solidFill>
                  <a:srgbClr val="000000"/>
                </a:solidFill>
                <a:latin typeface="Arial" charset="0"/>
              </a:rPr>
              <a:t>light</a:t>
            </a:r>
            <a:endParaRPr lang="en-US" sz="1800" dirty="0">
              <a:solidFill>
                <a:srgbClr val="000000"/>
              </a:solidFill>
              <a:latin typeface="Arial" charset="0"/>
            </a:endParaRPr>
          </a:p>
        </p:txBody>
      </p:sp>
      <p:sp>
        <p:nvSpPr>
          <p:cNvPr id="15" name="Text Box 31"/>
          <p:cNvSpPr txBox="1">
            <a:spLocks noChangeArrowheads="1"/>
          </p:cNvSpPr>
          <p:nvPr/>
        </p:nvSpPr>
        <p:spPr bwMode="auto">
          <a:xfrm>
            <a:off x="4460197" y="5638743"/>
            <a:ext cx="15110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smtClean="0">
                <a:solidFill>
                  <a:srgbClr val="000000"/>
                </a:solidFill>
                <a:latin typeface="Arial" charset="0"/>
              </a:rPr>
              <a:t>Transmitted</a:t>
            </a:r>
            <a:br>
              <a:rPr lang="en-US" sz="1800" dirty="0" smtClean="0">
                <a:solidFill>
                  <a:srgbClr val="000000"/>
                </a:solidFill>
                <a:latin typeface="Arial" charset="0"/>
              </a:rPr>
            </a:br>
            <a:r>
              <a:rPr lang="en-US" sz="1800" dirty="0" smtClean="0">
                <a:solidFill>
                  <a:srgbClr val="000000"/>
                </a:solidFill>
                <a:latin typeface="Arial" charset="0"/>
              </a:rPr>
              <a:t>light</a:t>
            </a:r>
            <a:endParaRPr lang="en-US" sz="1800" dirty="0">
              <a:solidFill>
                <a:srgbClr val="000000"/>
              </a:solidFill>
              <a:latin typeface="Arial" charset="0"/>
            </a:endParaRPr>
          </a:p>
        </p:txBody>
      </p:sp>
      <p:sp>
        <p:nvSpPr>
          <p:cNvPr id="16" name="Text Box 31"/>
          <p:cNvSpPr txBox="1">
            <a:spLocks noChangeArrowheads="1"/>
          </p:cNvSpPr>
          <p:nvPr/>
        </p:nvSpPr>
        <p:spPr bwMode="auto">
          <a:xfrm>
            <a:off x="3038752" y="5516413"/>
            <a:ext cx="11964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smtClean="0">
                <a:solidFill>
                  <a:srgbClr val="000000"/>
                </a:solidFill>
                <a:latin typeface="Arial" charset="0"/>
              </a:rPr>
              <a:t>Absorbed</a:t>
            </a:r>
            <a:br>
              <a:rPr lang="en-US" sz="1800" dirty="0" smtClean="0">
                <a:solidFill>
                  <a:srgbClr val="000000"/>
                </a:solidFill>
                <a:latin typeface="Arial" charset="0"/>
              </a:rPr>
            </a:br>
            <a:r>
              <a:rPr lang="en-US" sz="1800" dirty="0" smtClean="0">
                <a:solidFill>
                  <a:srgbClr val="000000"/>
                </a:solidFill>
                <a:latin typeface="Arial" charset="0"/>
              </a:rPr>
              <a:t>light</a:t>
            </a:r>
            <a:endParaRPr lang="en-US" sz="1800" dirty="0">
              <a:solidFill>
                <a:srgbClr val="000000"/>
              </a:solidFill>
              <a:latin typeface="Arial" charset="0"/>
            </a:endParaRPr>
          </a:p>
        </p:txBody>
      </p:sp>
      <p:sp>
        <p:nvSpPr>
          <p:cNvPr id="17" name="Text Box 31"/>
          <p:cNvSpPr txBox="1">
            <a:spLocks noChangeArrowheads="1"/>
          </p:cNvSpPr>
          <p:nvPr/>
        </p:nvSpPr>
        <p:spPr bwMode="auto">
          <a:xfrm>
            <a:off x="1594011" y="5096982"/>
            <a:ext cx="1196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smtClean="0">
                <a:solidFill>
                  <a:srgbClr val="000000"/>
                </a:solidFill>
                <a:latin typeface="Arial" charset="0"/>
              </a:rPr>
              <a:t>Thylakoid</a:t>
            </a:r>
            <a:endParaRPr lang="en-US" sz="1800" dirty="0">
              <a:solidFill>
                <a:srgbClr val="000000"/>
              </a:solidFill>
              <a:latin typeface="Arial" charset="0"/>
            </a:endParaRPr>
          </a:p>
        </p:txBody>
      </p:sp>
      <p:sp>
        <p:nvSpPr>
          <p:cNvPr id="18" name="Text Box 31"/>
          <p:cNvSpPr txBox="1">
            <a:spLocks noChangeArrowheads="1"/>
          </p:cNvSpPr>
          <p:nvPr/>
        </p:nvSpPr>
        <p:spPr bwMode="auto">
          <a:xfrm>
            <a:off x="1390126" y="4642602"/>
            <a:ext cx="14527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smtClean="0">
                <a:solidFill>
                  <a:srgbClr val="000000"/>
                </a:solidFill>
                <a:latin typeface="Arial" charset="0"/>
              </a:rPr>
              <a:t>Chloroplast</a:t>
            </a:r>
            <a:endParaRPr lang="en-US" sz="1800" dirty="0">
              <a:solidFill>
                <a:srgbClr val="000000"/>
              </a:solidFill>
              <a:latin typeface="Arial" charset="0"/>
            </a:endParaRPr>
          </a:p>
        </p:txBody>
      </p:sp>
    </p:spTree>
    <p:extLst>
      <p:ext uri="{BB962C8B-B14F-4D97-AF65-F5344CB8AC3E}">
        <p14:creationId xmlns:p14="http://schemas.microsoft.com/office/powerpoint/2010/main" val="1954546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7.6 Visible radiation absorbed by pigments drives the light reactions</a:t>
            </a:r>
          </a:p>
        </p:txBody>
      </p:sp>
      <p:sp>
        <p:nvSpPr>
          <p:cNvPr id="3" name="Content Placeholder 2"/>
          <p:cNvSpPr>
            <a:spLocks noGrp="1"/>
          </p:cNvSpPr>
          <p:nvPr>
            <p:ph idx="1"/>
          </p:nvPr>
        </p:nvSpPr>
        <p:spPr/>
        <p:txBody>
          <a:bodyPr/>
          <a:lstStyle/>
          <a:p>
            <a:pPr>
              <a:lnSpc>
                <a:spcPts val="2700"/>
              </a:lnSpc>
            </a:pPr>
            <a:r>
              <a:rPr lang="en-US" sz="2600" dirty="0"/>
              <a:t>Chloroplasts contain several different pigments, which absorb light of different wavelengths</a:t>
            </a:r>
            <a:r>
              <a:rPr lang="en-US" sz="2600" dirty="0" smtClean="0"/>
              <a:t>.</a:t>
            </a:r>
          </a:p>
          <a:p>
            <a:pPr>
              <a:lnSpc>
                <a:spcPts val="2700"/>
              </a:lnSpc>
            </a:pPr>
            <a:endParaRPr lang="en-US" sz="2600" dirty="0"/>
          </a:p>
          <a:p>
            <a:pPr lvl="1">
              <a:lnSpc>
                <a:spcPts val="2700"/>
              </a:lnSpc>
            </a:pPr>
            <a:r>
              <a:rPr lang="en-US" sz="2400" b="1" dirty="0"/>
              <a:t>Chlorophyll </a:t>
            </a:r>
            <a:r>
              <a:rPr lang="en-US" sz="2400" b="1" i="1" dirty="0"/>
              <a:t>a</a:t>
            </a:r>
            <a:r>
              <a:rPr lang="en-US" sz="2400" b="1" dirty="0"/>
              <a:t> </a:t>
            </a:r>
            <a:r>
              <a:rPr lang="en-US" sz="2400" dirty="0"/>
              <a:t>absorbs mainly blue-violet and red light and reflects mainly green light</a:t>
            </a:r>
            <a:r>
              <a:rPr lang="en-US" sz="2400" dirty="0" smtClean="0"/>
              <a:t>.</a:t>
            </a:r>
          </a:p>
          <a:p>
            <a:pPr lvl="1">
              <a:lnSpc>
                <a:spcPts val="2700"/>
              </a:lnSpc>
            </a:pPr>
            <a:endParaRPr lang="en-US" sz="2400" dirty="0"/>
          </a:p>
          <a:p>
            <a:pPr lvl="1">
              <a:lnSpc>
                <a:spcPts val="2700"/>
              </a:lnSpc>
            </a:pPr>
            <a:r>
              <a:rPr lang="en-US" sz="2400" b="1" dirty="0"/>
              <a:t>Chlorophyll </a:t>
            </a:r>
            <a:r>
              <a:rPr lang="en-US" sz="2400" b="1" i="1" dirty="0"/>
              <a:t>b</a:t>
            </a:r>
            <a:r>
              <a:rPr lang="en-US" sz="2400" b="1" dirty="0"/>
              <a:t> </a:t>
            </a:r>
            <a:r>
              <a:rPr lang="en-US" sz="2400" dirty="0"/>
              <a:t>absorbs mainly blue and orange and reflects (appears) olive-green</a:t>
            </a:r>
            <a:r>
              <a:rPr lang="en-US" sz="2400" dirty="0" smtClean="0"/>
              <a:t>.</a:t>
            </a:r>
          </a:p>
          <a:p>
            <a:pPr lvl="1">
              <a:lnSpc>
                <a:spcPts val="2700"/>
              </a:lnSpc>
            </a:pP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77644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7.6 Visible radiation absorbed by pigments drives the light reactions</a:t>
            </a:r>
          </a:p>
        </p:txBody>
      </p:sp>
      <p:sp>
        <p:nvSpPr>
          <p:cNvPr id="3" name="Content Placeholder 2"/>
          <p:cNvSpPr>
            <a:spLocks noGrp="1"/>
          </p:cNvSpPr>
          <p:nvPr>
            <p:ph idx="1"/>
          </p:nvPr>
        </p:nvSpPr>
        <p:spPr/>
        <p:txBody>
          <a:bodyPr/>
          <a:lstStyle/>
          <a:p>
            <a:pPr marL="457200" lvl="1" indent="0">
              <a:lnSpc>
                <a:spcPts val="2700"/>
              </a:lnSpc>
              <a:buNone/>
            </a:pPr>
            <a:endParaRPr lang="en-US" sz="2400" dirty="0"/>
          </a:p>
          <a:p>
            <a:pPr lvl="1">
              <a:lnSpc>
                <a:spcPts val="2700"/>
              </a:lnSpc>
            </a:pPr>
            <a:r>
              <a:rPr lang="en-US" sz="2400" b="1" dirty="0"/>
              <a:t>Carotenoids</a:t>
            </a:r>
          </a:p>
          <a:p>
            <a:pPr lvl="2">
              <a:lnSpc>
                <a:spcPts val="2700"/>
              </a:lnSpc>
            </a:pPr>
            <a:r>
              <a:rPr lang="en-US" sz="2200" dirty="0"/>
              <a:t>broaden the spectrum of colors that can drive photosynthesis </a:t>
            </a:r>
            <a:endParaRPr lang="en-US" sz="2200" dirty="0" smtClean="0"/>
          </a:p>
          <a:p>
            <a:pPr lvl="2">
              <a:lnSpc>
                <a:spcPts val="2700"/>
              </a:lnSpc>
            </a:pPr>
            <a:endParaRPr lang="en-US" sz="2200" dirty="0"/>
          </a:p>
          <a:p>
            <a:pPr lvl="2">
              <a:lnSpc>
                <a:spcPts val="2700"/>
              </a:lnSpc>
            </a:pPr>
            <a:r>
              <a:rPr lang="en-US" sz="2200" dirty="0"/>
              <a:t>provide </a:t>
            </a:r>
            <a:r>
              <a:rPr lang="en-US" sz="2200" dirty="0" err="1"/>
              <a:t>photoprotection</a:t>
            </a:r>
            <a:r>
              <a:rPr lang="en-US" sz="2200" dirty="0"/>
              <a:t>, absorbing and dissipating excessive light energy that would otherwise damage chlorophyll or interact with oxygen to form reactive oxidative molecules</a:t>
            </a:r>
            <a:r>
              <a:rPr lang="en-US" sz="2200"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78169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7.7 Photosystems capture solar energy</a:t>
            </a:r>
          </a:p>
        </p:txBody>
      </p:sp>
      <p:sp>
        <p:nvSpPr>
          <p:cNvPr id="3" name="Content Placeholder 2"/>
          <p:cNvSpPr>
            <a:spLocks noGrp="1"/>
          </p:cNvSpPr>
          <p:nvPr>
            <p:ph idx="1"/>
          </p:nvPr>
        </p:nvSpPr>
        <p:spPr/>
        <p:txBody>
          <a:bodyPr/>
          <a:lstStyle/>
          <a:p>
            <a:r>
              <a:rPr lang="en-US" dirty="0"/>
              <a:t>Within a thylakoid membrane, chlorophyll and other pigment </a:t>
            </a:r>
            <a:r>
              <a:rPr lang="en-US" dirty="0" smtClean="0"/>
              <a:t>molecules</a:t>
            </a:r>
          </a:p>
          <a:p>
            <a:endParaRPr lang="en-US" dirty="0"/>
          </a:p>
          <a:p>
            <a:pPr lvl="1"/>
            <a:r>
              <a:rPr lang="en-US" dirty="0"/>
              <a:t>absorb photons </a:t>
            </a:r>
          </a:p>
          <a:p>
            <a:pPr lvl="1"/>
            <a:endParaRPr lang="en-US" dirty="0"/>
          </a:p>
          <a:p>
            <a:pPr lvl="1"/>
            <a:r>
              <a:rPr lang="en-US" dirty="0"/>
              <a:t>transfer the energy </a:t>
            </a:r>
            <a:r>
              <a:rPr lang="en-US" dirty="0" smtClean="0"/>
              <a:t>to other </a:t>
            </a:r>
            <a:r>
              <a:rPr lang="en-US" dirty="0"/>
              <a:t>pigment molecules</a:t>
            </a:r>
            <a:r>
              <a:rPr lang="en-US" dirty="0" smtClean="0"/>
              <a:t>.</a:t>
            </a:r>
          </a:p>
          <a:p>
            <a:pPr lvl="1"/>
            <a:endParaRPr lang="en-US" dirty="0"/>
          </a:p>
          <a:p>
            <a:r>
              <a:rPr lang="en-US" dirty="0"/>
              <a:t>In the thylakoid membrane, chlorophyll molecules are organized along with other pigments and proteins into </a:t>
            </a:r>
            <a:r>
              <a:rPr lang="en-US" b="1" dirty="0"/>
              <a:t>photosystems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80277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7.7 Photosystems capture solar energy</a:t>
            </a:r>
          </a:p>
        </p:txBody>
      </p:sp>
      <p:sp>
        <p:nvSpPr>
          <p:cNvPr id="3" name="Content Placeholder 2"/>
          <p:cNvSpPr>
            <a:spLocks noGrp="1"/>
          </p:cNvSpPr>
          <p:nvPr>
            <p:ph idx="1"/>
          </p:nvPr>
        </p:nvSpPr>
        <p:spPr/>
        <p:txBody>
          <a:bodyPr/>
          <a:lstStyle/>
          <a:p>
            <a:r>
              <a:rPr lang="en-US" dirty="0"/>
              <a:t>A </a:t>
            </a:r>
            <a:r>
              <a:rPr lang="en-US" b="1" dirty="0"/>
              <a:t>photosystem</a:t>
            </a:r>
            <a:r>
              <a:rPr lang="en-US" dirty="0"/>
              <a:t> consists of a number of light-harvesting complexes surrounding a reaction-center complex</a:t>
            </a:r>
            <a:r>
              <a:rPr lang="en-US" dirty="0" smtClean="0"/>
              <a:t>.</a:t>
            </a:r>
          </a:p>
          <a:p>
            <a:endParaRPr lang="en-US" dirty="0"/>
          </a:p>
          <a:p>
            <a:r>
              <a:rPr lang="en-US" dirty="0"/>
              <a:t>A light-harvesting complex contains various pigment molecules bound to </a:t>
            </a:r>
            <a:r>
              <a:rPr lang="en-US" dirty="0" smtClean="0"/>
              <a:t>proteins.</a:t>
            </a:r>
          </a:p>
          <a:p>
            <a:pPr lvl="1"/>
            <a:r>
              <a:rPr lang="en-US" dirty="0" smtClean="0"/>
              <a:t>functions </a:t>
            </a:r>
            <a:r>
              <a:rPr lang="en-US" dirty="0"/>
              <a:t>as a light-gathering antenna</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6220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07_07bExcitedPhotosystem-U.jpg"/>
          <p:cNvPicPr>
            <a:picLocks noChangeAspect="1"/>
          </p:cNvPicPr>
          <p:nvPr/>
        </p:nvPicPr>
        <p:blipFill rotWithShape="1">
          <a:blip r:embed="rId3" cstate="email">
            <a:extLst>
              <a:ext uri="{28A0092B-C50C-407E-A947-70E740481C1C}">
                <a14:useLocalDpi xmlns:a14="http://schemas.microsoft.com/office/drawing/2010/main" val="0"/>
              </a:ext>
            </a:extLst>
          </a:blip>
          <a:srcRect b="4787"/>
          <a:stretch/>
        </p:blipFill>
        <p:spPr>
          <a:xfrm>
            <a:off x="1152144" y="478424"/>
            <a:ext cx="6839712" cy="586222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7.7b</a:t>
            </a:r>
            <a:endParaRPr lang="en-US" sz="1200" dirty="0">
              <a:latin typeface="Arial" charset="0"/>
            </a:endParaRPr>
          </a:p>
        </p:txBody>
      </p:sp>
      <p:sp>
        <p:nvSpPr>
          <p:cNvPr id="27" name="Text Box 31"/>
          <p:cNvSpPr txBox="1">
            <a:spLocks noChangeArrowheads="1"/>
          </p:cNvSpPr>
          <p:nvPr/>
        </p:nvSpPr>
        <p:spPr bwMode="auto">
          <a:xfrm>
            <a:off x="2267445" y="920915"/>
            <a:ext cx="825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Light</a:t>
            </a:r>
            <a:endParaRPr lang="en-US" sz="1800" dirty="0">
              <a:solidFill>
                <a:srgbClr val="000000"/>
              </a:solidFill>
              <a:latin typeface="Arial" charset="0"/>
            </a:endParaRPr>
          </a:p>
        </p:txBody>
      </p:sp>
      <p:cxnSp>
        <p:nvCxnSpPr>
          <p:cNvPr id="4" name="Straight Connector 3"/>
          <p:cNvCxnSpPr/>
          <p:nvPr/>
        </p:nvCxnSpPr>
        <p:spPr bwMode="auto">
          <a:xfrm flipV="1">
            <a:off x="4742461" y="1627561"/>
            <a:ext cx="548289" cy="8388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4808069" y="1871255"/>
            <a:ext cx="1312143" cy="8763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623472" y="5273601"/>
            <a:ext cx="941932" cy="3467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5787490" y="4636247"/>
            <a:ext cx="777914" cy="9841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4728403" y="4645620"/>
            <a:ext cx="257742" cy="10450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4531581" y="4683111"/>
            <a:ext cx="192136" cy="10122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3884882" y="1641620"/>
            <a:ext cx="28117" cy="5764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908313" y="1646306"/>
            <a:ext cx="613896" cy="2249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3233496" y="4697170"/>
            <a:ext cx="632641" cy="10731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Left Brace 22"/>
          <p:cNvSpPr/>
          <p:nvPr/>
        </p:nvSpPr>
        <p:spPr bwMode="auto">
          <a:xfrm>
            <a:off x="1415241" y="2419566"/>
            <a:ext cx="253056" cy="2774366"/>
          </a:xfrm>
          <a:prstGeom prst="leftBrace">
            <a:avLst>
              <a:gd name="adj1" fmla="val 34260"/>
              <a:gd name="adj2" fmla="val 4701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26" name="Left Brace 25"/>
          <p:cNvSpPr/>
          <p:nvPr/>
        </p:nvSpPr>
        <p:spPr bwMode="auto">
          <a:xfrm rot="5400000">
            <a:off x="4558539" y="-600575"/>
            <a:ext cx="253056" cy="2966476"/>
          </a:xfrm>
          <a:prstGeom prst="leftBrace">
            <a:avLst>
              <a:gd name="adj1" fmla="val 34260"/>
              <a:gd name="adj2" fmla="val 49137"/>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28" name="Text Box 31"/>
          <p:cNvSpPr txBox="1">
            <a:spLocks noChangeArrowheads="1"/>
          </p:cNvSpPr>
          <p:nvPr/>
        </p:nvSpPr>
        <p:spPr bwMode="auto">
          <a:xfrm>
            <a:off x="1682399" y="1926935"/>
            <a:ext cx="1150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STROMA</a:t>
            </a:r>
            <a:endParaRPr lang="en-US" sz="1800" dirty="0">
              <a:solidFill>
                <a:srgbClr val="000000"/>
              </a:solidFill>
              <a:latin typeface="Arial" charset="0"/>
            </a:endParaRPr>
          </a:p>
        </p:txBody>
      </p:sp>
      <p:sp>
        <p:nvSpPr>
          <p:cNvPr id="29" name="Text Box 31"/>
          <p:cNvSpPr txBox="1">
            <a:spLocks noChangeArrowheads="1"/>
          </p:cNvSpPr>
          <p:nvPr/>
        </p:nvSpPr>
        <p:spPr bwMode="auto">
          <a:xfrm>
            <a:off x="3155714" y="1038645"/>
            <a:ext cx="1952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Light-harvesting</a:t>
            </a:r>
            <a:br>
              <a:rPr lang="en-US" sz="1800" dirty="0" smtClean="0">
                <a:solidFill>
                  <a:srgbClr val="000000"/>
                </a:solidFill>
                <a:latin typeface="Arial" charset="0"/>
              </a:rPr>
            </a:br>
            <a:r>
              <a:rPr lang="en-US" sz="1800" dirty="0" smtClean="0">
                <a:solidFill>
                  <a:srgbClr val="000000"/>
                </a:solidFill>
                <a:latin typeface="Arial" charset="0"/>
              </a:rPr>
              <a:t>complexes</a:t>
            </a:r>
            <a:endParaRPr lang="en-US" sz="1800" dirty="0">
              <a:solidFill>
                <a:srgbClr val="000000"/>
              </a:solidFill>
              <a:latin typeface="Arial" charset="0"/>
            </a:endParaRPr>
          </a:p>
        </p:txBody>
      </p:sp>
      <p:sp>
        <p:nvSpPr>
          <p:cNvPr id="30" name="Text Box 31"/>
          <p:cNvSpPr txBox="1">
            <a:spLocks noChangeArrowheads="1"/>
          </p:cNvSpPr>
          <p:nvPr/>
        </p:nvSpPr>
        <p:spPr bwMode="auto">
          <a:xfrm>
            <a:off x="4003476" y="460704"/>
            <a:ext cx="21891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Photosystem</a:t>
            </a:r>
            <a:endParaRPr lang="en-US" sz="1800" dirty="0">
              <a:solidFill>
                <a:srgbClr val="000000"/>
              </a:solidFill>
              <a:latin typeface="Arial" charset="0"/>
            </a:endParaRPr>
          </a:p>
        </p:txBody>
      </p:sp>
      <p:sp>
        <p:nvSpPr>
          <p:cNvPr id="31" name="Text Box 31"/>
          <p:cNvSpPr txBox="1">
            <a:spLocks noChangeArrowheads="1"/>
          </p:cNvSpPr>
          <p:nvPr/>
        </p:nvSpPr>
        <p:spPr bwMode="auto">
          <a:xfrm>
            <a:off x="5139471" y="1031600"/>
            <a:ext cx="1851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Reaction-center</a:t>
            </a:r>
            <a:br>
              <a:rPr lang="en-US" sz="1800" dirty="0" smtClean="0">
                <a:solidFill>
                  <a:srgbClr val="000000"/>
                </a:solidFill>
                <a:latin typeface="Arial" charset="0"/>
              </a:rPr>
            </a:br>
            <a:r>
              <a:rPr lang="en-US" sz="1800" dirty="0" smtClean="0">
                <a:solidFill>
                  <a:srgbClr val="000000"/>
                </a:solidFill>
                <a:latin typeface="Arial" charset="0"/>
              </a:rPr>
              <a:t>complex</a:t>
            </a:r>
            <a:endParaRPr lang="en-US" sz="1800" dirty="0">
              <a:solidFill>
                <a:srgbClr val="000000"/>
              </a:solidFill>
              <a:latin typeface="Arial" charset="0"/>
            </a:endParaRPr>
          </a:p>
        </p:txBody>
      </p:sp>
      <p:sp>
        <p:nvSpPr>
          <p:cNvPr id="32" name="Text Box 31"/>
          <p:cNvSpPr txBox="1">
            <a:spLocks noChangeArrowheads="1"/>
          </p:cNvSpPr>
          <p:nvPr/>
        </p:nvSpPr>
        <p:spPr bwMode="auto">
          <a:xfrm>
            <a:off x="6158950" y="1695701"/>
            <a:ext cx="18512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Primary electron</a:t>
            </a:r>
            <a:br>
              <a:rPr lang="en-US" sz="1800" dirty="0" smtClean="0">
                <a:solidFill>
                  <a:srgbClr val="000000"/>
                </a:solidFill>
                <a:latin typeface="Arial" charset="0"/>
              </a:rPr>
            </a:br>
            <a:r>
              <a:rPr lang="en-US" sz="1800" dirty="0" smtClean="0">
                <a:solidFill>
                  <a:srgbClr val="000000"/>
                </a:solidFill>
                <a:latin typeface="Arial" charset="0"/>
              </a:rPr>
              <a:t>acceptor</a:t>
            </a:r>
            <a:endParaRPr lang="en-US" sz="1800" dirty="0">
              <a:solidFill>
                <a:srgbClr val="000000"/>
              </a:solidFill>
              <a:latin typeface="Arial" charset="0"/>
            </a:endParaRPr>
          </a:p>
        </p:txBody>
      </p:sp>
      <p:sp>
        <p:nvSpPr>
          <p:cNvPr id="33" name="Text Box 31"/>
          <p:cNvSpPr txBox="1">
            <a:spLocks noChangeArrowheads="1"/>
          </p:cNvSpPr>
          <p:nvPr/>
        </p:nvSpPr>
        <p:spPr bwMode="auto">
          <a:xfrm>
            <a:off x="1670749" y="5381421"/>
            <a:ext cx="14168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THYLAKOID</a:t>
            </a:r>
            <a:br>
              <a:rPr lang="en-US" sz="1800" dirty="0" smtClean="0">
                <a:solidFill>
                  <a:srgbClr val="000000"/>
                </a:solidFill>
                <a:latin typeface="Arial" charset="0"/>
              </a:rPr>
            </a:br>
            <a:r>
              <a:rPr lang="en-US" sz="1800" dirty="0" smtClean="0">
                <a:solidFill>
                  <a:srgbClr val="000000"/>
                </a:solidFill>
                <a:latin typeface="Arial" charset="0"/>
              </a:rPr>
              <a:t>SPACE</a:t>
            </a:r>
            <a:endParaRPr lang="en-US" sz="1800" dirty="0">
              <a:solidFill>
                <a:srgbClr val="000000"/>
              </a:solidFill>
              <a:latin typeface="Arial" charset="0"/>
            </a:endParaRPr>
          </a:p>
        </p:txBody>
      </p:sp>
      <p:sp>
        <p:nvSpPr>
          <p:cNvPr id="34" name="Text Box 31"/>
          <p:cNvSpPr txBox="1">
            <a:spLocks noChangeArrowheads="1"/>
          </p:cNvSpPr>
          <p:nvPr/>
        </p:nvSpPr>
        <p:spPr bwMode="auto">
          <a:xfrm>
            <a:off x="2791750" y="5697776"/>
            <a:ext cx="10880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Transfer</a:t>
            </a:r>
            <a:br>
              <a:rPr lang="en-US" sz="1800" dirty="0" smtClean="0">
                <a:solidFill>
                  <a:srgbClr val="000000"/>
                </a:solidFill>
                <a:latin typeface="Arial" charset="0"/>
              </a:rPr>
            </a:br>
            <a:r>
              <a:rPr lang="en-US" sz="1800" dirty="0" smtClean="0">
                <a:solidFill>
                  <a:srgbClr val="000000"/>
                </a:solidFill>
                <a:latin typeface="Arial" charset="0"/>
              </a:rPr>
              <a:t>of energy</a:t>
            </a:r>
            <a:endParaRPr lang="en-US" sz="1800" dirty="0">
              <a:solidFill>
                <a:srgbClr val="000000"/>
              </a:solidFill>
              <a:latin typeface="Arial" charset="0"/>
            </a:endParaRPr>
          </a:p>
        </p:txBody>
      </p:sp>
      <p:sp>
        <p:nvSpPr>
          <p:cNvPr id="35" name="Text Box 31"/>
          <p:cNvSpPr txBox="1">
            <a:spLocks noChangeArrowheads="1"/>
          </p:cNvSpPr>
          <p:nvPr/>
        </p:nvSpPr>
        <p:spPr bwMode="auto">
          <a:xfrm>
            <a:off x="3875309" y="5697780"/>
            <a:ext cx="1711435" cy="7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060"/>
              </a:lnSpc>
              <a:spcBef>
                <a:spcPct val="0"/>
              </a:spcBef>
              <a:spcAft>
                <a:spcPct val="0"/>
              </a:spcAft>
            </a:pPr>
            <a:r>
              <a:rPr lang="en-US" sz="1800" dirty="0" smtClean="0">
                <a:solidFill>
                  <a:srgbClr val="000000"/>
                </a:solidFill>
                <a:latin typeface="Arial" charset="0"/>
              </a:rPr>
              <a:t>Pair of</a:t>
            </a:r>
            <a:br>
              <a:rPr lang="en-US" sz="1800" dirty="0" smtClean="0">
                <a:solidFill>
                  <a:srgbClr val="000000"/>
                </a:solidFill>
                <a:latin typeface="Arial" charset="0"/>
              </a:rPr>
            </a:br>
            <a:r>
              <a:rPr lang="en-US" sz="1800" dirty="0" smtClean="0">
                <a:solidFill>
                  <a:srgbClr val="000000"/>
                </a:solidFill>
                <a:latin typeface="Arial" charset="0"/>
              </a:rPr>
              <a:t>chlorophyll </a:t>
            </a:r>
            <a:r>
              <a:rPr lang="en-US" sz="1800" i="1" dirty="0" smtClean="0">
                <a:solidFill>
                  <a:srgbClr val="000000"/>
                </a:solidFill>
                <a:latin typeface="Arial" charset="0"/>
              </a:rPr>
              <a:t>a</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molecules</a:t>
            </a:r>
            <a:endParaRPr lang="en-US" sz="1800" dirty="0">
              <a:solidFill>
                <a:srgbClr val="000000"/>
              </a:solidFill>
              <a:latin typeface="Arial" charset="0"/>
            </a:endParaRPr>
          </a:p>
        </p:txBody>
      </p:sp>
      <p:sp>
        <p:nvSpPr>
          <p:cNvPr id="36" name="Text Box 31"/>
          <p:cNvSpPr txBox="1">
            <a:spLocks noChangeArrowheads="1"/>
          </p:cNvSpPr>
          <p:nvPr/>
        </p:nvSpPr>
        <p:spPr bwMode="auto">
          <a:xfrm>
            <a:off x="6619167" y="5476411"/>
            <a:ext cx="15308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Pigment</a:t>
            </a:r>
            <a:br>
              <a:rPr lang="en-US" sz="1800" dirty="0" smtClean="0">
                <a:solidFill>
                  <a:srgbClr val="000000"/>
                </a:solidFill>
                <a:latin typeface="Arial" charset="0"/>
              </a:rPr>
            </a:br>
            <a:r>
              <a:rPr lang="en-US" sz="1800" dirty="0" smtClean="0">
                <a:solidFill>
                  <a:srgbClr val="000000"/>
                </a:solidFill>
                <a:latin typeface="Arial" charset="0"/>
              </a:rPr>
              <a:t>molecules</a:t>
            </a:r>
            <a:endParaRPr lang="en-US" sz="1800" dirty="0">
              <a:solidFill>
                <a:srgbClr val="000000"/>
              </a:solidFill>
              <a:latin typeface="Arial" charset="0"/>
            </a:endParaRPr>
          </a:p>
        </p:txBody>
      </p:sp>
      <p:sp>
        <p:nvSpPr>
          <p:cNvPr id="37" name="Text Box 31"/>
          <p:cNvSpPr txBox="1">
            <a:spLocks noChangeArrowheads="1"/>
          </p:cNvSpPr>
          <p:nvPr/>
        </p:nvSpPr>
        <p:spPr bwMode="auto">
          <a:xfrm rot="16200000">
            <a:off x="-24961" y="3422932"/>
            <a:ext cx="2579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Thylakoid membrane</a:t>
            </a:r>
            <a:endParaRPr lang="en-US" sz="1800" dirty="0">
              <a:solidFill>
                <a:srgbClr val="000000"/>
              </a:solidFill>
              <a:latin typeface="Arial" charset="0"/>
            </a:endParaRPr>
          </a:p>
        </p:txBody>
      </p:sp>
    </p:spTree>
    <p:extLst>
      <p:ext uri="{BB962C8B-B14F-4D97-AF65-F5344CB8AC3E}">
        <p14:creationId xmlns:p14="http://schemas.microsoft.com/office/powerpoint/2010/main" val="172820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 What is the equation for Cellular Respiration?</a:t>
            </a:r>
          </a:p>
          <a:p>
            <a:pPr marL="0" indent="0">
              <a:buNone/>
            </a:pPr>
            <a:endParaRPr lang="en-US" dirty="0"/>
          </a:p>
          <a:p>
            <a:pPr marL="0" indent="0">
              <a:buNone/>
            </a:pPr>
            <a:endParaRPr lang="en-US" dirty="0" smtClean="0"/>
          </a:p>
          <a:p>
            <a:pPr marL="0" indent="0">
              <a:buNone/>
            </a:pPr>
            <a:r>
              <a:rPr lang="en-US" dirty="0" smtClean="0"/>
              <a:t>#2. What is the equation for Photosynthesis?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90348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7.7 Photosystems capture solar energy</a:t>
            </a:r>
          </a:p>
        </p:txBody>
      </p:sp>
      <p:sp>
        <p:nvSpPr>
          <p:cNvPr id="3" name="Content Placeholder 2"/>
          <p:cNvSpPr>
            <a:spLocks noGrp="1"/>
          </p:cNvSpPr>
          <p:nvPr>
            <p:ph idx="1"/>
          </p:nvPr>
        </p:nvSpPr>
        <p:spPr>
          <a:xfrm>
            <a:off x="313267" y="1080247"/>
            <a:ext cx="8475133" cy="4758267"/>
          </a:xfrm>
        </p:spPr>
        <p:txBody>
          <a:bodyPr/>
          <a:lstStyle/>
          <a:p>
            <a:r>
              <a:rPr lang="en-US" dirty="0"/>
              <a:t>The light energy is passed from molecule to molecule within the photosystem</a:t>
            </a:r>
            <a:r>
              <a:rPr lang="en-US" dirty="0" smtClean="0"/>
              <a:t>.</a:t>
            </a:r>
          </a:p>
          <a:p>
            <a:endParaRPr lang="en-US" dirty="0"/>
          </a:p>
          <a:p>
            <a:pPr lvl="1"/>
            <a:r>
              <a:rPr lang="en-US" dirty="0"/>
              <a:t>Finally it reaches the reaction </a:t>
            </a:r>
            <a:r>
              <a:rPr lang="en-US" dirty="0" smtClean="0"/>
              <a:t>center</a:t>
            </a:r>
          </a:p>
          <a:p>
            <a:pPr lvl="1"/>
            <a:endParaRPr lang="en-US" dirty="0"/>
          </a:p>
          <a:p>
            <a:pPr lvl="2"/>
            <a:r>
              <a:rPr lang="en-US" dirty="0" smtClean="0"/>
              <a:t>Chlorophyll a pair transfers an electron to primary electron acceptor</a:t>
            </a:r>
          </a:p>
          <a:p>
            <a:pPr lvl="2"/>
            <a:endParaRPr lang="en-US" dirty="0"/>
          </a:p>
          <a:p>
            <a:pPr lvl="2"/>
            <a:endParaRPr lang="en-US" dirty="0" smtClean="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12074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7.7 Photosystems capture solar </a:t>
            </a:r>
            <a:r>
              <a:rPr lang="en-US" dirty="0" smtClean="0"/>
              <a:t>energy</a:t>
            </a:r>
            <a:endParaRPr lang="en-US" dirty="0"/>
          </a:p>
        </p:txBody>
      </p:sp>
      <p:sp>
        <p:nvSpPr>
          <p:cNvPr id="3" name="Content Placeholder 2"/>
          <p:cNvSpPr>
            <a:spLocks noGrp="1"/>
          </p:cNvSpPr>
          <p:nvPr>
            <p:ph idx="1"/>
          </p:nvPr>
        </p:nvSpPr>
        <p:spPr/>
        <p:txBody>
          <a:bodyPr/>
          <a:lstStyle/>
          <a:p>
            <a:r>
              <a:rPr lang="en-US" dirty="0"/>
              <a:t>Two types of photosystems (photosystem I and photosystem II) cooperate in the light reactions</a:t>
            </a:r>
            <a:r>
              <a:rPr lang="en-US" dirty="0" smtClean="0"/>
              <a:t>.</a:t>
            </a:r>
          </a:p>
          <a:p>
            <a:endParaRPr lang="en-US" dirty="0"/>
          </a:p>
          <a:p>
            <a:r>
              <a:rPr lang="en-US" dirty="0"/>
              <a:t>Each photosystem has a characteristic reaction-center complex, with a special pair of chlorophyll </a:t>
            </a:r>
            <a:r>
              <a:rPr lang="en-US" i="1" dirty="0"/>
              <a:t>a</a:t>
            </a:r>
            <a:r>
              <a:rPr lang="en-US" dirty="0"/>
              <a:t> molecules associated with a particular primary electron acceptor</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683570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7.8 Two photosystems connected by an electron transport chain generate ATP and NADPH</a:t>
            </a:r>
          </a:p>
        </p:txBody>
      </p:sp>
      <p:sp>
        <p:nvSpPr>
          <p:cNvPr id="3" name="Content Placeholder 2"/>
          <p:cNvSpPr>
            <a:spLocks noGrp="1"/>
          </p:cNvSpPr>
          <p:nvPr>
            <p:ph idx="1"/>
          </p:nvPr>
        </p:nvSpPr>
        <p:spPr/>
        <p:txBody>
          <a:bodyPr/>
          <a:lstStyle/>
          <a:p>
            <a:r>
              <a:rPr lang="en-US" sz="2400" dirty="0" smtClean="0"/>
              <a:t>How is light energy </a:t>
            </a:r>
            <a:r>
              <a:rPr lang="en-US" sz="2400" dirty="0"/>
              <a:t>transformed into the chemical energy of ATP and </a:t>
            </a:r>
            <a:r>
              <a:rPr lang="en-US" sz="2400" dirty="0" smtClean="0"/>
              <a:t>NADPH</a:t>
            </a:r>
            <a:r>
              <a:rPr lang="en-US" sz="2400" dirty="0"/>
              <a:t>?</a:t>
            </a:r>
            <a:endParaRPr lang="en-US" sz="2400" dirty="0" smtClean="0"/>
          </a:p>
          <a:p>
            <a:endParaRPr lang="en-US" sz="2400" dirty="0"/>
          </a:p>
          <a:p>
            <a:r>
              <a:rPr lang="en-US" sz="2400" dirty="0"/>
              <a:t>E</a:t>
            </a:r>
            <a:r>
              <a:rPr lang="en-US" sz="2400" dirty="0" smtClean="0"/>
              <a:t>lectrons are:</a:t>
            </a:r>
            <a:endParaRPr lang="en-US" sz="2400" dirty="0"/>
          </a:p>
          <a:p>
            <a:pPr lvl="1"/>
            <a:r>
              <a:rPr lang="en-US" sz="2400" dirty="0"/>
              <a:t>removed from </a:t>
            </a:r>
            <a:r>
              <a:rPr lang="en-US" sz="2400" dirty="0" smtClean="0"/>
              <a:t>water</a:t>
            </a:r>
            <a:endParaRPr lang="en-US" sz="2400" dirty="0"/>
          </a:p>
          <a:p>
            <a:pPr lvl="1"/>
            <a:r>
              <a:rPr lang="en-US" sz="2400" dirty="0"/>
              <a:t>passed from photosystem II to photosystem </a:t>
            </a:r>
            <a:r>
              <a:rPr lang="en-US" sz="2400" dirty="0" smtClean="0"/>
              <a:t>I</a:t>
            </a:r>
            <a:endParaRPr lang="en-US" sz="2400" dirty="0"/>
          </a:p>
          <a:p>
            <a:pPr lvl="1"/>
            <a:r>
              <a:rPr lang="en-US" sz="2400" dirty="0"/>
              <a:t>accepted by NADP</a:t>
            </a:r>
            <a:r>
              <a:rPr lang="en-US" sz="2400" baseline="30000" dirty="0"/>
              <a:t>+</a:t>
            </a:r>
            <a:r>
              <a:rPr lang="en-US" sz="2400" dirty="0"/>
              <a:t>, reducing it to NADPH</a:t>
            </a:r>
            <a:r>
              <a:rPr lang="en-US" sz="2400" dirty="0" smtClean="0"/>
              <a:t>.</a:t>
            </a:r>
          </a:p>
          <a:p>
            <a:pPr lvl="1"/>
            <a:endParaRPr lang="en-US" sz="2400" dirty="0"/>
          </a:p>
          <a:p>
            <a:r>
              <a:rPr lang="en-US" sz="2400" dirty="0"/>
              <a:t>Between the two photosystems, the electrons</a:t>
            </a:r>
          </a:p>
          <a:p>
            <a:pPr lvl="1"/>
            <a:r>
              <a:rPr lang="en-US" sz="2400" dirty="0"/>
              <a:t>move down an electron transport </a:t>
            </a:r>
            <a:r>
              <a:rPr lang="en-US" sz="2400" dirty="0" smtClean="0"/>
              <a:t>chain</a:t>
            </a:r>
            <a:endParaRPr lang="en-US" sz="2400" dirty="0"/>
          </a:p>
          <a:p>
            <a:pPr lvl="1"/>
            <a:r>
              <a:rPr lang="en-US" sz="2400" dirty="0"/>
              <a:t>provide energy for the synthesis of ATP</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01106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_08LightRxnAnalogy-U.jpg"/>
          <p:cNvPicPr>
            <a:picLocks noChangeAspect="1"/>
          </p:cNvPicPr>
          <p:nvPr/>
        </p:nvPicPr>
        <p:blipFill rotWithShape="1">
          <a:blip r:embed="rId3" cstate="email">
            <a:extLst>
              <a:ext uri="{28A0092B-C50C-407E-A947-70E740481C1C}">
                <a14:useLocalDpi xmlns:a14="http://schemas.microsoft.com/office/drawing/2010/main" val="0"/>
              </a:ext>
            </a:extLst>
          </a:blip>
          <a:srcRect b="2754"/>
          <a:stretch/>
        </p:blipFill>
        <p:spPr>
          <a:xfrm>
            <a:off x="408432" y="137160"/>
            <a:ext cx="8327136" cy="640234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7.8</a:t>
            </a:r>
            <a:endParaRPr lang="en-US" sz="1200" dirty="0">
              <a:latin typeface="Arial" charset="0"/>
            </a:endParaRPr>
          </a:p>
        </p:txBody>
      </p:sp>
      <p:sp>
        <p:nvSpPr>
          <p:cNvPr id="27" name="Text Box 31"/>
          <p:cNvSpPr txBox="1">
            <a:spLocks noChangeArrowheads="1"/>
          </p:cNvSpPr>
          <p:nvPr/>
        </p:nvSpPr>
        <p:spPr bwMode="auto">
          <a:xfrm>
            <a:off x="5070653" y="877739"/>
            <a:ext cx="792921"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2000" dirty="0" smtClean="0">
                <a:solidFill>
                  <a:srgbClr val="000000"/>
                </a:solidFill>
                <a:latin typeface="Arial" charset="0"/>
              </a:rPr>
              <a:t>ATP</a:t>
            </a:r>
            <a:endParaRPr lang="en-US" sz="2000" dirty="0">
              <a:solidFill>
                <a:srgbClr val="000000"/>
              </a:solidFill>
              <a:latin typeface="Arial" charset="0"/>
            </a:endParaRPr>
          </a:p>
        </p:txBody>
      </p:sp>
      <p:sp>
        <p:nvSpPr>
          <p:cNvPr id="5" name="Text Box 31"/>
          <p:cNvSpPr txBox="1">
            <a:spLocks noChangeArrowheads="1"/>
          </p:cNvSpPr>
          <p:nvPr/>
        </p:nvSpPr>
        <p:spPr bwMode="auto">
          <a:xfrm>
            <a:off x="7743222" y="2408996"/>
            <a:ext cx="977790"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2000" dirty="0" smtClean="0">
                <a:solidFill>
                  <a:srgbClr val="000000"/>
                </a:solidFill>
                <a:latin typeface="Arial" charset="0"/>
              </a:rPr>
              <a:t>NADPH</a:t>
            </a:r>
            <a:endParaRPr lang="en-US" sz="2000" dirty="0">
              <a:solidFill>
                <a:srgbClr val="000000"/>
              </a:solidFill>
              <a:latin typeface="Arial" charset="0"/>
            </a:endParaRPr>
          </a:p>
        </p:txBody>
      </p:sp>
      <p:sp>
        <p:nvSpPr>
          <p:cNvPr id="6" name="Text Box 31"/>
          <p:cNvSpPr txBox="1">
            <a:spLocks noChangeArrowheads="1"/>
          </p:cNvSpPr>
          <p:nvPr/>
        </p:nvSpPr>
        <p:spPr bwMode="auto">
          <a:xfrm>
            <a:off x="4241012" y="3702695"/>
            <a:ext cx="1556564" cy="83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160"/>
              </a:lnSpc>
              <a:spcBef>
                <a:spcPct val="0"/>
              </a:spcBef>
              <a:spcAft>
                <a:spcPct val="0"/>
              </a:spcAft>
            </a:pPr>
            <a:r>
              <a:rPr lang="en-US" sz="2000" dirty="0" smtClean="0">
                <a:solidFill>
                  <a:srgbClr val="000000"/>
                </a:solidFill>
                <a:latin typeface="Arial" charset="0"/>
              </a:rPr>
              <a:t>Electron</a:t>
            </a:r>
            <a:br>
              <a:rPr lang="en-US" sz="2000" dirty="0" smtClean="0">
                <a:solidFill>
                  <a:srgbClr val="000000"/>
                </a:solidFill>
                <a:latin typeface="Arial" charset="0"/>
              </a:rPr>
            </a:br>
            <a:r>
              <a:rPr lang="en-US" sz="2000" dirty="0" smtClean="0">
                <a:solidFill>
                  <a:srgbClr val="000000"/>
                </a:solidFill>
                <a:latin typeface="Arial" charset="0"/>
              </a:rPr>
              <a:t>transport</a:t>
            </a:r>
            <a:br>
              <a:rPr lang="en-US" sz="2000" dirty="0" smtClean="0">
                <a:solidFill>
                  <a:srgbClr val="000000"/>
                </a:solidFill>
                <a:latin typeface="Arial" charset="0"/>
              </a:rPr>
            </a:br>
            <a:r>
              <a:rPr lang="en-US" sz="2000" dirty="0" smtClean="0">
                <a:solidFill>
                  <a:srgbClr val="000000"/>
                </a:solidFill>
                <a:latin typeface="Arial" charset="0"/>
              </a:rPr>
              <a:t>chain ramp</a:t>
            </a:r>
            <a:endParaRPr lang="en-US" sz="2000" dirty="0">
              <a:solidFill>
                <a:srgbClr val="000000"/>
              </a:solidFill>
              <a:latin typeface="Arial" charset="0"/>
            </a:endParaRPr>
          </a:p>
        </p:txBody>
      </p:sp>
      <p:sp>
        <p:nvSpPr>
          <p:cNvPr id="7" name="Text Box 31"/>
          <p:cNvSpPr txBox="1">
            <a:spLocks noChangeArrowheads="1"/>
          </p:cNvSpPr>
          <p:nvPr/>
        </p:nvSpPr>
        <p:spPr bwMode="auto">
          <a:xfrm rot="15485912">
            <a:off x="6883444" y="3771575"/>
            <a:ext cx="977790" cy="2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500" dirty="0" smtClean="0">
                <a:solidFill>
                  <a:srgbClr val="000000"/>
                </a:solidFill>
                <a:latin typeface="Arial" charset="0"/>
              </a:rPr>
              <a:t>Photon</a:t>
            </a:r>
            <a:endParaRPr lang="en-US" sz="1500" dirty="0">
              <a:solidFill>
                <a:srgbClr val="000000"/>
              </a:solidFill>
              <a:latin typeface="Arial" charset="0"/>
            </a:endParaRPr>
          </a:p>
        </p:txBody>
      </p:sp>
      <p:sp>
        <p:nvSpPr>
          <p:cNvPr id="8" name="Text Box 31"/>
          <p:cNvSpPr txBox="1">
            <a:spLocks noChangeArrowheads="1"/>
          </p:cNvSpPr>
          <p:nvPr/>
        </p:nvSpPr>
        <p:spPr bwMode="auto">
          <a:xfrm rot="16753263">
            <a:off x="1046430" y="5538580"/>
            <a:ext cx="977790" cy="2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500" dirty="0" smtClean="0">
                <a:solidFill>
                  <a:srgbClr val="000000"/>
                </a:solidFill>
                <a:latin typeface="Arial" charset="0"/>
              </a:rPr>
              <a:t>Photon</a:t>
            </a:r>
            <a:endParaRPr lang="en-US" sz="1500" dirty="0">
              <a:solidFill>
                <a:srgbClr val="000000"/>
              </a:solidFill>
              <a:latin typeface="Arial" charset="0"/>
            </a:endParaRPr>
          </a:p>
        </p:txBody>
      </p:sp>
      <p:sp>
        <p:nvSpPr>
          <p:cNvPr id="9" name="Text Box 31"/>
          <p:cNvSpPr txBox="1">
            <a:spLocks noChangeArrowheads="1"/>
          </p:cNvSpPr>
          <p:nvPr/>
        </p:nvSpPr>
        <p:spPr bwMode="auto">
          <a:xfrm>
            <a:off x="2317792" y="6036770"/>
            <a:ext cx="1925878"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2000" dirty="0" smtClean="0">
                <a:solidFill>
                  <a:srgbClr val="FFFFFF"/>
                </a:solidFill>
                <a:latin typeface="Arial" charset="0"/>
              </a:rPr>
              <a:t>Photosystem </a:t>
            </a:r>
            <a:r>
              <a:rPr lang="en-US" sz="2000" dirty="0" smtClean="0">
                <a:solidFill>
                  <a:srgbClr val="FFFFFF"/>
                </a:solidFill>
                <a:latin typeface="Times New Roman" panose="02020603050405020304" pitchFamily="18" charset="0"/>
                <a:cs typeface="Times New Roman" panose="02020603050405020304" pitchFamily="18" charset="0"/>
              </a:rPr>
              <a:t>II</a:t>
            </a:r>
            <a:endParaRPr lang="en-US" sz="2000" dirty="0">
              <a:solidFill>
                <a:srgbClr val="FFFFFF"/>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6309049" y="6036769"/>
            <a:ext cx="1925878"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2000" dirty="0" smtClean="0">
                <a:solidFill>
                  <a:srgbClr val="FFFFFF"/>
                </a:solidFill>
                <a:latin typeface="Arial" charset="0"/>
              </a:rPr>
              <a:t>Photosystem </a:t>
            </a:r>
            <a:r>
              <a:rPr lang="en-US" sz="2000" dirty="0" smtClean="0">
                <a:solidFill>
                  <a:srgbClr val="FFFFFF"/>
                </a:solidFill>
                <a:latin typeface="Times New Roman" panose="02020603050405020304" pitchFamily="18" charset="0"/>
                <a:cs typeface="Times New Roman" panose="02020603050405020304" pitchFamily="18" charset="0"/>
              </a:rPr>
              <a:t>I</a:t>
            </a:r>
            <a:endParaRPr lang="en-US"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641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#6. Explain the diagram/ The light reactions of Photosynthesis </a:t>
            </a:r>
            <a:endParaRPr lang="en-US" dirty="0"/>
          </a:p>
        </p:txBody>
      </p:sp>
    </p:spTree>
    <p:extLst>
      <p:ext uri="{BB962C8B-B14F-4D97-AF65-F5344CB8AC3E}">
        <p14:creationId xmlns:p14="http://schemas.microsoft.com/office/powerpoint/2010/main" val="912429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7.9 VISUALIZING THE CONCEPT: The light reactions take place within the thylakoid membranes </a:t>
            </a:r>
          </a:p>
        </p:txBody>
      </p:sp>
      <p:sp>
        <p:nvSpPr>
          <p:cNvPr id="3" name="Content Placeholder 2"/>
          <p:cNvSpPr>
            <a:spLocks noGrp="1"/>
          </p:cNvSpPr>
          <p:nvPr>
            <p:ph idx="1"/>
          </p:nvPr>
        </p:nvSpPr>
        <p:spPr/>
        <p:txBody>
          <a:bodyPr/>
          <a:lstStyle/>
          <a:p>
            <a:r>
              <a:rPr lang="en-US" sz="2400" dirty="0"/>
              <a:t>Light energy absorbed by the two photosystems drives the flow of electrons from water to NADPH. </a:t>
            </a:r>
            <a:endParaRPr lang="en-US" sz="2400" dirty="0" smtClean="0"/>
          </a:p>
          <a:p>
            <a:endParaRPr lang="en-US" sz="2400" dirty="0"/>
          </a:p>
          <a:p>
            <a:r>
              <a:rPr lang="en-US" sz="2400" dirty="0"/>
              <a:t>The electron transport chain helps to produce the concentration gradient of H</a:t>
            </a:r>
            <a:r>
              <a:rPr lang="en-US" sz="2400" baseline="30000" dirty="0"/>
              <a:t>+</a:t>
            </a:r>
            <a:r>
              <a:rPr lang="en-US" sz="2400" dirty="0"/>
              <a:t> across the thylakoid membrane, which drives H</a:t>
            </a:r>
            <a:r>
              <a:rPr lang="en-US" sz="2400" baseline="30000" dirty="0"/>
              <a:t>+</a:t>
            </a:r>
            <a:r>
              <a:rPr lang="en-US" sz="2400" dirty="0"/>
              <a:t> through ATP synthase, producing ATP. </a:t>
            </a:r>
            <a:endParaRPr lang="en-US" sz="2400" dirty="0" smtClean="0"/>
          </a:p>
          <a:p>
            <a:endParaRPr lang="en-US" sz="2400" dirty="0"/>
          </a:p>
          <a:p>
            <a:r>
              <a:rPr lang="en-US" sz="2400" dirty="0"/>
              <a:t>Because the initial energy input is light (“</a:t>
            </a:r>
            <a:r>
              <a:rPr lang="en-US" sz="2400" i="1" dirty="0"/>
              <a:t>photo</a:t>
            </a:r>
            <a:r>
              <a:rPr lang="en-US" sz="2400" dirty="0"/>
              <a:t>”), this </a:t>
            </a:r>
            <a:r>
              <a:rPr lang="en-US" sz="2400" dirty="0" err="1"/>
              <a:t>chemiosmotic</a:t>
            </a:r>
            <a:r>
              <a:rPr lang="en-US" sz="2400" dirty="0"/>
              <a:t> production of ATP is called </a:t>
            </a:r>
            <a:r>
              <a:rPr lang="en-US" sz="2400" b="1" dirty="0"/>
              <a:t>photophosphorylation</a:t>
            </a:r>
            <a:r>
              <a:rPr lang="en-US" sz="2400" dirty="0"/>
              <a:t>.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18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#7. What is photophosphorylation?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271607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217" descr="07_09_1LightReactions_5-U.jpg"/>
          <p:cNvPicPr>
            <a:picLocks noChangeAspect="1"/>
          </p:cNvPicPr>
          <p:nvPr/>
        </p:nvPicPr>
        <p:blipFill rotWithShape="1">
          <a:blip r:embed="rId3" cstate="email">
            <a:extLst>
              <a:ext uri="{28A0092B-C50C-407E-A947-70E740481C1C}">
                <a14:useLocalDpi xmlns:a14="http://schemas.microsoft.com/office/drawing/2010/main" val="0"/>
              </a:ext>
            </a:extLst>
          </a:blip>
          <a:srcRect b="2170"/>
          <a:stretch/>
        </p:blipFill>
        <p:spPr>
          <a:xfrm>
            <a:off x="795528" y="137160"/>
            <a:ext cx="7552944" cy="6440812"/>
          </a:xfrm>
          <a:prstGeom prst="rect">
            <a:avLst/>
          </a:prstGeom>
        </p:spPr>
      </p:pic>
      <p:sp>
        <p:nvSpPr>
          <p:cNvPr id="61" name="Rounded Rectangle 60"/>
          <p:cNvSpPr/>
          <p:nvPr/>
        </p:nvSpPr>
        <p:spPr bwMode="auto">
          <a:xfrm>
            <a:off x="902361" y="4410860"/>
            <a:ext cx="2118489" cy="244748"/>
          </a:xfrm>
          <a:prstGeom prst="roundRect">
            <a:avLst/>
          </a:prstGeom>
          <a:solidFill>
            <a:schemeClr val="bg1">
              <a:alpha val="6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62" name="Rounded Rectangle 61"/>
          <p:cNvSpPr/>
          <p:nvPr/>
        </p:nvSpPr>
        <p:spPr bwMode="auto">
          <a:xfrm>
            <a:off x="3175702" y="4382187"/>
            <a:ext cx="1384919" cy="244748"/>
          </a:xfrm>
          <a:prstGeom prst="roundRect">
            <a:avLst/>
          </a:prstGeom>
          <a:solidFill>
            <a:schemeClr val="bg1">
              <a:alpha val="6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7.9-5</a:t>
            </a:r>
            <a:endParaRPr lang="en-US" sz="1200" dirty="0">
              <a:latin typeface="Arial" charset="0"/>
            </a:endParaRPr>
          </a:p>
        </p:txBody>
      </p:sp>
      <p:sp>
        <p:nvSpPr>
          <p:cNvPr id="6" name="Text Box 31"/>
          <p:cNvSpPr txBox="1">
            <a:spLocks noChangeArrowheads="1"/>
          </p:cNvSpPr>
          <p:nvPr/>
        </p:nvSpPr>
        <p:spPr bwMode="auto">
          <a:xfrm>
            <a:off x="873173" y="368179"/>
            <a:ext cx="593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Light</a:t>
            </a:r>
            <a:endParaRPr lang="en-US" sz="1400" dirty="0">
              <a:solidFill>
                <a:srgbClr val="000000"/>
              </a:solidFill>
              <a:latin typeface="Arial" charset="0"/>
            </a:endParaRPr>
          </a:p>
        </p:txBody>
      </p:sp>
      <p:sp>
        <p:nvSpPr>
          <p:cNvPr id="7" name="Text Box 31"/>
          <p:cNvSpPr txBox="1">
            <a:spLocks noChangeArrowheads="1"/>
          </p:cNvSpPr>
          <p:nvPr/>
        </p:nvSpPr>
        <p:spPr bwMode="auto">
          <a:xfrm>
            <a:off x="1152573" y="631704"/>
            <a:ext cx="11620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500"/>
              </a:lnSpc>
              <a:spcBef>
                <a:spcPct val="0"/>
              </a:spcBef>
              <a:spcAft>
                <a:spcPct val="0"/>
              </a:spcAft>
            </a:pPr>
            <a:r>
              <a:rPr lang="en-US" sz="1250" dirty="0" smtClean="0">
                <a:solidFill>
                  <a:srgbClr val="000000"/>
                </a:solidFill>
                <a:latin typeface="Arial" charset="0"/>
              </a:rPr>
              <a:t>Photosystem</a:t>
            </a:r>
            <a:br>
              <a:rPr lang="en-US" sz="1250" dirty="0" smtClean="0">
                <a:solidFill>
                  <a:srgbClr val="000000"/>
                </a:solidFill>
                <a:latin typeface="Arial" charset="0"/>
              </a:rPr>
            </a:br>
            <a:r>
              <a:rPr lang="en-US" sz="1250" dirty="0" smtClean="0">
                <a:solidFill>
                  <a:srgbClr val="000000"/>
                </a:solidFill>
                <a:latin typeface="Times"/>
                <a:cs typeface="Times"/>
              </a:rPr>
              <a:t>II</a:t>
            </a:r>
            <a:endParaRPr lang="en-US" sz="1250" dirty="0">
              <a:solidFill>
                <a:srgbClr val="000000"/>
              </a:solidFill>
              <a:latin typeface="Times"/>
              <a:cs typeface="Times"/>
            </a:endParaRPr>
          </a:p>
        </p:txBody>
      </p:sp>
      <p:sp>
        <p:nvSpPr>
          <p:cNvPr id="8" name="Text Box 31"/>
          <p:cNvSpPr txBox="1">
            <a:spLocks noChangeArrowheads="1"/>
          </p:cNvSpPr>
          <p:nvPr/>
        </p:nvSpPr>
        <p:spPr bwMode="auto">
          <a:xfrm>
            <a:off x="1034630" y="2604458"/>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25000" dirty="0" smtClean="0">
                <a:solidFill>
                  <a:srgbClr val="000000"/>
                </a:solidFill>
                <a:latin typeface="Arial" charset="0"/>
              </a:rPr>
              <a:t>2</a:t>
            </a:r>
            <a:r>
              <a:rPr lang="en-US" sz="1000" dirty="0" smtClean="0">
                <a:solidFill>
                  <a:srgbClr val="000000"/>
                </a:solidFill>
                <a:latin typeface="Arial" charset="0"/>
              </a:rPr>
              <a:t>O</a:t>
            </a:r>
            <a:endParaRPr lang="en-US" sz="1000" dirty="0">
              <a:solidFill>
                <a:srgbClr val="000000"/>
              </a:solidFill>
              <a:latin typeface="Arial" charset="0"/>
            </a:endParaRPr>
          </a:p>
        </p:txBody>
      </p:sp>
      <p:sp>
        <p:nvSpPr>
          <p:cNvPr id="9" name="Text Box 31"/>
          <p:cNvSpPr txBox="1">
            <a:spLocks noChangeArrowheads="1"/>
          </p:cNvSpPr>
          <p:nvPr/>
        </p:nvSpPr>
        <p:spPr bwMode="auto">
          <a:xfrm>
            <a:off x="1479131" y="2747333"/>
            <a:ext cx="397294"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O</a:t>
            </a:r>
            <a:r>
              <a:rPr lang="en-US" sz="1000" baseline="-25000" dirty="0" smtClean="0">
                <a:solidFill>
                  <a:srgbClr val="000000"/>
                </a:solidFill>
                <a:latin typeface="Arial" charset="0"/>
              </a:rPr>
              <a:t>2</a:t>
            </a:r>
            <a:r>
              <a:rPr lang="en-US" sz="1500" dirty="0" smtClean="0">
                <a:solidFill>
                  <a:srgbClr val="000000"/>
                </a:solidFill>
                <a:latin typeface="Arial" charset="0"/>
              </a:rPr>
              <a:t> </a:t>
            </a:r>
            <a:r>
              <a:rPr lang="en-US" sz="1000" dirty="0" smtClean="0">
                <a:solidFill>
                  <a:srgbClr val="000000"/>
                </a:solidFill>
                <a:latin typeface="Arial" charset="0"/>
              </a:rPr>
              <a:t>+ 2</a:t>
            </a:r>
            <a:endParaRPr lang="en-US" sz="1000" dirty="0">
              <a:solidFill>
                <a:srgbClr val="000000"/>
              </a:solidFill>
              <a:latin typeface="Arial" charset="0"/>
            </a:endParaRPr>
          </a:p>
        </p:txBody>
      </p:sp>
      <p:sp>
        <p:nvSpPr>
          <p:cNvPr id="10" name="Text Box 31"/>
          <p:cNvSpPr txBox="1">
            <a:spLocks noChangeArrowheads="1"/>
          </p:cNvSpPr>
          <p:nvPr/>
        </p:nvSpPr>
        <p:spPr bwMode="auto">
          <a:xfrm>
            <a:off x="1914105" y="274733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11" name="Text Box 31"/>
          <p:cNvSpPr txBox="1">
            <a:spLocks noChangeArrowheads="1"/>
          </p:cNvSpPr>
          <p:nvPr/>
        </p:nvSpPr>
        <p:spPr bwMode="auto">
          <a:xfrm>
            <a:off x="1374489" y="2743667"/>
            <a:ext cx="174625" cy="14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40"/>
              </a:lnSpc>
              <a:spcBef>
                <a:spcPct val="0"/>
              </a:spcBef>
              <a:spcAft>
                <a:spcPct val="0"/>
              </a:spcAft>
            </a:pPr>
            <a:r>
              <a:rPr lang="en-US" sz="650" dirty="0">
                <a:solidFill>
                  <a:srgbClr val="000000"/>
                </a:solidFill>
                <a:latin typeface="Arial" charset="0"/>
              </a:rPr>
              <a:t>1</a:t>
            </a:r>
            <a:endParaRPr lang="en-US" sz="650" baseline="30000" dirty="0">
              <a:solidFill>
                <a:srgbClr val="000000"/>
              </a:solidFill>
              <a:latin typeface="Arial" charset="0"/>
            </a:endParaRPr>
          </a:p>
        </p:txBody>
      </p:sp>
      <p:grpSp>
        <p:nvGrpSpPr>
          <p:cNvPr id="12" name="Group 11"/>
          <p:cNvGrpSpPr/>
          <p:nvPr/>
        </p:nvGrpSpPr>
        <p:grpSpPr>
          <a:xfrm>
            <a:off x="1365250" y="2737317"/>
            <a:ext cx="180689" cy="249504"/>
            <a:chOff x="1574800" y="3232617"/>
            <a:chExt cx="180689" cy="249504"/>
          </a:xfrm>
        </p:grpSpPr>
        <p:sp>
          <p:nvSpPr>
            <p:cNvPr id="13" name="Text Box 31"/>
            <p:cNvSpPr txBox="1">
              <a:spLocks noChangeArrowheads="1"/>
            </p:cNvSpPr>
            <p:nvPr/>
          </p:nvSpPr>
          <p:spPr bwMode="auto">
            <a:xfrm>
              <a:off x="1580864" y="3334217"/>
              <a:ext cx="174625" cy="14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40"/>
                </a:lnSpc>
                <a:spcBef>
                  <a:spcPct val="0"/>
                </a:spcBef>
                <a:spcAft>
                  <a:spcPct val="0"/>
                </a:spcAft>
              </a:pPr>
              <a:r>
                <a:rPr lang="en-US" sz="650" dirty="0" smtClean="0">
                  <a:solidFill>
                    <a:srgbClr val="000000"/>
                  </a:solidFill>
                  <a:latin typeface="Arial" charset="0"/>
                </a:rPr>
                <a:t>2</a:t>
              </a:r>
              <a:endParaRPr lang="en-US" sz="650" baseline="30000" dirty="0">
                <a:solidFill>
                  <a:srgbClr val="000000"/>
                </a:solidFill>
                <a:latin typeface="Arial" charset="0"/>
              </a:endParaRPr>
            </a:p>
          </p:txBody>
        </p:sp>
        <p:cxnSp>
          <p:nvCxnSpPr>
            <p:cNvPr id="14" name="Straight Connector 13"/>
            <p:cNvCxnSpPr/>
            <p:nvPr/>
          </p:nvCxnSpPr>
          <p:spPr bwMode="auto">
            <a:xfrm>
              <a:off x="1574800" y="3387725"/>
              <a:ext cx="5715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31"/>
            <p:cNvSpPr txBox="1">
              <a:spLocks noChangeArrowheads="1"/>
            </p:cNvSpPr>
            <p:nvPr/>
          </p:nvSpPr>
          <p:spPr bwMode="auto">
            <a:xfrm>
              <a:off x="1580864" y="3232617"/>
              <a:ext cx="174625" cy="14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40"/>
                </a:lnSpc>
                <a:spcBef>
                  <a:spcPct val="0"/>
                </a:spcBef>
                <a:spcAft>
                  <a:spcPct val="0"/>
                </a:spcAft>
              </a:pPr>
              <a:r>
                <a:rPr lang="en-US" sz="650" dirty="0" smtClean="0">
                  <a:solidFill>
                    <a:srgbClr val="000000"/>
                  </a:solidFill>
                  <a:latin typeface="Arial" charset="0"/>
                </a:rPr>
                <a:t>1</a:t>
              </a:r>
              <a:endParaRPr lang="en-US" sz="650" baseline="30000" dirty="0">
                <a:solidFill>
                  <a:srgbClr val="000000"/>
                </a:solidFill>
                <a:latin typeface="Arial" charset="0"/>
              </a:endParaRPr>
            </a:p>
          </p:txBody>
        </p:sp>
      </p:grpSp>
      <p:sp>
        <p:nvSpPr>
          <p:cNvPr id="16" name="Text Box 31"/>
          <p:cNvSpPr txBox="1">
            <a:spLocks noChangeArrowheads="1"/>
          </p:cNvSpPr>
          <p:nvPr/>
        </p:nvSpPr>
        <p:spPr bwMode="auto">
          <a:xfrm>
            <a:off x="2520951" y="416844"/>
            <a:ext cx="1397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80"/>
              </a:lnSpc>
              <a:spcBef>
                <a:spcPct val="0"/>
              </a:spcBef>
              <a:spcAft>
                <a:spcPct val="0"/>
              </a:spcAft>
            </a:pPr>
            <a:r>
              <a:rPr lang="en-US" sz="1400" dirty="0" smtClean="0">
                <a:solidFill>
                  <a:srgbClr val="000000"/>
                </a:solidFill>
                <a:latin typeface="Arial" charset="0"/>
              </a:rPr>
              <a:t>Electron</a:t>
            </a:r>
            <a:br>
              <a:rPr lang="en-US" sz="1400" dirty="0" smtClean="0">
                <a:solidFill>
                  <a:srgbClr val="000000"/>
                </a:solidFill>
                <a:latin typeface="Arial" charset="0"/>
              </a:rPr>
            </a:br>
            <a:r>
              <a:rPr lang="en-US" sz="1400" dirty="0" smtClean="0">
                <a:solidFill>
                  <a:srgbClr val="000000"/>
                </a:solidFill>
                <a:latin typeface="Arial" charset="0"/>
              </a:rPr>
              <a:t>transport chain</a:t>
            </a:r>
            <a:endParaRPr lang="en-US" sz="1400" dirty="0">
              <a:solidFill>
                <a:srgbClr val="000000"/>
              </a:solidFill>
              <a:latin typeface="Arial" charset="0"/>
            </a:endParaRPr>
          </a:p>
        </p:txBody>
      </p:sp>
      <p:sp>
        <p:nvSpPr>
          <p:cNvPr id="17" name="Text Box 31"/>
          <p:cNvSpPr txBox="1">
            <a:spLocks noChangeArrowheads="1"/>
          </p:cNvSpPr>
          <p:nvPr/>
        </p:nvSpPr>
        <p:spPr bwMode="auto">
          <a:xfrm>
            <a:off x="2304630" y="2325058"/>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18" name="Text Box 31"/>
          <p:cNvSpPr txBox="1">
            <a:spLocks noChangeArrowheads="1"/>
          </p:cNvSpPr>
          <p:nvPr/>
        </p:nvSpPr>
        <p:spPr bwMode="auto">
          <a:xfrm>
            <a:off x="2634830" y="242348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19" name="Text Box 31"/>
          <p:cNvSpPr txBox="1">
            <a:spLocks noChangeArrowheads="1"/>
          </p:cNvSpPr>
          <p:nvPr/>
        </p:nvSpPr>
        <p:spPr bwMode="auto">
          <a:xfrm>
            <a:off x="3053930" y="252508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20" name="Text Box 31"/>
          <p:cNvSpPr txBox="1">
            <a:spLocks noChangeArrowheads="1"/>
          </p:cNvSpPr>
          <p:nvPr/>
        </p:nvSpPr>
        <p:spPr bwMode="auto">
          <a:xfrm>
            <a:off x="3590505" y="269018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21" name="Text Box 31"/>
          <p:cNvSpPr txBox="1">
            <a:spLocks noChangeArrowheads="1"/>
          </p:cNvSpPr>
          <p:nvPr/>
        </p:nvSpPr>
        <p:spPr bwMode="auto">
          <a:xfrm>
            <a:off x="2339555" y="44863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22" name="Text Box 31"/>
          <p:cNvSpPr txBox="1">
            <a:spLocks noChangeArrowheads="1"/>
          </p:cNvSpPr>
          <p:nvPr/>
        </p:nvSpPr>
        <p:spPr bwMode="auto">
          <a:xfrm>
            <a:off x="3053930" y="896308"/>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23" name="Left Brace 22"/>
          <p:cNvSpPr/>
          <p:nvPr/>
        </p:nvSpPr>
        <p:spPr bwMode="auto">
          <a:xfrm rot="5400000">
            <a:off x="3038474" y="44453"/>
            <a:ext cx="125414" cy="1716087"/>
          </a:xfrm>
          <a:prstGeom prst="leftBrace">
            <a:avLst>
              <a:gd name="adj1" fmla="val 42333"/>
              <a:gd name="adj2" fmla="val 48335"/>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24" name="Text Box 31"/>
          <p:cNvSpPr txBox="1">
            <a:spLocks noChangeArrowheads="1"/>
          </p:cNvSpPr>
          <p:nvPr/>
        </p:nvSpPr>
        <p:spPr bwMode="auto">
          <a:xfrm>
            <a:off x="3977855" y="272828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25" name="Text Box 31"/>
          <p:cNvSpPr txBox="1">
            <a:spLocks noChangeArrowheads="1"/>
          </p:cNvSpPr>
          <p:nvPr/>
        </p:nvSpPr>
        <p:spPr bwMode="auto">
          <a:xfrm>
            <a:off x="5098630" y="2537783"/>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26" name="Text Box 31"/>
          <p:cNvSpPr txBox="1">
            <a:spLocks noChangeArrowheads="1"/>
          </p:cNvSpPr>
          <p:nvPr/>
        </p:nvSpPr>
        <p:spPr bwMode="auto">
          <a:xfrm>
            <a:off x="3810001" y="394619"/>
            <a:ext cx="5683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80"/>
              </a:lnSpc>
              <a:spcBef>
                <a:spcPct val="0"/>
              </a:spcBef>
              <a:spcAft>
                <a:spcPct val="0"/>
              </a:spcAft>
            </a:pPr>
            <a:r>
              <a:rPr lang="en-US" sz="1400" dirty="0" smtClean="0">
                <a:solidFill>
                  <a:srgbClr val="000000"/>
                </a:solidFill>
                <a:latin typeface="Arial" charset="0"/>
              </a:rPr>
              <a:t>Light</a:t>
            </a:r>
            <a:endParaRPr lang="en-US" sz="1400" dirty="0">
              <a:solidFill>
                <a:srgbClr val="000000"/>
              </a:solidFill>
              <a:latin typeface="Arial" charset="0"/>
            </a:endParaRPr>
          </a:p>
        </p:txBody>
      </p:sp>
      <p:sp>
        <p:nvSpPr>
          <p:cNvPr id="28" name="Text Box 31"/>
          <p:cNvSpPr txBox="1">
            <a:spLocks noChangeArrowheads="1"/>
          </p:cNvSpPr>
          <p:nvPr/>
        </p:nvSpPr>
        <p:spPr bwMode="auto">
          <a:xfrm>
            <a:off x="4108498" y="628529"/>
            <a:ext cx="11620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500"/>
              </a:lnSpc>
              <a:spcBef>
                <a:spcPct val="0"/>
              </a:spcBef>
              <a:spcAft>
                <a:spcPct val="0"/>
              </a:spcAft>
            </a:pPr>
            <a:r>
              <a:rPr lang="en-US" sz="1250" dirty="0" smtClean="0">
                <a:solidFill>
                  <a:srgbClr val="000000"/>
                </a:solidFill>
                <a:latin typeface="Arial" charset="0"/>
              </a:rPr>
              <a:t>Photosystem</a:t>
            </a:r>
            <a:br>
              <a:rPr lang="en-US" sz="1250" dirty="0" smtClean="0">
                <a:solidFill>
                  <a:srgbClr val="000000"/>
                </a:solidFill>
                <a:latin typeface="Arial" charset="0"/>
              </a:rPr>
            </a:br>
            <a:r>
              <a:rPr lang="en-US" sz="1250" dirty="0" smtClean="0">
                <a:solidFill>
                  <a:srgbClr val="000000"/>
                </a:solidFill>
                <a:latin typeface="Times"/>
                <a:cs typeface="Times"/>
              </a:rPr>
              <a:t>I</a:t>
            </a:r>
            <a:endParaRPr lang="en-US" sz="1250" dirty="0">
              <a:solidFill>
                <a:srgbClr val="000000"/>
              </a:solidFill>
              <a:latin typeface="Times"/>
              <a:cs typeface="Times"/>
            </a:endParaRPr>
          </a:p>
        </p:txBody>
      </p:sp>
      <p:sp>
        <p:nvSpPr>
          <p:cNvPr id="29" name="Text Box 31"/>
          <p:cNvSpPr txBox="1">
            <a:spLocks noChangeArrowheads="1"/>
          </p:cNvSpPr>
          <p:nvPr/>
        </p:nvSpPr>
        <p:spPr bwMode="auto">
          <a:xfrm>
            <a:off x="5348040" y="2468867"/>
            <a:ext cx="3337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0" name="Text Box 31"/>
          <p:cNvSpPr txBox="1">
            <a:spLocks noChangeArrowheads="1"/>
          </p:cNvSpPr>
          <p:nvPr/>
        </p:nvSpPr>
        <p:spPr bwMode="auto">
          <a:xfrm>
            <a:off x="5584325" y="2859395"/>
            <a:ext cx="3337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1" name="Text Box 31"/>
          <p:cNvSpPr txBox="1">
            <a:spLocks noChangeArrowheads="1"/>
          </p:cNvSpPr>
          <p:nvPr/>
        </p:nvSpPr>
        <p:spPr bwMode="auto">
          <a:xfrm>
            <a:off x="5889524" y="2711716"/>
            <a:ext cx="3337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2" name="Text Box 31"/>
          <p:cNvSpPr txBox="1">
            <a:spLocks noChangeArrowheads="1"/>
          </p:cNvSpPr>
          <p:nvPr/>
        </p:nvSpPr>
        <p:spPr bwMode="auto">
          <a:xfrm>
            <a:off x="5968287" y="3190848"/>
            <a:ext cx="3337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3" name="Text Box 31"/>
          <p:cNvSpPr txBox="1">
            <a:spLocks noChangeArrowheads="1"/>
          </p:cNvSpPr>
          <p:nvPr/>
        </p:nvSpPr>
        <p:spPr bwMode="auto">
          <a:xfrm>
            <a:off x="5840302" y="608125"/>
            <a:ext cx="3337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4" name="Text Box 31"/>
          <p:cNvSpPr txBox="1">
            <a:spLocks noChangeArrowheads="1"/>
          </p:cNvSpPr>
          <p:nvPr/>
        </p:nvSpPr>
        <p:spPr bwMode="auto">
          <a:xfrm>
            <a:off x="5239759" y="614688"/>
            <a:ext cx="5589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NADP</a:t>
            </a:r>
            <a:r>
              <a:rPr lang="en-US" sz="1000" baseline="30000" dirty="0" smtClean="0">
                <a:solidFill>
                  <a:srgbClr val="000000"/>
                </a:solidFill>
                <a:latin typeface="Arial" charset="0"/>
              </a:rPr>
              <a:t>+</a:t>
            </a:r>
            <a:r>
              <a:rPr lang="en-US" sz="1000" dirty="0" smtClean="0">
                <a:solidFill>
                  <a:srgbClr val="000000"/>
                </a:solidFill>
                <a:latin typeface="Arial" charset="0"/>
              </a:rPr>
              <a:t> </a:t>
            </a:r>
            <a:endParaRPr lang="en-US" sz="1000" baseline="30000" dirty="0">
              <a:solidFill>
                <a:srgbClr val="000000"/>
              </a:solidFill>
              <a:latin typeface="Arial" charset="0"/>
            </a:endParaRPr>
          </a:p>
        </p:txBody>
      </p:sp>
      <p:sp>
        <p:nvSpPr>
          <p:cNvPr id="35" name="Text Box 31"/>
          <p:cNvSpPr txBox="1">
            <a:spLocks noChangeArrowheads="1"/>
          </p:cNvSpPr>
          <p:nvPr/>
        </p:nvSpPr>
        <p:spPr bwMode="auto">
          <a:xfrm>
            <a:off x="6079872" y="782055"/>
            <a:ext cx="5589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NADPH</a:t>
            </a:r>
            <a:endParaRPr lang="en-US" sz="1000" baseline="30000" dirty="0">
              <a:solidFill>
                <a:srgbClr val="000000"/>
              </a:solidFill>
              <a:latin typeface="Arial" charset="0"/>
            </a:endParaRPr>
          </a:p>
        </p:txBody>
      </p:sp>
      <p:sp>
        <p:nvSpPr>
          <p:cNvPr id="36" name="Text Box 31"/>
          <p:cNvSpPr txBox="1">
            <a:spLocks noChangeArrowheads="1"/>
          </p:cNvSpPr>
          <p:nvPr/>
        </p:nvSpPr>
        <p:spPr bwMode="auto">
          <a:xfrm>
            <a:off x="7609138" y="2760940"/>
            <a:ext cx="558976" cy="50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300"/>
              </a:lnSpc>
              <a:spcBef>
                <a:spcPct val="0"/>
              </a:spcBef>
              <a:spcAft>
                <a:spcPct val="0"/>
              </a:spcAft>
            </a:pPr>
            <a:r>
              <a:rPr lang="en-US" sz="1200" dirty="0" smtClean="0">
                <a:solidFill>
                  <a:srgbClr val="000000"/>
                </a:solidFill>
                <a:latin typeface="Arial" charset="0"/>
              </a:rPr>
              <a:t>To </a:t>
            </a:r>
            <a:br>
              <a:rPr lang="en-US" sz="1200" dirty="0" smtClean="0">
                <a:solidFill>
                  <a:srgbClr val="000000"/>
                </a:solidFill>
                <a:latin typeface="Arial" charset="0"/>
              </a:rPr>
            </a:br>
            <a:r>
              <a:rPr lang="en-US" sz="1200" dirty="0" smtClean="0">
                <a:solidFill>
                  <a:srgbClr val="000000"/>
                </a:solidFill>
                <a:latin typeface="Arial" charset="0"/>
              </a:rPr>
              <a:t>Calvin</a:t>
            </a:r>
            <a:br>
              <a:rPr lang="en-US" sz="1200" dirty="0" smtClean="0">
                <a:solidFill>
                  <a:srgbClr val="000000"/>
                </a:solidFill>
                <a:latin typeface="Arial" charset="0"/>
              </a:rPr>
            </a:br>
            <a:r>
              <a:rPr lang="en-US" sz="1200" dirty="0" smtClean="0">
                <a:solidFill>
                  <a:srgbClr val="000000"/>
                </a:solidFill>
                <a:latin typeface="Arial" charset="0"/>
              </a:rPr>
              <a:t>Cycle</a:t>
            </a:r>
            <a:endParaRPr lang="en-US" sz="1200" baseline="30000" dirty="0">
              <a:solidFill>
                <a:srgbClr val="000000"/>
              </a:solidFill>
              <a:latin typeface="Arial" charset="0"/>
            </a:endParaRPr>
          </a:p>
        </p:txBody>
      </p:sp>
      <p:sp>
        <p:nvSpPr>
          <p:cNvPr id="37" name="Text Box 31"/>
          <p:cNvSpPr txBox="1">
            <a:spLocks noChangeArrowheads="1"/>
          </p:cNvSpPr>
          <p:nvPr/>
        </p:nvSpPr>
        <p:spPr bwMode="auto">
          <a:xfrm>
            <a:off x="3791095" y="2944929"/>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8" name="Text Box 31"/>
          <p:cNvSpPr txBox="1">
            <a:spLocks noChangeArrowheads="1"/>
          </p:cNvSpPr>
          <p:nvPr/>
        </p:nvSpPr>
        <p:spPr bwMode="auto">
          <a:xfrm>
            <a:off x="1721221" y="3626574"/>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39" name="Text Box 31"/>
          <p:cNvSpPr txBox="1">
            <a:spLocks noChangeArrowheads="1"/>
          </p:cNvSpPr>
          <p:nvPr/>
        </p:nvSpPr>
        <p:spPr bwMode="auto">
          <a:xfrm>
            <a:off x="1977831" y="3331655"/>
            <a:ext cx="19248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THYLAKOID SPACE</a:t>
            </a:r>
            <a:endParaRPr lang="en-US" sz="1400" dirty="0">
              <a:solidFill>
                <a:srgbClr val="000000"/>
              </a:solidFill>
              <a:latin typeface="Arial" charset="0"/>
            </a:endParaRPr>
          </a:p>
        </p:txBody>
      </p:sp>
      <p:sp>
        <p:nvSpPr>
          <p:cNvPr id="40" name="Text Box 31"/>
          <p:cNvSpPr txBox="1">
            <a:spLocks noChangeArrowheads="1"/>
          </p:cNvSpPr>
          <p:nvPr/>
        </p:nvSpPr>
        <p:spPr bwMode="auto">
          <a:xfrm>
            <a:off x="1819082" y="5124294"/>
            <a:ext cx="19248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STROMA</a:t>
            </a:r>
            <a:endParaRPr lang="en-US" sz="1400" dirty="0">
              <a:solidFill>
                <a:srgbClr val="000000"/>
              </a:solidFill>
              <a:latin typeface="Arial" charset="0"/>
            </a:endParaRPr>
          </a:p>
        </p:txBody>
      </p:sp>
      <p:sp>
        <p:nvSpPr>
          <p:cNvPr id="41" name="Text Box 31"/>
          <p:cNvSpPr txBox="1">
            <a:spLocks noChangeArrowheads="1"/>
          </p:cNvSpPr>
          <p:nvPr/>
        </p:nvSpPr>
        <p:spPr bwMode="auto">
          <a:xfrm>
            <a:off x="968432" y="4418078"/>
            <a:ext cx="206686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550" dirty="0" smtClean="0">
                <a:solidFill>
                  <a:srgbClr val="000000"/>
                </a:solidFill>
                <a:latin typeface="Arial" charset="0"/>
              </a:rPr>
              <a:t>Thylakoid membrane</a:t>
            </a:r>
            <a:endParaRPr lang="en-US" sz="1550" dirty="0">
              <a:solidFill>
                <a:srgbClr val="000000"/>
              </a:solidFill>
              <a:latin typeface="Arial" charset="0"/>
            </a:endParaRPr>
          </a:p>
        </p:txBody>
      </p:sp>
      <p:sp>
        <p:nvSpPr>
          <p:cNvPr id="43" name="Text Box 31"/>
          <p:cNvSpPr txBox="1">
            <a:spLocks noChangeArrowheads="1"/>
          </p:cNvSpPr>
          <p:nvPr/>
        </p:nvSpPr>
        <p:spPr bwMode="auto">
          <a:xfrm>
            <a:off x="3902447" y="3683724"/>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44" name="Text Box 31"/>
          <p:cNvSpPr txBox="1">
            <a:spLocks noChangeArrowheads="1"/>
          </p:cNvSpPr>
          <p:nvPr/>
        </p:nvSpPr>
        <p:spPr bwMode="auto">
          <a:xfrm>
            <a:off x="2997257" y="4392678"/>
            <a:ext cx="149536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lnSpc>
                <a:spcPts val="1680"/>
              </a:lnSpc>
              <a:spcBef>
                <a:spcPct val="0"/>
              </a:spcBef>
              <a:spcAft>
                <a:spcPct val="0"/>
              </a:spcAft>
            </a:pPr>
            <a:r>
              <a:rPr lang="en-US" sz="1500" dirty="0" smtClean="0">
                <a:solidFill>
                  <a:srgbClr val="000000"/>
                </a:solidFill>
                <a:latin typeface="Arial" charset="0"/>
              </a:rPr>
              <a:t>ATP synthase</a:t>
            </a:r>
            <a:endParaRPr lang="en-US" sz="1500" dirty="0">
              <a:solidFill>
                <a:srgbClr val="000000"/>
              </a:solidFill>
              <a:latin typeface="Arial" charset="0"/>
            </a:endParaRPr>
          </a:p>
        </p:txBody>
      </p:sp>
      <p:cxnSp>
        <p:nvCxnSpPr>
          <p:cNvPr id="9216" name="Straight Connector 9215"/>
          <p:cNvCxnSpPr/>
          <p:nvPr/>
        </p:nvCxnSpPr>
        <p:spPr bwMode="auto">
          <a:xfrm>
            <a:off x="4524375" y="4511675"/>
            <a:ext cx="26352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31"/>
          <p:cNvSpPr txBox="1">
            <a:spLocks noChangeArrowheads="1"/>
          </p:cNvSpPr>
          <p:nvPr/>
        </p:nvSpPr>
        <p:spPr bwMode="auto">
          <a:xfrm>
            <a:off x="1536280" y="3366458"/>
            <a:ext cx="3337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48" name="Text Box 31"/>
          <p:cNvSpPr txBox="1">
            <a:spLocks noChangeArrowheads="1"/>
          </p:cNvSpPr>
          <p:nvPr/>
        </p:nvSpPr>
        <p:spPr bwMode="auto">
          <a:xfrm>
            <a:off x="4118347" y="3547199"/>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49" name="Text Box 31"/>
          <p:cNvSpPr txBox="1">
            <a:spLocks noChangeArrowheads="1"/>
          </p:cNvSpPr>
          <p:nvPr/>
        </p:nvSpPr>
        <p:spPr bwMode="auto">
          <a:xfrm>
            <a:off x="4508872" y="3671024"/>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0" name="Text Box 31"/>
          <p:cNvSpPr txBox="1">
            <a:spLocks noChangeArrowheads="1"/>
          </p:cNvSpPr>
          <p:nvPr/>
        </p:nvSpPr>
        <p:spPr bwMode="auto">
          <a:xfrm>
            <a:off x="902072" y="5198199"/>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1" name="Text Box 31"/>
          <p:cNvSpPr txBox="1">
            <a:spLocks noChangeArrowheads="1"/>
          </p:cNvSpPr>
          <p:nvPr/>
        </p:nvSpPr>
        <p:spPr bwMode="auto">
          <a:xfrm>
            <a:off x="1987922" y="5442674"/>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2" name="Text Box 31"/>
          <p:cNvSpPr txBox="1">
            <a:spLocks noChangeArrowheads="1"/>
          </p:cNvSpPr>
          <p:nvPr/>
        </p:nvSpPr>
        <p:spPr bwMode="auto">
          <a:xfrm>
            <a:off x="5080372" y="3626574"/>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3" name="Text Box 31"/>
          <p:cNvSpPr txBox="1">
            <a:spLocks noChangeArrowheads="1"/>
          </p:cNvSpPr>
          <p:nvPr/>
        </p:nvSpPr>
        <p:spPr bwMode="auto">
          <a:xfrm>
            <a:off x="5842372" y="3505924"/>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4" name="Text Box 31"/>
          <p:cNvSpPr txBox="1">
            <a:spLocks noChangeArrowheads="1"/>
          </p:cNvSpPr>
          <p:nvPr/>
        </p:nvSpPr>
        <p:spPr bwMode="auto">
          <a:xfrm>
            <a:off x="6223372" y="3401149"/>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5" name="Text Box 31"/>
          <p:cNvSpPr txBox="1">
            <a:spLocks noChangeArrowheads="1"/>
          </p:cNvSpPr>
          <p:nvPr/>
        </p:nvSpPr>
        <p:spPr bwMode="auto">
          <a:xfrm>
            <a:off x="978272" y="5896699"/>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6" name="Text Box 31"/>
          <p:cNvSpPr txBox="1">
            <a:spLocks noChangeArrowheads="1"/>
          </p:cNvSpPr>
          <p:nvPr/>
        </p:nvSpPr>
        <p:spPr bwMode="auto">
          <a:xfrm>
            <a:off x="2584822" y="5883999"/>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7" name="Text Box 31"/>
          <p:cNvSpPr txBox="1">
            <a:spLocks noChangeArrowheads="1"/>
          </p:cNvSpPr>
          <p:nvPr/>
        </p:nvSpPr>
        <p:spPr bwMode="auto">
          <a:xfrm>
            <a:off x="5080372" y="6176099"/>
            <a:ext cx="2504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58" name="Text Box 31"/>
          <p:cNvSpPr txBox="1">
            <a:spLocks noChangeArrowheads="1"/>
          </p:cNvSpPr>
          <p:nvPr/>
        </p:nvSpPr>
        <p:spPr bwMode="auto">
          <a:xfrm>
            <a:off x="4521571" y="5941149"/>
            <a:ext cx="393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P</a:t>
            </a:r>
            <a:endParaRPr lang="en-US" sz="1000" baseline="30000" dirty="0">
              <a:solidFill>
                <a:srgbClr val="000000"/>
              </a:solidFill>
              <a:latin typeface="Arial" charset="0"/>
            </a:endParaRPr>
          </a:p>
        </p:txBody>
      </p:sp>
      <p:sp>
        <p:nvSpPr>
          <p:cNvPr id="59" name="Text Box 31"/>
          <p:cNvSpPr txBox="1">
            <a:spLocks noChangeArrowheads="1"/>
          </p:cNvSpPr>
          <p:nvPr/>
        </p:nvSpPr>
        <p:spPr bwMode="auto">
          <a:xfrm>
            <a:off x="5854709" y="5966422"/>
            <a:ext cx="393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ATP</a:t>
            </a:r>
            <a:endParaRPr lang="en-US" sz="1000" baseline="30000" dirty="0">
              <a:solidFill>
                <a:srgbClr val="000000"/>
              </a:solidFill>
              <a:latin typeface="Arial" charset="0"/>
            </a:endParaRPr>
          </a:p>
        </p:txBody>
      </p:sp>
      <p:sp>
        <p:nvSpPr>
          <p:cNvPr id="60" name="Text Box 31"/>
          <p:cNvSpPr txBox="1">
            <a:spLocks noChangeArrowheads="1"/>
          </p:cNvSpPr>
          <p:nvPr/>
        </p:nvSpPr>
        <p:spPr bwMode="auto">
          <a:xfrm>
            <a:off x="4064122" y="5949635"/>
            <a:ext cx="393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ADP +</a:t>
            </a:r>
            <a:endParaRPr lang="en-US" sz="1000" baseline="30000" dirty="0">
              <a:solidFill>
                <a:srgbClr val="000000"/>
              </a:solidFill>
              <a:latin typeface="Arial" charset="0"/>
            </a:endParaRPr>
          </a:p>
        </p:txBody>
      </p:sp>
    </p:spTree>
    <p:extLst>
      <p:ext uri="{BB962C8B-B14F-4D97-AF65-F5344CB8AC3E}">
        <p14:creationId xmlns:p14="http://schemas.microsoft.com/office/powerpoint/2010/main" val="1343755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p:txBody>
          <a:bodyPr/>
          <a:lstStyle/>
          <a:p>
            <a:r>
              <a:rPr lang="en-US" dirty="0"/>
              <a:t>The Calvin Cycle:</a:t>
            </a:r>
          </a:p>
          <a:p>
            <a:r>
              <a:rPr lang="en-US" dirty="0"/>
              <a:t>Reducing CO</a:t>
            </a:r>
            <a:r>
              <a:rPr lang="en-US" baseline="-25000" dirty="0"/>
              <a:t>2</a:t>
            </a:r>
            <a:r>
              <a:rPr lang="en-US" dirty="0"/>
              <a:t> to </a:t>
            </a:r>
            <a:r>
              <a:rPr lang="en-US" dirty="0" smtClean="0"/>
              <a:t>Sugar</a:t>
            </a:r>
            <a:endParaRPr lang="en-US" dirty="0"/>
          </a:p>
        </p:txBody>
      </p:sp>
    </p:spTree>
    <p:extLst>
      <p:ext uri="{BB962C8B-B14F-4D97-AF65-F5344CB8AC3E}">
        <p14:creationId xmlns:p14="http://schemas.microsoft.com/office/powerpoint/2010/main" val="176181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7.10 ATP and NADPH power sugar synthesis in the Calvin cycle</a:t>
            </a:r>
          </a:p>
        </p:txBody>
      </p:sp>
      <p:sp>
        <p:nvSpPr>
          <p:cNvPr id="3" name="Content Placeholder 2"/>
          <p:cNvSpPr>
            <a:spLocks noGrp="1"/>
          </p:cNvSpPr>
          <p:nvPr>
            <p:ph idx="1"/>
          </p:nvPr>
        </p:nvSpPr>
        <p:spPr/>
        <p:txBody>
          <a:bodyPr/>
          <a:lstStyle/>
          <a:p>
            <a:r>
              <a:rPr lang="en-US" dirty="0"/>
              <a:t>The Calvin cycle makes sugar within a chloroplast</a:t>
            </a:r>
            <a:r>
              <a:rPr lang="en-US" dirty="0" smtClean="0"/>
              <a:t>.</a:t>
            </a:r>
          </a:p>
          <a:p>
            <a:endParaRPr lang="en-US" dirty="0"/>
          </a:p>
          <a:p>
            <a:r>
              <a:rPr lang="en-US" dirty="0"/>
              <a:t>To produce sugar, the necessary ingredients </a:t>
            </a:r>
            <a:r>
              <a:rPr lang="en-US" dirty="0" smtClean="0"/>
              <a:t>are</a:t>
            </a:r>
          </a:p>
          <a:p>
            <a:endParaRPr lang="en-US" dirty="0"/>
          </a:p>
          <a:p>
            <a:pPr lvl="1"/>
            <a:r>
              <a:rPr lang="en-US" dirty="0"/>
              <a:t>atmospheric CO</a:t>
            </a:r>
            <a:r>
              <a:rPr lang="en-US" baseline="-25000" dirty="0"/>
              <a:t>2</a:t>
            </a:r>
            <a:r>
              <a:rPr lang="en-US" dirty="0"/>
              <a:t> </a:t>
            </a:r>
            <a:endParaRPr lang="en-US" dirty="0" smtClean="0"/>
          </a:p>
          <a:p>
            <a:pPr lvl="1"/>
            <a:endParaRPr lang="en-US" dirty="0"/>
          </a:p>
          <a:p>
            <a:pPr lvl="1"/>
            <a:r>
              <a:rPr lang="en-US" dirty="0" smtClean="0"/>
              <a:t>ATP </a:t>
            </a:r>
            <a:r>
              <a:rPr lang="en-US" dirty="0"/>
              <a:t>and NADPH generated by the light </a:t>
            </a:r>
            <a:r>
              <a:rPr lang="en-US" dirty="0" smtClean="0"/>
              <a:t>reactions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94957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Photosynthesis fuels the biosphere</a:t>
            </a:r>
          </a:p>
        </p:txBody>
      </p:sp>
      <p:sp>
        <p:nvSpPr>
          <p:cNvPr id="3" name="Content Placeholder 2"/>
          <p:cNvSpPr>
            <a:spLocks noGrp="1"/>
          </p:cNvSpPr>
          <p:nvPr>
            <p:ph idx="1"/>
          </p:nvPr>
        </p:nvSpPr>
        <p:spPr/>
        <p:txBody>
          <a:bodyPr/>
          <a:lstStyle/>
          <a:p>
            <a:r>
              <a:rPr lang="en-US" dirty="0"/>
              <a:t>Plants are </a:t>
            </a:r>
            <a:r>
              <a:rPr lang="en-US" b="1" dirty="0" smtClean="0"/>
              <a:t>autotrophs</a:t>
            </a:r>
          </a:p>
          <a:p>
            <a:endParaRPr lang="en-US" b="1" dirty="0"/>
          </a:p>
          <a:p>
            <a:pPr lvl="1"/>
            <a:r>
              <a:rPr lang="en-US" dirty="0" smtClean="0"/>
              <a:t>make </a:t>
            </a:r>
            <a:r>
              <a:rPr lang="en-US" dirty="0"/>
              <a:t>their own food through the process of </a:t>
            </a:r>
            <a:r>
              <a:rPr lang="en-US" b="1" dirty="0" smtClean="0"/>
              <a:t>photosynthesis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20899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7.10 ATP and NADPH power sugar synthesis in the Calvin cycle</a:t>
            </a:r>
          </a:p>
        </p:txBody>
      </p:sp>
      <p:sp>
        <p:nvSpPr>
          <p:cNvPr id="3" name="Content Placeholder 2"/>
          <p:cNvSpPr>
            <a:spLocks noGrp="1"/>
          </p:cNvSpPr>
          <p:nvPr>
            <p:ph idx="1"/>
          </p:nvPr>
        </p:nvSpPr>
        <p:spPr/>
        <p:txBody>
          <a:bodyPr/>
          <a:lstStyle/>
          <a:p>
            <a:r>
              <a:rPr lang="en-US" dirty="0"/>
              <a:t>The Calvin cycle uses </a:t>
            </a:r>
            <a:r>
              <a:rPr lang="en-US" dirty="0" smtClean="0"/>
              <a:t>CO</a:t>
            </a:r>
            <a:r>
              <a:rPr lang="en-US" baseline="-25000" dirty="0" smtClean="0"/>
              <a:t>2</a:t>
            </a:r>
            <a:r>
              <a:rPr lang="en-US" dirty="0" smtClean="0"/>
              <a:t>, NADPH, and ATP to </a:t>
            </a:r>
            <a:r>
              <a:rPr lang="en-US" dirty="0"/>
              <a:t>produce an energy-rich, three-carbon sugar called glyceraldehyde 3-phosphate (G3P</a:t>
            </a:r>
            <a:r>
              <a:rPr lang="en-US" dirty="0" smtClean="0"/>
              <a:t>).</a:t>
            </a:r>
          </a:p>
          <a:p>
            <a:endParaRPr lang="en-US" dirty="0"/>
          </a:p>
          <a:p>
            <a:r>
              <a:rPr lang="en-US" dirty="0"/>
              <a:t>A plant cell uses G3P to make</a:t>
            </a:r>
          </a:p>
          <a:p>
            <a:pPr lvl="1"/>
            <a:r>
              <a:rPr lang="en-US" dirty="0" smtClean="0"/>
              <a:t>glucose</a:t>
            </a:r>
            <a:endParaRPr lang="en-US" dirty="0"/>
          </a:p>
          <a:p>
            <a:pPr lvl="1"/>
            <a:r>
              <a:rPr lang="en-US" dirty="0" smtClean="0"/>
              <a:t>sucrose</a:t>
            </a:r>
            <a:endParaRPr lang="en-US" dirty="0"/>
          </a:p>
          <a:p>
            <a:pPr lvl="1"/>
            <a:r>
              <a:rPr lang="en-US" dirty="0"/>
              <a:t>other organic </a:t>
            </a:r>
            <a:r>
              <a:rPr lang="en-US" dirty="0" smtClean="0"/>
              <a:t>molecules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699283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7.10 ATP and NADPH power sugar synthesis in the Calvin cycle</a:t>
            </a:r>
          </a:p>
        </p:txBody>
      </p:sp>
      <p:sp>
        <p:nvSpPr>
          <p:cNvPr id="3" name="Content Placeholder 2"/>
          <p:cNvSpPr>
            <a:spLocks noGrp="1"/>
          </p:cNvSpPr>
          <p:nvPr>
            <p:ph idx="1"/>
          </p:nvPr>
        </p:nvSpPr>
        <p:spPr/>
        <p:txBody>
          <a:bodyPr/>
          <a:lstStyle/>
          <a:p>
            <a:r>
              <a:rPr lang="en-US" dirty="0"/>
              <a:t>The steps of the Calvin cycle include</a:t>
            </a:r>
          </a:p>
          <a:p>
            <a:pPr lvl="1"/>
            <a:r>
              <a:rPr lang="en-US" dirty="0"/>
              <a:t>carbon </a:t>
            </a:r>
            <a:r>
              <a:rPr lang="en-US" dirty="0" smtClean="0"/>
              <a:t>fixation</a:t>
            </a:r>
            <a:endParaRPr lang="en-US" dirty="0"/>
          </a:p>
          <a:p>
            <a:pPr lvl="1"/>
            <a:r>
              <a:rPr lang="en-US" dirty="0" smtClean="0"/>
              <a:t>reduction</a:t>
            </a:r>
            <a:endParaRPr lang="en-US" dirty="0"/>
          </a:p>
          <a:p>
            <a:pPr lvl="1"/>
            <a:r>
              <a:rPr lang="en-US" dirty="0"/>
              <a:t>release of one molecule of </a:t>
            </a:r>
            <a:r>
              <a:rPr lang="en-US" dirty="0" smtClean="0"/>
              <a:t>G3P</a:t>
            </a:r>
            <a:endParaRPr lang="en-US" dirty="0"/>
          </a:p>
          <a:p>
            <a:pPr lvl="1"/>
            <a:r>
              <a:rPr lang="en-US" dirty="0"/>
              <a:t>regeneration of the starting molecule, </a:t>
            </a:r>
            <a:r>
              <a:rPr lang="en-US" b="1" dirty="0" err="1"/>
              <a:t>ribulose</a:t>
            </a:r>
            <a:r>
              <a:rPr lang="en-US" b="1" dirty="0"/>
              <a:t> </a:t>
            </a:r>
            <a:r>
              <a:rPr lang="en-US" b="1" dirty="0" err="1"/>
              <a:t>bisphosphate</a:t>
            </a:r>
            <a:r>
              <a:rPr lang="en-US" b="1" dirty="0"/>
              <a:t> (</a:t>
            </a:r>
            <a:r>
              <a:rPr lang="en-US" b="1" dirty="0" err="1"/>
              <a:t>RuBP</a:t>
            </a:r>
            <a:r>
              <a:rPr lang="en-US" b="1" dirty="0" smtClean="0"/>
              <a:t>).</a:t>
            </a:r>
          </a:p>
          <a:p>
            <a:pPr lvl="1"/>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41116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_10_2Calvin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3477"/>
          <a:stretch/>
        </p:blipFill>
        <p:spPr>
          <a:xfrm>
            <a:off x="612648" y="137160"/>
            <a:ext cx="7918704" cy="635478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7.10-2</a:t>
            </a:r>
            <a:endParaRPr lang="en-US" sz="1200" dirty="0">
              <a:latin typeface="Arial" charset="0"/>
            </a:endParaRPr>
          </a:p>
        </p:txBody>
      </p:sp>
      <p:sp>
        <p:nvSpPr>
          <p:cNvPr id="5" name="Text Box 31"/>
          <p:cNvSpPr txBox="1">
            <a:spLocks noChangeArrowheads="1"/>
          </p:cNvSpPr>
          <p:nvPr/>
        </p:nvSpPr>
        <p:spPr bwMode="auto">
          <a:xfrm>
            <a:off x="627654" y="2891661"/>
            <a:ext cx="127347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700" dirty="0" smtClean="0">
                <a:solidFill>
                  <a:srgbClr val="000000"/>
                </a:solidFill>
                <a:latin typeface="Arial" charset="0"/>
              </a:rPr>
              <a:t>Step 4</a:t>
            </a:r>
            <a:endParaRPr lang="en-US" sz="1700" dirty="0">
              <a:solidFill>
                <a:srgbClr val="000000"/>
              </a:solidFill>
              <a:latin typeface="Arial" charset="0"/>
            </a:endParaRPr>
          </a:p>
        </p:txBody>
      </p:sp>
      <p:sp>
        <p:nvSpPr>
          <p:cNvPr id="6" name="Text Box 31"/>
          <p:cNvSpPr txBox="1">
            <a:spLocks noChangeArrowheads="1"/>
          </p:cNvSpPr>
          <p:nvPr/>
        </p:nvSpPr>
        <p:spPr bwMode="auto">
          <a:xfrm>
            <a:off x="627654" y="3094269"/>
            <a:ext cx="1413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040"/>
              </a:lnSpc>
              <a:spcBef>
                <a:spcPct val="0"/>
              </a:spcBef>
              <a:spcAft>
                <a:spcPct val="0"/>
              </a:spcAft>
            </a:pPr>
            <a:r>
              <a:rPr lang="en-US" sz="1700" dirty="0" smtClean="0">
                <a:solidFill>
                  <a:srgbClr val="000000"/>
                </a:solidFill>
                <a:latin typeface="Arial" charset="0"/>
              </a:rPr>
              <a:t>Regeneration </a:t>
            </a:r>
            <a:br>
              <a:rPr lang="en-US" sz="1700" dirty="0" smtClean="0">
                <a:solidFill>
                  <a:srgbClr val="000000"/>
                </a:solidFill>
                <a:latin typeface="Arial" charset="0"/>
              </a:rPr>
            </a:br>
            <a:r>
              <a:rPr lang="en-US" sz="1700" dirty="0" smtClean="0">
                <a:solidFill>
                  <a:srgbClr val="000000"/>
                </a:solidFill>
                <a:latin typeface="Arial" charset="0"/>
              </a:rPr>
              <a:t>of </a:t>
            </a:r>
            <a:r>
              <a:rPr lang="en-US" sz="1700" dirty="0" err="1" smtClean="0">
                <a:solidFill>
                  <a:srgbClr val="000000"/>
                </a:solidFill>
                <a:latin typeface="Arial" charset="0"/>
              </a:rPr>
              <a:t>RuBP</a:t>
            </a:r>
            <a:endParaRPr lang="en-US" sz="1700" dirty="0">
              <a:solidFill>
                <a:srgbClr val="000000"/>
              </a:solidFill>
              <a:latin typeface="Arial" charset="0"/>
            </a:endParaRPr>
          </a:p>
        </p:txBody>
      </p:sp>
      <p:sp>
        <p:nvSpPr>
          <p:cNvPr id="7" name="Text Box 31"/>
          <p:cNvSpPr txBox="1">
            <a:spLocks noChangeArrowheads="1"/>
          </p:cNvSpPr>
          <p:nvPr/>
        </p:nvSpPr>
        <p:spPr bwMode="auto">
          <a:xfrm>
            <a:off x="2601228" y="2048020"/>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3  </a:t>
            </a:r>
            <a:endParaRPr lang="en-US" sz="1400" dirty="0">
              <a:solidFill>
                <a:srgbClr val="000000"/>
              </a:solidFill>
              <a:latin typeface="Arial" charset="0"/>
            </a:endParaRPr>
          </a:p>
        </p:txBody>
      </p:sp>
      <p:sp>
        <p:nvSpPr>
          <p:cNvPr id="8" name="Text Box 31"/>
          <p:cNvSpPr txBox="1">
            <a:spLocks noChangeArrowheads="1"/>
          </p:cNvSpPr>
          <p:nvPr/>
        </p:nvSpPr>
        <p:spPr bwMode="auto">
          <a:xfrm>
            <a:off x="5557194" y="5834633"/>
            <a:ext cx="4526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P</a:t>
            </a:r>
            <a:endParaRPr lang="en-US" sz="1400" dirty="0">
              <a:solidFill>
                <a:srgbClr val="000000"/>
              </a:solidFill>
              <a:latin typeface="Arial" charset="0"/>
            </a:endParaRPr>
          </a:p>
        </p:txBody>
      </p:sp>
      <p:sp>
        <p:nvSpPr>
          <p:cNvPr id="10" name="Text Box 31"/>
          <p:cNvSpPr txBox="1">
            <a:spLocks noChangeArrowheads="1"/>
          </p:cNvSpPr>
          <p:nvPr/>
        </p:nvSpPr>
        <p:spPr bwMode="auto">
          <a:xfrm>
            <a:off x="2801028" y="2060720"/>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P</a:t>
            </a:r>
            <a:endParaRPr lang="en-US" sz="1400" dirty="0">
              <a:solidFill>
                <a:srgbClr val="000000"/>
              </a:solidFill>
              <a:latin typeface="Arial" charset="0"/>
            </a:endParaRPr>
          </a:p>
        </p:txBody>
      </p:sp>
      <p:sp>
        <p:nvSpPr>
          <p:cNvPr id="11" name="Text Box 31"/>
          <p:cNvSpPr txBox="1">
            <a:spLocks noChangeArrowheads="1"/>
          </p:cNvSpPr>
          <p:nvPr/>
        </p:nvSpPr>
        <p:spPr bwMode="auto">
          <a:xfrm>
            <a:off x="3632565" y="2282755"/>
            <a:ext cx="628450"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600" dirty="0" err="1" smtClean="0">
                <a:solidFill>
                  <a:srgbClr val="000000"/>
                </a:solidFill>
                <a:latin typeface="Arial" charset="0"/>
              </a:rPr>
              <a:t>RuBP</a:t>
            </a:r>
            <a:endParaRPr lang="en-US" sz="1600" dirty="0">
              <a:solidFill>
                <a:srgbClr val="000000"/>
              </a:solidFill>
              <a:latin typeface="Arial" charset="0"/>
            </a:endParaRPr>
          </a:p>
        </p:txBody>
      </p:sp>
      <p:sp>
        <p:nvSpPr>
          <p:cNvPr id="13" name="Text Box 31"/>
          <p:cNvSpPr txBox="1">
            <a:spLocks noChangeArrowheads="1"/>
          </p:cNvSpPr>
          <p:nvPr/>
        </p:nvSpPr>
        <p:spPr bwMode="auto">
          <a:xfrm>
            <a:off x="2204808" y="3280551"/>
            <a:ext cx="246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3</a:t>
            </a:r>
            <a:endParaRPr lang="en-US" sz="1400" dirty="0">
              <a:solidFill>
                <a:srgbClr val="000000"/>
              </a:solidFill>
              <a:latin typeface="Arial" charset="0"/>
            </a:endParaRPr>
          </a:p>
        </p:txBody>
      </p:sp>
      <p:sp>
        <p:nvSpPr>
          <p:cNvPr id="14" name="Text Box 31"/>
          <p:cNvSpPr txBox="1">
            <a:spLocks noChangeArrowheads="1"/>
          </p:cNvSpPr>
          <p:nvPr/>
        </p:nvSpPr>
        <p:spPr bwMode="auto">
          <a:xfrm>
            <a:off x="2452820" y="3292660"/>
            <a:ext cx="62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ATP</a:t>
            </a:r>
            <a:endParaRPr lang="en-US" sz="1400" dirty="0">
              <a:solidFill>
                <a:srgbClr val="000000"/>
              </a:solidFill>
              <a:latin typeface="Arial" charset="0"/>
            </a:endParaRPr>
          </a:p>
        </p:txBody>
      </p:sp>
      <p:sp>
        <p:nvSpPr>
          <p:cNvPr id="15" name="Text Box 31"/>
          <p:cNvSpPr txBox="1">
            <a:spLocks noChangeArrowheads="1"/>
          </p:cNvSpPr>
          <p:nvPr/>
        </p:nvSpPr>
        <p:spPr bwMode="auto">
          <a:xfrm>
            <a:off x="2112143" y="2701388"/>
            <a:ext cx="636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3 ADP</a:t>
            </a:r>
            <a:endParaRPr lang="en-US" sz="1400" dirty="0">
              <a:solidFill>
                <a:srgbClr val="000000"/>
              </a:solidFill>
              <a:latin typeface="Arial" charset="0"/>
            </a:endParaRPr>
          </a:p>
        </p:txBody>
      </p:sp>
      <p:sp>
        <p:nvSpPr>
          <p:cNvPr id="16" name="Text Box 31"/>
          <p:cNvSpPr txBox="1">
            <a:spLocks noChangeArrowheads="1"/>
          </p:cNvSpPr>
          <p:nvPr/>
        </p:nvSpPr>
        <p:spPr bwMode="auto">
          <a:xfrm>
            <a:off x="4166098" y="1464907"/>
            <a:ext cx="929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err="1" smtClean="0">
                <a:solidFill>
                  <a:srgbClr val="000000"/>
                </a:solidFill>
                <a:latin typeface="Arial" charset="0"/>
              </a:rPr>
              <a:t>Rubisco</a:t>
            </a:r>
            <a:endParaRPr lang="en-US" sz="1400" dirty="0">
              <a:solidFill>
                <a:srgbClr val="000000"/>
              </a:solidFill>
              <a:latin typeface="Arial" charset="0"/>
            </a:endParaRPr>
          </a:p>
        </p:txBody>
      </p:sp>
      <p:sp>
        <p:nvSpPr>
          <p:cNvPr id="17" name="Text Box 31"/>
          <p:cNvSpPr txBox="1">
            <a:spLocks noChangeArrowheads="1"/>
          </p:cNvSpPr>
          <p:nvPr/>
        </p:nvSpPr>
        <p:spPr bwMode="auto">
          <a:xfrm>
            <a:off x="3206386" y="4375381"/>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5</a:t>
            </a:r>
            <a:endParaRPr lang="en-US" sz="1400" dirty="0">
              <a:solidFill>
                <a:srgbClr val="000000"/>
              </a:solidFill>
              <a:latin typeface="Arial" charset="0"/>
            </a:endParaRPr>
          </a:p>
        </p:txBody>
      </p:sp>
      <p:sp>
        <p:nvSpPr>
          <p:cNvPr id="18" name="Text Box 31"/>
          <p:cNvSpPr txBox="1">
            <a:spLocks noChangeArrowheads="1"/>
          </p:cNvSpPr>
          <p:nvPr/>
        </p:nvSpPr>
        <p:spPr bwMode="auto">
          <a:xfrm>
            <a:off x="3624442" y="4584110"/>
            <a:ext cx="628450"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600" dirty="0" smtClean="0">
                <a:solidFill>
                  <a:srgbClr val="000000"/>
                </a:solidFill>
                <a:latin typeface="Arial" charset="0"/>
              </a:rPr>
              <a:t>G3P</a:t>
            </a:r>
            <a:endParaRPr lang="en-US" sz="1600" dirty="0">
              <a:solidFill>
                <a:srgbClr val="000000"/>
              </a:solidFill>
              <a:latin typeface="Arial" charset="0"/>
            </a:endParaRPr>
          </a:p>
        </p:txBody>
      </p:sp>
      <p:sp>
        <p:nvSpPr>
          <p:cNvPr id="19" name="Text Box 31"/>
          <p:cNvSpPr txBox="1">
            <a:spLocks noChangeArrowheads="1"/>
          </p:cNvSpPr>
          <p:nvPr/>
        </p:nvSpPr>
        <p:spPr bwMode="auto">
          <a:xfrm>
            <a:off x="4565104" y="5834877"/>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1</a:t>
            </a:r>
            <a:endParaRPr lang="en-US" sz="1400" dirty="0">
              <a:solidFill>
                <a:srgbClr val="000000"/>
              </a:solidFill>
              <a:latin typeface="Arial" charset="0"/>
            </a:endParaRPr>
          </a:p>
        </p:txBody>
      </p:sp>
      <p:sp>
        <p:nvSpPr>
          <p:cNvPr id="20" name="Text Box 31"/>
          <p:cNvSpPr txBox="1">
            <a:spLocks noChangeArrowheads="1"/>
          </p:cNvSpPr>
          <p:nvPr/>
        </p:nvSpPr>
        <p:spPr bwMode="auto">
          <a:xfrm>
            <a:off x="4650488" y="6038664"/>
            <a:ext cx="8838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20"/>
              </a:lnSpc>
              <a:spcBef>
                <a:spcPct val="0"/>
              </a:spcBef>
              <a:spcAft>
                <a:spcPct val="0"/>
              </a:spcAft>
            </a:pPr>
            <a:r>
              <a:rPr lang="en-US" sz="1600" dirty="0" smtClean="0">
                <a:solidFill>
                  <a:srgbClr val="000000"/>
                </a:solidFill>
                <a:latin typeface="Arial" charset="0"/>
              </a:rPr>
              <a:t>G3P</a:t>
            </a:r>
          </a:p>
          <a:p>
            <a:pPr algn="ctr" eaLnBrk="0" fontAlgn="base" hangingPunct="0">
              <a:lnSpc>
                <a:spcPts val="1920"/>
              </a:lnSpc>
              <a:spcBef>
                <a:spcPct val="0"/>
              </a:spcBef>
              <a:spcAft>
                <a:spcPct val="0"/>
              </a:spcAft>
            </a:pPr>
            <a:r>
              <a:rPr lang="en-US" sz="1600" dirty="0" smtClean="0">
                <a:solidFill>
                  <a:srgbClr val="000000"/>
                </a:solidFill>
                <a:latin typeface="Arial" charset="0"/>
              </a:rPr>
              <a:t>Output</a:t>
            </a:r>
            <a:endParaRPr lang="en-US" sz="1600" dirty="0">
              <a:solidFill>
                <a:srgbClr val="000000"/>
              </a:solidFill>
              <a:latin typeface="Arial" charset="0"/>
            </a:endParaRPr>
          </a:p>
        </p:txBody>
      </p:sp>
      <p:sp>
        <p:nvSpPr>
          <p:cNvPr id="21" name="Text Box 31"/>
          <p:cNvSpPr txBox="1">
            <a:spLocks noChangeArrowheads="1"/>
          </p:cNvSpPr>
          <p:nvPr/>
        </p:nvSpPr>
        <p:spPr bwMode="auto">
          <a:xfrm>
            <a:off x="2462934" y="4993234"/>
            <a:ext cx="127347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700" dirty="0" smtClean="0">
                <a:solidFill>
                  <a:srgbClr val="000000"/>
                </a:solidFill>
                <a:latin typeface="Arial" charset="0"/>
              </a:rPr>
              <a:t>Step 3</a:t>
            </a:r>
            <a:endParaRPr lang="en-US" sz="1700" dirty="0">
              <a:solidFill>
                <a:srgbClr val="000000"/>
              </a:solidFill>
              <a:latin typeface="Arial" charset="0"/>
            </a:endParaRPr>
          </a:p>
        </p:txBody>
      </p:sp>
      <p:sp>
        <p:nvSpPr>
          <p:cNvPr id="22" name="Text Box 31"/>
          <p:cNvSpPr txBox="1">
            <a:spLocks noChangeArrowheads="1"/>
          </p:cNvSpPr>
          <p:nvPr/>
        </p:nvSpPr>
        <p:spPr bwMode="auto">
          <a:xfrm>
            <a:off x="2448465" y="5209722"/>
            <a:ext cx="1708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040"/>
              </a:lnSpc>
              <a:spcBef>
                <a:spcPct val="0"/>
              </a:spcBef>
              <a:spcAft>
                <a:spcPct val="0"/>
              </a:spcAft>
            </a:pPr>
            <a:r>
              <a:rPr lang="en-US" sz="1700" dirty="0" smtClean="0">
                <a:solidFill>
                  <a:srgbClr val="000000"/>
                </a:solidFill>
                <a:latin typeface="Arial" charset="0"/>
              </a:rPr>
              <a:t>Release of one</a:t>
            </a:r>
            <a:br>
              <a:rPr lang="en-US" sz="1700" dirty="0" smtClean="0">
                <a:solidFill>
                  <a:srgbClr val="000000"/>
                </a:solidFill>
                <a:latin typeface="Arial" charset="0"/>
              </a:rPr>
            </a:br>
            <a:r>
              <a:rPr lang="en-US" sz="1700" dirty="0" smtClean="0">
                <a:solidFill>
                  <a:srgbClr val="000000"/>
                </a:solidFill>
                <a:latin typeface="Arial" charset="0"/>
              </a:rPr>
              <a:t>molecule of G3P</a:t>
            </a:r>
            <a:endParaRPr lang="en-US" sz="1700" dirty="0">
              <a:solidFill>
                <a:srgbClr val="000000"/>
              </a:solidFill>
              <a:latin typeface="Arial" charset="0"/>
            </a:endParaRPr>
          </a:p>
        </p:txBody>
      </p:sp>
      <p:sp>
        <p:nvSpPr>
          <p:cNvPr id="23" name="Text Box 31"/>
          <p:cNvSpPr txBox="1">
            <a:spLocks noChangeArrowheads="1"/>
          </p:cNvSpPr>
          <p:nvPr/>
        </p:nvSpPr>
        <p:spPr bwMode="auto">
          <a:xfrm>
            <a:off x="6540459" y="5965437"/>
            <a:ext cx="2044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040"/>
              </a:lnSpc>
              <a:spcBef>
                <a:spcPct val="0"/>
              </a:spcBef>
              <a:spcAft>
                <a:spcPct val="0"/>
              </a:spcAft>
            </a:pPr>
            <a:r>
              <a:rPr lang="en-US" sz="1700" dirty="0" smtClean="0">
                <a:solidFill>
                  <a:srgbClr val="000000"/>
                </a:solidFill>
                <a:latin typeface="Arial" charset="0"/>
              </a:rPr>
              <a:t>Glucose and other</a:t>
            </a:r>
            <a:br>
              <a:rPr lang="en-US" sz="1700" dirty="0" smtClean="0">
                <a:solidFill>
                  <a:srgbClr val="000000"/>
                </a:solidFill>
                <a:latin typeface="Arial" charset="0"/>
              </a:rPr>
            </a:br>
            <a:r>
              <a:rPr lang="en-US" sz="1700" dirty="0" smtClean="0">
                <a:solidFill>
                  <a:srgbClr val="000000"/>
                </a:solidFill>
                <a:latin typeface="Arial" charset="0"/>
              </a:rPr>
              <a:t>compounds</a:t>
            </a:r>
            <a:endParaRPr lang="en-US" sz="1700" dirty="0">
              <a:solidFill>
                <a:srgbClr val="000000"/>
              </a:solidFill>
              <a:latin typeface="Arial" charset="0"/>
            </a:endParaRPr>
          </a:p>
        </p:txBody>
      </p:sp>
      <p:sp>
        <p:nvSpPr>
          <p:cNvPr id="24" name="Text Box 31"/>
          <p:cNvSpPr txBox="1">
            <a:spLocks noChangeArrowheads="1"/>
          </p:cNvSpPr>
          <p:nvPr/>
        </p:nvSpPr>
        <p:spPr bwMode="auto">
          <a:xfrm>
            <a:off x="6475927" y="4799326"/>
            <a:ext cx="1273470" cy="49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40"/>
              </a:lnSpc>
              <a:spcBef>
                <a:spcPct val="0"/>
              </a:spcBef>
              <a:spcAft>
                <a:spcPct val="0"/>
              </a:spcAft>
            </a:pPr>
            <a:r>
              <a:rPr lang="en-US" sz="1700" dirty="0" smtClean="0">
                <a:solidFill>
                  <a:srgbClr val="000000"/>
                </a:solidFill>
                <a:latin typeface="Arial" charset="0"/>
              </a:rPr>
              <a:t>Step 2</a:t>
            </a:r>
            <a:br>
              <a:rPr lang="en-US" sz="1700" dirty="0" smtClean="0">
                <a:solidFill>
                  <a:srgbClr val="000000"/>
                </a:solidFill>
                <a:latin typeface="Arial" charset="0"/>
              </a:rPr>
            </a:br>
            <a:r>
              <a:rPr lang="en-US" sz="1700" dirty="0" smtClean="0">
                <a:solidFill>
                  <a:srgbClr val="000000"/>
                </a:solidFill>
                <a:latin typeface="Arial" charset="0"/>
              </a:rPr>
              <a:t>Reduction</a:t>
            </a:r>
            <a:endParaRPr lang="en-US" sz="1700" dirty="0">
              <a:solidFill>
                <a:srgbClr val="000000"/>
              </a:solidFill>
              <a:latin typeface="Arial" charset="0"/>
            </a:endParaRPr>
          </a:p>
        </p:txBody>
      </p:sp>
      <p:sp>
        <p:nvSpPr>
          <p:cNvPr id="25" name="Text Box 31"/>
          <p:cNvSpPr txBox="1">
            <a:spLocks noChangeArrowheads="1"/>
          </p:cNvSpPr>
          <p:nvPr/>
        </p:nvSpPr>
        <p:spPr bwMode="auto">
          <a:xfrm>
            <a:off x="6247742" y="4495654"/>
            <a:ext cx="628450"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600" dirty="0" smtClean="0">
                <a:solidFill>
                  <a:srgbClr val="000000"/>
                </a:solidFill>
                <a:latin typeface="Arial" charset="0"/>
              </a:rPr>
              <a:t>G3P</a:t>
            </a:r>
            <a:endParaRPr lang="en-US" sz="1600" dirty="0">
              <a:solidFill>
                <a:srgbClr val="000000"/>
              </a:solidFill>
              <a:latin typeface="Arial" charset="0"/>
            </a:endParaRPr>
          </a:p>
        </p:txBody>
      </p:sp>
      <p:sp>
        <p:nvSpPr>
          <p:cNvPr id="26" name="Text Box 31"/>
          <p:cNvSpPr txBox="1">
            <a:spLocks noChangeArrowheads="1"/>
          </p:cNvSpPr>
          <p:nvPr/>
        </p:nvSpPr>
        <p:spPr bwMode="auto">
          <a:xfrm>
            <a:off x="5885148" y="4256235"/>
            <a:ext cx="168827"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6</a:t>
            </a:r>
            <a:endParaRPr lang="en-US" sz="1400" dirty="0">
              <a:solidFill>
                <a:srgbClr val="000000"/>
              </a:solidFill>
              <a:latin typeface="Arial" charset="0"/>
            </a:endParaRPr>
          </a:p>
        </p:txBody>
      </p:sp>
      <p:sp>
        <p:nvSpPr>
          <p:cNvPr id="28" name="Text Box 31"/>
          <p:cNvSpPr txBox="1">
            <a:spLocks noChangeArrowheads="1"/>
          </p:cNvSpPr>
          <p:nvPr/>
        </p:nvSpPr>
        <p:spPr bwMode="auto">
          <a:xfrm>
            <a:off x="4570331" y="2067659"/>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P</a:t>
            </a:r>
            <a:endParaRPr lang="en-US" sz="1400" dirty="0">
              <a:solidFill>
                <a:srgbClr val="000000"/>
              </a:solidFill>
              <a:latin typeface="Arial" charset="0"/>
            </a:endParaRPr>
          </a:p>
        </p:txBody>
      </p:sp>
      <p:sp>
        <p:nvSpPr>
          <p:cNvPr id="29" name="Text Box 31"/>
          <p:cNvSpPr txBox="1">
            <a:spLocks noChangeArrowheads="1"/>
          </p:cNvSpPr>
          <p:nvPr/>
        </p:nvSpPr>
        <p:spPr bwMode="auto">
          <a:xfrm>
            <a:off x="4205843" y="4401766"/>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P</a:t>
            </a:r>
            <a:endParaRPr lang="en-US" sz="1400" dirty="0">
              <a:solidFill>
                <a:srgbClr val="000000"/>
              </a:solidFill>
              <a:latin typeface="Arial" charset="0"/>
            </a:endParaRPr>
          </a:p>
        </p:txBody>
      </p:sp>
      <p:sp>
        <p:nvSpPr>
          <p:cNvPr id="30" name="Text Box 31"/>
          <p:cNvSpPr txBox="1">
            <a:spLocks noChangeArrowheads="1"/>
          </p:cNvSpPr>
          <p:nvPr/>
        </p:nvSpPr>
        <p:spPr bwMode="auto">
          <a:xfrm>
            <a:off x="6882627" y="4265598"/>
            <a:ext cx="168827"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P</a:t>
            </a:r>
            <a:endParaRPr lang="en-US" sz="1400" dirty="0">
              <a:solidFill>
                <a:srgbClr val="000000"/>
              </a:solidFill>
              <a:latin typeface="Arial" charset="0"/>
            </a:endParaRPr>
          </a:p>
        </p:txBody>
      </p:sp>
      <p:sp>
        <p:nvSpPr>
          <p:cNvPr id="32" name="Text Box 31"/>
          <p:cNvSpPr txBox="1">
            <a:spLocks noChangeArrowheads="1"/>
          </p:cNvSpPr>
          <p:nvPr/>
        </p:nvSpPr>
        <p:spPr bwMode="auto">
          <a:xfrm>
            <a:off x="6733942" y="1960641"/>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P</a:t>
            </a:r>
            <a:endParaRPr lang="en-US" sz="1400" dirty="0">
              <a:solidFill>
                <a:srgbClr val="000000"/>
              </a:solidFill>
              <a:latin typeface="Arial" charset="0"/>
            </a:endParaRPr>
          </a:p>
        </p:txBody>
      </p:sp>
      <p:sp>
        <p:nvSpPr>
          <p:cNvPr id="33" name="Text Box 31"/>
          <p:cNvSpPr txBox="1">
            <a:spLocks noChangeArrowheads="1"/>
          </p:cNvSpPr>
          <p:nvPr/>
        </p:nvSpPr>
        <p:spPr bwMode="auto">
          <a:xfrm>
            <a:off x="4441114" y="3088778"/>
            <a:ext cx="12734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20"/>
              </a:lnSpc>
              <a:spcBef>
                <a:spcPct val="0"/>
              </a:spcBef>
              <a:spcAft>
                <a:spcPct val="0"/>
              </a:spcAft>
            </a:pPr>
            <a:r>
              <a:rPr lang="en-US" sz="1600" dirty="0" smtClean="0">
                <a:solidFill>
                  <a:srgbClr val="000000"/>
                </a:solidFill>
                <a:latin typeface="Arial" charset="0"/>
              </a:rPr>
              <a:t>CALVIN</a:t>
            </a:r>
            <a:br>
              <a:rPr lang="en-US" sz="1600" dirty="0" smtClean="0">
                <a:solidFill>
                  <a:srgbClr val="000000"/>
                </a:solidFill>
                <a:latin typeface="Arial" charset="0"/>
              </a:rPr>
            </a:br>
            <a:r>
              <a:rPr lang="en-US" sz="1600" dirty="0" smtClean="0">
                <a:solidFill>
                  <a:srgbClr val="000000"/>
                </a:solidFill>
                <a:latin typeface="Arial" charset="0"/>
              </a:rPr>
              <a:t>CYCLE</a:t>
            </a:r>
            <a:endParaRPr lang="en-US" sz="1600" dirty="0">
              <a:solidFill>
                <a:srgbClr val="000000"/>
              </a:solidFill>
              <a:latin typeface="Arial" charset="0"/>
            </a:endParaRPr>
          </a:p>
        </p:txBody>
      </p:sp>
      <p:sp>
        <p:nvSpPr>
          <p:cNvPr id="34" name="Text Box 31"/>
          <p:cNvSpPr txBox="1">
            <a:spLocks noChangeArrowheads="1"/>
          </p:cNvSpPr>
          <p:nvPr/>
        </p:nvSpPr>
        <p:spPr bwMode="auto">
          <a:xfrm>
            <a:off x="5771988" y="1938391"/>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6</a:t>
            </a:r>
            <a:endParaRPr lang="en-US" sz="1400" dirty="0">
              <a:solidFill>
                <a:srgbClr val="000000"/>
              </a:solidFill>
              <a:latin typeface="Arial" charset="0"/>
            </a:endParaRPr>
          </a:p>
        </p:txBody>
      </p:sp>
      <p:sp>
        <p:nvSpPr>
          <p:cNvPr id="35" name="Text Box 31"/>
          <p:cNvSpPr txBox="1">
            <a:spLocks noChangeArrowheads="1"/>
          </p:cNvSpPr>
          <p:nvPr/>
        </p:nvSpPr>
        <p:spPr bwMode="auto">
          <a:xfrm>
            <a:off x="7487138" y="2288208"/>
            <a:ext cx="246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6</a:t>
            </a:r>
            <a:endParaRPr lang="en-US" sz="1400" dirty="0">
              <a:solidFill>
                <a:srgbClr val="000000"/>
              </a:solidFill>
              <a:latin typeface="Arial" charset="0"/>
            </a:endParaRPr>
          </a:p>
        </p:txBody>
      </p:sp>
      <p:sp>
        <p:nvSpPr>
          <p:cNvPr id="36" name="Text Box 31"/>
          <p:cNvSpPr txBox="1">
            <a:spLocks noChangeArrowheads="1"/>
          </p:cNvSpPr>
          <p:nvPr/>
        </p:nvSpPr>
        <p:spPr bwMode="auto">
          <a:xfrm>
            <a:off x="7753806" y="2278838"/>
            <a:ext cx="62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ATP</a:t>
            </a:r>
            <a:endParaRPr lang="en-US" sz="1400" dirty="0">
              <a:solidFill>
                <a:srgbClr val="000000"/>
              </a:solidFill>
              <a:latin typeface="Arial" charset="0"/>
            </a:endParaRPr>
          </a:p>
        </p:txBody>
      </p:sp>
      <p:sp>
        <p:nvSpPr>
          <p:cNvPr id="37" name="Text Box 31"/>
          <p:cNvSpPr txBox="1">
            <a:spLocks noChangeArrowheads="1"/>
          </p:cNvSpPr>
          <p:nvPr/>
        </p:nvSpPr>
        <p:spPr bwMode="auto">
          <a:xfrm>
            <a:off x="7494536" y="2898560"/>
            <a:ext cx="13805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6 ADP +   P</a:t>
            </a:r>
            <a:endParaRPr lang="en-US" sz="1400" dirty="0">
              <a:solidFill>
                <a:srgbClr val="000000"/>
              </a:solidFill>
              <a:latin typeface="Arial" charset="0"/>
            </a:endParaRPr>
          </a:p>
        </p:txBody>
      </p:sp>
      <p:sp>
        <p:nvSpPr>
          <p:cNvPr id="38" name="Text Box 31"/>
          <p:cNvSpPr txBox="1">
            <a:spLocks noChangeArrowheads="1"/>
          </p:cNvSpPr>
          <p:nvPr/>
        </p:nvSpPr>
        <p:spPr bwMode="auto">
          <a:xfrm>
            <a:off x="7509265" y="3473803"/>
            <a:ext cx="246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6</a:t>
            </a:r>
            <a:endParaRPr lang="en-US" sz="1400" dirty="0">
              <a:solidFill>
                <a:srgbClr val="000000"/>
              </a:solidFill>
              <a:latin typeface="Arial" charset="0"/>
            </a:endParaRPr>
          </a:p>
        </p:txBody>
      </p:sp>
      <p:sp>
        <p:nvSpPr>
          <p:cNvPr id="39" name="Text Box 31"/>
          <p:cNvSpPr txBox="1">
            <a:spLocks noChangeArrowheads="1"/>
          </p:cNvSpPr>
          <p:nvPr/>
        </p:nvSpPr>
        <p:spPr bwMode="auto">
          <a:xfrm>
            <a:off x="7512438" y="4080981"/>
            <a:ext cx="246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6</a:t>
            </a:r>
            <a:endParaRPr lang="en-US" sz="1400" dirty="0">
              <a:solidFill>
                <a:srgbClr val="000000"/>
              </a:solidFill>
              <a:latin typeface="Arial" charset="0"/>
            </a:endParaRPr>
          </a:p>
        </p:txBody>
      </p:sp>
      <p:sp>
        <p:nvSpPr>
          <p:cNvPr id="40" name="Text Box 31"/>
          <p:cNvSpPr txBox="1">
            <a:spLocks noChangeArrowheads="1"/>
          </p:cNvSpPr>
          <p:nvPr/>
        </p:nvSpPr>
        <p:spPr bwMode="auto">
          <a:xfrm>
            <a:off x="7668399" y="3470811"/>
            <a:ext cx="9117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NADPH</a:t>
            </a:r>
            <a:endParaRPr lang="en-US" sz="1400" dirty="0">
              <a:solidFill>
                <a:srgbClr val="000000"/>
              </a:solidFill>
              <a:latin typeface="Arial" charset="0"/>
            </a:endParaRPr>
          </a:p>
        </p:txBody>
      </p:sp>
      <p:sp>
        <p:nvSpPr>
          <p:cNvPr id="41" name="Text Box 31"/>
          <p:cNvSpPr txBox="1">
            <a:spLocks noChangeArrowheads="1"/>
          </p:cNvSpPr>
          <p:nvPr/>
        </p:nvSpPr>
        <p:spPr bwMode="auto">
          <a:xfrm>
            <a:off x="7700053" y="4071637"/>
            <a:ext cx="9117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NADP</a:t>
            </a:r>
            <a:r>
              <a:rPr lang="en-US" sz="1400" baseline="30000" dirty="0" smtClean="0">
                <a:solidFill>
                  <a:srgbClr val="000000"/>
                </a:solidFill>
                <a:latin typeface="Arial" charset="0"/>
              </a:rPr>
              <a:t>+</a:t>
            </a:r>
            <a:endParaRPr lang="en-US" sz="1400" baseline="30000" dirty="0">
              <a:solidFill>
                <a:srgbClr val="000000"/>
              </a:solidFill>
              <a:latin typeface="Arial" charset="0"/>
            </a:endParaRPr>
          </a:p>
        </p:txBody>
      </p:sp>
      <p:sp>
        <p:nvSpPr>
          <p:cNvPr id="42" name="Text Box 31"/>
          <p:cNvSpPr txBox="1">
            <a:spLocks noChangeArrowheads="1"/>
          </p:cNvSpPr>
          <p:nvPr/>
        </p:nvSpPr>
        <p:spPr bwMode="auto">
          <a:xfrm>
            <a:off x="6051362" y="2173401"/>
            <a:ext cx="882730"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600" dirty="0" smtClean="0">
                <a:solidFill>
                  <a:srgbClr val="000000"/>
                </a:solidFill>
                <a:latin typeface="Arial" charset="0"/>
              </a:rPr>
              <a:t>3-PGA</a:t>
            </a:r>
            <a:endParaRPr lang="en-US" sz="1600" dirty="0">
              <a:solidFill>
                <a:srgbClr val="000000"/>
              </a:solidFill>
              <a:latin typeface="Arial" charset="0"/>
            </a:endParaRPr>
          </a:p>
        </p:txBody>
      </p:sp>
      <p:sp>
        <p:nvSpPr>
          <p:cNvPr id="43" name="Text Box 31"/>
          <p:cNvSpPr txBox="1">
            <a:spLocks noChangeArrowheads="1"/>
          </p:cNvSpPr>
          <p:nvPr/>
        </p:nvSpPr>
        <p:spPr bwMode="auto">
          <a:xfrm>
            <a:off x="4851944" y="417630"/>
            <a:ext cx="168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3</a:t>
            </a:r>
            <a:endParaRPr lang="en-US" sz="1400" dirty="0">
              <a:solidFill>
                <a:srgbClr val="000000"/>
              </a:solidFill>
              <a:latin typeface="Arial" charset="0"/>
            </a:endParaRPr>
          </a:p>
        </p:txBody>
      </p:sp>
      <p:sp>
        <p:nvSpPr>
          <p:cNvPr id="44" name="Text Box 31"/>
          <p:cNvSpPr txBox="1">
            <a:spLocks noChangeArrowheads="1"/>
          </p:cNvSpPr>
          <p:nvPr/>
        </p:nvSpPr>
        <p:spPr bwMode="auto">
          <a:xfrm>
            <a:off x="4925444" y="657984"/>
            <a:ext cx="4872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CO</a:t>
            </a:r>
            <a:r>
              <a:rPr lang="en-US" sz="1400" baseline="-25000" dirty="0" smtClean="0">
                <a:solidFill>
                  <a:srgbClr val="000000"/>
                </a:solidFill>
                <a:latin typeface="Arial" charset="0"/>
              </a:rPr>
              <a:t>2</a:t>
            </a:r>
            <a:endParaRPr lang="en-US" sz="1400" baseline="-25000" dirty="0">
              <a:solidFill>
                <a:srgbClr val="000000"/>
              </a:solidFill>
              <a:latin typeface="Arial" charset="0"/>
            </a:endParaRPr>
          </a:p>
        </p:txBody>
      </p:sp>
      <p:sp>
        <p:nvSpPr>
          <p:cNvPr id="45" name="Text Box 31"/>
          <p:cNvSpPr txBox="1">
            <a:spLocks noChangeArrowheads="1"/>
          </p:cNvSpPr>
          <p:nvPr/>
        </p:nvSpPr>
        <p:spPr bwMode="auto">
          <a:xfrm>
            <a:off x="4803841" y="151088"/>
            <a:ext cx="91171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700" dirty="0" smtClean="0">
                <a:solidFill>
                  <a:srgbClr val="000000"/>
                </a:solidFill>
                <a:latin typeface="Arial" charset="0"/>
              </a:rPr>
              <a:t>Input</a:t>
            </a:r>
            <a:endParaRPr lang="en-US" sz="1700" dirty="0">
              <a:solidFill>
                <a:srgbClr val="000000"/>
              </a:solidFill>
              <a:latin typeface="Arial" charset="0"/>
            </a:endParaRPr>
          </a:p>
        </p:txBody>
      </p:sp>
      <p:sp>
        <p:nvSpPr>
          <p:cNvPr id="46" name="Text Box 31"/>
          <p:cNvSpPr txBox="1">
            <a:spLocks noChangeArrowheads="1"/>
          </p:cNvSpPr>
          <p:nvPr/>
        </p:nvSpPr>
        <p:spPr bwMode="auto">
          <a:xfrm>
            <a:off x="6063148" y="493908"/>
            <a:ext cx="1957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040"/>
              </a:lnSpc>
              <a:spcBef>
                <a:spcPct val="0"/>
              </a:spcBef>
              <a:spcAft>
                <a:spcPct val="0"/>
              </a:spcAft>
            </a:pPr>
            <a:r>
              <a:rPr lang="en-US" sz="1700" dirty="0" smtClean="0">
                <a:solidFill>
                  <a:srgbClr val="000000"/>
                </a:solidFill>
                <a:latin typeface="Arial" charset="0"/>
              </a:rPr>
              <a:t>Step 1</a:t>
            </a:r>
            <a:br>
              <a:rPr lang="en-US" sz="1700" dirty="0" smtClean="0">
                <a:solidFill>
                  <a:srgbClr val="000000"/>
                </a:solidFill>
                <a:latin typeface="Arial" charset="0"/>
              </a:rPr>
            </a:br>
            <a:r>
              <a:rPr lang="en-US" sz="1700" dirty="0" smtClean="0">
                <a:solidFill>
                  <a:srgbClr val="000000"/>
                </a:solidFill>
                <a:latin typeface="Arial" charset="0"/>
              </a:rPr>
              <a:t>Carbon fixation</a:t>
            </a:r>
            <a:endParaRPr lang="en-US" sz="1700" dirty="0">
              <a:solidFill>
                <a:srgbClr val="000000"/>
              </a:solidFill>
              <a:latin typeface="Arial" charset="0"/>
            </a:endParaRPr>
          </a:p>
        </p:txBody>
      </p:sp>
    </p:spTree>
    <p:extLst>
      <p:ext uri="{BB962C8B-B14F-4D97-AF65-F5344CB8AC3E}">
        <p14:creationId xmlns:p14="http://schemas.microsoft.com/office/powerpoint/2010/main" val="1095735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 </a:t>
            </a:r>
            <a:endParaRPr lang="en-US" dirty="0"/>
          </a:p>
        </p:txBody>
      </p:sp>
      <p:sp>
        <p:nvSpPr>
          <p:cNvPr id="5" name="Content Placeholder 4"/>
          <p:cNvSpPr>
            <a:spLocks noGrp="1"/>
          </p:cNvSpPr>
          <p:nvPr>
            <p:ph idx="1"/>
          </p:nvPr>
        </p:nvSpPr>
        <p:spPr/>
        <p:txBody>
          <a:bodyPr/>
          <a:lstStyle/>
          <a:p>
            <a:pPr marL="0" indent="0">
              <a:buNone/>
            </a:pPr>
            <a:r>
              <a:rPr lang="en-US" dirty="0" smtClean="0"/>
              <a:t>#8. Explain the Calvin Cycle</a:t>
            </a:r>
            <a:endParaRPr lang="en-US" dirty="0"/>
          </a:p>
        </p:txBody>
      </p:sp>
    </p:spTree>
    <p:extLst>
      <p:ext uri="{BB962C8B-B14F-4D97-AF65-F5344CB8AC3E}">
        <p14:creationId xmlns:p14="http://schemas.microsoft.com/office/powerpoint/2010/main" val="351566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#9. How many CO2, ATP, and NADPH molecules are needed to make one molecule of glucose?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Why is this high number of ATP and NADPH molecules consistent with the value of glucose as an energy source?</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533412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07_10_1Calvin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3375"/>
          <a:stretch/>
        </p:blipFill>
        <p:spPr>
          <a:xfrm>
            <a:off x="859536" y="795528"/>
            <a:ext cx="7424928" cy="508920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7.10-1</a:t>
            </a:r>
            <a:endParaRPr lang="en-US" sz="1200" dirty="0">
              <a:latin typeface="Arial" charset="0"/>
            </a:endParaRPr>
          </a:p>
        </p:txBody>
      </p:sp>
      <p:sp>
        <p:nvSpPr>
          <p:cNvPr id="5" name="Text Box 31"/>
          <p:cNvSpPr txBox="1">
            <a:spLocks noChangeArrowheads="1"/>
          </p:cNvSpPr>
          <p:nvPr/>
        </p:nvSpPr>
        <p:spPr bwMode="auto">
          <a:xfrm>
            <a:off x="906569" y="5015697"/>
            <a:ext cx="1846721"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dirty="0" smtClean="0">
                <a:solidFill>
                  <a:srgbClr val="000000"/>
                </a:solidFill>
                <a:latin typeface="Arial" charset="0"/>
              </a:rPr>
              <a:t>Chloroplast</a:t>
            </a:r>
            <a:endParaRPr lang="en-US" dirty="0">
              <a:solidFill>
                <a:srgbClr val="000000"/>
              </a:solidFill>
              <a:latin typeface="Arial" charset="0"/>
            </a:endParaRPr>
          </a:p>
        </p:txBody>
      </p:sp>
      <p:cxnSp>
        <p:nvCxnSpPr>
          <p:cNvPr id="6" name="Straight Connector 5"/>
          <p:cNvCxnSpPr/>
          <p:nvPr/>
        </p:nvCxnSpPr>
        <p:spPr bwMode="auto">
          <a:xfrm flipV="1">
            <a:off x="1827083" y="4566217"/>
            <a:ext cx="199327" cy="4158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2902115" y="5412385"/>
            <a:ext cx="424058"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900" dirty="0" smtClean="0">
                <a:solidFill>
                  <a:srgbClr val="000000"/>
                </a:solidFill>
                <a:latin typeface="Arial" charset="0"/>
              </a:rPr>
              <a:t>O</a:t>
            </a:r>
            <a:r>
              <a:rPr lang="en-US" sz="1900" baseline="-25000" dirty="0" smtClean="0">
                <a:solidFill>
                  <a:srgbClr val="000000"/>
                </a:solidFill>
                <a:latin typeface="Arial" charset="0"/>
              </a:rPr>
              <a:t>2</a:t>
            </a:r>
            <a:endParaRPr lang="en-US" sz="1900" baseline="-25000" dirty="0">
              <a:solidFill>
                <a:srgbClr val="000000"/>
              </a:solidFill>
              <a:latin typeface="Arial" charset="0"/>
            </a:endParaRPr>
          </a:p>
        </p:txBody>
      </p:sp>
      <p:sp>
        <p:nvSpPr>
          <p:cNvPr id="8" name="Text Box 31"/>
          <p:cNvSpPr txBox="1">
            <a:spLocks noChangeArrowheads="1"/>
          </p:cNvSpPr>
          <p:nvPr/>
        </p:nvSpPr>
        <p:spPr bwMode="auto">
          <a:xfrm>
            <a:off x="5972502" y="5409209"/>
            <a:ext cx="816130"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900" dirty="0" smtClean="0">
                <a:solidFill>
                  <a:srgbClr val="000000"/>
                </a:solidFill>
                <a:latin typeface="Arial" charset="0"/>
              </a:rPr>
              <a:t>Sugar</a:t>
            </a:r>
            <a:endParaRPr lang="en-US" sz="1900" baseline="-25000" dirty="0">
              <a:solidFill>
                <a:srgbClr val="000000"/>
              </a:solidFill>
              <a:latin typeface="Arial" charset="0"/>
            </a:endParaRPr>
          </a:p>
        </p:txBody>
      </p:sp>
      <p:sp>
        <p:nvSpPr>
          <p:cNvPr id="9" name="Text Box 31"/>
          <p:cNvSpPr txBox="1">
            <a:spLocks noChangeArrowheads="1"/>
          </p:cNvSpPr>
          <p:nvPr/>
        </p:nvSpPr>
        <p:spPr bwMode="auto">
          <a:xfrm>
            <a:off x="1619725" y="1294521"/>
            <a:ext cx="816130"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900" dirty="0" smtClean="0">
                <a:solidFill>
                  <a:srgbClr val="000000"/>
                </a:solidFill>
                <a:latin typeface="Arial" charset="0"/>
              </a:rPr>
              <a:t>Light</a:t>
            </a:r>
            <a:endParaRPr lang="en-US" sz="1900" baseline="-25000" dirty="0">
              <a:solidFill>
                <a:srgbClr val="000000"/>
              </a:solidFill>
              <a:latin typeface="Arial" charset="0"/>
            </a:endParaRPr>
          </a:p>
        </p:txBody>
      </p:sp>
      <p:sp>
        <p:nvSpPr>
          <p:cNvPr id="10" name="Text Box 31"/>
          <p:cNvSpPr txBox="1">
            <a:spLocks noChangeArrowheads="1"/>
          </p:cNvSpPr>
          <p:nvPr/>
        </p:nvSpPr>
        <p:spPr bwMode="auto">
          <a:xfrm>
            <a:off x="2356054" y="2895714"/>
            <a:ext cx="12873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280"/>
              </a:lnSpc>
              <a:spcBef>
                <a:spcPct val="0"/>
              </a:spcBef>
              <a:spcAft>
                <a:spcPct val="0"/>
              </a:spcAft>
            </a:pPr>
            <a:r>
              <a:rPr lang="en-US" sz="1900" dirty="0" smtClean="0">
                <a:solidFill>
                  <a:srgbClr val="000000"/>
                </a:solidFill>
                <a:latin typeface="Arial" charset="0"/>
              </a:rPr>
              <a:t>Light</a:t>
            </a:r>
            <a:br>
              <a:rPr lang="en-US" sz="1900" dirty="0" smtClean="0">
                <a:solidFill>
                  <a:srgbClr val="000000"/>
                </a:solidFill>
                <a:latin typeface="Arial" charset="0"/>
              </a:rPr>
            </a:br>
            <a:r>
              <a:rPr lang="en-US" sz="1900" dirty="0" smtClean="0">
                <a:solidFill>
                  <a:srgbClr val="000000"/>
                </a:solidFill>
                <a:latin typeface="Arial" charset="0"/>
              </a:rPr>
              <a:t>Reactions</a:t>
            </a:r>
            <a:endParaRPr lang="en-US" sz="1900" baseline="-25000" dirty="0">
              <a:solidFill>
                <a:srgbClr val="000000"/>
              </a:solidFill>
              <a:latin typeface="Arial" charset="0"/>
            </a:endParaRPr>
          </a:p>
        </p:txBody>
      </p:sp>
      <p:sp>
        <p:nvSpPr>
          <p:cNvPr id="11" name="Text Box 31"/>
          <p:cNvSpPr txBox="1">
            <a:spLocks noChangeArrowheads="1"/>
          </p:cNvSpPr>
          <p:nvPr/>
        </p:nvSpPr>
        <p:spPr bwMode="auto">
          <a:xfrm>
            <a:off x="5975449" y="2925471"/>
            <a:ext cx="1084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280"/>
              </a:lnSpc>
              <a:spcBef>
                <a:spcPct val="0"/>
              </a:spcBef>
              <a:spcAft>
                <a:spcPct val="0"/>
              </a:spcAft>
            </a:pPr>
            <a:r>
              <a:rPr lang="en-US" sz="1900" dirty="0" smtClean="0">
                <a:solidFill>
                  <a:srgbClr val="000000"/>
                </a:solidFill>
                <a:latin typeface="Arial" charset="0"/>
              </a:rPr>
              <a:t>Calvin</a:t>
            </a:r>
            <a:br>
              <a:rPr lang="en-US" sz="1900" dirty="0" smtClean="0">
                <a:solidFill>
                  <a:srgbClr val="000000"/>
                </a:solidFill>
                <a:latin typeface="Arial" charset="0"/>
              </a:rPr>
            </a:br>
            <a:r>
              <a:rPr lang="en-US" sz="1900" dirty="0" smtClean="0">
                <a:solidFill>
                  <a:srgbClr val="000000"/>
                </a:solidFill>
                <a:latin typeface="Arial" charset="0"/>
              </a:rPr>
              <a:t>Cycle</a:t>
            </a:r>
            <a:endParaRPr lang="en-US" sz="1900" baseline="-25000" dirty="0">
              <a:solidFill>
                <a:srgbClr val="000000"/>
              </a:solidFill>
              <a:latin typeface="Arial" charset="0"/>
            </a:endParaRPr>
          </a:p>
        </p:txBody>
      </p:sp>
      <p:sp>
        <p:nvSpPr>
          <p:cNvPr id="12" name="Text Box 31"/>
          <p:cNvSpPr txBox="1">
            <a:spLocks noChangeArrowheads="1"/>
          </p:cNvSpPr>
          <p:nvPr/>
        </p:nvSpPr>
        <p:spPr bwMode="auto">
          <a:xfrm>
            <a:off x="6096463" y="1037085"/>
            <a:ext cx="569684"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900" dirty="0" smtClean="0">
                <a:solidFill>
                  <a:srgbClr val="000000"/>
                </a:solidFill>
                <a:latin typeface="Arial" charset="0"/>
              </a:rPr>
              <a:t>CO</a:t>
            </a:r>
            <a:r>
              <a:rPr lang="en-US" sz="1900" baseline="-25000" dirty="0" smtClean="0">
                <a:solidFill>
                  <a:srgbClr val="000000"/>
                </a:solidFill>
                <a:latin typeface="Arial" charset="0"/>
              </a:rPr>
              <a:t>2</a:t>
            </a:r>
            <a:endParaRPr lang="en-US" sz="1900" baseline="-25000" dirty="0">
              <a:solidFill>
                <a:srgbClr val="000000"/>
              </a:solidFill>
              <a:latin typeface="Arial" charset="0"/>
            </a:endParaRPr>
          </a:p>
        </p:txBody>
      </p:sp>
      <p:sp>
        <p:nvSpPr>
          <p:cNvPr id="13" name="Text Box 31"/>
          <p:cNvSpPr txBox="1">
            <a:spLocks noChangeArrowheads="1"/>
          </p:cNvSpPr>
          <p:nvPr/>
        </p:nvSpPr>
        <p:spPr bwMode="auto">
          <a:xfrm>
            <a:off x="2733703" y="1040256"/>
            <a:ext cx="569684"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900" dirty="0" smtClean="0">
                <a:solidFill>
                  <a:srgbClr val="000000"/>
                </a:solidFill>
                <a:latin typeface="Arial" charset="0"/>
              </a:rPr>
              <a:t>H</a:t>
            </a:r>
            <a:r>
              <a:rPr lang="en-US" sz="1900" baseline="-25000" dirty="0" smtClean="0">
                <a:solidFill>
                  <a:srgbClr val="000000"/>
                </a:solidFill>
                <a:latin typeface="Arial" charset="0"/>
              </a:rPr>
              <a:t>2</a:t>
            </a:r>
            <a:r>
              <a:rPr lang="en-US" sz="1900" dirty="0" smtClean="0">
                <a:solidFill>
                  <a:srgbClr val="000000"/>
                </a:solidFill>
                <a:latin typeface="Arial" charset="0"/>
              </a:rPr>
              <a:t>O</a:t>
            </a:r>
            <a:endParaRPr lang="en-US" sz="1900" dirty="0">
              <a:solidFill>
                <a:srgbClr val="000000"/>
              </a:solidFill>
              <a:latin typeface="Arial" charset="0"/>
            </a:endParaRPr>
          </a:p>
        </p:txBody>
      </p:sp>
      <p:sp>
        <p:nvSpPr>
          <p:cNvPr id="14" name="Text Box 31"/>
          <p:cNvSpPr txBox="1">
            <a:spLocks noChangeArrowheads="1"/>
          </p:cNvSpPr>
          <p:nvPr/>
        </p:nvSpPr>
        <p:spPr bwMode="auto">
          <a:xfrm>
            <a:off x="4303296" y="1767876"/>
            <a:ext cx="9729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280"/>
              </a:lnSpc>
              <a:spcBef>
                <a:spcPct val="0"/>
              </a:spcBef>
              <a:spcAft>
                <a:spcPct val="0"/>
              </a:spcAft>
            </a:pPr>
            <a:r>
              <a:rPr lang="en-US" sz="1900" dirty="0" smtClean="0">
                <a:solidFill>
                  <a:srgbClr val="000000"/>
                </a:solidFill>
                <a:latin typeface="Arial" charset="0"/>
              </a:rPr>
              <a:t>NADP</a:t>
            </a:r>
            <a:r>
              <a:rPr lang="en-US" sz="1900" baseline="30000" dirty="0" smtClean="0">
                <a:solidFill>
                  <a:srgbClr val="000000"/>
                </a:solidFill>
                <a:latin typeface="Arial" charset="0"/>
              </a:rPr>
              <a:t>+</a:t>
            </a:r>
            <a:endParaRPr lang="en-US" sz="1900" baseline="30000" dirty="0">
              <a:solidFill>
                <a:srgbClr val="000000"/>
              </a:solidFill>
              <a:latin typeface="Arial" charset="0"/>
            </a:endParaRPr>
          </a:p>
        </p:txBody>
      </p:sp>
      <p:sp>
        <p:nvSpPr>
          <p:cNvPr id="15" name="Text Box 31"/>
          <p:cNvSpPr txBox="1">
            <a:spLocks noChangeArrowheads="1"/>
          </p:cNvSpPr>
          <p:nvPr/>
        </p:nvSpPr>
        <p:spPr bwMode="auto">
          <a:xfrm>
            <a:off x="4286835" y="2165971"/>
            <a:ext cx="9729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280"/>
              </a:lnSpc>
              <a:spcBef>
                <a:spcPct val="0"/>
              </a:spcBef>
              <a:spcAft>
                <a:spcPct val="0"/>
              </a:spcAft>
            </a:pPr>
            <a:r>
              <a:rPr lang="en-US" sz="1900" dirty="0" smtClean="0">
                <a:solidFill>
                  <a:srgbClr val="000000"/>
                </a:solidFill>
                <a:latin typeface="Arial" charset="0"/>
              </a:rPr>
              <a:t>ADP</a:t>
            </a:r>
            <a:endParaRPr lang="en-US" sz="1900" baseline="30000" dirty="0">
              <a:solidFill>
                <a:srgbClr val="000000"/>
              </a:solidFill>
              <a:latin typeface="Arial" charset="0"/>
            </a:endParaRPr>
          </a:p>
        </p:txBody>
      </p:sp>
      <p:sp>
        <p:nvSpPr>
          <p:cNvPr id="16" name="Text Box 31"/>
          <p:cNvSpPr txBox="1">
            <a:spLocks noChangeArrowheads="1"/>
          </p:cNvSpPr>
          <p:nvPr/>
        </p:nvSpPr>
        <p:spPr bwMode="auto">
          <a:xfrm>
            <a:off x="4675643" y="2547604"/>
            <a:ext cx="3176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smtClean="0">
                <a:solidFill>
                  <a:srgbClr val="000000"/>
                </a:solidFill>
                <a:latin typeface="Arial" charset="0"/>
              </a:rPr>
              <a:t>P</a:t>
            </a:r>
            <a:endParaRPr lang="en-US" sz="1900" baseline="30000" dirty="0">
              <a:solidFill>
                <a:srgbClr val="000000"/>
              </a:solidFill>
              <a:latin typeface="Arial" charset="0"/>
            </a:endParaRPr>
          </a:p>
        </p:txBody>
      </p:sp>
      <p:sp>
        <p:nvSpPr>
          <p:cNvPr id="17" name="Text Box 31"/>
          <p:cNvSpPr txBox="1">
            <a:spLocks noChangeArrowheads="1"/>
          </p:cNvSpPr>
          <p:nvPr/>
        </p:nvSpPr>
        <p:spPr bwMode="auto">
          <a:xfrm>
            <a:off x="4390796" y="2534313"/>
            <a:ext cx="26578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smtClean="0">
                <a:solidFill>
                  <a:srgbClr val="000000"/>
                </a:solidFill>
                <a:latin typeface="Arial" charset="0"/>
              </a:rPr>
              <a:t>+</a:t>
            </a:r>
            <a:endParaRPr lang="en-US" sz="1900" baseline="30000" dirty="0">
              <a:solidFill>
                <a:srgbClr val="000000"/>
              </a:solidFill>
              <a:latin typeface="Arial" charset="0"/>
            </a:endParaRPr>
          </a:p>
        </p:txBody>
      </p:sp>
      <p:sp>
        <p:nvSpPr>
          <p:cNvPr id="18" name="Text Box 31"/>
          <p:cNvSpPr txBox="1">
            <a:spLocks noChangeArrowheads="1"/>
          </p:cNvSpPr>
          <p:nvPr/>
        </p:nvSpPr>
        <p:spPr bwMode="auto">
          <a:xfrm>
            <a:off x="4326703" y="4293481"/>
            <a:ext cx="972959"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900" dirty="0" smtClean="0">
                <a:solidFill>
                  <a:srgbClr val="000000"/>
                </a:solidFill>
                <a:latin typeface="Arial" charset="0"/>
              </a:rPr>
              <a:t>NADPH</a:t>
            </a:r>
            <a:endParaRPr lang="en-US" sz="1900" baseline="30000" dirty="0">
              <a:solidFill>
                <a:srgbClr val="000000"/>
              </a:solidFill>
              <a:latin typeface="Arial" charset="0"/>
            </a:endParaRPr>
          </a:p>
        </p:txBody>
      </p:sp>
      <p:sp>
        <p:nvSpPr>
          <p:cNvPr id="19" name="Text Box 31"/>
          <p:cNvSpPr txBox="1">
            <a:spLocks noChangeArrowheads="1"/>
          </p:cNvSpPr>
          <p:nvPr/>
        </p:nvSpPr>
        <p:spPr bwMode="auto">
          <a:xfrm>
            <a:off x="4573087" y="3505266"/>
            <a:ext cx="52487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smtClean="0">
                <a:solidFill>
                  <a:srgbClr val="000000"/>
                </a:solidFill>
                <a:latin typeface="Arial" charset="0"/>
              </a:rPr>
              <a:t>ATP</a:t>
            </a:r>
            <a:endParaRPr lang="en-US" sz="1900" baseline="30000" dirty="0">
              <a:solidFill>
                <a:srgbClr val="000000"/>
              </a:solidFill>
              <a:latin typeface="Arial" charset="0"/>
            </a:endParaRPr>
          </a:p>
        </p:txBody>
      </p:sp>
    </p:spTree>
    <p:extLst>
      <p:ext uri="{BB962C8B-B14F-4D97-AF65-F5344CB8AC3E}">
        <p14:creationId xmlns:p14="http://schemas.microsoft.com/office/powerpoint/2010/main" val="695166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_10_0Calvin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3319"/>
          <a:stretch/>
        </p:blipFill>
        <p:spPr>
          <a:xfrm>
            <a:off x="600456" y="137160"/>
            <a:ext cx="7943088" cy="636518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7.10-0</a:t>
            </a:r>
            <a:endParaRPr lang="en-US" sz="1200" dirty="0">
              <a:latin typeface="Arial" charset="0"/>
            </a:endParaRPr>
          </a:p>
        </p:txBody>
      </p:sp>
      <p:sp>
        <p:nvSpPr>
          <p:cNvPr id="27" name="Text Box 31"/>
          <p:cNvSpPr txBox="1">
            <a:spLocks noChangeArrowheads="1"/>
          </p:cNvSpPr>
          <p:nvPr/>
        </p:nvSpPr>
        <p:spPr bwMode="auto">
          <a:xfrm>
            <a:off x="635919" y="2212111"/>
            <a:ext cx="104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Chloroplast</a:t>
            </a:r>
            <a:endParaRPr lang="en-US" sz="1400" dirty="0">
              <a:solidFill>
                <a:srgbClr val="000000"/>
              </a:solidFill>
              <a:latin typeface="Arial" charset="0"/>
            </a:endParaRPr>
          </a:p>
        </p:txBody>
      </p:sp>
      <p:cxnSp>
        <p:nvCxnSpPr>
          <p:cNvPr id="4" name="Straight Connector 3"/>
          <p:cNvCxnSpPr/>
          <p:nvPr/>
        </p:nvCxnSpPr>
        <p:spPr bwMode="auto">
          <a:xfrm flipV="1">
            <a:off x="1174750" y="2041525"/>
            <a:ext cx="120650" cy="206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715419" y="2386736"/>
            <a:ext cx="2403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O</a:t>
            </a:r>
            <a:r>
              <a:rPr lang="en-US" sz="1100" baseline="-25000" dirty="0" smtClean="0">
                <a:solidFill>
                  <a:srgbClr val="000000"/>
                </a:solidFill>
                <a:latin typeface="Arial" charset="0"/>
              </a:rPr>
              <a:t>2</a:t>
            </a:r>
            <a:endParaRPr lang="en-US" sz="1100" baseline="-25000" dirty="0">
              <a:solidFill>
                <a:srgbClr val="000000"/>
              </a:solidFill>
              <a:latin typeface="Arial" charset="0"/>
            </a:endParaRPr>
          </a:p>
        </p:txBody>
      </p:sp>
      <p:sp>
        <p:nvSpPr>
          <p:cNvPr id="8" name="Text Box 31"/>
          <p:cNvSpPr txBox="1">
            <a:spLocks noChangeArrowheads="1"/>
          </p:cNvSpPr>
          <p:nvPr/>
        </p:nvSpPr>
        <p:spPr bwMode="auto">
          <a:xfrm>
            <a:off x="3252119" y="2383561"/>
            <a:ext cx="4626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Sugar</a:t>
            </a:r>
            <a:endParaRPr lang="en-US" sz="1000" baseline="-25000" dirty="0">
              <a:solidFill>
                <a:srgbClr val="000000"/>
              </a:solidFill>
              <a:latin typeface="Arial" charset="0"/>
            </a:endParaRPr>
          </a:p>
        </p:txBody>
      </p:sp>
      <p:sp>
        <p:nvSpPr>
          <p:cNvPr id="9" name="Text Box 31"/>
          <p:cNvSpPr txBox="1">
            <a:spLocks noChangeArrowheads="1"/>
          </p:cNvSpPr>
          <p:nvPr/>
        </p:nvSpPr>
        <p:spPr bwMode="auto">
          <a:xfrm>
            <a:off x="1064544" y="322986"/>
            <a:ext cx="4626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Light</a:t>
            </a:r>
            <a:endParaRPr lang="en-US" sz="1000" baseline="-25000" dirty="0">
              <a:solidFill>
                <a:srgbClr val="000000"/>
              </a:solidFill>
              <a:latin typeface="Arial" charset="0"/>
            </a:endParaRPr>
          </a:p>
        </p:txBody>
      </p:sp>
      <p:sp>
        <p:nvSpPr>
          <p:cNvPr id="10" name="Text Box 31"/>
          <p:cNvSpPr txBox="1">
            <a:spLocks noChangeArrowheads="1"/>
          </p:cNvSpPr>
          <p:nvPr/>
        </p:nvSpPr>
        <p:spPr bwMode="auto">
          <a:xfrm>
            <a:off x="1467769" y="1202461"/>
            <a:ext cx="615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Light</a:t>
            </a:r>
            <a:br>
              <a:rPr lang="en-US" sz="1000" dirty="0" smtClean="0">
                <a:solidFill>
                  <a:srgbClr val="000000"/>
                </a:solidFill>
                <a:latin typeface="Arial" charset="0"/>
              </a:rPr>
            </a:br>
            <a:r>
              <a:rPr lang="en-US" sz="1000" dirty="0" smtClean="0">
                <a:solidFill>
                  <a:srgbClr val="000000"/>
                </a:solidFill>
                <a:latin typeface="Arial" charset="0"/>
              </a:rPr>
              <a:t>Reactions</a:t>
            </a:r>
            <a:endParaRPr lang="en-US" sz="1000" baseline="-25000" dirty="0">
              <a:solidFill>
                <a:srgbClr val="000000"/>
              </a:solidFill>
              <a:latin typeface="Arial" charset="0"/>
            </a:endParaRPr>
          </a:p>
        </p:txBody>
      </p:sp>
      <p:sp>
        <p:nvSpPr>
          <p:cNvPr id="11" name="Text Box 31"/>
          <p:cNvSpPr txBox="1">
            <a:spLocks noChangeArrowheads="1"/>
          </p:cNvSpPr>
          <p:nvPr/>
        </p:nvSpPr>
        <p:spPr bwMode="auto">
          <a:xfrm>
            <a:off x="3220369" y="1218336"/>
            <a:ext cx="615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Calvin</a:t>
            </a:r>
            <a:br>
              <a:rPr lang="en-US" sz="1000" dirty="0" smtClean="0">
                <a:solidFill>
                  <a:srgbClr val="000000"/>
                </a:solidFill>
                <a:latin typeface="Arial" charset="0"/>
              </a:rPr>
            </a:br>
            <a:r>
              <a:rPr lang="en-US" sz="1000" dirty="0" smtClean="0">
                <a:solidFill>
                  <a:srgbClr val="000000"/>
                </a:solidFill>
                <a:latin typeface="Arial" charset="0"/>
              </a:rPr>
              <a:t>Cycle</a:t>
            </a:r>
            <a:endParaRPr lang="en-US" sz="1000" baseline="-25000" dirty="0">
              <a:solidFill>
                <a:srgbClr val="000000"/>
              </a:solidFill>
              <a:latin typeface="Arial" charset="0"/>
            </a:endParaRPr>
          </a:p>
        </p:txBody>
      </p:sp>
      <p:sp>
        <p:nvSpPr>
          <p:cNvPr id="12" name="Text Box 31"/>
          <p:cNvSpPr txBox="1">
            <a:spLocks noChangeArrowheads="1"/>
          </p:cNvSpPr>
          <p:nvPr/>
        </p:nvSpPr>
        <p:spPr bwMode="auto">
          <a:xfrm>
            <a:off x="3299744" y="218211"/>
            <a:ext cx="3229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CO</a:t>
            </a:r>
            <a:r>
              <a:rPr lang="en-US" sz="1000" baseline="-25000" dirty="0" smtClean="0">
                <a:solidFill>
                  <a:srgbClr val="000000"/>
                </a:solidFill>
                <a:latin typeface="Arial" charset="0"/>
              </a:rPr>
              <a:t>2</a:t>
            </a:r>
            <a:endParaRPr lang="en-US" sz="1000" baseline="-25000" dirty="0">
              <a:solidFill>
                <a:srgbClr val="000000"/>
              </a:solidFill>
              <a:latin typeface="Arial" charset="0"/>
            </a:endParaRPr>
          </a:p>
        </p:txBody>
      </p:sp>
      <p:sp>
        <p:nvSpPr>
          <p:cNvPr id="13" name="Text Box 31"/>
          <p:cNvSpPr txBox="1">
            <a:spLocks noChangeArrowheads="1"/>
          </p:cNvSpPr>
          <p:nvPr/>
        </p:nvSpPr>
        <p:spPr bwMode="auto">
          <a:xfrm>
            <a:off x="1623344" y="221386"/>
            <a:ext cx="3229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25000" dirty="0" smtClean="0">
                <a:solidFill>
                  <a:srgbClr val="000000"/>
                </a:solidFill>
                <a:latin typeface="Arial" charset="0"/>
              </a:rPr>
              <a:t>2</a:t>
            </a:r>
            <a:r>
              <a:rPr lang="en-US" sz="1000" dirty="0" smtClean="0">
                <a:solidFill>
                  <a:srgbClr val="000000"/>
                </a:solidFill>
                <a:latin typeface="Arial" charset="0"/>
              </a:rPr>
              <a:t>O</a:t>
            </a:r>
            <a:endParaRPr lang="en-US" sz="1000" dirty="0">
              <a:solidFill>
                <a:srgbClr val="000000"/>
              </a:solidFill>
              <a:latin typeface="Arial" charset="0"/>
            </a:endParaRPr>
          </a:p>
        </p:txBody>
      </p:sp>
      <p:sp>
        <p:nvSpPr>
          <p:cNvPr id="14" name="Text Box 31"/>
          <p:cNvSpPr txBox="1">
            <a:spLocks noChangeArrowheads="1"/>
          </p:cNvSpPr>
          <p:nvPr/>
        </p:nvSpPr>
        <p:spPr bwMode="auto">
          <a:xfrm>
            <a:off x="2394869" y="643661"/>
            <a:ext cx="551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NADP</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15" name="Text Box 31"/>
          <p:cNvSpPr txBox="1">
            <a:spLocks noChangeArrowheads="1"/>
          </p:cNvSpPr>
          <p:nvPr/>
        </p:nvSpPr>
        <p:spPr bwMode="auto">
          <a:xfrm>
            <a:off x="2385344" y="840511"/>
            <a:ext cx="551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ADP</a:t>
            </a:r>
            <a:endParaRPr lang="en-US" sz="1000" baseline="30000" dirty="0">
              <a:solidFill>
                <a:srgbClr val="000000"/>
              </a:solidFill>
              <a:latin typeface="Arial" charset="0"/>
            </a:endParaRPr>
          </a:p>
        </p:txBody>
      </p:sp>
      <p:sp>
        <p:nvSpPr>
          <p:cNvPr id="16" name="Text Box 31"/>
          <p:cNvSpPr txBox="1">
            <a:spLocks noChangeArrowheads="1"/>
          </p:cNvSpPr>
          <p:nvPr/>
        </p:nvSpPr>
        <p:spPr bwMode="auto">
          <a:xfrm>
            <a:off x="2607595" y="1027836"/>
            <a:ext cx="1800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P</a:t>
            </a:r>
            <a:endParaRPr lang="en-US" sz="1000" baseline="30000" dirty="0">
              <a:solidFill>
                <a:srgbClr val="000000"/>
              </a:solidFill>
              <a:latin typeface="Arial" charset="0"/>
            </a:endParaRPr>
          </a:p>
        </p:txBody>
      </p:sp>
      <p:sp>
        <p:nvSpPr>
          <p:cNvPr id="17" name="Text Box 31"/>
          <p:cNvSpPr txBox="1">
            <a:spLocks noChangeArrowheads="1"/>
          </p:cNvSpPr>
          <p:nvPr/>
        </p:nvSpPr>
        <p:spPr bwMode="auto">
          <a:xfrm>
            <a:off x="2461545" y="1021486"/>
            <a:ext cx="1800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
            </a:r>
            <a:endParaRPr lang="en-US" sz="1000" baseline="30000" dirty="0">
              <a:solidFill>
                <a:srgbClr val="000000"/>
              </a:solidFill>
              <a:latin typeface="Arial" charset="0"/>
            </a:endParaRPr>
          </a:p>
        </p:txBody>
      </p:sp>
      <p:sp>
        <p:nvSpPr>
          <p:cNvPr id="18" name="Text Box 31"/>
          <p:cNvSpPr txBox="1">
            <a:spLocks noChangeArrowheads="1"/>
          </p:cNvSpPr>
          <p:nvPr/>
        </p:nvSpPr>
        <p:spPr bwMode="auto">
          <a:xfrm>
            <a:off x="2404394" y="1843811"/>
            <a:ext cx="551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NADPH</a:t>
            </a:r>
            <a:endParaRPr lang="en-US" sz="1000" baseline="30000" dirty="0">
              <a:solidFill>
                <a:srgbClr val="000000"/>
              </a:solidFill>
              <a:latin typeface="Arial" charset="0"/>
            </a:endParaRPr>
          </a:p>
        </p:txBody>
      </p:sp>
      <p:sp>
        <p:nvSpPr>
          <p:cNvPr id="19" name="Text Box 31"/>
          <p:cNvSpPr txBox="1">
            <a:spLocks noChangeArrowheads="1"/>
          </p:cNvSpPr>
          <p:nvPr/>
        </p:nvSpPr>
        <p:spPr bwMode="auto">
          <a:xfrm>
            <a:off x="2553620" y="1513611"/>
            <a:ext cx="2975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ATP</a:t>
            </a:r>
            <a:endParaRPr lang="en-US" sz="1000" baseline="30000" dirty="0">
              <a:solidFill>
                <a:srgbClr val="000000"/>
              </a:solidFill>
              <a:latin typeface="Arial" charset="0"/>
            </a:endParaRPr>
          </a:p>
        </p:txBody>
      </p:sp>
      <p:sp>
        <p:nvSpPr>
          <p:cNvPr id="20" name="Text Box 31"/>
          <p:cNvSpPr txBox="1">
            <a:spLocks noChangeArrowheads="1"/>
          </p:cNvSpPr>
          <p:nvPr/>
        </p:nvSpPr>
        <p:spPr bwMode="auto">
          <a:xfrm>
            <a:off x="1210594" y="3488461"/>
            <a:ext cx="104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Step 4</a:t>
            </a:r>
            <a:endParaRPr lang="en-US" sz="1400" dirty="0">
              <a:solidFill>
                <a:srgbClr val="000000"/>
              </a:solidFill>
              <a:latin typeface="Arial" charset="0"/>
            </a:endParaRPr>
          </a:p>
        </p:txBody>
      </p:sp>
      <p:sp>
        <p:nvSpPr>
          <p:cNvPr id="21" name="Text Box 31"/>
          <p:cNvSpPr txBox="1">
            <a:spLocks noChangeArrowheads="1"/>
          </p:cNvSpPr>
          <p:nvPr/>
        </p:nvSpPr>
        <p:spPr bwMode="auto">
          <a:xfrm>
            <a:off x="1216944" y="3698011"/>
            <a:ext cx="1923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Regeneration of </a:t>
            </a:r>
            <a:r>
              <a:rPr lang="en-US" sz="1400" dirty="0" err="1" smtClean="0">
                <a:solidFill>
                  <a:srgbClr val="000000"/>
                </a:solidFill>
                <a:latin typeface="Arial" charset="0"/>
              </a:rPr>
              <a:t>RuBP</a:t>
            </a:r>
            <a:endParaRPr lang="en-US" sz="1400" dirty="0">
              <a:solidFill>
                <a:srgbClr val="000000"/>
              </a:solidFill>
              <a:latin typeface="Arial" charset="0"/>
            </a:endParaRPr>
          </a:p>
        </p:txBody>
      </p:sp>
      <p:sp>
        <p:nvSpPr>
          <p:cNvPr id="22" name="Text Box 31"/>
          <p:cNvSpPr txBox="1">
            <a:spLocks noChangeArrowheads="1"/>
          </p:cNvSpPr>
          <p:nvPr/>
        </p:nvSpPr>
        <p:spPr bwMode="auto">
          <a:xfrm>
            <a:off x="3572794" y="27836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3  </a:t>
            </a:r>
            <a:endParaRPr lang="en-US" sz="1100" dirty="0">
              <a:solidFill>
                <a:srgbClr val="000000"/>
              </a:solidFill>
              <a:latin typeface="Arial" charset="0"/>
            </a:endParaRPr>
          </a:p>
        </p:txBody>
      </p:sp>
      <p:sp>
        <p:nvSpPr>
          <p:cNvPr id="23" name="Text Box 31"/>
          <p:cNvSpPr txBox="1">
            <a:spLocks noChangeArrowheads="1"/>
          </p:cNvSpPr>
          <p:nvPr/>
        </p:nvSpPr>
        <p:spPr bwMode="auto">
          <a:xfrm>
            <a:off x="6049918" y="5952604"/>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4" name="Text Box 31"/>
          <p:cNvSpPr txBox="1">
            <a:spLocks noChangeArrowheads="1"/>
          </p:cNvSpPr>
          <p:nvPr/>
        </p:nvSpPr>
        <p:spPr bwMode="auto">
          <a:xfrm>
            <a:off x="4357019" y="3466236"/>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5" name="Text Box 31"/>
          <p:cNvSpPr txBox="1">
            <a:spLocks noChangeArrowheads="1"/>
          </p:cNvSpPr>
          <p:nvPr/>
        </p:nvSpPr>
        <p:spPr bwMode="auto">
          <a:xfrm>
            <a:off x="3737894" y="27963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6" name="Text Box 31"/>
          <p:cNvSpPr txBox="1">
            <a:spLocks noChangeArrowheads="1"/>
          </p:cNvSpPr>
          <p:nvPr/>
        </p:nvSpPr>
        <p:spPr bwMode="auto">
          <a:xfrm>
            <a:off x="4423694" y="2983636"/>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err="1" smtClean="0">
                <a:solidFill>
                  <a:srgbClr val="000000"/>
                </a:solidFill>
                <a:latin typeface="Arial" charset="0"/>
              </a:rPr>
              <a:t>RuBP</a:t>
            </a:r>
            <a:endParaRPr lang="en-US" sz="1350" dirty="0">
              <a:solidFill>
                <a:srgbClr val="000000"/>
              </a:solidFill>
              <a:latin typeface="Arial" charset="0"/>
            </a:endParaRPr>
          </a:p>
        </p:txBody>
      </p:sp>
      <p:sp>
        <p:nvSpPr>
          <p:cNvPr id="28" name="Text Box 31"/>
          <p:cNvSpPr txBox="1">
            <a:spLocks noChangeArrowheads="1"/>
          </p:cNvSpPr>
          <p:nvPr/>
        </p:nvSpPr>
        <p:spPr bwMode="auto">
          <a:xfrm>
            <a:off x="4357019" y="3463061"/>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9" name="Text Box 31"/>
          <p:cNvSpPr txBox="1">
            <a:spLocks noChangeArrowheads="1"/>
          </p:cNvSpPr>
          <p:nvPr/>
        </p:nvSpPr>
        <p:spPr bwMode="auto">
          <a:xfrm>
            <a:off x="3245769" y="3821836"/>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3</a:t>
            </a:r>
            <a:endParaRPr lang="en-US" sz="1200" dirty="0">
              <a:solidFill>
                <a:srgbClr val="000000"/>
              </a:solidFill>
              <a:latin typeface="Arial" charset="0"/>
            </a:endParaRPr>
          </a:p>
        </p:txBody>
      </p:sp>
      <p:sp>
        <p:nvSpPr>
          <p:cNvPr id="30" name="Text Box 31"/>
          <p:cNvSpPr txBox="1">
            <a:spLocks noChangeArrowheads="1"/>
          </p:cNvSpPr>
          <p:nvPr/>
        </p:nvSpPr>
        <p:spPr bwMode="auto">
          <a:xfrm>
            <a:off x="3452144" y="3840886"/>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31" name="Text Box 31"/>
          <p:cNvSpPr txBox="1">
            <a:spLocks noChangeArrowheads="1"/>
          </p:cNvSpPr>
          <p:nvPr/>
        </p:nvSpPr>
        <p:spPr bwMode="auto">
          <a:xfrm>
            <a:off x="3160044" y="3332886"/>
            <a:ext cx="5229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3 ADP</a:t>
            </a:r>
            <a:endParaRPr lang="en-US" sz="1200" dirty="0">
              <a:solidFill>
                <a:srgbClr val="000000"/>
              </a:solidFill>
              <a:latin typeface="Arial" charset="0"/>
            </a:endParaRPr>
          </a:p>
        </p:txBody>
      </p:sp>
      <p:sp>
        <p:nvSpPr>
          <p:cNvPr id="32" name="Text Box 31"/>
          <p:cNvSpPr txBox="1">
            <a:spLocks noChangeArrowheads="1"/>
          </p:cNvSpPr>
          <p:nvPr/>
        </p:nvSpPr>
        <p:spPr bwMode="auto">
          <a:xfrm>
            <a:off x="4880894" y="2291486"/>
            <a:ext cx="7642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err="1" smtClean="0">
                <a:solidFill>
                  <a:srgbClr val="000000"/>
                </a:solidFill>
                <a:latin typeface="Arial" charset="0"/>
              </a:rPr>
              <a:t>Rubisco</a:t>
            </a:r>
            <a:endParaRPr lang="en-US" sz="1200" dirty="0">
              <a:solidFill>
                <a:srgbClr val="000000"/>
              </a:solidFill>
              <a:latin typeface="Arial" charset="0"/>
            </a:endParaRPr>
          </a:p>
        </p:txBody>
      </p:sp>
      <p:sp>
        <p:nvSpPr>
          <p:cNvPr id="33" name="Text Box 31"/>
          <p:cNvSpPr txBox="1">
            <a:spLocks noChangeArrowheads="1"/>
          </p:cNvSpPr>
          <p:nvPr/>
        </p:nvSpPr>
        <p:spPr bwMode="auto">
          <a:xfrm>
            <a:off x="4080794" y="4736236"/>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5</a:t>
            </a:r>
            <a:endParaRPr lang="en-US" sz="1100" dirty="0">
              <a:solidFill>
                <a:srgbClr val="000000"/>
              </a:solidFill>
              <a:latin typeface="Arial" charset="0"/>
            </a:endParaRPr>
          </a:p>
        </p:txBody>
      </p:sp>
      <p:sp>
        <p:nvSpPr>
          <p:cNvPr id="34" name="Text Box 31"/>
          <p:cNvSpPr txBox="1">
            <a:spLocks noChangeArrowheads="1"/>
          </p:cNvSpPr>
          <p:nvPr/>
        </p:nvSpPr>
        <p:spPr bwMode="auto">
          <a:xfrm>
            <a:off x="4436394" y="4917211"/>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G3P</a:t>
            </a:r>
            <a:endParaRPr lang="en-US" sz="1350" dirty="0">
              <a:solidFill>
                <a:srgbClr val="000000"/>
              </a:solidFill>
              <a:latin typeface="Arial" charset="0"/>
            </a:endParaRPr>
          </a:p>
        </p:txBody>
      </p:sp>
      <p:sp>
        <p:nvSpPr>
          <p:cNvPr id="35" name="Text Box 31"/>
          <p:cNvSpPr txBox="1">
            <a:spLocks noChangeArrowheads="1"/>
          </p:cNvSpPr>
          <p:nvPr/>
        </p:nvSpPr>
        <p:spPr bwMode="auto">
          <a:xfrm>
            <a:off x="5217444" y="59459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1</a:t>
            </a:r>
            <a:endParaRPr lang="en-US" sz="1100" dirty="0">
              <a:solidFill>
                <a:srgbClr val="000000"/>
              </a:solidFill>
              <a:latin typeface="Arial" charset="0"/>
            </a:endParaRPr>
          </a:p>
        </p:txBody>
      </p:sp>
      <p:sp>
        <p:nvSpPr>
          <p:cNvPr id="36" name="Text Box 31"/>
          <p:cNvSpPr txBox="1">
            <a:spLocks noChangeArrowheads="1"/>
          </p:cNvSpPr>
          <p:nvPr/>
        </p:nvSpPr>
        <p:spPr bwMode="auto">
          <a:xfrm>
            <a:off x="5282008" y="6142758"/>
            <a:ext cx="726591" cy="4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580"/>
              </a:lnSpc>
              <a:spcBef>
                <a:spcPct val="0"/>
              </a:spcBef>
              <a:spcAft>
                <a:spcPct val="0"/>
              </a:spcAft>
            </a:pPr>
            <a:r>
              <a:rPr lang="en-US" sz="1350" dirty="0" smtClean="0">
                <a:solidFill>
                  <a:srgbClr val="000000"/>
                </a:solidFill>
                <a:latin typeface="Arial" charset="0"/>
              </a:rPr>
              <a:t>G3P</a:t>
            </a:r>
          </a:p>
          <a:p>
            <a:pPr algn="ctr" eaLnBrk="0" fontAlgn="base" hangingPunct="0">
              <a:lnSpc>
                <a:spcPts val="1580"/>
              </a:lnSpc>
              <a:spcBef>
                <a:spcPct val="0"/>
              </a:spcBef>
              <a:spcAft>
                <a:spcPct val="0"/>
              </a:spcAft>
            </a:pPr>
            <a:r>
              <a:rPr lang="en-US" sz="1350" dirty="0" smtClean="0">
                <a:solidFill>
                  <a:srgbClr val="000000"/>
                </a:solidFill>
                <a:latin typeface="Arial" charset="0"/>
              </a:rPr>
              <a:t>Output</a:t>
            </a:r>
            <a:endParaRPr lang="en-US" sz="1350" dirty="0">
              <a:solidFill>
                <a:srgbClr val="000000"/>
              </a:solidFill>
              <a:latin typeface="Arial" charset="0"/>
            </a:endParaRPr>
          </a:p>
        </p:txBody>
      </p:sp>
      <p:sp>
        <p:nvSpPr>
          <p:cNvPr id="37" name="Text Box 31"/>
          <p:cNvSpPr txBox="1">
            <a:spLocks noChangeArrowheads="1"/>
          </p:cNvSpPr>
          <p:nvPr/>
        </p:nvSpPr>
        <p:spPr bwMode="auto">
          <a:xfrm>
            <a:off x="3455319" y="5256936"/>
            <a:ext cx="104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Step 3</a:t>
            </a:r>
            <a:endParaRPr lang="en-US" sz="1400" dirty="0">
              <a:solidFill>
                <a:srgbClr val="000000"/>
              </a:solidFill>
              <a:latin typeface="Arial" charset="0"/>
            </a:endParaRPr>
          </a:p>
        </p:txBody>
      </p:sp>
      <p:sp>
        <p:nvSpPr>
          <p:cNvPr id="38" name="Text Box 31"/>
          <p:cNvSpPr txBox="1">
            <a:spLocks noChangeArrowheads="1"/>
          </p:cNvSpPr>
          <p:nvPr/>
        </p:nvSpPr>
        <p:spPr bwMode="auto">
          <a:xfrm>
            <a:off x="3461669" y="5466486"/>
            <a:ext cx="1923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Release of one</a:t>
            </a:r>
            <a:br>
              <a:rPr lang="en-US" sz="1400" dirty="0" smtClean="0">
                <a:solidFill>
                  <a:srgbClr val="000000"/>
                </a:solidFill>
                <a:latin typeface="Arial" charset="0"/>
              </a:rPr>
            </a:br>
            <a:r>
              <a:rPr lang="en-US" sz="1400" dirty="0" smtClean="0">
                <a:solidFill>
                  <a:srgbClr val="000000"/>
                </a:solidFill>
                <a:latin typeface="Arial" charset="0"/>
              </a:rPr>
              <a:t>molecule of G3P</a:t>
            </a:r>
            <a:endParaRPr lang="en-US" sz="1400" dirty="0">
              <a:solidFill>
                <a:srgbClr val="000000"/>
              </a:solidFill>
              <a:latin typeface="Arial" charset="0"/>
            </a:endParaRPr>
          </a:p>
        </p:txBody>
      </p:sp>
      <p:sp>
        <p:nvSpPr>
          <p:cNvPr id="39" name="Text Box 31"/>
          <p:cNvSpPr txBox="1">
            <a:spLocks noChangeArrowheads="1"/>
          </p:cNvSpPr>
          <p:nvPr/>
        </p:nvSpPr>
        <p:spPr bwMode="auto">
          <a:xfrm>
            <a:off x="6880508" y="6111167"/>
            <a:ext cx="1680639" cy="4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580"/>
              </a:lnSpc>
              <a:spcBef>
                <a:spcPct val="0"/>
              </a:spcBef>
              <a:spcAft>
                <a:spcPct val="0"/>
              </a:spcAft>
            </a:pPr>
            <a:r>
              <a:rPr lang="en-US" sz="1400" dirty="0" smtClean="0">
                <a:solidFill>
                  <a:srgbClr val="000000"/>
                </a:solidFill>
                <a:latin typeface="Arial" charset="0"/>
              </a:rPr>
              <a:t>Glucose and other</a:t>
            </a:r>
            <a:br>
              <a:rPr lang="en-US" sz="1400" dirty="0" smtClean="0">
                <a:solidFill>
                  <a:srgbClr val="000000"/>
                </a:solidFill>
                <a:latin typeface="Arial" charset="0"/>
              </a:rPr>
            </a:br>
            <a:r>
              <a:rPr lang="en-US" sz="1400" dirty="0" smtClean="0">
                <a:solidFill>
                  <a:srgbClr val="000000"/>
                </a:solidFill>
                <a:latin typeface="Arial" charset="0"/>
              </a:rPr>
              <a:t>compounds</a:t>
            </a:r>
            <a:endParaRPr lang="en-US" sz="1400" dirty="0">
              <a:solidFill>
                <a:srgbClr val="000000"/>
              </a:solidFill>
              <a:latin typeface="Arial" charset="0"/>
            </a:endParaRPr>
          </a:p>
        </p:txBody>
      </p:sp>
      <p:sp>
        <p:nvSpPr>
          <p:cNvPr id="40" name="Text Box 31"/>
          <p:cNvSpPr txBox="1">
            <a:spLocks noChangeArrowheads="1"/>
          </p:cNvSpPr>
          <p:nvPr/>
        </p:nvSpPr>
        <p:spPr bwMode="auto">
          <a:xfrm>
            <a:off x="6822914" y="5111607"/>
            <a:ext cx="10468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Step 2</a:t>
            </a:r>
            <a:br>
              <a:rPr lang="en-US" sz="1400" dirty="0" smtClean="0">
                <a:solidFill>
                  <a:srgbClr val="000000"/>
                </a:solidFill>
                <a:latin typeface="Arial" charset="0"/>
              </a:rPr>
            </a:br>
            <a:r>
              <a:rPr lang="en-US" sz="1400" dirty="0" smtClean="0">
                <a:solidFill>
                  <a:srgbClr val="000000"/>
                </a:solidFill>
                <a:latin typeface="Arial" charset="0"/>
              </a:rPr>
              <a:t>Reduction</a:t>
            </a:r>
            <a:endParaRPr lang="en-US" sz="1400" dirty="0">
              <a:solidFill>
                <a:srgbClr val="000000"/>
              </a:solidFill>
              <a:latin typeface="Arial" charset="0"/>
            </a:endParaRPr>
          </a:p>
        </p:txBody>
      </p:sp>
      <p:sp>
        <p:nvSpPr>
          <p:cNvPr id="41" name="Text Box 31"/>
          <p:cNvSpPr txBox="1">
            <a:spLocks noChangeArrowheads="1"/>
          </p:cNvSpPr>
          <p:nvPr/>
        </p:nvSpPr>
        <p:spPr bwMode="auto">
          <a:xfrm>
            <a:off x="6622488" y="4828750"/>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G3P</a:t>
            </a:r>
            <a:endParaRPr lang="en-US" sz="1350" dirty="0">
              <a:solidFill>
                <a:srgbClr val="000000"/>
              </a:solidFill>
              <a:latin typeface="Arial" charset="0"/>
            </a:endParaRPr>
          </a:p>
        </p:txBody>
      </p:sp>
      <p:sp>
        <p:nvSpPr>
          <p:cNvPr id="42" name="Text Box 31"/>
          <p:cNvSpPr txBox="1">
            <a:spLocks noChangeArrowheads="1"/>
          </p:cNvSpPr>
          <p:nvPr/>
        </p:nvSpPr>
        <p:spPr bwMode="auto">
          <a:xfrm>
            <a:off x="6330068" y="4635139"/>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6</a:t>
            </a:r>
            <a:endParaRPr lang="en-US" sz="1100" dirty="0">
              <a:solidFill>
                <a:srgbClr val="000000"/>
              </a:solidFill>
              <a:latin typeface="Arial" charset="0"/>
            </a:endParaRPr>
          </a:p>
        </p:txBody>
      </p:sp>
      <p:sp>
        <p:nvSpPr>
          <p:cNvPr id="43" name="Text Box 31"/>
          <p:cNvSpPr txBox="1">
            <a:spLocks noChangeArrowheads="1"/>
          </p:cNvSpPr>
          <p:nvPr/>
        </p:nvSpPr>
        <p:spPr bwMode="auto">
          <a:xfrm>
            <a:off x="5222668" y="27963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4" name="Text Box 31"/>
          <p:cNvSpPr txBox="1">
            <a:spLocks noChangeArrowheads="1"/>
          </p:cNvSpPr>
          <p:nvPr/>
        </p:nvSpPr>
        <p:spPr bwMode="auto">
          <a:xfrm>
            <a:off x="4906758" y="4748743"/>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5" name="Text Box 31"/>
          <p:cNvSpPr txBox="1">
            <a:spLocks noChangeArrowheads="1"/>
          </p:cNvSpPr>
          <p:nvPr/>
        </p:nvSpPr>
        <p:spPr bwMode="auto">
          <a:xfrm>
            <a:off x="7143397" y="4641327"/>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6" name="Text Box 31"/>
          <p:cNvSpPr txBox="1">
            <a:spLocks noChangeArrowheads="1"/>
          </p:cNvSpPr>
          <p:nvPr/>
        </p:nvSpPr>
        <p:spPr bwMode="auto">
          <a:xfrm>
            <a:off x="8356489" y="3491347"/>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7" name="Text Box 31"/>
          <p:cNvSpPr txBox="1">
            <a:spLocks noChangeArrowheads="1"/>
          </p:cNvSpPr>
          <p:nvPr/>
        </p:nvSpPr>
        <p:spPr bwMode="auto">
          <a:xfrm>
            <a:off x="7035987" y="2707845"/>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8" name="Text Box 31"/>
          <p:cNvSpPr txBox="1">
            <a:spLocks noChangeArrowheads="1"/>
          </p:cNvSpPr>
          <p:nvPr/>
        </p:nvSpPr>
        <p:spPr bwMode="auto">
          <a:xfrm>
            <a:off x="5128151" y="3671698"/>
            <a:ext cx="10468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80"/>
              </a:lnSpc>
              <a:spcBef>
                <a:spcPct val="0"/>
              </a:spcBef>
              <a:spcAft>
                <a:spcPct val="0"/>
              </a:spcAft>
            </a:pPr>
            <a:r>
              <a:rPr lang="en-US" sz="1400" dirty="0" smtClean="0">
                <a:solidFill>
                  <a:srgbClr val="000000"/>
                </a:solidFill>
                <a:latin typeface="Arial" charset="0"/>
              </a:rPr>
              <a:t>CALVIN</a:t>
            </a:r>
            <a:br>
              <a:rPr lang="en-US" sz="1400" dirty="0" smtClean="0">
                <a:solidFill>
                  <a:srgbClr val="000000"/>
                </a:solidFill>
                <a:latin typeface="Arial" charset="0"/>
              </a:rPr>
            </a:br>
            <a:r>
              <a:rPr lang="en-US" sz="1400" dirty="0" smtClean="0">
                <a:solidFill>
                  <a:srgbClr val="000000"/>
                </a:solidFill>
                <a:latin typeface="Arial" charset="0"/>
              </a:rPr>
              <a:t>CYCLE</a:t>
            </a:r>
            <a:endParaRPr lang="en-US" sz="1400" dirty="0">
              <a:solidFill>
                <a:srgbClr val="000000"/>
              </a:solidFill>
              <a:latin typeface="Arial" charset="0"/>
            </a:endParaRPr>
          </a:p>
        </p:txBody>
      </p:sp>
      <p:sp>
        <p:nvSpPr>
          <p:cNvPr id="49" name="Text Box 31"/>
          <p:cNvSpPr txBox="1">
            <a:spLocks noChangeArrowheads="1"/>
          </p:cNvSpPr>
          <p:nvPr/>
        </p:nvSpPr>
        <p:spPr bwMode="auto">
          <a:xfrm>
            <a:off x="6226433" y="2701470"/>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6</a:t>
            </a:r>
            <a:endParaRPr lang="en-US" sz="1100" dirty="0">
              <a:solidFill>
                <a:srgbClr val="000000"/>
              </a:solidFill>
              <a:latin typeface="Arial" charset="0"/>
            </a:endParaRPr>
          </a:p>
        </p:txBody>
      </p:sp>
      <p:sp>
        <p:nvSpPr>
          <p:cNvPr id="50" name="Text Box 31"/>
          <p:cNvSpPr txBox="1">
            <a:spLocks noChangeArrowheads="1"/>
          </p:cNvSpPr>
          <p:nvPr/>
        </p:nvSpPr>
        <p:spPr bwMode="auto">
          <a:xfrm>
            <a:off x="7662183" y="2987787"/>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1" name="Text Box 31"/>
          <p:cNvSpPr txBox="1">
            <a:spLocks noChangeArrowheads="1"/>
          </p:cNvSpPr>
          <p:nvPr/>
        </p:nvSpPr>
        <p:spPr bwMode="auto">
          <a:xfrm>
            <a:off x="7874876" y="2975242"/>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52" name="Text Box 31"/>
          <p:cNvSpPr txBox="1">
            <a:spLocks noChangeArrowheads="1"/>
          </p:cNvSpPr>
          <p:nvPr/>
        </p:nvSpPr>
        <p:spPr bwMode="auto">
          <a:xfrm>
            <a:off x="7660056" y="3493364"/>
            <a:ext cx="11348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 ADP +   P</a:t>
            </a:r>
            <a:endParaRPr lang="en-US" sz="1200" dirty="0">
              <a:solidFill>
                <a:srgbClr val="000000"/>
              </a:solidFill>
              <a:latin typeface="Arial" charset="0"/>
            </a:endParaRPr>
          </a:p>
        </p:txBody>
      </p:sp>
      <p:sp>
        <p:nvSpPr>
          <p:cNvPr id="53" name="Text Box 31"/>
          <p:cNvSpPr txBox="1">
            <a:spLocks noChangeArrowheads="1"/>
          </p:cNvSpPr>
          <p:nvPr/>
        </p:nvSpPr>
        <p:spPr bwMode="auto">
          <a:xfrm>
            <a:off x="7681135" y="3998757"/>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4" name="Text Box 31"/>
          <p:cNvSpPr txBox="1">
            <a:spLocks noChangeArrowheads="1"/>
          </p:cNvSpPr>
          <p:nvPr/>
        </p:nvSpPr>
        <p:spPr bwMode="auto">
          <a:xfrm>
            <a:off x="7681133" y="4485285"/>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5" name="Text Box 31"/>
          <p:cNvSpPr txBox="1">
            <a:spLocks noChangeArrowheads="1"/>
          </p:cNvSpPr>
          <p:nvPr/>
        </p:nvSpPr>
        <p:spPr bwMode="auto">
          <a:xfrm>
            <a:off x="7811694" y="3979890"/>
            <a:ext cx="749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NADPH</a:t>
            </a:r>
            <a:endParaRPr lang="en-US" sz="1200" dirty="0">
              <a:solidFill>
                <a:srgbClr val="000000"/>
              </a:solidFill>
              <a:latin typeface="Arial" charset="0"/>
            </a:endParaRPr>
          </a:p>
        </p:txBody>
      </p:sp>
      <p:sp>
        <p:nvSpPr>
          <p:cNvPr id="56" name="Text Box 31"/>
          <p:cNvSpPr txBox="1">
            <a:spLocks noChangeArrowheads="1"/>
          </p:cNvSpPr>
          <p:nvPr/>
        </p:nvSpPr>
        <p:spPr bwMode="auto">
          <a:xfrm>
            <a:off x="7830648" y="4466416"/>
            <a:ext cx="749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NADP</a:t>
            </a:r>
            <a:r>
              <a:rPr lang="en-US" sz="1200" baseline="30000" dirty="0" smtClean="0">
                <a:solidFill>
                  <a:srgbClr val="000000"/>
                </a:solidFill>
                <a:latin typeface="Arial" charset="0"/>
              </a:rPr>
              <a:t>+</a:t>
            </a:r>
            <a:endParaRPr lang="en-US" sz="1200" baseline="30000" dirty="0">
              <a:solidFill>
                <a:srgbClr val="000000"/>
              </a:solidFill>
              <a:latin typeface="Arial" charset="0"/>
            </a:endParaRPr>
          </a:p>
        </p:txBody>
      </p:sp>
      <p:sp>
        <p:nvSpPr>
          <p:cNvPr id="57" name="Text Box 31"/>
          <p:cNvSpPr txBox="1">
            <a:spLocks noChangeArrowheads="1"/>
          </p:cNvSpPr>
          <p:nvPr/>
        </p:nvSpPr>
        <p:spPr bwMode="auto">
          <a:xfrm>
            <a:off x="6451832" y="2888855"/>
            <a:ext cx="7256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3-PGA</a:t>
            </a:r>
            <a:endParaRPr lang="en-US" sz="1350" dirty="0">
              <a:solidFill>
                <a:srgbClr val="000000"/>
              </a:solidFill>
              <a:latin typeface="Arial" charset="0"/>
            </a:endParaRPr>
          </a:p>
        </p:txBody>
      </p:sp>
      <p:sp>
        <p:nvSpPr>
          <p:cNvPr id="58" name="Text Box 31"/>
          <p:cNvSpPr txBox="1">
            <a:spLocks noChangeArrowheads="1"/>
          </p:cNvSpPr>
          <p:nvPr/>
        </p:nvSpPr>
        <p:spPr bwMode="auto">
          <a:xfrm>
            <a:off x="5455614" y="1412484"/>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3</a:t>
            </a:r>
            <a:endParaRPr lang="en-US" sz="1100" dirty="0">
              <a:solidFill>
                <a:srgbClr val="000000"/>
              </a:solidFill>
              <a:latin typeface="Arial" charset="0"/>
            </a:endParaRPr>
          </a:p>
        </p:txBody>
      </p:sp>
      <p:sp>
        <p:nvSpPr>
          <p:cNvPr id="59" name="Text Box 31"/>
          <p:cNvSpPr txBox="1">
            <a:spLocks noChangeArrowheads="1"/>
          </p:cNvSpPr>
          <p:nvPr/>
        </p:nvSpPr>
        <p:spPr bwMode="auto">
          <a:xfrm>
            <a:off x="5525940" y="1614738"/>
            <a:ext cx="40052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CO</a:t>
            </a:r>
            <a:r>
              <a:rPr lang="en-US" sz="1100" baseline="-25000" dirty="0" smtClean="0">
                <a:solidFill>
                  <a:srgbClr val="000000"/>
                </a:solidFill>
                <a:latin typeface="Arial" charset="0"/>
              </a:rPr>
              <a:t>2</a:t>
            </a:r>
            <a:endParaRPr lang="en-US" sz="1100" baseline="-25000" dirty="0">
              <a:solidFill>
                <a:srgbClr val="000000"/>
              </a:solidFill>
              <a:latin typeface="Arial" charset="0"/>
            </a:endParaRPr>
          </a:p>
        </p:txBody>
      </p:sp>
      <p:sp>
        <p:nvSpPr>
          <p:cNvPr id="60" name="Text Box 31"/>
          <p:cNvSpPr txBox="1">
            <a:spLocks noChangeArrowheads="1"/>
          </p:cNvSpPr>
          <p:nvPr/>
        </p:nvSpPr>
        <p:spPr bwMode="auto">
          <a:xfrm>
            <a:off x="5429736" y="1161817"/>
            <a:ext cx="749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00" dirty="0" smtClean="0">
                <a:solidFill>
                  <a:srgbClr val="000000"/>
                </a:solidFill>
                <a:latin typeface="Arial" charset="0"/>
              </a:rPr>
              <a:t>Input</a:t>
            </a:r>
            <a:endParaRPr lang="en-US" sz="1300" dirty="0">
              <a:solidFill>
                <a:srgbClr val="000000"/>
              </a:solidFill>
              <a:latin typeface="Arial" charset="0"/>
            </a:endParaRPr>
          </a:p>
        </p:txBody>
      </p:sp>
      <p:sp>
        <p:nvSpPr>
          <p:cNvPr id="61" name="Text Box 31"/>
          <p:cNvSpPr txBox="1">
            <a:spLocks noChangeArrowheads="1"/>
          </p:cNvSpPr>
          <p:nvPr/>
        </p:nvSpPr>
        <p:spPr bwMode="auto">
          <a:xfrm>
            <a:off x="6484873" y="1521973"/>
            <a:ext cx="160872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Step 1</a:t>
            </a:r>
            <a:br>
              <a:rPr lang="en-US" sz="1400" dirty="0" smtClean="0">
                <a:solidFill>
                  <a:srgbClr val="000000"/>
                </a:solidFill>
                <a:latin typeface="Arial" charset="0"/>
              </a:rPr>
            </a:br>
            <a:r>
              <a:rPr lang="en-US" sz="1400" dirty="0" smtClean="0">
                <a:solidFill>
                  <a:srgbClr val="000000"/>
                </a:solidFill>
                <a:latin typeface="Arial" charset="0"/>
              </a:rPr>
              <a:t>Carbon fixation</a:t>
            </a:r>
            <a:endParaRPr lang="en-US" sz="1400" dirty="0">
              <a:solidFill>
                <a:srgbClr val="000000"/>
              </a:solidFill>
              <a:latin typeface="Arial" charset="0"/>
            </a:endParaRPr>
          </a:p>
        </p:txBody>
      </p:sp>
    </p:spTree>
    <p:extLst>
      <p:ext uri="{BB962C8B-B14F-4D97-AF65-F5344CB8AC3E}">
        <p14:creationId xmlns:p14="http://schemas.microsoft.com/office/powerpoint/2010/main" val="2396003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7.11 EVOLUTION CONNECTION: Other methods of carbon fixation have evolved in hot, dry climates</a:t>
            </a:r>
          </a:p>
        </p:txBody>
      </p:sp>
      <p:sp>
        <p:nvSpPr>
          <p:cNvPr id="3" name="Content Placeholder 2"/>
          <p:cNvSpPr>
            <a:spLocks noGrp="1"/>
          </p:cNvSpPr>
          <p:nvPr>
            <p:ph idx="1"/>
          </p:nvPr>
        </p:nvSpPr>
        <p:spPr/>
        <p:txBody>
          <a:bodyPr/>
          <a:lstStyle/>
          <a:p>
            <a:r>
              <a:rPr lang="en-US" dirty="0"/>
              <a:t>Most plants use CO</a:t>
            </a:r>
            <a:r>
              <a:rPr lang="en-US" baseline="-25000" dirty="0"/>
              <a:t>2</a:t>
            </a:r>
            <a:r>
              <a:rPr lang="en-US" dirty="0"/>
              <a:t> directly from the air, and </a:t>
            </a:r>
            <a:r>
              <a:rPr lang="en-US" dirty="0" smtClean="0"/>
              <a:t>carbon fixation occurs </a:t>
            </a:r>
            <a:r>
              <a:rPr lang="en-US" dirty="0"/>
              <a:t>when the enzyme </a:t>
            </a:r>
            <a:r>
              <a:rPr lang="en-US" dirty="0" err="1"/>
              <a:t>rubisco</a:t>
            </a:r>
            <a:r>
              <a:rPr lang="en-US" dirty="0"/>
              <a:t> adds CO</a:t>
            </a:r>
            <a:r>
              <a:rPr lang="en-US" baseline="-25000" dirty="0"/>
              <a:t>2</a:t>
            </a:r>
            <a:r>
              <a:rPr lang="en-US" dirty="0"/>
              <a:t> to </a:t>
            </a:r>
            <a:r>
              <a:rPr lang="en-US" dirty="0" err="1"/>
              <a:t>RuBP</a:t>
            </a:r>
            <a:r>
              <a:rPr lang="en-US" dirty="0" smtClean="0"/>
              <a:t>.</a:t>
            </a:r>
          </a:p>
          <a:p>
            <a:endParaRPr lang="en-US" dirty="0"/>
          </a:p>
          <a:p>
            <a:r>
              <a:rPr lang="en-US" dirty="0"/>
              <a:t>Such plants are called </a:t>
            </a:r>
            <a:r>
              <a:rPr lang="en-US" b="1" dirty="0"/>
              <a:t>C</a:t>
            </a:r>
            <a:r>
              <a:rPr lang="en-US" b="1" baseline="-25000" dirty="0"/>
              <a:t>3</a:t>
            </a:r>
            <a:r>
              <a:rPr lang="en-US" dirty="0"/>
              <a:t> </a:t>
            </a:r>
            <a:r>
              <a:rPr lang="en-US" b="1" dirty="0"/>
              <a:t>plants</a:t>
            </a:r>
            <a:r>
              <a:rPr lang="en-US" dirty="0"/>
              <a:t> because the first product of carbon fixation is a three-carbon compound, 3-PGA.</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194671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7.11 EVOLUTION CONNECTION: Other methods of carbon fixation have evolved in hot, dry climates</a:t>
            </a:r>
          </a:p>
        </p:txBody>
      </p:sp>
      <p:sp>
        <p:nvSpPr>
          <p:cNvPr id="3" name="Content Placeholder 2"/>
          <p:cNvSpPr>
            <a:spLocks noGrp="1"/>
          </p:cNvSpPr>
          <p:nvPr>
            <p:ph idx="1"/>
          </p:nvPr>
        </p:nvSpPr>
        <p:spPr>
          <a:xfrm>
            <a:off x="466165" y="2303929"/>
            <a:ext cx="8322235" cy="4054538"/>
          </a:xfrm>
        </p:spPr>
        <p:txBody>
          <a:bodyPr/>
          <a:lstStyle/>
          <a:p>
            <a:pPr marL="339725" indent="-339725">
              <a:spcAft>
                <a:spcPts val="75"/>
              </a:spcAft>
            </a:pPr>
            <a:r>
              <a:rPr lang="en-US" dirty="0"/>
              <a:t>In hot and dry weather, C</a:t>
            </a:r>
            <a:r>
              <a:rPr lang="en-US" baseline="-25000" dirty="0"/>
              <a:t>3</a:t>
            </a:r>
            <a:r>
              <a:rPr lang="en-US" dirty="0"/>
              <a:t> </a:t>
            </a:r>
            <a:r>
              <a:rPr lang="en-US" dirty="0" smtClean="0"/>
              <a:t>plants close </a:t>
            </a:r>
            <a:r>
              <a:rPr lang="en-US" dirty="0"/>
              <a:t>their stomata to reduce water </a:t>
            </a:r>
            <a:r>
              <a:rPr lang="en-US" dirty="0" smtClean="0"/>
              <a:t>loss, but this prevents </a:t>
            </a:r>
            <a:r>
              <a:rPr lang="en-US" dirty="0"/>
              <a:t>CO</a:t>
            </a:r>
            <a:r>
              <a:rPr lang="en-US" baseline="-25000" dirty="0"/>
              <a:t>2</a:t>
            </a:r>
            <a:r>
              <a:rPr lang="en-US" dirty="0"/>
              <a:t> from entering the leaf and O</a:t>
            </a:r>
            <a:r>
              <a:rPr lang="en-US" baseline="-25000" dirty="0"/>
              <a:t>2</a:t>
            </a:r>
            <a:r>
              <a:rPr lang="en-US" dirty="0"/>
              <a:t> from leaving</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42701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7.11 EVOLUTION CONNECTION: Other methods of carbon fixation have evolved in hot, dry climates</a:t>
            </a:r>
          </a:p>
        </p:txBody>
      </p:sp>
      <p:sp>
        <p:nvSpPr>
          <p:cNvPr id="3" name="Content Placeholder 2"/>
          <p:cNvSpPr>
            <a:spLocks noGrp="1"/>
          </p:cNvSpPr>
          <p:nvPr>
            <p:ph idx="1"/>
          </p:nvPr>
        </p:nvSpPr>
        <p:spPr/>
        <p:txBody>
          <a:bodyPr/>
          <a:lstStyle/>
          <a:p>
            <a:pPr lvl="1">
              <a:spcAft>
                <a:spcPts val="75"/>
              </a:spcAft>
            </a:pPr>
            <a:r>
              <a:rPr lang="en-US" dirty="0" smtClean="0"/>
              <a:t>As </a:t>
            </a:r>
            <a:r>
              <a:rPr lang="en-US" dirty="0"/>
              <a:t>O</a:t>
            </a:r>
            <a:r>
              <a:rPr lang="en-US" baseline="-25000" dirty="0"/>
              <a:t>2</a:t>
            </a:r>
            <a:r>
              <a:rPr lang="en-US" dirty="0"/>
              <a:t> builds up in a leaf, </a:t>
            </a:r>
            <a:r>
              <a:rPr lang="en-US" dirty="0" err="1"/>
              <a:t>rubisco</a:t>
            </a:r>
            <a:r>
              <a:rPr lang="en-US" dirty="0"/>
              <a:t> adds O</a:t>
            </a:r>
            <a:r>
              <a:rPr lang="en-US" baseline="-25000" dirty="0"/>
              <a:t>2</a:t>
            </a:r>
            <a:r>
              <a:rPr lang="en-US" dirty="0"/>
              <a:t> instead of CO</a:t>
            </a:r>
            <a:r>
              <a:rPr lang="en-US" baseline="-25000" dirty="0"/>
              <a:t>2</a:t>
            </a:r>
            <a:r>
              <a:rPr lang="en-US" dirty="0"/>
              <a:t> to </a:t>
            </a:r>
            <a:r>
              <a:rPr lang="en-US" dirty="0" err="1"/>
              <a:t>RuBP</a:t>
            </a:r>
            <a:r>
              <a:rPr lang="en-US" dirty="0"/>
              <a:t>, and a two-carbon product of this reaction is then broken down in the cell</a:t>
            </a:r>
            <a:r>
              <a:rPr lang="en-US" dirty="0" smtClean="0"/>
              <a:t>.</a:t>
            </a:r>
          </a:p>
          <a:p>
            <a:pPr lvl="1">
              <a:spcAft>
                <a:spcPts val="75"/>
              </a:spcAft>
            </a:pPr>
            <a:endParaRPr lang="en-US" dirty="0"/>
          </a:p>
          <a:p>
            <a:pPr lvl="1">
              <a:spcAft>
                <a:spcPts val="75"/>
              </a:spcAft>
            </a:pPr>
            <a:r>
              <a:rPr lang="en-US" dirty="0"/>
              <a:t>This process is called </a:t>
            </a:r>
            <a:r>
              <a:rPr lang="en-US" b="1" dirty="0"/>
              <a:t>photorespiration </a:t>
            </a:r>
            <a:r>
              <a:rPr lang="en-US" dirty="0"/>
              <a:t>because it occurs in the light, consumes O</a:t>
            </a:r>
            <a:r>
              <a:rPr lang="en-US" baseline="-25000" dirty="0"/>
              <a:t>2</a:t>
            </a:r>
            <a:r>
              <a:rPr lang="en-US" dirty="0"/>
              <a:t>, and releases CO</a:t>
            </a:r>
            <a:r>
              <a:rPr lang="en-US" baseline="-25000" dirty="0"/>
              <a:t>2</a:t>
            </a:r>
            <a:r>
              <a:rPr lang="en-US" dirty="0" smtClean="0"/>
              <a:t>.</a:t>
            </a:r>
          </a:p>
          <a:p>
            <a:pPr lvl="1">
              <a:spcAft>
                <a:spcPts val="75"/>
              </a:spcAft>
            </a:pPr>
            <a:endParaRPr lang="en-US" dirty="0"/>
          </a:p>
          <a:p>
            <a:pPr lvl="1">
              <a:spcAft>
                <a:spcPts val="75"/>
              </a:spcAft>
            </a:pPr>
            <a:r>
              <a:rPr lang="en-US" dirty="0"/>
              <a:t>But unlike cellular respiration, it uses ATP instead of producing it.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8570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a:t>
            </a:r>
            <a:endParaRPr lang="en-US" dirty="0"/>
          </a:p>
        </p:txBody>
      </p:sp>
      <p:sp>
        <p:nvSpPr>
          <p:cNvPr id="3" name="Content Placeholder 2"/>
          <p:cNvSpPr>
            <a:spLocks noGrp="1"/>
          </p:cNvSpPr>
          <p:nvPr>
            <p:ph idx="1"/>
          </p:nvPr>
        </p:nvSpPr>
        <p:spPr/>
        <p:txBody>
          <a:bodyPr/>
          <a:lstStyle/>
          <a:p>
            <a:pPr marL="0" indent="0">
              <a:buNone/>
            </a:pPr>
            <a:r>
              <a:rPr lang="en-US" dirty="0" smtClean="0"/>
              <a:t>#3. Give examples of the following (use internet if necessary) </a:t>
            </a:r>
          </a:p>
          <a:p>
            <a:pPr marL="0" indent="0">
              <a:buNone/>
            </a:pPr>
            <a:endParaRPr lang="en-US" dirty="0"/>
          </a:p>
          <a:p>
            <a:pPr marL="0" indent="0">
              <a:buNone/>
            </a:pPr>
            <a:r>
              <a:rPr lang="en-US" dirty="0" smtClean="0"/>
              <a:t>Photoautotrophs</a:t>
            </a:r>
          </a:p>
          <a:p>
            <a:pPr marL="0" indent="0">
              <a:buNone/>
            </a:pPr>
            <a:endParaRPr lang="en-US" dirty="0"/>
          </a:p>
          <a:p>
            <a:pPr marL="0" indent="0">
              <a:buNone/>
            </a:pPr>
            <a:r>
              <a:rPr lang="en-US" dirty="0" smtClean="0"/>
              <a:t>Chemoautotrophs </a:t>
            </a:r>
          </a:p>
          <a:p>
            <a:pPr marL="0" indent="0">
              <a:buNone/>
            </a:pPr>
            <a:endParaRPr lang="en-US" dirty="0"/>
          </a:p>
          <a:p>
            <a:pPr marL="0" indent="0">
              <a:buNone/>
            </a:pPr>
            <a:r>
              <a:rPr lang="en-US" dirty="0" smtClean="0"/>
              <a:t>Heterotrophs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654879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Photorespiration </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8984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7.11 EVOLUTION CONNECTION: Other methods of carbon fixation have evolved in hot, dry climates</a:t>
            </a:r>
          </a:p>
        </p:txBody>
      </p:sp>
      <p:sp>
        <p:nvSpPr>
          <p:cNvPr id="3" name="Content Placeholder 2"/>
          <p:cNvSpPr>
            <a:spLocks noGrp="1"/>
          </p:cNvSpPr>
          <p:nvPr>
            <p:ph idx="1"/>
          </p:nvPr>
        </p:nvSpPr>
        <p:spPr/>
        <p:txBody>
          <a:bodyPr/>
          <a:lstStyle/>
          <a:p>
            <a:r>
              <a:rPr lang="en-US" b="1" dirty="0" smtClean="0"/>
              <a:t>C</a:t>
            </a:r>
            <a:r>
              <a:rPr lang="en-US" b="1" baseline="-25000" dirty="0" smtClean="0"/>
              <a:t>4</a:t>
            </a:r>
            <a:r>
              <a:rPr lang="en-US" dirty="0" smtClean="0"/>
              <a:t> </a:t>
            </a:r>
            <a:r>
              <a:rPr lang="en-US" b="1" dirty="0"/>
              <a:t>plants</a:t>
            </a:r>
            <a:r>
              <a:rPr lang="en-US" dirty="0"/>
              <a:t> are so named because they first fix CO</a:t>
            </a:r>
            <a:r>
              <a:rPr lang="en-US" baseline="-25000" dirty="0"/>
              <a:t>2</a:t>
            </a:r>
            <a:r>
              <a:rPr lang="en-US" dirty="0"/>
              <a:t> into a four-carbon compound</a:t>
            </a:r>
            <a:r>
              <a:rPr lang="en-US" dirty="0" smtClean="0"/>
              <a:t>.</a:t>
            </a:r>
          </a:p>
          <a:p>
            <a:endParaRPr lang="en-US" dirty="0"/>
          </a:p>
          <a:p>
            <a:r>
              <a:rPr lang="en-US" dirty="0"/>
              <a:t>When the weather is hot and dry, C</a:t>
            </a:r>
            <a:r>
              <a:rPr lang="en-US" baseline="-25000" dirty="0"/>
              <a:t>4</a:t>
            </a:r>
            <a:r>
              <a:rPr lang="en-US" dirty="0"/>
              <a:t> plants keep their </a:t>
            </a:r>
            <a:r>
              <a:rPr lang="en-US" dirty="0" smtClean="0"/>
              <a:t>stomata </a:t>
            </a:r>
            <a:r>
              <a:rPr lang="en-US" dirty="0"/>
              <a:t>mostly closed, thus conserving water</a:t>
            </a:r>
            <a:r>
              <a:rPr lang="en-US" dirty="0" smtClean="0"/>
              <a:t>.</a:t>
            </a:r>
          </a:p>
          <a:p>
            <a:endParaRPr lang="en-US" dirty="0"/>
          </a:p>
          <a:p>
            <a:pPr lvl="1"/>
            <a:r>
              <a:rPr lang="en-US" dirty="0"/>
              <a:t>minimizes photorespiration </a:t>
            </a:r>
          </a:p>
          <a:p>
            <a:pPr lvl="1"/>
            <a:endParaRPr lang="en-US" dirty="0"/>
          </a:p>
          <a:p>
            <a:pPr lvl="1"/>
            <a:r>
              <a:rPr lang="en-US" dirty="0"/>
              <a:t>optimizes the Calvin cycle</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72731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7.11 EVOLUTION CONNECTION: Other methods of carbon fixation have evolved in hot, dry climates</a:t>
            </a:r>
          </a:p>
        </p:txBody>
      </p:sp>
      <p:sp>
        <p:nvSpPr>
          <p:cNvPr id="3" name="Content Placeholder 2"/>
          <p:cNvSpPr>
            <a:spLocks noGrp="1"/>
          </p:cNvSpPr>
          <p:nvPr>
            <p:ph idx="1"/>
          </p:nvPr>
        </p:nvSpPr>
        <p:spPr/>
        <p:txBody>
          <a:bodyPr/>
          <a:lstStyle/>
          <a:p>
            <a:pPr marL="339725" indent="-339725">
              <a:lnSpc>
                <a:spcPct val="90000"/>
              </a:lnSpc>
            </a:pPr>
            <a:endParaRPr lang="en-US" b="1" dirty="0" smtClean="0"/>
          </a:p>
          <a:p>
            <a:pPr marL="339725" indent="-339725">
              <a:lnSpc>
                <a:spcPct val="90000"/>
              </a:lnSpc>
            </a:pPr>
            <a:r>
              <a:rPr lang="en-US" b="1" dirty="0" smtClean="0"/>
              <a:t>CAM </a:t>
            </a:r>
            <a:r>
              <a:rPr lang="en-US" b="1" dirty="0"/>
              <a:t>plants </a:t>
            </a:r>
            <a:r>
              <a:rPr lang="en-US" dirty="0"/>
              <a:t>conserve water by opening their stomata and admitting CO</a:t>
            </a:r>
            <a:r>
              <a:rPr lang="en-US" baseline="-25000" dirty="0"/>
              <a:t>2</a:t>
            </a:r>
            <a:r>
              <a:rPr lang="en-US" dirty="0"/>
              <a:t> only at night</a:t>
            </a:r>
            <a:r>
              <a:rPr lang="en-US" dirty="0" smtClean="0"/>
              <a:t>.</a:t>
            </a:r>
          </a:p>
          <a:p>
            <a:pPr marL="339725" indent="-339725">
              <a:lnSpc>
                <a:spcPct val="90000"/>
              </a:lnSpc>
            </a:pPr>
            <a:endParaRPr lang="en-US" dirty="0"/>
          </a:p>
          <a:p>
            <a:pPr marL="339725" indent="-339725">
              <a:lnSpc>
                <a:spcPct val="90000"/>
              </a:lnSpc>
            </a:pPr>
            <a:r>
              <a:rPr lang="en-US" dirty="0"/>
              <a:t>CO</a:t>
            </a:r>
            <a:r>
              <a:rPr lang="en-US" baseline="-25000" dirty="0"/>
              <a:t>2</a:t>
            </a:r>
            <a:r>
              <a:rPr lang="en-US" dirty="0"/>
              <a:t> is fixed into a four-carbon compound</a:t>
            </a:r>
            <a:r>
              <a:rPr lang="en-US" dirty="0" smtClean="0"/>
              <a:t>, which </a:t>
            </a:r>
            <a:r>
              <a:rPr lang="en-US" dirty="0"/>
              <a:t>banks CO</a:t>
            </a:r>
            <a:r>
              <a:rPr lang="en-US" baseline="-25000" dirty="0"/>
              <a:t>2</a:t>
            </a:r>
            <a:r>
              <a:rPr lang="en-US" dirty="0"/>
              <a:t> at night </a:t>
            </a:r>
            <a:r>
              <a:rPr lang="en-US" dirty="0" smtClean="0"/>
              <a:t>and releases </a:t>
            </a:r>
            <a:r>
              <a:rPr lang="en-US" dirty="0"/>
              <a:t>it to the Calvin cycle during the day.</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88366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_11_0C4andCAMplants-U.jpg"/>
          <p:cNvPicPr>
            <a:picLocks noChangeAspect="1"/>
          </p:cNvPicPr>
          <p:nvPr/>
        </p:nvPicPr>
        <p:blipFill rotWithShape="1">
          <a:blip r:embed="rId3" cstate="email">
            <a:extLst>
              <a:ext uri="{28A0092B-C50C-407E-A947-70E740481C1C}">
                <a14:useLocalDpi xmlns:a14="http://schemas.microsoft.com/office/drawing/2010/main" val="0"/>
              </a:ext>
            </a:extLst>
          </a:blip>
          <a:srcRect b="4546"/>
          <a:stretch/>
        </p:blipFill>
        <p:spPr>
          <a:xfrm>
            <a:off x="298704" y="914400"/>
            <a:ext cx="8546592" cy="480060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7.11-0</a:t>
            </a:r>
            <a:endParaRPr lang="en-US" sz="1200" dirty="0">
              <a:latin typeface="Arial" charset="0"/>
            </a:endParaRPr>
          </a:p>
        </p:txBody>
      </p:sp>
      <p:sp>
        <p:nvSpPr>
          <p:cNvPr id="27" name="Text Box 31"/>
          <p:cNvSpPr txBox="1">
            <a:spLocks noChangeArrowheads="1"/>
          </p:cNvSpPr>
          <p:nvPr/>
        </p:nvSpPr>
        <p:spPr bwMode="auto">
          <a:xfrm>
            <a:off x="1167656" y="1019954"/>
            <a:ext cx="10884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Mesophyll</a:t>
            </a:r>
            <a:br>
              <a:rPr lang="en-US" sz="1600" dirty="0" smtClean="0">
                <a:solidFill>
                  <a:srgbClr val="000000"/>
                </a:solidFill>
                <a:latin typeface="Arial" charset="0"/>
              </a:rPr>
            </a:br>
            <a:r>
              <a:rPr lang="en-US" sz="1600" dirty="0" smtClean="0">
                <a:solidFill>
                  <a:srgbClr val="000000"/>
                </a:solidFill>
                <a:latin typeface="Arial" charset="0"/>
              </a:rPr>
              <a:t>cell</a:t>
            </a:r>
            <a:endParaRPr lang="en-US" sz="1600" dirty="0">
              <a:solidFill>
                <a:srgbClr val="000000"/>
              </a:solidFill>
              <a:latin typeface="Arial" charset="0"/>
            </a:endParaRPr>
          </a:p>
        </p:txBody>
      </p:sp>
      <p:sp>
        <p:nvSpPr>
          <p:cNvPr id="3" name="Freeform 2"/>
          <p:cNvSpPr/>
          <p:nvPr/>
        </p:nvSpPr>
        <p:spPr>
          <a:xfrm>
            <a:off x="2188882" y="1157941"/>
            <a:ext cx="642471" cy="313765"/>
          </a:xfrm>
          <a:custGeom>
            <a:avLst/>
            <a:gdLst>
              <a:gd name="connsiteX0" fmla="*/ 0 w 642471"/>
              <a:gd name="connsiteY0" fmla="*/ 0 h 313765"/>
              <a:gd name="connsiteX1" fmla="*/ 209177 w 642471"/>
              <a:gd name="connsiteY1" fmla="*/ 0 h 313765"/>
              <a:gd name="connsiteX2" fmla="*/ 642471 w 642471"/>
              <a:gd name="connsiteY2" fmla="*/ 313765 h 313765"/>
            </a:gdLst>
            <a:ahLst/>
            <a:cxnLst>
              <a:cxn ang="0">
                <a:pos x="connsiteX0" y="connsiteY0"/>
              </a:cxn>
              <a:cxn ang="0">
                <a:pos x="connsiteX1" y="connsiteY1"/>
              </a:cxn>
              <a:cxn ang="0">
                <a:pos x="connsiteX2" y="connsiteY2"/>
              </a:cxn>
            </a:cxnLst>
            <a:rect l="l" t="t" r="r" b="b"/>
            <a:pathLst>
              <a:path w="642471" h="313765">
                <a:moveTo>
                  <a:pt x="0" y="0"/>
                </a:moveTo>
                <a:lnTo>
                  <a:pt x="209177" y="0"/>
                </a:lnTo>
                <a:lnTo>
                  <a:pt x="642471" y="313765"/>
                </a:lnTo>
              </a:path>
            </a:pathLst>
          </a:custGeom>
          <a:ln w="12700" cmpd="sng">
            <a:solidFill>
              <a:srgbClr val="000000"/>
            </a:solidFill>
          </a:ln>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4" name="Freeform 3"/>
          <p:cNvSpPr/>
          <p:nvPr/>
        </p:nvSpPr>
        <p:spPr>
          <a:xfrm>
            <a:off x="1538941" y="2749176"/>
            <a:ext cx="1314824" cy="254000"/>
          </a:xfrm>
          <a:custGeom>
            <a:avLst/>
            <a:gdLst>
              <a:gd name="connsiteX0" fmla="*/ 0 w 1314824"/>
              <a:gd name="connsiteY0" fmla="*/ 0 h 254000"/>
              <a:gd name="connsiteX1" fmla="*/ 620059 w 1314824"/>
              <a:gd name="connsiteY1" fmla="*/ 0 h 254000"/>
              <a:gd name="connsiteX2" fmla="*/ 1314824 w 1314824"/>
              <a:gd name="connsiteY2" fmla="*/ 254000 h 254000"/>
            </a:gdLst>
            <a:ahLst/>
            <a:cxnLst>
              <a:cxn ang="0">
                <a:pos x="connsiteX0" y="connsiteY0"/>
              </a:cxn>
              <a:cxn ang="0">
                <a:pos x="connsiteX1" y="connsiteY1"/>
              </a:cxn>
              <a:cxn ang="0">
                <a:pos x="connsiteX2" y="connsiteY2"/>
              </a:cxn>
            </a:cxnLst>
            <a:rect l="l" t="t" r="r" b="b"/>
            <a:pathLst>
              <a:path w="1314824" h="254000">
                <a:moveTo>
                  <a:pt x="0" y="0"/>
                </a:moveTo>
                <a:lnTo>
                  <a:pt x="620059" y="0"/>
                </a:lnTo>
                <a:lnTo>
                  <a:pt x="1314824" y="254000"/>
                </a:lnTo>
              </a:path>
            </a:pathLst>
          </a:custGeom>
          <a:ln w="12700" cmpd="sng">
            <a:solidFill>
              <a:srgbClr val="000000"/>
            </a:solidFill>
          </a:ln>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7" name="Text Box 31"/>
          <p:cNvSpPr txBox="1">
            <a:spLocks noChangeArrowheads="1"/>
          </p:cNvSpPr>
          <p:nvPr/>
        </p:nvSpPr>
        <p:spPr bwMode="auto">
          <a:xfrm>
            <a:off x="1175129" y="2118130"/>
            <a:ext cx="834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Bundle-</a:t>
            </a:r>
            <a:br>
              <a:rPr lang="en-US" sz="1600" dirty="0" smtClean="0">
                <a:solidFill>
                  <a:srgbClr val="000000"/>
                </a:solidFill>
                <a:latin typeface="Arial" charset="0"/>
              </a:rPr>
            </a:br>
            <a:r>
              <a:rPr lang="en-US" sz="1600" dirty="0" smtClean="0">
                <a:solidFill>
                  <a:srgbClr val="000000"/>
                </a:solidFill>
                <a:latin typeface="Arial" charset="0"/>
              </a:rPr>
              <a:t>sheath</a:t>
            </a:r>
            <a:br>
              <a:rPr lang="en-US" sz="1600" dirty="0" smtClean="0">
                <a:solidFill>
                  <a:srgbClr val="000000"/>
                </a:solidFill>
                <a:latin typeface="Arial" charset="0"/>
              </a:rPr>
            </a:br>
            <a:r>
              <a:rPr lang="en-US" sz="1600" dirty="0" smtClean="0">
                <a:solidFill>
                  <a:srgbClr val="000000"/>
                </a:solidFill>
                <a:latin typeface="Arial" charset="0"/>
              </a:rPr>
              <a:t>cell</a:t>
            </a:r>
            <a:endParaRPr lang="en-US" sz="1600" dirty="0">
              <a:solidFill>
                <a:srgbClr val="000000"/>
              </a:solidFill>
              <a:latin typeface="Arial" charset="0"/>
            </a:endParaRPr>
          </a:p>
        </p:txBody>
      </p:sp>
      <p:sp>
        <p:nvSpPr>
          <p:cNvPr id="8" name="Text Box 31"/>
          <p:cNvSpPr txBox="1">
            <a:spLocks noChangeArrowheads="1"/>
          </p:cNvSpPr>
          <p:nvPr/>
        </p:nvSpPr>
        <p:spPr bwMode="auto">
          <a:xfrm>
            <a:off x="345892" y="5502305"/>
            <a:ext cx="13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Sugarcane</a:t>
            </a:r>
            <a:endParaRPr lang="en-US" sz="1600" dirty="0">
              <a:solidFill>
                <a:srgbClr val="000000"/>
              </a:solidFill>
              <a:latin typeface="Arial" charset="0"/>
            </a:endParaRPr>
          </a:p>
        </p:txBody>
      </p:sp>
      <p:sp>
        <p:nvSpPr>
          <p:cNvPr id="9" name="Text Box 31"/>
          <p:cNvSpPr txBox="1">
            <a:spLocks noChangeArrowheads="1"/>
          </p:cNvSpPr>
          <p:nvPr/>
        </p:nvSpPr>
        <p:spPr bwMode="auto">
          <a:xfrm>
            <a:off x="6539012" y="5494834"/>
            <a:ext cx="13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Pineapple</a:t>
            </a:r>
            <a:endParaRPr lang="en-US" sz="1600" dirty="0">
              <a:solidFill>
                <a:srgbClr val="000000"/>
              </a:solidFill>
              <a:latin typeface="Arial" charset="0"/>
            </a:endParaRPr>
          </a:p>
        </p:txBody>
      </p:sp>
      <p:sp>
        <p:nvSpPr>
          <p:cNvPr id="10" name="Text Box 31"/>
          <p:cNvSpPr txBox="1">
            <a:spLocks noChangeArrowheads="1"/>
          </p:cNvSpPr>
          <p:nvPr/>
        </p:nvSpPr>
        <p:spPr bwMode="auto">
          <a:xfrm>
            <a:off x="4589192" y="4695481"/>
            <a:ext cx="5206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Day</a:t>
            </a:r>
            <a:endParaRPr lang="en-US" sz="1600" dirty="0">
              <a:solidFill>
                <a:srgbClr val="000000"/>
              </a:solidFill>
              <a:latin typeface="Arial" charset="0"/>
            </a:endParaRPr>
          </a:p>
        </p:txBody>
      </p:sp>
      <p:sp>
        <p:nvSpPr>
          <p:cNvPr id="11" name="Text Box 31"/>
          <p:cNvSpPr txBox="1">
            <a:spLocks noChangeArrowheads="1"/>
          </p:cNvSpPr>
          <p:nvPr/>
        </p:nvSpPr>
        <p:spPr bwMode="auto">
          <a:xfrm>
            <a:off x="5171898" y="4702952"/>
            <a:ext cx="13723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CAM plant</a:t>
            </a:r>
            <a:endParaRPr lang="en-US" sz="1600" dirty="0">
              <a:solidFill>
                <a:srgbClr val="000000"/>
              </a:solidFill>
              <a:latin typeface="Arial" charset="0"/>
            </a:endParaRPr>
          </a:p>
        </p:txBody>
      </p:sp>
      <p:sp>
        <p:nvSpPr>
          <p:cNvPr id="12" name="Text Box 31"/>
          <p:cNvSpPr txBox="1">
            <a:spLocks noChangeArrowheads="1"/>
          </p:cNvSpPr>
          <p:nvPr/>
        </p:nvSpPr>
        <p:spPr bwMode="auto">
          <a:xfrm>
            <a:off x="5433372" y="4389188"/>
            <a:ext cx="714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Sugar</a:t>
            </a:r>
            <a:endParaRPr lang="en-US" sz="1600" dirty="0">
              <a:solidFill>
                <a:srgbClr val="000000"/>
              </a:solidFill>
              <a:latin typeface="Arial" charset="0"/>
            </a:endParaRPr>
          </a:p>
        </p:txBody>
      </p:sp>
      <p:sp>
        <p:nvSpPr>
          <p:cNvPr id="13" name="Text Box 31"/>
          <p:cNvSpPr txBox="1">
            <a:spLocks noChangeArrowheads="1"/>
          </p:cNvSpPr>
          <p:nvPr/>
        </p:nvSpPr>
        <p:spPr bwMode="auto">
          <a:xfrm>
            <a:off x="3162317" y="4389188"/>
            <a:ext cx="7149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Sugar</a:t>
            </a:r>
            <a:endParaRPr lang="en-US" sz="1600" dirty="0">
              <a:solidFill>
                <a:srgbClr val="000000"/>
              </a:solidFill>
              <a:latin typeface="Arial" charset="0"/>
            </a:endParaRPr>
          </a:p>
        </p:txBody>
      </p:sp>
      <p:sp>
        <p:nvSpPr>
          <p:cNvPr id="14" name="Text Box 31"/>
          <p:cNvSpPr txBox="1">
            <a:spLocks noChangeArrowheads="1"/>
          </p:cNvSpPr>
          <p:nvPr/>
        </p:nvSpPr>
        <p:spPr bwMode="auto">
          <a:xfrm>
            <a:off x="3050258" y="4710423"/>
            <a:ext cx="1469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C</a:t>
            </a:r>
            <a:r>
              <a:rPr lang="en-US" sz="1600" baseline="-25000" dirty="0" smtClean="0">
                <a:solidFill>
                  <a:srgbClr val="000000"/>
                </a:solidFill>
                <a:latin typeface="Arial" charset="0"/>
              </a:rPr>
              <a:t>4</a:t>
            </a:r>
            <a:r>
              <a:rPr lang="en-US" sz="1600" dirty="0" smtClean="0">
                <a:solidFill>
                  <a:srgbClr val="000000"/>
                </a:solidFill>
                <a:latin typeface="Arial" charset="0"/>
              </a:rPr>
              <a:t> plant</a:t>
            </a:r>
            <a:endParaRPr lang="en-US" sz="1600" dirty="0">
              <a:solidFill>
                <a:srgbClr val="000000"/>
              </a:solidFill>
              <a:latin typeface="Arial" charset="0"/>
            </a:endParaRPr>
          </a:p>
        </p:txBody>
      </p:sp>
      <p:sp>
        <p:nvSpPr>
          <p:cNvPr id="15" name="Text Box 31"/>
          <p:cNvSpPr txBox="1">
            <a:spLocks noChangeArrowheads="1"/>
          </p:cNvSpPr>
          <p:nvPr/>
        </p:nvSpPr>
        <p:spPr bwMode="auto">
          <a:xfrm>
            <a:off x="3050257" y="3291011"/>
            <a:ext cx="7746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20"/>
              </a:lnSpc>
              <a:spcBef>
                <a:spcPct val="0"/>
              </a:spcBef>
              <a:spcAft>
                <a:spcPct val="0"/>
              </a:spcAft>
            </a:pPr>
            <a:r>
              <a:rPr lang="en-US" sz="1600" dirty="0" smtClean="0">
                <a:solidFill>
                  <a:srgbClr val="000000"/>
                </a:solidFill>
                <a:latin typeface="Arial" charset="0"/>
              </a:rPr>
              <a:t>Calvin</a:t>
            </a:r>
            <a:br>
              <a:rPr lang="en-US" sz="1600" dirty="0" smtClean="0">
                <a:solidFill>
                  <a:srgbClr val="000000"/>
                </a:solidFill>
                <a:latin typeface="Arial" charset="0"/>
              </a:rPr>
            </a:br>
            <a:r>
              <a:rPr lang="en-US" sz="1600" dirty="0" smtClean="0">
                <a:solidFill>
                  <a:srgbClr val="000000"/>
                </a:solidFill>
                <a:latin typeface="Arial" charset="0"/>
              </a:rPr>
              <a:t>Cycle</a:t>
            </a:r>
            <a:endParaRPr lang="en-US" sz="1600" dirty="0">
              <a:solidFill>
                <a:srgbClr val="000000"/>
              </a:solidFill>
              <a:latin typeface="Arial" charset="0"/>
            </a:endParaRPr>
          </a:p>
        </p:txBody>
      </p:sp>
      <p:sp>
        <p:nvSpPr>
          <p:cNvPr id="16" name="Text Box 31"/>
          <p:cNvSpPr txBox="1">
            <a:spLocks noChangeArrowheads="1"/>
          </p:cNvSpPr>
          <p:nvPr/>
        </p:nvSpPr>
        <p:spPr bwMode="auto">
          <a:xfrm>
            <a:off x="5328787" y="3291011"/>
            <a:ext cx="7746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20"/>
              </a:lnSpc>
              <a:spcBef>
                <a:spcPct val="0"/>
              </a:spcBef>
              <a:spcAft>
                <a:spcPct val="0"/>
              </a:spcAft>
            </a:pPr>
            <a:r>
              <a:rPr lang="en-US" sz="1600" dirty="0" smtClean="0">
                <a:solidFill>
                  <a:srgbClr val="000000"/>
                </a:solidFill>
                <a:latin typeface="Arial" charset="0"/>
              </a:rPr>
              <a:t>Calvin</a:t>
            </a:r>
            <a:br>
              <a:rPr lang="en-US" sz="1600" dirty="0" smtClean="0">
                <a:solidFill>
                  <a:srgbClr val="000000"/>
                </a:solidFill>
                <a:latin typeface="Arial" charset="0"/>
              </a:rPr>
            </a:br>
            <a:r>
              <a:rPr lang="en-US" sz="1600" dirty="0" smtClean="0">
                <a:solidFill>
                  <a:srgbClr val="000000"/>
                </a:solidFill>
                <a:latin typeface="Arial" charset="0"/>
              </a:rPr>
              <a:t>Cycle</a:t>
            </a:r>
            <a:endParaRPr lang="en-US" sz="1600" dirty="0">
              <a:solidFill>
                <a:srgbClr val="000000"/>
              </a:solidFill>
              <a:latin typeface="Arial" charset="0"/>
            </a:endParaRPr>
          </a:p>
        </p:txBody>
      </p:sp>
      <p:sp>
        <p:nvSpPr>
          <p:cNvPr id="17" name="Text Box 31"/>
          <p:cNvSpPr txBox="1">
            <a:spLocks noChangeArrowheads="1"/>
          </p:cNvSpPr>
          <p:nvPr/>
        </p:nvSpPr>
        <p:spPr bwMode="auto">
          <a:xfrm>
            <a:off x="3677775" y="952718"/>
            <a:ext cx="1088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CO</a:t>
            </a:r>
            <a:r>
              <a:rPr lang="en-US" sz="1600" baseline="-25000" dirty="0" smtClean="0">
                <a:solidFill>
                  <a:srgbClr val="000000"/>
                </a:solidFill>
                <a:latin typeface="Arial" charset="0"/>
              </a:rPr>
              <a:t>2</a:t>
            </a:r>
            <a:endParaRPr lang="en-US" sz="1600" baseline="-25000" dirty="0">
              <a:solidFill>
                <a:srgbClr val="000000"/>
              </a:solidFill>
              <a:latin typeface="Arial" charset="0"/>
            </a:endParaRPr>
          </a:p>
        </p:txBody>
      </p:sp>
      <p:sp>
        <p:nvSpPr>
          <p:cNvPr id="18" name="Text Box 31"/>
          <p:cNvSpPr txBox="1">
            <a:spLocks noChangeArrowheads="1"/>
          </p:cNvSpPr>
          <p:nvPr/>
        </p:nvSpPr>
        <p:spPr bwMode="auto">
          <a:xfrm>
            <a:off x="5933897" y="952718"/>
            <a:ext cx="1088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FFFFFF"/>
                </a:solidFill>
                <a:latin typeface="Arial" charset="0"/>
              </a:rPr>
              <a:t>CO</a:t>
            </a:r>
            <a:r>
              <a:rPr lang="en-US" sz="1600" baseline="-25000" dirty="0" smtClean="0">
                <a:solidFill>
                  <a:srgbClr val="FFFFFF"/>
                </a:solidFill>
                <a:latin typeface="Arial" charset="0"/>
              </a:rPr>
              <a:t>2</a:t>
            </a:r>
            <a:endParaRPr lang="en-US" sz="1600" baseline="-25000" dirty="0">
              <a:solidFill>
                <a:srgbClr val="FFFFFF"/>
              </a:solidFill>
              <a:latin typeface="Arial" charset="0"/>
            </a:endParaRPr>
          </a:p>
        </p:txBody>
      </p:sp>
      <p:sp>
        <p:nvSpPr>
          <p:cNvPr id="19" name="Text Box 31"/>
          <p:cNvSpPr txBox="1">
            <a:spLocks noChangeArrowheads="1"/>
          </p:cNvSpPr>
          <p:nvPr/>
        </p:nvSpPr>
        <p:spPr bwMode="auto">
          <a:xfrm>
            <a:off x="4604133" y="967658"/>
            <a:ext cx="1088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FFFFFF"/>
                </a:solidFill>
                <a:latin typeface="Arial" charset="0"/>
              </a:rPr>
              <a:t>Night</a:t>
            </a:r>
            <a:endParaRPr lang="en-US" sz="1600" baseline="-25000" dirty="0">
              <a:solidFill>
                <a:srgbClr val="FFFFFF"/>
              </a:solidFill>
              <a:latin typeface="Arial" charset="0"/>
            </a:endParaRPr>
          </a:p>
        </p:txBody>
      </p:sp>
      <p:sp>
        <p:nvSpPr>
          <p:cNvPr id="20" name="Text Box 31"/>
          <p:cNvSpPr txBox="1">
            <a:spLocks noChangeArrowheads="1"/>
          </p:cNvSpPr>
          <p:nvPr/>
        </p:nvSpPr>
        <p:spPr bwMode="auto">
          <a:xfrm>
            <a:off x="4985134" y="1654950"/>
            <a:ext cx="17383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FFFFFF"/>
                </a:solidFill>
                <a:latin typeface="Arial" charset="0"/>
              </a:rPr>
              <a:t>4-C compound</a:t>
            </a:r>
            <a:endParaRPr lang="en-US" sz="1600" baseline="-25000" dirty="0">
              <a:solidFill>
                <a:srgbClr val="FFFFFF"/>
              </a:solidFill>
              <a:latin typeface="Arial" charset="0"/>
            </a:endParaRPr>
          </a:p>
        </p:txBody>
      </p:sp>
      <p:sp>
        <p:nvSpPr>
          <p:cNvPr id="21" name="Text Box 31"/>
          <p:cNvSpPr txBox="1">
            <a:spLocks noChangeArrowheads="1"/>
          </p:cNvSpPr>
          <p:nvPr/>
        </p:nvSpPr>
        <p:spPr bwMode="auto">
          <a:xfrm>
            <a:off x="2721546" y="1654950"/>
            <a:ext cx="17383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4-C compound</a:t>
            </a:r>
            <a:endParaRPr lang="en-US" sz="1600" baseline="-25000" dirty="0">
              <a:solidFill>
                <a:srgbClr val="000000"/>
              </a:solidFill>
              <a:latin typeface="Arial" charset="0"/>
            </a:endParaRPr>
          </a:p>
        </p:txBody>
      </p:sp>
      <p:sp>
        <p:nvSpPr>
          <p:cNvPr id="22" name="Text Box 31"/>
          <p:cNvSpPr txBox="1">
            <a:spLocks noChangeArrowheads="1"/>
          </p:cNvSpPr>
          <p:nvPr/>
        </p:nvSpPr>
        <p:spPr bwMode="auto">
          <a:xfrm>
            <a:off x="3281836" y="2439363"/>
            <a:ext cx="1088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CO</a:t>
            </a:r>
            <a:r>
              <a:rPr lang="en-US" sz="1600" baseline="-25000" dirty="0" smtClean="0">
                <a:solidFill>
                  <a:srgbClr val="000000"/>
                </a:solidFill>
                <a:latin typeface="Arial" charset="0"/>
              </a:rPr>
              <a:t>2</a:t>
            </a:r>
            <a:endParaRPr lang="en-US" sz="1600" baseline="-25000" dirty="0">
              <a:solidFill>
                <a:srgbClr val="000000"/>
              </a:solidFill>
              <a:latin typeface="Arial" charset="0"/>
            </a:endParaRPr>
          </a:p>
        </p:txBody>
      </p:sp>
      <p:sp>
        <p:nvSpPr>
          <p:cNvPr id="23" name="Text Box 31"/>
          <p:cNvSpPr txBox="1">
            <a:spLocks noChangeArrowheads="1"/>
          </p:cNvSpPr>
          <p:nvPr/>
        </p:nvSpPr>
        <p:spPr bwMode="auto">
          <a:xfrm>
            <a:off x="5560368" y="2439363"/>
            <a:ext cx="1088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20"/>
              </a:lnSpc>
              <a:spcBef>
                <a:spcPct val="0"/>
              </a:spcBef>
              <a:spcAft>
                <a:spcPct val="0"/>
              </a:spcAft>
            </a:pPr>
            <a:r>
              <a:rPr lang="en-US" sz="1600" dirty="0" smtClean="0">
                <a:solidFill>
                  <a:srgbClr val="000000"/>
                </a:solidFill>
                <a:latin typeface="Arial" charset="0"/>
              </a:rPr>
              <a:t>CO</a:t>
            </a:r>
            <a:r>
              <a:rPr lang="en-US" sz="1600" baseline="-25000" dirty="0" smtClean="0">
                <a:solidFill>
                  <a:srgbClr val="000000"/>
                </a:solidFill>
                <a:latin typeface="Arial" charset="0"/>
              </a:rPr>
              <a:t>2</a:t>
            </a:r>
            <a:endParaRPr lang="en-US" sz="1600" baseline="-25000" dirty="0">
              <a:solidFill>
                <a:srgbClr val="000000"/>
              </a:solidFill>
              <a:latin typeface="Arial" charset="0"/>
            </a:endParaRPr>
          </a:p>
        </p:txBody>
      </p:sp>
    </p:spTree>
    <p:extLst>
      <p:ext uri="{BB962C8B-B14F-4D97-AF65-F5344CB8AC3E}">
        <p14:creationId xmlns:p14="http://schemas.microsoft.com/office/powerpoint/2010/main" val="3394973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dirty="0">
                <a:hlinkClick r:id="rId2"/>
              </a:rPr>
              <a:t>Photosynthesis </a:t>
            </a:r>
            <a:endParaRPr lang="en-US" dirty="0"/>
          </a:p>
          <a:p>
            <a:pPr marL="0" indent="0">
              <a:buNone/>
            </a:pPr>
            <a:r>
              <a:rPr lang="en-US" dirty="0" smtClean="0">
                <a:hlinkClick r:id="rId3"/>
              </a:rPr>
              <a:t>Photosynthesis 2</a:t>
            </a:r>
            <a:endParaRPr lang="en-US" dirty="0">
              <a:hlinkClick r:id="rId4"/>
            </a:endParaRPr>
          </a:p>
          <a:p>
            <a:pPr marL="0" indent="0">
              <a:buNone/>
            </a:pPr>
            <a:r>
              <a:rPr lang="en-US" dirty="0" smtClean="0">
                <a:hlinkClick r:id="rId4"/>
              </a:rPr>
              <a:t>C3 C4 CAM</a:t>
            </a:r>
            <a:endParaRPr lang="en-US" dirty="0" smtClean="0">
              <a:hlinkClick r:id="rId5"/>
            </a:endParaRPr>
          </a:p>
          <a:p>
            <a:pPr marL="0" indent="0">
              <a:buNone/>
            </a:pPr>
            <a:r>
              <a:rPr lang="en-US" dirty="0" smtClean="0">
                <a:hlinkClick r:id="rId5"/>
              </a:rPr>
              <a:t>C3 vs. C4</a:t>
            </a:r>
            <a:endParaRPr lang="en-US" dirty="0"/>
          </a:p>
        </p:txBody>
      </p:sp>
    </p:spTree>
    <p:extLst>
      <p:ext uri="{BB962C8B-B14F-4D97-AF65-F5344CB8AC3E}">
        <p14:creationId xmlns:p14="http://schemas.microsoft.com/office/powerpoint/2010/main" val="310898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 </a:t>
            </a:r>
            <a:endParaRPr lang="en-US" dirty="0"/>
          </a:p>
        </p:txBody>
      </p:sp>
      <p:sp>
        <p:nvSpPr>
          <p:cNvPr id="5" name="Content Placeholder 4"/>
          <p:cNvSpPr>
            <a:spLocks noGrp="1"/>
          </p:cNvSpPr>
          <p:nvPr>
            <p:ph idx="1"/>
          </p:nvPr>
        </p:nvSpPr>
        <p:spPr/>
        <p:txBody>
          <a:bodyPr/>
          <a:lstStyle/>
          <a:p>
            <a:pPr marL="0" indent="0">
              <a:buNone/>
            </a:pPr>
            <a:r>
              <a:rPr lang="en-US" dirty="0" smtClean="0"/>
              <a:t>#10. Give examples of the following:</a:t>
            </a:r>
          </a:p>
          <a:p>
            <a:pPr marL="0" indent="0">
              <a:buNone/>
            </a:pPr>
            <a:endParaRPr lang="en-US" dirty="0"/>
          </a:p>
          <a:p>
            <a:pPr marL="0" indent="0">
              <a:buNone/>
            </a:pPr>
            <a:r>
              <a:rPr lang="en-US" dirty="0" smtClean="0"/>
              <a:t>C3 Plants </a:t>
            </a:r>
          </a:p>
          <a:p>
            <a:pPr marL="0" indent="0">
              <a:buNone/>
            </a:pPr>
            <a:endParaRPr lang="en-US" dirty="0"/>
          </a:p>
          <a:p>
            <a:pPr marL="0" indent="0">
              <a:buNone/>
            </a:pPr>
            <a:r>
              <a:rPr lang="en-US" dirty="0" smtClean="0"/>
              <a:t>C4 Plants </a:t>
            </a:r>
          </a:p>
          <a:p>
            <a:pPr marL="0" indent="0">
              <a:buNone/>
            </a:pPr>
            <a:endParaRPr lang="en-US" dirty="0"/>
          </a:p>
          <a:p>
            <a:pPr marL="0" indent="0">
              <a:buNone/>
            </a:pPr>
            <a:r>
              <a:rPr lang="en-US" dirty="0" smtClean="0"/>
              <a:t>CAM Plants </a:t>
            </a:r>
            <a:endParaRPr lang="en-US" dirty="0"/>
          </a:p>
        </p:txBody>
      </p:sp>
    </p:spTree>
    <p:extLst>
      <p:ext uri="{BB962C8B-B14F-4D97-AF65-F5344CB8AC3E}">
        <p14:creationId xmlns:p14="http://schemas.microsoft.com/office/powerpoint/2010/main" val="2844155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6_01PhotosynthCellResp-U.jpg"/>
          <p:cNvPicPr>
            <a:picLocks noChangeAspect="1"/>
          </p:cNvPicPr>
          <p:nvPr/>
        </p:nvPicPr>
        <p:blipFill rotWithShape="1">
          <a:blip r:embed="rId2" cstate="email">
            <a:extLst>
              <a:ext uri="{28A0092B-C50C-407E-A947-70E740481C1C}">
                <a14:useLocalDpi xmlns:a14="http://schemas.microsoft.com/office/drawing/2010/main" val="0"/>
              </a:ext>
            </a:extLst>
          </a:blip>
          <a:srcRect b="2754"/>
          <a:stretch/>
        </p:blipFill>
        <p:spPr>
          <a:xfrm>
            <a:off x="1739152" y="491063"/>
            <a:ext cx="5050357" cy="5867404"/>
          </a:xfrm>
          <a:prstGeom prst="rect">
            <a:avLst/>
          </a:prstGeom>
        </p:spPr>
      </p:pic>
    </p:spTree>
    <p:extLst>
      <p:ext uri="{BB962C8B-B14F-4D97-AF65-F5344CB8AC3E}">
        <p14:creationId xmlns:p14="http://schemas.microsoft.com/office/powerpoint/2010/main" val="383535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Photosynthesis fuels the biosphere</a:t>
            </a:r>
          </a:p>
        </p:txBody>
      </p:sp>
      <p:sp>
        <p:nvSpPr>
          <p:cNvPr id="3" name="Content Placeholder 2"/>
          <p:cNvSpPr>
            <a:spLocks noGrp="1"/>
          </p:cNvSpPr>
          <p:nvPr>
            <p:ph idx="1"/>
          </p:nvPr>
        </p:nvSpPr>
        <p:spPr/>
        <p:txBody>
          <a:bodyPr/>
          <a:lstStyle/>
          <a:p>
            <a:r>
              <a:rPr lang="en-US" dirty="0"/>
              <a:t>Photosynthesis in plants takes place in chloroplasts</a:t>
            </a:r>
            <a:r>
              <a:rPr lang="en-US" dirty="0" smtClean="0"/>
              <a:t>.</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48942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Photosynthesis occurs in chloroplasts in plant cells</a:t>
            </a:r>
          </a:p>
        </p:txBody>
      </p:sp>
      <p:sp>
        <p:nvSpPr>
          <p:cNvPr id="3" name="Content Placeholder 2"/>
          <p:cNvSpPr>
            <a:spLocks noGrp="1"/>
          </p:cNvSpPr>
          <p:nvPr>
            <p:ph idx="1"/>
          </p:nvPr>
        </p:nvSpPr>
        <p:spPr/>
        <p:txBody>
          <a:bodyPr/>
          <a:lstStyle/>
          <a:p>
            <a:r>
              <a:rPr lang="en-US" b="1" dirty="0"/>
              <a:t>Chlorophyll</a:t>
            </a:r>
          </a:p>
          <a:p>
            <a:pPr lvl="1"/>
            <a:r>
              <a:rPr lang="en-US" dirty="0"/>
              <a:t>is an important light-absorbing pigment in </a:t>
            </a:r>
            <a:r>
              <a:rPr lang="en-US" dirty="0" smtClean="0"/>
              <a:t>chloroplasts</a:t>
            </a:r>
          </a:p>
          <a:p>
            <a:pPr lvl="1"/>
            <a:endParaRPr lang="en-US" dirty="0"/>
          </a:p>
          <a:p>
            <a:pPr lvl="1"/>
            <a:r>
              <a:rPr lang="en-US" dirty="0" smtClean="0"/>
              <a:t>plays </a:t>
            </a:r>
            <a:r>
              <a:rPr lang="en-US" dirty="0"/>
              <a:t>a central role in converting solar energy to chemical energy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6979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Photosynthesis occurs in chloroplasts in plant cells</a:t>
            </a:r>
          </a:p>
        </p:txBody>
      </p:sp>
      <p:sp>
        <p:nvSpPr>
          <p:cNvPr id="3" name="Content Placeholder 2"/>
          <p:cNvSpPr>
            <a:spLocks noGrp="1"/>
          </p:cNvSpPr>
          <p:nvPr>
            <p:ph idx="1"/>
          </p:nvPr>
        </p:nvSpPr>
        <p:spPr/>
        <p:txBody>
          <a:bodyPr/>
          <a:lstStyle/>
          <a:p>
            <a:r>
              <a:rPr lang="en-US" dirty="0"/>
              <a:t>Chloroplasts are concentrated in the cells of the </a:t>
            </a:r>
            <a:r>
              <a:rPr lang="en-US" b="1" dirty="0"/>
              <a:t>mesophyll</a:t>
            </a:r>
            <a:r>
              <a:rPr lang="en-US" dirty="0"/>
              <a:t>, the green tissue in the interior of the leaf</a:t>
            </a:r>
            <a:r>
              <a:rPr lang="en-US" dirty="0" smtClean="0"/>
              <a:t>.</a:t>
            </a:r>
          </a:p>
          <a:p>
            <a:endParaRPr lang="en-US" dirty="0"/>
          </a:p>
          <a:p>
            <a:r>
              <a:rPr lang="en-US" b="1" dirty="0"/>
              <a:t>Stomata</a:t>
            </a:r>
            <a:r>
              <a:rPr lang="en-US" dirty="0"/>
              <a:t> are tiny pores in the leaf that allow</a:t>
            </a:r>
          </a:p>
          <a:p>
            <a:pPr lvl="1"/>
            <a:r>
              <a:rPr lang="en-US" dirty="0"/>
              <a:t>carbon dioxide to enter and</a:t>
            </a:r>
          </a:p>
          <a:p>
            <a:pPr lvl="1"/>
            <a:r>
              <a:rPr lang="en-US" dirty="0"/>
              <a:t>oxygen to exit</a:t>
            </a:r>
            <a:r>
              <a:rPr lang="en-US" dirty="0" smtClean="0"/>
              <a:t>.</a:t>
            </a:r>
          </a:p>
          <a:p>
            <a:pPr lvl="1"/>
            <a:endParaRPr lang="en-US" dirty="0"/>
          </a:p>
          <a:p>
            <a:r>
              <a:rPr lang="en-US" dirty="0"/>
              <a:t>Veins in the leaf deliver water absorbed by roots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4897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9223" descr="07_02_0Chloroplasts-U.jpg"/>
          <p:cNvPicPr>
            <a:picLocks noChangeAspect="1"/>
          </p:cNvPicPr>
          <p:nvPr/>
        </p:nvPicPr>
        <p:blipFill rotWithShape="1">
          <a:blip r:embed="rId3" cstate="email">
            <a:extLst>
              <a:ext uri="{28A0092B-C50C-407E-A947-70E740481C1C}">
                <a14:useLocalDpi xmlns:a14="http://schemas.microsoft.com/office/drawing/2010/main" val="0"/>
              </a:ext>
            </a:extLst>
          </a:blip>
          <a:srcRect b="2827"/>
          <a:stretch/>
        </p:blipFill>
        <p:spPr>
          <a:xfrm>
            <a:off x="1438656" y="252615"/>
            <a:ext cx="6266688" cy="6397567"/>
          </a:xfrm>
          <a:prstGeom prst="rect">
            <a:avLst/>
          </a:prstGeom>
        </p:spPr>
      </p:pic>
      <p:cxnSp>
        <p:nvCxnSpPr>
          <p:cNvPr id="58" name="Straight Connector 57"/>
          <p:cNvCxnSpPr/>
          <p:nvPr/>
        </p:nvCxnSpPr>
        <p:spPr bwMode="auto">
          <a:xfrm flipH="1" flipV="1">
            <a:off x="4906851" y="4527947"/>
            <a:ext cx="1394891" cy="694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a:off x="5399573" y="4527947"/>
            <a:ext cx="888290" cy="24288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flipV="1">
            <a:off x="4924722" y="4867588"/>
            <a:ext cx="1382247" cy="173411"/>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6558874" y="5138682"/>
            <a:ext cx="0" cy="72934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3856236" y="5961316"/>
            <a:ext cx="1479158" cy="96905"/>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V="1">
            <a:off x="3497220" y="5170768"/>
            <a:ext cx="61207" cy="821149"/>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p:nvCxnSpPr>
        <p:spPr bwMode="auto">
          <a:xfrm>
            <a:off x="3859359" y="5201370"/>
            <a:ext cx="137715" cy="49473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flipV="1">
            <a:off x="4147722" y="4743538"/>
            <a:ext cx="392742" cy="673241"/>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ight Brace 65"/>
          <p:cNvSpPr/>
          <p:nvPr/>
        </p:nvSpPr>
        <p:spPr bwMode="auto">
          <a:xfrm>
            <a:off x="6479955" y="5802666"/>
            <a:ext cx="84585" cy="142810"/>
          </a:xfrm>
          <a:prstGeom prst="rightBrace">
            <a:avLst>
              <a:gd name="adj1" fmla="val 22332"/>
              <a:gd name="adj2" fmla="val 50000"/>
            </a:avLst>
          </a:prstGeom>
          <a:no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67" name="Right Brace 66"/>
          <p:cNvSpPr/>
          <p:nvPr/>
        </p:nvSpPr>
        <p:spPr bwMode="auto">
          <a:xfrm>
            <a:off x="4074505" y="4679471"/>
            <a:ext cx="84585" cy="142810"/>
          </a:xfrm>
          <a:prstGeom prst="rightBrace">
            <a:avLst>
              <a:gd name="adj1" fmla="val 22332"/>
              <a:gd name="adj2" fmla="val 50000"/>
            </a:avLst>
          </a:prstGeom>
          <a:no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68" name="Right Brace 67"/>
          <p:cNvSpPr/>
          <p:nvPr/>
        </p:nvSpPr>
        <p:spPr bwMode="auto">
          <a:xfrm>
            <a:off x="4815600" y="4597970"/>
            <a:ext cx="152095" cy="543159"/>
          </a:xfrm>
          <a:prstGeom prst="rightBrace">
            <a:avLst>
              <a:gd name="adj1" fmla="val 22332"/>
              <a:gd name="adj2" fmla="val 50000"/>
            </a:avLst>
          </a:prstGeom>
          <a:no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7.2-0</a:t>
            </a:r>
            <a:endParaRPr lang="en-US" sz="1200" dirty="0">
              <a:latin typeface="Arial" charset="0"/>
            </a:endParaRPr>
          </a:p>
        </p:txBody>
      </p:sp>
      <p:sp>
        <p:nvSpPr>
          <p:cNvPr id="27" name="Text Box 31"/>
          <p:cNvSpPr txBox="1">
            <a:spLocks noChangeArrowheads="1"/>
          </p:cNvSpPr>
          <p:nvPr/>
        </p:nvSpPr>
        <p:spPr bwMode="auto">
          <a:xfrm>
            <a:off x="1211491" y="271826"/>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50" dirty="0" smtClean="0">
                <a:solidFill>
                  <a:srgbClr val="000000"/>
                </a:solidFill>
                <a:latin typeface="Arial" charset="0"/>
              </a:rPr>
              <a:t>Leaf Cross Section</a:t>
            </a:r>
            <a:endParaRPr lang="en-US" sz="1350" dirty="0">
              <a:solidFill>
                <a:srgbClr val="000000"/>
              </a:solidFill>
              <a:latin typeface="Arial" charset="0"/>
            </a:endParaRPr>
          </a:p>
        </p:txBody>
      </p:sp>
      <p:sp>
        <p:nvSpPr>
          <p:cNvPr id="5" name="Text Box 31"/>
          <p:cNvSpPr txBox="1">
            <a:spLocks noChangeArrowheads="1"/>
          </p:cNvSpPr>
          <p:nvPr/>
        </p:nvSpPr>
        <p:spPr bwMode="auto">
          <a:xfrm>
            <a:off x="850624" y="944963"/>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50" dirty="0" smtClean="0">
                <a:solidFill>
                  <a:srgbClr val="000000"/>
                </a:solidFill>
                <a:latin typeface="Arial" charset="0"/>
              </a:rPr>
              <a:t>Mesophyll</a:t>
            </a:r>
            <a:endParaRPr lang="en-US" sz="1350" dirty="0">
              <a:solidFill>
                <a:srgbClr val="000000"/>
              </a:solidFill>
              <a:latin typeface="Arial" charset="0"/>
            </a:endParaRPr>
          </a:p>
        </p:txBody>
      </p:sp>
      <p:sp>
        <p:nvSpPr>
          <p:cNvPr id="6" name="Text Box 31"/>
          <p:cNvSpPr txBox="1">
            <a:spLocks noChangeArrowheads="1"/>
          </p:cNvSpPr>
          <p:nvPr/>
        </p:nvSpPr>
        <p:spPr bwMode="auto">
          <a:xfrm>
            <a:off x="6372248" y="1214188"/>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Leaf</a:t>
            </a:r>
            <a:endParaRPr lang="en-US" sz="1350" dirty="0">
              <a:solidFill>
                <a:srgbClr val="000000"/>
              </a:solidFill>
              <a:latin typeface="Arial" charset="0"/>
            </a:endParaRPr>
          </a:p>
        </p:txBody>
      </p:sp>
      <p:sp>
        <p:nvSpPr>
          <p:cNvPr id="7" name="Text Box 31"/>
          <p:cNvSpPr txBox="1">
            <a:spLocks noChangeArrowheads="1"/>
          </p:cNvSpPr>
          <p:nvPr/>
        </p:nvSpPr>
        <p:spPr bwMode="auto">
          <a:xfrm>
            <a:off x="5884803" y="1780257"/>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Vein</a:t>
            </a:r>
            <a:endParaRPr lang="en-US" sz="1350" dirty="0">
              <a:solidFill>
                <a:srgbClr val="000000"/>
              </a:solidFill>
              <a:latin typeface="Arial" charset="0"/>
            </a:endParaRPr>
          </a:p>
        </p:txBody>
      </p:sp>
      <p:sp>
        <p:nvSpPr>
          <p:cNvPr id="8" name="Text Box 31"/>
          <p:cNvSpPr txBox="1">
            <a:spLocks noChangeArrowheads="1"/>
          </p:cNvSpPr>
          <p:nvPr/>
        </p:nvSpPr>
        <p:spPr bwMode="auto">
          <a:xfrm>
            <a:off x="6362620" y="2381591"/>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Mesophyll Cell</a:t>
            </a:r>
            <a:endParaRPr lang="en-US" sz="1350" dirty="0">
              <a:solidFill>
                <a:srgbClr val="000000"/>
              </a:solidFill>
              <a:latin typeface="Arial" charset="0"/>
            </a:endParaRPr>
          </a:p>
        </p:txBody>
      </p:sp>
      <p:cxnSp>
        <p:nvCxnSpPr>
          <p:cNvPr id="4" name="Straight Connector 3"/>
          <p:cNvCxnSpPr/>
          <p:nvPr/>
        </p:nvCxnSpPr>
        <p:spPr bwMode="auto">
          <a:xfrm flipH="1">
            <a:off x="5133975" y="1909325"/>
            <a:ext cx="691899" cy="75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4906851" y="4527947"/>
            <a:ext cx="1394891" cy="694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5399573" y="4527947"/>
            <a:ext cx="888290" cy="2428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flipV="1">
            <a:off x="4924722" y="4867588"/>
            <a:ext cx="1382247" cy="1734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558874" y="5138682"/>
            <a:ext cx="0" cy="72934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3856236" y="5961316"/>
            <a:ext cx="1479158" cy="969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3497220" y="5170768"/>
            <a:ext cx="61207" cy="8211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3859359" y="5201370"/>
            <a:ext cx="137715" cy="4947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flipV="1">
            <a:off x="4147722" y="4743538"/>
            <a:ext cx="392742" cy="6732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ight Brace 24"/>
          <p:cNvSpPr/>
          <p:nvPr/>
        </p:nvSpPr>
        <p:spPr bwMode="auto">
          <a:xfrm>
            <a:off x="6479955" y="5802666"/>
            <a:ext cx="84585" cy="142810"/>
          </a:xfrm>
          <a:prstGeom prst="rightBrace">
            <a:avLst>
              <a:gd name="adj1" fmla="val 22332"/>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2" name="Right Brace 31"/>
          <p:cNvSpPr/>
          <p:nvPr/>
        </p:nvSpPr>
        <p:spPr bwMode="auto">
          <a:xfrm>
            <a:off x="4074505" y="4679471"/>
            <a:ext cx="84585" cy="142810"/>
          </a:xfrm>
          <a:prstGeom prst="rightBrace">
            <a:avLst>
              <a:gd name="adj1" fmla="val 22332"/>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3" name="Right Brace 32"/>
          <p:cNvSpPr/>
          <p:nvPr/>
        </p:nvSpPr>
        <p:spPr bwMode="auto">
          <a:xfrm>
            <a:off x="4815600" y="4597970"/>
            <a:ext cx="152095" cy="543159"/>
          </a:xfrm>
          <a:prstGeom prst="rightBrace">
            <a:avLst>
              <a:gd name="adj1" fmla="val 22332"/>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4" name="Right Brace 33"/>
          <p:cNvSpPr/>
          <p:nvPr/>
        </p:nvSpPr>
        <p:spPr bwMode="auto">
          <a:xfrm rot="11880000">
            <a:off x="2793208" y="557109"/>
            <a:ext cx="116618" cy="1104925"/>
          </a:xfrm>
          <a:prstGeom prst="rightBrace">
            <a:avLst>
              <a:gd name="adj1" fmla="val 46373"/>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5" name="Text Box 31"/>
          <p:cNvSpPr txBox="1">
            <a:spLocks noChangeArrowheads="1"/>
          </p:cNvSpPr>
          <p:nvPr/>
        </p:nvSpPr>
        <p:spPr bwMode="auto">
          <a:xfrm>
            <a:off x="2711151" y="2935024"/>
            <a:ext cx="4081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800" dirty="0" smtClean="0">
                <a:solidFill>
                  <a:srgbClr val="000000"/>
                </a:solidFill>
                <a:latin typeface="Arial" charset="0"/>
              </a:rPr>
              <a:t>CO</a:t>
            </a:r>
            <a:r>
              <a:rPr lang="en-US" sz="800" baseline="-25000" dirty="0" smtClean="0">
                <a:solidFill>
                  <a:srgbClr val="000000"/>
                </a:solidFill>
                <a:latin typeface="Arial" charset="0"/>
              </a:rPr>
              <a:t>2</a:t>
            </a:r>
            <a:endParaRPr lang="en-US" sz="800" baseline="-25000" dirty="0">
              <a:solidFill>
                <a:srgbClr val="000000"/>
              </a:solidFill>
              <a:latin typeface="Arial" charset="0"/>
            </a:endParaRPr>
          </a:p>
        </p:txBody>
      </p:sp>
      <p:sp>
        <p:nvSpPr>
          <p:cNvPr id="36" name="Text Box 31"/>
          <p:cNvSpPr txBox="1">
            <a:spLocks noChangeArrowheads="1"/>
          </p:cNvSpPr>
          <p:nvPr/>
        </p:nvSpPr>
        <p:spPr bwMode="auto">
          <a:xfrm>
            <a:off x="3452859" y="3035655"/>
            <a:ext cx="4081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800" dirty="0" smtClean="0">
                <a:solidFill>
                  <a:srgbClr val="000000"/>
                </a:solidFill>
                <a:latin typeface="Arial" charset="0"/>
              </a:rPr>
              <a:t>O</a:t>
            </a:r>
            <a:r>
              <a:rPr lang="en-US" sz="800" baseline="-25000" dirty="0" smtClean="0">
                <a:solidFill>
                  <a:srgbClr val="000000"/>
                </a:solidFill>
                <a:latin typeface="Arial" charset="0"/>
              </a:rPr>
              <a:t>2</a:t>
            </a:r>
            <a:endParaRPr lang="en-US" sz="800" baseline="-25000" dirty="0">
              <a:solidFill>
                <a:srgbClr val="000000"/>
              </a:solidFill>
              <a:latin typeface="Arial" charset="0"/>
            </a:endParaRPr>
          </a:p>
        </p:txBody>
      </p:sp>
      <p:cxnSp>
        <p:nvCxnSpPr>
          <p:cNvPr id="9216" name="Straight Connector 9215"/>
          <p:cNvCxnSpPr/>
          <p:nvPr/>
        </p:nvCxnSpPr>
        <p:spPr bwMode="auto">
          <a:xfrm flipV="1">
            <a:off x="4267027" y="2981484"/>
            <a:ext cx="125332" cy="25902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31"/>
          <p:cNvSpPr txBox="1">
            <a:spLocks noChangeArrowheads="1"/>
          </p:cNvSpPr>
          <p:nvPr/>
        </p:nvSpPr>
        <p:spPr bwMode="auto">
          <a:xfrm>
            <a:off x="4027284" y="3184028"/>
            <a:ext cx="6909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Stoma</a:t>
            </a:r>
            <a:endParaRPr lang="en-US" sz="1350" dirty="0">
              <a:solidFill>
                <a:srgbClr val="000000"/>
              </a:solidFill>
              <a:latin typeface="Arial" charset="0"/>
            </a:endParaRPr>
          </a:p>
        </p:txBody>
      </p:sp>
      <p:sp>
        <p:nvSpPr>
          <p:cNvPr id="41" name="Text Box 31"/>
          <p:cNvSpPr txBox="1">
            <a:spLocks noChangeArrowheads="1"/>
          </p:cNvSpPr>
          <p:nvPr/>
        </p:nvSpPr>
        <p:spPr bwMode="auto">
          <a:xfrm>
            <a:off x="4048908" y="3467513"/>
            <a:ext cx="11878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50" dirty="0" smtClean="0">
                <a:solidFill>
                  <a:srgbClr val="000000"/>
                </a:solidFill>
                <a:latin typeface="Arial" charset="0"/>
              </a:rPr>
              <a:t>Chloroplast</a:t>
            </a:r>
            <a:endParaRPr lang="en-US" sz="1350" dirty="0">
              <a:solidFill>
                <a:srgbClr val="000000"/>
              </a:solidFill>
              <a:latin typeface="Arial" charset="0"/>
            </a:endParaRPr>
          </a:p>
        </p:txBody>
      </p:sp>
      <p:sp>
        <p:nvSpPr>
          <p:cNvPr id="42" name="Text Box 31"/>
          <p:cNvSpPr txBox="1">
            <a:spLocks noChangeArrowheads="1"/>
          </p:cNvSpPr>
          <p:nvPr/>
        </p:nvSpPr>
        <p:spPr bwMode="auto">
          <a:xfrm>
            <a:off x="6376570" y="4944290"/>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Granum</a:t>
            </a:r>
            <a:endParaRPr lang="en-US" sz="1350" dirty="0">
              <a:solidFill>
                <a:srgbClr val="000000"/>
              </a:solidFill>
              <a:latin typeface="Arial" charset="0"/>
            </a:endParaRPr>
          </a:p>
        </p:txBody>
      </p:sp>
      <p:sp>
        <p:nvSpPr>
          <p:cNvPr id="43" name="Text Box 31"/>
          <p:cNvSpPr txBox="1">
            <a:spLocks noChangeArrowheads="1"/>
          </p:cNvSpPr>
          <p:nvPr/>
        </p:nvSpPr>
        <p:spPr bwMode="auto">
          <a:xfrm>
            <a:off x="6369955" y="4393738"/>
            <a:ext cx="18390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Inner and outer</a:t>
            </a:r>
            <a:br>
              <a:rPr lang="en-US" sz="1350" dirty="0" smtClean="0">
                <a:solidFill>
                  <a:srgbClr val="000000"/>
                </a:solidFill>
                <a:latin typeface="Arial" charset="0"/>
              </a:rPr>
            </a:br>
            <a:r>
              <a:rPr lang="en-US" sz="1350" dirty="0" smtClean="0">
                <a:solidFill>
                  <a:srgbClr val="000000"/>
                </a:solidFill>
                <a:latin typeface="Arial" charset="0"/>
              </a:rPr>
              <a:t>membranes</a:t>
            </a:r>
            <a:endParaRPr lang="en-US" sz="1350" dirty="0">
              <a:solidFill>
                <a:srgbClr val="000000"/>
              </a:solidFill>
              <a:latin typeface="Arial" charset="0"/>
            </a:endParaRPr>
          </a:p>
        </p:txBody>
      </p:sp>
      <p:sp>
        <p:nvSpPr>
          <p:cNvPr id="49" name="Text Box 31"/>
          <p:cNvSpPr txBox="1">
            <a:spLocks noChangeArrowheads="1"/>
          </p:cNvSpPr>
          <p:nvPr/>
        </p:nvSpPr>
        <p:spPr bwMode="auto">
          <a:xfrm>
            <a:off x="4144243" y="5403312"/>
            <a:ext cx="1839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Thylakoid</a:t>
            </a:r>
            <a:endParaRPr lang="en-US" sz="1350" dirty="0">
              <a:solidFill>
                <a:srgbClr val="000000"/>
              </a:solidFill>
              <a:latin typeface="Arial" charset="0"/>
            </a:endParaRPr>
          </a:p>
        </p:txBody>
      </p:sp>
      <p:sp>
        <p:nvSpPr>
          <p:cNvPr id="50" name="Text Box 31"/>
          <p:cNvSpPr txBox="1">
            <a:spLocks noChangeArrowheads="1"/>
          </p:cNvSpPr>
          <p:nvPr/>
        </p:nvSpPr>
        <p:spPr bwMode="auto">
          <a:xfrm>
            <a:off x="3607669" y="5666837"/>
            <a:ext cx="13961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smtClean="0">
                <a:solidFill>
                  <a:srgbClr val="000000"/>
                </a:solidFill>
                <a:latin typeface="Arial" charset="0"/>
              </a:rPr>
              <a:t>Thylakoid space</a:t>
            </a:r>
            <a:endParaRPr lang="en-US" sz="1350" dirty="0">
              <a:solidFill>
                <a:srgbClr val="000000"/>
              </a:solidFill>
              <a:latin typeface="Arial" charset="0"/>
            </a:endParaRPr>
          </a:p>
        </p:txBody>
      </p:sp>
      <p:sp>
        <p:nvSpPr>
          <p:cNvPr id="51" name="Text Box 31"/>
          <p:cNvSpPr txBox="1">
            <a:spLocks noChangeArrowheads="1"/>
          </p:cNvSpPr>
          <p:nvPr/>
        </p:nvSpPr>
        <p:spPr bwMode="auto">
          <a:xfrm>
            <a:off x="3199022" y="5950032"/>
            <a:ext cx="6729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50" dirty="0" err="1" smtClean="0">
                <a:solidFill>
                  <a:srgbClr val="000000"/>
                </a:solidFill>
                <a:latin typeface="Arial" charset="0"/>
              </a:rPr>
              <a:t>Stroma</a:t>
            </a:r>
            <a:endParaRPr lang="en-US" sz="1350" dirty="0">
              <a:solidFill>
                <a:srgbClr val="000000"/>
              </a:solidFill>
              <a:latin typeface="Arial" charset="0"/>
            </a:endParaRPr>
          </a:p>
        </p:txBody>
      </p:sp>
      <p:sp>
        <p:nvSpPr>
          <p:cNvPr id="9227" name="Freeform 9226"/>
          <p:cNvSpPr/>
          <p:nvPr/>
        </p:nvSpPr>
        <p:spPr>
          <a:xfrm>
            <a:off x="5221762" y="3652341"/>
            <a:ext cx="1572738" cy="173545"/>
          </a:xfrm>
          <a:custGeom>
            <a:avLst/>
            <a:gdLst>
              <a:gd name="connsiteX0" fmla="*/ 0 w 1561796"/>
              <a:gd name="connsiteY0" fmla="*/ 173545 h 173545"/>
              <a:gd name="connsiteX1" fmla="*/ 78879 w 1561796"/>
              <a:gd name="connsiteY1" fmla="*/ 0 h 173545"/>
              <a:gd name="connsiteX2" fmla="*/ 1561796 w 1561796"/>
              <a:gd name="connsiteY2" fmla="*/ 31554 h 173545"/>
            </a:gdLst>
            <a:ahLst/>
            <a:cxnLst>
              <a:cxn ang="0">
                <a:pos x="connsiteX0" y="connsiteY0"/>
              </a:cxn>
              <a:cxn ang="0">
                <a:pos x="connsiteX1" y="connsiteY1"/>
              </a:cxn>
              <a:cxn ang="0">
                <a:pos x="connsiteX2" y="connsiteY2"/>
              </a:cxn>
            </a:cxnLst>
            <a:rect l="l" t="t" r="r" b="b"/>
            <a:pathLst>
              <a:path w="1561796" h="173545">
                <a:moveTo>
                  <a:pt x="0" y="173545"/>
                </a:moveTo>
                <a:lnTo>
                  <a:pt x="78879" y="0"/>
                </a:lnTo>
                <a:lnTo>
                  <a:pt x="1561796" y="31554"/>
                </a:lnTo>
              </a:path>
            </a:pathLst>
          </a:custGeom>
          <a:ln w="12700" cmpd="sng">
            <a:solidFill>
              <a:srgbClr val="000000"/>
            </a:solidFill>
          </a:ln>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cxnSp>
        <p:nvCxnSpPr>
          <p:cNvPr id="9229" name="Straight Connector 9228"/>
          <p:cNvCxnSpPr>
            <a:endCxn id="34" idx="1"/>
          </p:cNvCxnSpPr>
          <p:nvPr/>
        </p:nvCxnSpPr>
        <p:spPr bwMode="auto">
          <a:xfrm>
            <a:off x="2739030" y="1070911"/>
            <a:ext cx="57032" cy="206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507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909</TotalTime>
  <Words>5815</Words>
  <Application>Microsoft Office PowerPoint</Application>
  <PresentationFormat>On-screen Show (4:3)</PresentationFormat>
  <Paragraphs>674</Paragraphs>
  <Slides>56</Slides>
  <Notes>36</Notes>
  <HiddenSlides>0</HiddenSlides>
  <MMClips>1</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56</vt:i4>
      </vt:variant>
    </vt:vector>
  </HeadingPairs>
  <TitlesOfParts>
    <vt:vector size="78" baseType="lpstr">
      <vt:lpstr>ＭＳ Ｐゴシック</vt:lpstr>
      <vt:lpstr>Arial</vt:lpstr>
      <vt:lpstr>Calibri</vt:lpstr>
      <vt:lpstr>Geneva</vt:lpstr>
      <vt:lpstr>Symbol</vt:lpstr>
      <vt:lpstr>Symbol Std</vt:lpstr>
      <vt:lpstr>Times</vt:lpstr>
      <vt:lpstr>Times New Roman</vt:lpstr>
      <vt:lpstr>5_Blank</vt:lpstr>
      <vt:lpstr>7_Blank</vt:lpstr>
      <vt:lpstr>11_Blank</vt:lpstr>
      <vt:lpstr>15_Blank</vt:lpstr>
      <vt:lpstr>16_Blank</vt:lpstr>
      <vt:lpstr>17_Blank</vt:lpstr>
      <vt:lpstr>23_Blank</vt:lpstr>
      <vt:lpstr>24_Blank</vt:lpstr>
      <vt:lpstr>30_Blank</vt:lpstr>
      <vt:lpstr>31_Blank</vt:lpstr>
      <vt:lpstr>32_Blank</vt:lpstr>
      <vt:lpstr>33_Blank</vt:lpstr>
      <vt:lpstr>38_Blank</vt:lpstr>
      <vt:lpstr>Office Theme</vt:lpstr>
      <vt:lpstr>PowerPoint Presentation</vt:lpstr>
      <vt:lpstr>PowerPoint Presentation</vt:lpstr>
      <vt:lpstr>Answer in Notebooks: </vt:lpstr>
      <vt:lpstr>7.1 Photosynthesis fuels the biosphere</vt:lpstr>
      <vt:lpstr>Answer in Notebook:</vt:lpstr>
      <vt:lpstr>7.1 Photosynthesis fuels the biosphere</vt:lpstr>
      <vt:lpstr>7.2 Photosynthesis occurs in chloroplasts in plant cells</vt:lpstr>
      <vt:lpstr>7.2 Photosynthesis occurs in chloroplasts in plant cells</vt:lpstr>
      <vt:lpstr>Figure 7.2-0</vt:lpstr>
      <vt:lpstr>7.2 Photosynthesis occurs in chloroplasts in plant cells</vt:lpstr>
      <vt:lpstr>7.2 Photosynthesis occurs in chloroplasts in plant cells</vt:lpstr>
      <vt:lpstr>Figure 7.2-2</vt:lpstr>
      <vt:lpstr>7.4 Photosynthesis is a redox process, as is cellular respiration</vt:lpstr>
      <vt:lpstr>Figure 7.4a</vt:lpstr>
      <vt:lpstr>Answer in Notebooks:</vt:lpstr>
      <vt:lpstr>7.4 Photosynthesis is a redox process, as is cellular respiration</vt:lpstr>
      <vt:lpstr>Figure 7.5-3</vt:lpstr>
      <vt:lpstr>PowerPoint Presentation</vt:lpstr>
      <vt:lpstr>7.6 Visible radiation absorbed by pigments drives the light reactions</vt:lpstr>
      <vt:lpstr>7.6 Visible radiation absorbed by pigments drives the light reactions</vt:lpstr>
      <vt:lpstr>Figure 7.6a</vt:lpstr>
      <vt:lpstr>Answer in Notebooks:</vt:lpstr>
      <vt:lpstr>Animation: Light and Pigments</vt:lpstr>
      <vt:lpstr>Figure 7.6b-0</vt:lpstr>
      <vt:lpstr>7.6 Visible radiation absorbed by pigments drives the light reactions</vt:lpstr>
      <vt:lpstr>7.6 Visible radiation absorbed by pigments drives the light reactions</vt:lpstr>
      <vt:lpstr>7.7 Photosystems capture solar energy</vt:lpstr>
      <vt:lpstr>7.7 Photosystems capture solar energy</vt:lpstr>
      <vt:lpstr>Figure 7.7b</vt:lpstr>
      <vt:lpstr>7.7 Photosystems capture solar energy</vt:lpstr>
      <vt:lpstr>7.7 Photosystems capture solar energy</vt:lpstr>
      <vt:lpstr>7.8 Two photosystems connected by an electron transport chain generate ATP and NADPH</vt:lpstr>
      <vt:lpstr>Figure 7.8</vt:lpstr>
      <vt:lpstr>Answer in Notebooks:</vt:lpstr>
      <vt:lpstr>7.9 VISUALIZING THE CONCEPT: The light reactions take place within the thylakoid membranes </vt:lpstr>
      <vt:lpstr>Answer in Notebooks:</vt:lpstr>
      <vt:lpstr>Figure 7.9-5</vt:lpstr>
      <vt:lpstr>PowerPoint Presentation</vt:lpstr>
      <vt:lpstr>7.10 ATP and NADPH power sugar synthesis in the Calvin cycle</vt:lpstr>
      <vt:lpstr>7.10 ATP and NADPH power sugar synthesis in the Calvin cycle</vt:lpstr>
      <vt:lpstr>7.10 ATP and NADPH power sugar synthesis in the Calvin cycle</vt:lpstr>
      <vt:lpstr>Figure 7.10-2</vt:lpstr>
      <vt:lpstr>Answer in Notebooks: </vt:lpstr>
      <vt:lpstr>Answer in Notebooks: </vt:lpstr>
      <vt:lpstr>Figure 7.10-1</vt:lpstr>
      <vt:lpstr>Figure 7.10-0</vt:lpstr>
      <vt:lpstr>7.11 EVOLUTION CONNECTION: Other methods of carbon fixation have evolved in hot, dry climates</vt:lpstr>
      <vt:lpstr>7.11 EVOLUTION CONNECTION: Other methods of carbon fixation have evolved in hot, dry climates</vt:lpstr>
      <vt:lpstr>7.11 EVOLUTION CONNECTION: Other methods of carbon fixation have evolved in hot, dry climates</vt:lpstr>
      <vt:lpstr>PowerPoint Presentation</vt:lpstr>
      <vt:lpstr>7.11 EVOLUTION CONNECTION: Other methods of carbon fixation have evolved in hot, dry climates</vt:lpstr>
      <vt:lpstr>7.11 EVOLUTION CONNECTION: Other methods of carbon fixation have evolved in hot, dry climates</vt:lpstr>
      <vt:lpstr>Figure 7.11-0</vt:lpstr>
      <vt:lpstr>PowerPoint Presentation</vt:lpstr>
      <vt:lpstr>Answer in Notebooks: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50</cp:revision>
  <dcterms:created xsi:type="dcterms:W3CDTF">2014-01-02T15:44:28Z</dcterms:created>
  <dcterms:modified xsi:type="dcterms:W3CDTF">2016-11-07T17:09:00Z</dcterms:modified>
</cp:coreProperties>
</file>