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686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85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C9C8DDC1-FA99-475A-8E42-13E17F3EA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76200"/>
            <a:ext cx="86868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85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Human Anatomy and Physiology, 11e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8CFD0674-1648-4FDC-A097-68F5DBB8C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0AE9-AEE1-4CDA-943D-76035DE3995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CC96-44D8-4AD3-84C7-8A6BDA1BF0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99032"/>
          </a:xfrm>
        </p:spPr>
        <p:txBody>
          <a:bodyPr/>
          <a:lstStyle/>
          <a:p>
            <a:r>
              <a:rPr lang="en-US" dirty="0"/>
              <a:t>Simple Epithelium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5192"/>
            <a:ext cx="8229600" cy="5311808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Simple </a:t>
            </a:r>
            <a:r>
              <a:rPr lang="en-US" i="1" dirty="0" err="1"/>
              <a:t>squamous</a:t>
            </a:r>
            <a:r>
              <a:rPr lang="en-US" i="1" dirty="0"/>
              <a:t> epithelium</a:t>
            </a:r>
            <a:r>
              <a:rPr lang="en-US" dirty="0"/>
              <a:t> consists of a single layer of flat, scale-like </a:t>
            </a:r>
            <a:r>
              <a:rPr lang="en-US" dirty="0" smtClean="0"/>
              <a:t>cells</a:t>
            </a:r>
            <a:endParaRPr lang="en-US" dirty="0"/>
          </a:p>
          <a:p>
            <a:pPr lvl="1"/>
            <a:r>
              <a:rPr lang="en-US" dirty="0"/>
              <a:t>adapted for diffusion and filtration (found in lungs and kidneys)</a:t>
            </a:r>
          </a:p>
          <a:p>
            <a:pPr lvl="1"/>
            <a:r>
              <a:rPr lang="en-US" i="1" dirty="0"/>
              <a:t>Endothelium</a:t>
            </a:r>
            <a:r>
              <a:rPr lang="en-US" dirty="0"/>
              <a:t> lines the heart and blood vessels.</a:t>
            </a:r>
          </a:p>
          <a:p>
            <a:pPr lvl="1"/>
            <a:r>
              <a:rPr lang="en-US" i="1" dirty="0" err="1"/>
              <a:t>Mesothelium</a:t>
            </a:r>
            <a:r>
              <a:rPr lang="en-US" dirty="0"/>
              <a:t> lines the thoracic and </a:t>
            </a:r>
            <a:r>
              <a:rPr lang="en-US" dirty="0" err="1"/>
              <a:t>abdominopelvic</a:t>
            </a:r>
            <a:r>
              <a:rPr lang="en-US" dirty="0"/>
              <a:t> cavities and covers the organs within them.</a:t>
            </a:r>
          </a:p>
          <a:p>
            <a:r>
              <a:rPr lang="en-US" i="1" dirty="0"/>
              <a:t>Simple </a:t>
            </a:r>
            <a:r>
              <a:rPr lang="en-US" i="1" dirty="0" err="1"/>
              <a:t>cuboidal</a:t>
            </a:r>
            <a:r>
              <a:rPr lang="en-US" dirty="0"/>
              <a:t> </a:t>
            </a:r>
            <a:r>
              <a:rPr lang="en-US" i="1" dirty="0"/>
              <a:t>epithelium</a:t>
            </a:r>
            <a:r>
              <a:rPr lang="en-US" dirty="0"/>
              <a:t> consists of a </a:t>
            </a:r>
            <a:r>
              <a:rPr lang="en-US" dirty="0" smtClean="0"/>
              <a:t>single </a:t>
            </a:r>
            <a:r>
              <a:rPr lang="en-US" dirty="0"/>
              <a:t>layer of cube-shaped cells </a:t>
            </a:r>
          </a:p>
          <a:p>
            <a:pPr lvl="1"/>
            <a:r>
              <a:rPr lang="en-US" dirty="0"/>
              <a:t>adapted for secretion and </a:t>
            </a:r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3A9374F-9A53-42E2-AF8E-BCAD597CF6C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Ex. Ciliated Simple Columnar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715000"/>
            <a:ext cx="7772400" cy="762000"/>
          </a:xfrm>
        </p:spPr>
        <p:txBody>
          <a:bodyPr/>
          <a:lstStyle/>
          <a:p>
            <a:pPr algn="ctr"/>
            <a:r>
              <a:rPr lang="en-US" sz="2000"/>
              <a:t>Section of uterine tube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B4B6A-283A-4ADD-9593-79F9B10FE3D3}" type="slidenum">
              <a:rPr lang="en-US"/>
              <a:pPr/>
              <a:t>10</a:t>
            </a:fld>
            <a:endParaRPr lang="en-US"/>
          </a:p>
        </p:txBody>
      </p:sp>
      <p:pic>
        <p:nvPicPr>
          <p:cNvPr id="431106" name="Picture 2" descr="simple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990600"/>
            <a:ext cx="7115175" cy="4670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r>
              <a:rPr lang="en-US" dirty="0" err="1"/>
              <a:t>Pseudostratified</a:t>
            </a:r>
            <a:r>
              <a:rPr lang="en-US" dirty="0"/>
              <a:t> Epithelium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i="1" dirty="0" err="1"/>
              <a:t>Pseudostratified</a:t>
            </a:r>
            <a:r>
              <a:rPr lang="en-US" i="1" dirty="0"/>
              <a:t> </a:t>
            </a:r>
            <a:r>
              <a:rPr lang="en-US" i="1" dirty="0" smtClean="0"/>
              <a:t>epithelium</a:t>
            </a:r>
            <a:r>
              <a:rPr lang="en-US" dirty="0" smtClean="0"/>
              <a:t> </a:t>
            </a:r>
            <a:r>
              <a:rPr lang="en-US" dirty="0"/>
              <a:t>appears to have several layers because the nuclei are at various levels.</a:t>
            </a:r>
          </a:p>
          <a:p>
            <a:r>
              <a:rPr lang="en-US" dirty="0"/>
              <a:t>All cells are attached to the basement membrane but  some do not reach the apical surface.</a:t>
            </a:r>
          </a:p>
          <a:p>
            <a:r>
              <a:rPr lang="en-US" dirty="0"/>
              <a:t>In </a:t>
            </a:r>
            <a:r>
              <a:rPr lang="en-US" i="1" dirty="0" err="1"/>
              <a:t>pseudostratified</a:t>
            </a:r>
            <a:r>
              <a:rPr lang="en-US" i="1" dirty="0"/>
              <a:t> ciliated columnar epithelium</a:t>
            </a:r>
            <a:r>
              <a:rPr lang="en-US" dirty="0"/>
              <a:t>, the cells that reach the surface either secrete mucus (goblet cells) or bear cilia that sweep away mucus and trapped foreign particles.</a:t>
            </a:r>
          </a:p>
          <a:p>
            <a:r>
              <a:rPr lang="en-US" i="1" dirty="0" err="1"/>
              <a:t>Pseudostratified</a:t>
            </a:r>
            <a:r>
              <a:rPr lang="en-US" i="1" dirty="0"/>
              <a:t> </a:t>
            </a:r>
            <a:r>
              <a:rPr lang="en-US" i="1" dirty="0" err="1"/>
              <a:t>nonciliated</a:t>
            </a:r>
            <a:r>
              <a:rPr lang="en-US" i="1" dirty="0"/>
              <a:t> columnar epithelium </a:t>
            </a:r>
            <a:r>
              <a:rPr lang="en-US" dirty="0"/>
              <a:t>contains no cilia or goblet cells.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1D06-7070-4533-8812-1BAE9E04AA9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/>
          </p:nvPr>
        </p:nvSpPr>
        <p:spPr>
          <a:xfrm>
            <a:off x="381000" y="4800600"/>
            <a:ext cx="8458200" cy="1752600"/>
          </a:xfrm>
        </p:spPr>
        <p:txBody>
          <a:bodyPr/>
          <a:lstStyle/>
          <a:p>
            <a:r>
              <a:rPr lang="en-US" sz="2000" dirty="0"/>
              <a:t>Single cell layer of cells of variable height</a:t>
            </a:r>
          </a:p>
          <a:p>
            <a:pPr lvl="1"/>
            <a:r>
              <a:rPr lang="en-US" sz="2000" dirty="0"/>
              <a:t>Nuclei are located at varying depths (appear layered.)</a:t>
            </a:r>
          </a:p>
          <a:p>
            <a:pPr lvl="1"/>
            <a:r>
              <a:rPr lang="en-US" sz="2000" dirty="0"/>
              <a:t>Found in respiratory system, male urethra &amp; </a:t>
            </a:r>
            <a:r>
              <a:rPr lang="en-US" sz="2000" dirty="0" err="1"/>
              <a:t>epididymis</a:t>
            </a:r>
            <a:endParaRPr lang="en-US" sz="2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4DDE0F-E435-403D-A9C7-E239521D286C}" type="slidenum">
              <a:rPr lang="en-US"/>
              <a:pPr/>
              <a:t>12</a:t>
            </a:fld>
            <a:endParaRPr lang="en-US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/>
              <a:t>Pseudostratified</a:t>
            </a:r>
            <a:r>
              <a:rPr lang="en-US" dirty="0"/>
              <a:t> Ciliated Columnar Epithelium</a:t>
            </a:r>
            <a:endParaRPr lang="en-US" b="1" dirty="0"/>
          </a:p>
        </p:txBody>
      </p:sp>
      <p:pic>
        <p:nvPicPr>
          <p:cNvPr id="418820" name="Picture 4" descr="w0100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924800" cy="34877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b="1" i="1" u="sng" dirty="0"/>
              <a:t>Stratified</a:t>
            </a:r>
            <a:r>
              <a:rPr lang="en-US" b="1" u="sng" dirty="0"/>
              <a:t> Epithelium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Epithelia have at least two layers of cells.</a:t>
            </a:r>
          </a:p>
          <a:p>
            <a:pPr lvl="1"/>
            <a:r>
              <a:rPr lang="en-US" dirty="0"/>
              <a:t>more durable and protective</a:t>
            </a:r>
          </a:p>
          <a:p>
            <a:pPr lvl="1"/>
            <a:r>
              <a:rPr lang="en-US" dirty="0"/>
              <a:t>name depends on the shape of the </a:t>
            </a:r>
            <a:r>
              <a:rPr lang="en-US" b="1" dirty="0"/>
              <a:t>surface</a:t>
            </a:r>
            <a:r>
              <a:rPr lang="en-US" dirty="0"/>
              <a:t> (apical) cells</a:t>
            </a:r>
          </a:p>
          <a:p>
            <a:r>
              <a:rPr lang="en-US" i="1" dirty="0"/>
              <a:t>Stratified </a:t>
            </a:r>
            <a:r>
              <a:rPr lang="en-US" i="1" dirty="0" err="1"/>
              <a:t>squamous</a:t>
            </a:r>
            <a:r>
              <a:rPr lang="en-US" i="1" dirty="0"/>
              <a:t> epithelium</a:t>
            </a:r>
            <a:r>
              <a:rPr lang="en-US" dirty="0"/>
              <a:t> consists of several layers </a:t>
            </a:r>
            <a:r>
              <a:rPr lang="en-US" dirty="0" smtClean="0"/>
              <a:t>of cells</a:t>
            </a:r>
            <a:endParaRPr lang="en-US" dirty="0"/>
          </a:p>
          <a:p>
            <a:pPr lvl="1"/>
            <a:r>
              <a:rPr lang="en-US" dirty="0"/>
              <a:t>top layer of cells is flat</a:t>
            </a:r>
          </a:p>
          <a:p>
            <a:pPr lvl="1"/>
            <a:r>
              <a:rPr lang="en-US" dirty="0"/>
              <a:t>deeper layers of cells vary </a:t>
            </a:r>
            <a:r>
              <a:rPr lang="en-US" dirty="0" err="1"/>
              <a:t>cuboidal</a:t>
            </a:r>
            <a:r>
              <a:rPr lang="en-US" dirty="0"/>
              <a:t> to </a:t>
            </a:r>
            <a:r>
              <a:rPr lang="en-US" dirty="0" smtClean="0"/>
              <a:t>columnar.</a:t>
            </a:r>
            <a:endParaRPr lang="en-US" dirty="0"/>
          </a:p>
          <a:p>
            <a:pPr lvl="1"/>
            <a:r>
              <a:rPr lang="en-US" dirty="0"/>
              <a:t>basal cells replicate by mitosis</a:t>
            </a:r>
          </a:p>
          <a:p>
            <a:r>
              <a:rPr lang="en-US" i="1" dirty="0"/>
              <a:t>Keratinized stratified </a:t>
            </a:r>
            <a:r>
              <a:rPr lang="en-US" i="1" dirty="0" err="1"/>
              <a:t>squamous</a:t>
            </a:r>
            <a:r>
              <a:rPr lang="en-US" i="1" dirty="0"/>
              <a:t> epithelium</a:t>
            </a:r>
          </a:p>
          <a:p>
            <a:pPr lvl="1"/>
            <a:r>
              <a:rPr lang="en-US" dirty="0"/>
              <a:t>a tough layer of keratin (a protein resistant to friction and repels bacteria) is deposited in the surface cells. </a:t>
            </a:r>
          </a:p>
          <a:p>
            <a:r>
              <a:rPr lang="en-US" dirty="0" err="1"/>
              <a:t>Nonkeratinized</a:t>
            </a:r>
            <a:r>
              <a:rPr lang="en-US" dirty="0"/>
              <a:t> epithelium remains moist.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3612-5D46-4886-B497-1E944088561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Epithelium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i="1" dirty="0"/>
              <a:t>Simple columnar epithelium</a:t>
            </a:r>
            <a:r>
              <a:rPr lang="en-US" dirty="0"/>
              <a:t> consists of a single layer of rectangular cells and can exist in two forms</a:t>
            </a:r>
          </a:p>
          <a:p>
            <a:pPr lvl="1"/>
            <a:r>
              <a:rPr lang="en-US" i="1" dirty="0" err="1"/>
              <a:t>Nonciliated</a:t>
            </a:r>
            <a:r>
              <a:rPr lang="en-US" i="1" dirty="0"/>
              <a:t> simple columnar epithelium</a:t>
            </a:r>
            <a:r>
              <a:rPr lang="en-US" dirty="0"/>
              <a:t>  contains </a:t>
            </a:r>
            <a:r>
              <a:rPr lang="en-US" dirty="0" err="1" smtClean="0"/>
              <a:t>microvilli</a:t>
            </a:r>
            <a:endParaRPr lang="en-US" dirty="0"/>
          </a:p>
          <a:p>
            <a:pPr lvl="2"/>
            <a:r>
              <a:rPr lang="en-US" dirty="0"/>
              <a:t>increase surface  </a:t>
            </a:r>
            <a:r>
              <a:rPr lang="en-US" dirty="0" smtClean="0"/>
              <a:t>area </a:t>
            </a:r>
            <a:r>
              <a:rPr lang="en-US" dirty="0"/>
              <a:t>and the rate of absorption</a:t>
            </a:r>
          </a:p>
          <a:p>
            <a:pPr lvl="2"/>
            <a:r>
              <a:rPr lang="en-US" dirty="0"/>
              <a:t>goblet cells secrete </a:t>
            </a:r>
            <a:r>
              <a:rPr lang="en-US" dirty="0" smtClean="0"/>
              <a:t>mucus</a:t>
            </a:r>
            <a:endParaRPr lang="en-US" dirty="0"/>
          </a:p>
          <a:p>
            <a:pPr lvl="1"/>
            <a:r>
              <a:rPr lang="en-US" i="1" dirty="0"/>
              <a:t>Ciliated simple columnar epithelium</a:t>
            </a:r>
            <a:r>
              <a:rPr lang="en-US" dirty="0"/>
              <a:t> contains cells with hair-like processes called </a:t>
            </a:r>
            <a:r>
              <a:rPr lang="en-US" dirty="0" smtClean="0"/>
              <a:t>cilia</a:t>
            </a:r>
            <a:endParaRPr lang="en-US" dirty="0"/>
          </a:p>
          <a:p>
            <a:pPr lvl="2"/>
            <a:r>
              <a:rPr lang="en-US" dirty="0"/>
              <a:t>provides motility and helps to move fluids or particles along a surface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AC1EA0-9BB4-4305-8591-F9F74AA3A24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686800" cy="1143000"/>
          </a:xfrm>
        </p:spPr>
        <p:txBody>
          <a:bodyPr/>
          <a:lstStyle/>
          <a:p>
            <a:r>
              <a:rPr lang="en-US" dirty="0"/>
              <a:t> Simple </a:t>
            </a:r>
            <a:r>
              <a:rPr lang="en-US" dirty="0" err="1"/>
              <a:t>Squamous</a:t>
            </a:r>
            <a:r>
              <a:rPr lang="en-US" dirty="0"/>
              <a:t> Epithelium</a:t>
            </a:r>
            <a:endParaRPr lang="en-US" b="1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038600"/>
            <a:ext cx="8305800" cy="2286000"/>
          </a:xfrm>
        </p:spPr>
        <p:txBody>
          <a:bodyPr/>
          <a:lstStyle/>
          <a:p>
            <a:r>
              <a:rPr lang="en-US" sz="2000" dirty="0"/>
              <a:t>Single layer of flat cells</a:t>
            </a:r>
          </a:p>
          <a:p>
            <a:pPr lvl="1"/>
            <a:r>
              <a:rPr lang="en-US" sz="2000" b="1" dirty="0"/>
              <a:t>very thin --- controls diffusion, osmosis and filtration</a:t>
            </a:r>
          </a:p>
          <a:p>
            <a:pPr lvl="2"/>
            <a:r>
              <a:rPr lang="en-US" sz="2000" b="1" dirty="0"/>
              <a:t>blood vessel lining (endothelium) and lining of body cavities (</a:t>
            </a:r>
            <a:r>
              <a:rPr lang="en-US" sz="2000" b="1" dirty="0" err="1"/>
              <a:t>mesothelium</a:t>
            </a:r>
            <a:r>
              <a:rPr lang="en-US" sz="2000" b="1" dirty="0"/>
              <a:t>)</a:t>
            </a:r>
          </a:p>
          <a:p>
            <a:pPr lvl="1"/>
            <a:r>
              <a:rPr lang="en-US" sz="2000" b="1" dirty="0"/>
              <a:t>nuclei are centrally located</a:t>
            </a:r>
          </a:p>
          <a:p>
            <a:pPr lvl="1"/>
            <a:r>
              <a:rPr lang="en-US" sz="2000" dirty="0"/>
              <a:t>Cells are in direct contact with each other.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8FF889D-E804-43EC-8111-2D0250563430}" type="slidenum">
              <a:rPr lang="en-US"/>
              <a:pPr/>
              <a:t>3</a:t>
            </a:fld>
            <a:endParaRPr lang="en-US"/>
          </a:p>
        </p:txBody>
      </p:sp>
      <p:pic>
        <p:nvPicPr>
          <p:cNvPr id="414724" name="Picture 4" descr="w0098a-nc"/>
          <p:cNvPicPr>
            <a:picLocks noChangeAspect="1" noChangeArrowheads="1"/>
          </p:cNvPicPr>
          <p:nvPr/>
        </p:nvPicPr>
        <p:blipFill>
          <a:blip r:embed="rId2" cstate="print"/>
          <a:srcRect t="45140"/>
          <a:stretch>
            <a:fillRect/>
          </a:stretch>
        </p:blipFill>
        <p:spPr bwMode="auto">
          <a:xfrm>
            <a:off x="990600" y="890588"/>
            <a:ext cx="7086600" cy="29956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/>
              <a:t>Examples of Simple Squamous</a:t>
            </a:r>
          </a:p>
        </p:txBody>
      </p:sp>
      <p:sp>
        <p:nvSpPr>
          <p:cNvPr id="41574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8600" y="4579938"/>
            <a:ext cx="4257675" cy="2049462"/>
          </a:xfrm>
        </p:spPr>
        <p:txBody>
          <a:bodyPr/>
          <a:lstStyle/>
          <a:p>
            <a:r>
              <a:rPr lang="en-US" sz="2000"/>
              <a:t>Surface view of lining of peritoneal cavity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4495800"/>
            <a:ext cx="3810000" cy="1905000"/>
          </a:xfrm>
        </p:spPr>
        <p:txBody>
          <a:bodyPr/>
          <a:lstStyle/>
          <a:p>
            <a:r>
              <a:rPr lang="en-US" sz="2000"/>
              <a:t>Section of intestinal showing serosa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FABA40-9E51-49C2-AC6B-2CA50881264E}" type="slidenum">
              <a:rPr lang="en-US"/>
              <a:pPr/>
              <a:t>4</a:t>
            </a:fld>
            <a:endParaRPr lang="en-US"/>
          </a:p>
        </p:txBody>
      </p:sp>
      <p:pic>
        <p:nvPicPr>
          <p:cNvPr id="415749" name="Picture 5" descr="w0098a-nc"/>
          <p:cNvPicPr>
            <a:picLocks noChangeAspect="1" noChangeArrowheads="1"/>
          </p:cNvPicPr>
          <p:nvPr/>
        </p:nvPicPr>
        <p:blipFill>
          <a:blip r:embed="rId2" cstate="print"/>
          <a:srcRect r="21086" b="54893"/>
          <a:stretch>
            <a:fillRect/>
          </a:stretch>
        </p:blipFill>
        <p:spPr bwMode="auto">
          <a:xfrm>
            <a:off x="228600" y="1106488"/>
            <a:ext cx="7696200" cy="3389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Cuboidal Epithelium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8305800" cy="137160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Single layer of cube-shaped cells viewed from the side</a:t>
            </a:r>
          </a:p>
          <a:p>
            <a:pPr lvl="1"/>
            <a:r>
              <a:rPr lang="en-US" sz="2000"/>
              <a:t>nuclei are round and centrally located</a:t>
            </a:r>
          </a:p>
          <a:p>
            <a:pPr lvl="1"/>
            <a:r>
              <a:rPr lang="en-US" sz="2000"/>
              <a:t>lines tubes of kidney</a:t>
            </a:r>
          </a:p>
          <a:p>
            <a:pPr lvl="1"/>
            <a:r>
              <a:rPr lang="en-US" sz="2000"/>
              <a:t>adapted for absorption or secretion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9B969B-259F-4105-A63D-E9015297E3BB}" type="slidenum">
              <a:rPr lang="en-US"/>
              <a:pPr/>
              <a:t>5</a:t>
            </a:fld>
            <a:endParaRPr lang="en-US"/>
          </a:p>
        </p:txBody>
      </p:sp>
      <p:pic>
        <p:nvPicPr>
          <p:cNvPr id="425988" name="Picture 4" descr="w0098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3222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/>
          <a:lstStyle/>
          <a:p>
            <a:r>
              <a:rPr lang="en-US"/>
              <a:t>Example of Simple Cuboidal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5791200"/>
            <a:ext cx="7620000" cy="609600"/>
          </a:xfrm>
        </p:spPr>
        <p:txBody>
          <a:bodyPr/>
          <a:lstStyle/>
          <a:p>
            <a:r>
              <a:rPr lang="en-US" sz="2000"/>
              <a:t>X-Sectional view of kidney tubules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3DB6A3-7C58-4290-82DC-AF901DF6A913}" type="slidenum">
              <a:rPr lang="en-US"/>
              <a:pPr/>
              <a:t>6</a:t>
            </a:fld>
            <a:endParaRPr lang="en-US"/>
          </a:p>
        </p:txBody>
      </p:sp>
      <p:pic>
        <p:nvPicPr>
          <p:cNvPr id="427010" name="Picture 2" descr="simplecuboi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1767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Nonciliated Simple Columnar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91000"/>
            <a:ext cx="8458200" cy="1981200"/>
          </a:xfrm>
        </p:spPr>
        <p:txBody>
          <a:bodyPr/>
          <a:lstStyle/>
          <a:p>
            <a:r>
              <a:rPr lang="en-US" sz="2000"/>
              <a:t>Single layer rectangular cells</a:t>
            </a:r>
          </a:p>
          <a:p>
            <a:r>
              <a:rPr lang="en-US" sz="2000"/>
              <a:t>Unicellular glands (goblet cells) secrete mucus</a:t>
            </a:r>
          </a:p>
          <a:p>
            <a:pPr lvl="1"/>
            <a:r>
              <a:rPr lang="en-US" sz="2000"/>
              <a:t>lubricate GI, respiratory, reproductive and urinary systems</a:t>
            </a:r>
          </a:p>
          <a:p>
            <a:r>
              <a:rPr lang="en-US" sz="2000"/>
              <a:t>Microvilli (non-motile, fingerlike membrane projections)</a:t>
            </a:r>
          </a:p>
          <a:p>
            <a:pPr lvl="1"/>
            <a:r>
              <a:rPr lang="en-US" sz="2000" b="1"/>
              <a:t>adapted for absorption in GI tract (stomach to rectum)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B6BF8-4E8E-4D84-95F1-744E25F91CB9}" type="slidenum">
              <a:rPr lang="en-US"/>
              <a:pPr/>
              <a:t>7</a:t>
            </a:fld>
            <a:endParaRPr lang="en-US"/>
          </a:p>
        </p:txBody>
      </p:sp>
      <p:pic>
        <p:nvPicPr>
          <p:cNvPr id="428036" name="Picture 4" descr="w0099a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2188"/>
            <a:ext cx="9067800" cy="31226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/>
              <a:t>Ex.  Nonciliated Simple Columnar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0" y="5486400"/>
            <a:ext cx="5867400" cy="685800"/>
          </a:xfrm>
        </p:spPr>
        <p:txBody>
          <a:bodyPr/>
          <a:lstStyle/>
          <a:p>
            <a:r>
              <a:rPr lang="en-US" sz="2000"/>
              <a:t>Section from small intestine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28660-55A6-46C2-95A0-7E78C64A7271}" type="slidenum">
              <a:rPr lang="en-US"/>
              <a:pPr/>
              <a:t>8</a:t>
            </a:fld>
            <a:endParaRPr lang="en-US"/>
          </a:p>
        </p:txBody>
      </p:sp>
      <p:pic>
        <p:nvPicPr>
          <p:cNvPr id="429058" name="Picture 2" descr="simple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163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/>
              <a:t>Ciliated Simple Columnar Epithelium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724400"/>
            <a:ext cx="7772400" cy="1524000"/>
          </a:xfrm>
        </p:spPr>
        <p:txBody>
          <a:bodyPr>
            <a:normAutofit/>
          </a:bodyPr>
          <a:lstStyle/>
          <a:p>
            <a:r>
              <a:rPr lang="en-US" sz="2000" dirty="0"/>
              <a:t>Single layer rectangular cells with cilia</a:t>
            </a:r>
          </a:p>
          <a:p>
            <a:r>
              <a:rPr lang="en-US" sz="2000" dirty="0" smtClean="0"/>
              <a:t>Cilia </a:t>
            </a:r>
            <a:r>
              <a:rPr lang="en-US" sz="2000" dirty="0"/>
              <a:t>(motile membrane extensions) move </a:t>
            </a:r>
            <a:r>
              <a:rPr lang="en-US" sz="2000" dirty="0" smtClean="0"/>
              <a:t>mucus</a:t>
            </a:r>
            <a:endParaRPr lang="en-US" sz="2000" dirty="0"/>
          </a:p>
          <a:p>
            <a:pPr lvl="1"/>
            <a:r>
              <a:rPr lang="en-US" sz="2000" dirty="0"/>
              <a:t>found in respiratory system and in </a:t>
            </a:r>
            <a:r>
              <a:rPr lang="en-US" sz="2000" dirty="0" smtClean="0"/>
              <a:t>fallopian </a:t>
            </a:r>
            <a:r>
              <a:rPr lang="en-US" sz="2000" dirty="0"/>
              <a:t>tubes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52C83-D433-4530-913A-907B2F29D5FB}" type="slidenum">
              <a:rPr lang="en-US"/>
              <a:pPr/>
              <a:t>9</a:t>
            </a:fld>
            <a:endParaRPr lang="en-US"/>
          </a:p>
        </p:txBody>
      </p:sp>
      <p:pic>
        <p:nvPicPr>
          <p:cNvPr id="430084" name="Picture 4" descr="w0099b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17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Simple Epithelium</vt:lpstr>
      <vt:lpstr>Simple Epithelium</vt:lpstr>
      <vt:lpstr> Simple Squamous Epithelium</vt:lpstr>
      <vt:lpstr>Examples of Simple Squamous</vt:lpstr>
      <vt:lpstr>Simple Cuboidal Epithelium</vt:lpstr>
      <vt:lpstr>Example of Simple Cuboidal</vt:lpstr>
      <vt:lpstr>Nonciliated Simple Columnar</vt:lpstr>
      <vt:lpstr>Ex.  Nonciliated Simple Columnar</vt:lpstr>
      <vt:lpstr>Ciliated Simple Columnar Epithelium</vt:lpstr>
      <vt:lpstr>Ex. Ciliated Simple Columnar</vt:lpstr>
      <vt:lpstr>Pseudostratified Epithelium</vt:lpstr>
      <vt:lpstr> Pseudostratified Ciliated Columnar Epithelium</vt:lpstr>
      <vt:lpstr>Stratified Epithelium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Epithelium</dc:title>
  <dc:creator>Carol R. Andrews</dc:creator>
  <cp:lastModifiedBy>Carol R. Andrews</cp:lastModifiedBy>
  <cp:revision>1</cp:revision>
  <dcterms:created xsi:type="dcterms:W3CDTF">2019-03-25T16:37:47Z</dcterms:created>
  <dcterms:modified xsi:type="dcterms:W3CDTF">2019-03-25T16:38:45Z</dcterms:modified>
</cp:coreProperties>
</file>