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slideLayouts/slideLayout8.xml" ContentType="application/vnd.openxmlformats-officedocument.presentationml.slideLayout+xml"/>
  <Override PartName="/ppt/theme/theme8.xml" ContentType="application/vnd.openxmlformats-officedocument.theme+xml"/>
  <Override PartName="/ppt/slideLayouts/slideLayout9.xml" ContentType="application/vnd.openxmlformats-officedocument.presentationml.slideLayout+xml"/>
  <Override PartName="/ppt/theme/theme9.xml" ContentType="application/vnd.openxmlformats-officedocument.theme+xml"/>
  <Override PartName="/ppt/slideLayouts/slideLayout10.xml" ContentType="application/vnd.openxmlformats-officedocument.presentationml.slideLayout+xml"/>
  <Override PartName="/ppt/theme/theme10.xml" ContentType="application/vnd.openxmlformats-officedocument.theme+xml"/>
  <Override PartName="/ppt/slideLayouts/slideLayout11.xml" ContentType="application/vnd.openxmlformats-officedocument.presentationml.slideLayout+xml"/>
  <Override PartName="/ppt/theme/theme11.xml" ContentType="application/vnd.openxmlformats-officedocument.theme+xml"/>
  <Override PartName="/ppt/slideLayouts/slideLayout12.xml" ContentType="application/vnd.openxmlformats-officedocument.presentationml.slideLayout+xml"/>
  <Override PartName="/ppt/theme/theme12.xml" ContentType="application/vnd.openxmlformats-officedocument.theme+xml"/>
  <Override PartName="/ppt/slideLayouts/slideLayout13.xml" ContentType="application/vnd.openxmlformats-officedocument.presentationml.slideLayout+xml"/>
  <Override PartName="/ppt/theme/theme1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14.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0" r:id="rId1"/>
    <p:sldMasterId id="2147483752" r:id="rId2"/>
    <p:sldMasterId id="2147483756" r:id="rId3"/>
    <p:sldMasterId id="2147483758" r:id="rId4"/>
    <p:sldMasterId id="2147483760" r:id="rId5"/>
    <p:sldMasterId id="2147483762" r:id="rId6"/>
    <p:sldMasterId id="2147483764" r:id="rId7"/>
    <p:sldMasterId id="2147483766" r:id="rId8"/>
    <p:sldMasterId id="2147483768" r:id="rId9"/>
    <p:sldMasterId id="2147483770" r:id="rId10"/>
    <p:sldMasterId id="2147483772" r:id="rId11"/>
    <p:sldMasterId id="2147483774" r:id="rId12"/>
    <p:sldMasterId id="2147483776" r:id="rId13"/>
    <p:sldMasterId id="2147483778" r:id="rId14"/>
    <p:sldMasterId id="2147483854" r:id="rId15"/>
  </p:sldMasterIdLst>
  <p:notesMasterIdLst>
    <p:notesMasterId r:id="rId76"/>
  </p:notesMasterIdLst>
  <p:handoutMasterIdLst>
    <p:handoutMasterId r:id="rId77"/>
  </p:handoutMasterIdLst>
  <p:sldIdLst>
    <p:sldId id="334" r:id="rId16"/>
    <p:sldId id="431" r:id="rId17"/>
    <p:sldId id="335" r:id="rId18"/>
    <p:sldId id="336" r:id="rId19"/>
    <p:sldId id="427" r:id="rId20"/>
    <p:sldId id="428" r:id="rId21"/>
    <p:sldId id="337" r:id="rId22"/>
    <p:sldId id="339" r:id="rId23"/>
    <p:sldId id="340" r:id="rId24"/>
    <p:sldId id="429" r:id="rId25"/>
    <p:sldId id="341" r:id="rId26"/>
    <p:sldId id="453" r:id="rId27"/>
    <p:sldId id="342" r:id="rId28"/>
    <p:sldId id="343" r:id="rId29"/>
    <p:sldId id="344" r:id="rId30"/>
    <p:sldId id="345" r:id="rId31"/>
    <p:sldId id="346" r:id="rId32"/>
    <p:sldId id="347" r:id="rId33"/>
    <p:sldId id="430" r:id="rId34"/>
    <p:sldId id="349" r:id="rId35"/>
    <p:sldId id="350" r:id="rId36"/>
    <p:sldId id="351" r:id="rId37"/>
    <p:sldId id="352" r:id="rId38"/>
    <p:sldId id="353" r:id="rId39"/>
    <p:sldId id="354" r:id="rId40"/>
    <p:sldId id="355" r:id="rId41"/>
    <p:sldId id="356" r:id="rId42"/>
    <p:sldId id="357" r:id="rId43"/>
    <p:sldId id="358" r:id="rId44"/>
    <p:sldId id="359" r:id="rId45"/>
    <p:sldId id="360" r:id="rId46"/>
    <p:sldId id="361" r:id="rId47"/>
    <p:sldId id="362" r:id="rId48"/>
    <p:sldId id="363" r:id="rId49"/>
    <p:sldId id="364" r:id="rId50"/>
    <p:sldId id="365" r:id="rId51"/>
    <p:sldId id="366" r:id="rId52"/>
    <p:sldId id="454" r:id="rId53"/>
    <p:sldId id="432" r:id="rId54"/>
    <p:sldId id="433" r:id="rId55"/>
    <p:sldId id="434" r:id="rId56"/>
    <p:sldId id="435" r:id="rId57"/>
    <p:sldId id="437" r:id="rId58"/>
    <p:sldId id="438" r:id="rId59"/>
    <p:sldId id="439" r:id="rId60"/>
    <p:sldId id="440" r:id="rId61"/>
    <p:sldId id="441" r:id="rId62"/>
    <p:sldId id="442" r:id="rId63"/>
    <p:sldId id="443" r:id="rId64"/>
    <p:sldId id="444" r:id="rId65"/>
    <p:sldId id="445" r:id="rId66"/>
    <p:sldId id="446" r:id="rId67"/>
    <p:sldId id="447" r:id="rId68"/>
    <p:sldId id="448" r:id="rId69"/>
    <p:sldId id="449" r:id="rId70"/>
    <p:sldId id="450" r:id="rId71"/>
    <p:sldId id="451" r:id="rId72"/>
    <p:sldId id="452" r:id="rId73"/>
    <p:sldId id="436" r:id="rId74"/>
    <p:sldId id="455" r:id="rId7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anna Dinsmore"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C552"/>
    <a:srgbClr val="1F89BD"/>
    <a:srgbClr val="187AAB"/>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47" autoAdjust="0"/>
    <p:restoredTop sz="93404" autoAdjust="0"/>
  </p:normalViewPr>
  <p:slideViewPr>
    <p:cSldViewPr snapToGrid="0">
      <p:cViewPr varScale="1">
        <p:scale>
          <a:sx n="83" d="100"/>
          <a:sy n="83" d="100"/>
        </p:scale>
        <p:origin x="1464" y="72"/>
      </p:cViewPr>
      <p:guideLst>
        <p:guide orient="horz" pos="2160"/>
        <p:guide pos="2880"/>
      </p:guideLst>
    </p:cSldViewPr>
  </p:slideViewPr>
  <p:notesTextViewPr>
    <p:cViewPr>
      <p:scale>
        <a:sx n="3" d="2"/>
        <a:sy n="3" d="2"/>
      </p:scale>
      <p:origin x="0" y="0"/>
    </p:cViewPr>
  </p:notesTextViewPr>
  <p:sorterViewPr>
    <p:cViewPr>
      <p:scale>
        <a:sx n="66" d="100"/>
        <a:sy n="66" d="100"/>
      </p:scale>
      <p:origin x="0" y="-434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1.xml"/><Relationship Id="rId21" Type="http://schemas.openxmlformats.org/officeDocument/2006/relationships/slide" Target="slides/slide6.xml"/><Relationship Id="rId42" Type="http://schemas.openxmlformats.org/officeDocument/2006/relationships/slide" Target="slides/slide27.xml"/><Relationship Id="rId47" Type="http://schemas.openxmlformats.org/officeDocument/2006/relationships/slide" Target="slides/slide32.xml"/><Relationship Id="rId63" Type="http://schemas.openxmlformats.org/officeDocument/2006/relationships/slide" Target="slides/slide48.xml"/><Relationship Id="rId68" Type="http://schemas.openxmlformats.org/officeDocument/2006/relationships/slide" Target="slides/slide53.xml"/><Relationship Id="rId16" Type="http://schemas.openxmlformats.org/officeDocument/2006/relationships/slide" Target="slides/slide1.xml"/><Relationship Id="rId11" Type="http://schemas.openxmlformats.org/officeDocument/2006/relationships/slideMaster" Target="slideMasters/slideMaster11.xml"/><Relationship Id="rId32" Type="http://schemas.openxmlformats.org/officeDocument/2006/relationships/slide" Target="slides/slide17.xml"/><Relationship Id="rId37" Type="http://schemas.openxmlformats.org/officeDocument/2006/relationships/slide" Target="slides/slide22.xml"/><Relationship Id="rId53" Type="http://schemas.openxmlformats.org/officeDocument/2006/relationships/slide" Target="slides/slide38.xml"/><Relationship Id="rId58" Type="http://schemas.openxmlformats.org/officeDocument/2006/relationships/slide" Target="slides/slide43.xml"/><Relationship Id="rId74" Type="http://schemas.openxmlformats.org/officeDocument/2006/relationships/slide" Target="slides/slide59.xml"/><Relationship Id="rId79"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46.xml"/><Relationship Id="rId82" Type="http://schemas.openxmlformats.org/officeDocument/2006/relationships/tableStyles" Target="tableStyles.xml"/><Relationship Id="rId19" Type="http://schemas.openxmlformats.org/officeDocument/2006/relationships/slide" Target="slides/slide4.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slide" Target="slides/slide33.xml"/><Relationship Id="rId56" Type="http://schemas.openxmlformats.org/officeDocument/2006/relationships/slide" Target="slides/slide41.xml"/><Relationship Id="rId64" Type="http://schemas.openxmlformats.org/officeDocument/2006/relationships/slide" Target="slides/slide49.xml"/><Relationship Id="rId69" Type="http://schemas.openxmlformats.org/officeDocument/2006/relationships/slide" Target="slides/slide54.xml"/><Relationship Id="rId77" Type="http://schemas.openxmlformats.org/officeDocument/2006/relationships/handoutMaster" Target="handoutMasters/handoutMaster1.xml"/><Relationship Id="rId8" Type="http://schemas.openxmlformats.org/officeDocument/2006/relationships/slideMaster" Target="slideMasters/slideMaster8.xml"/><Relationship Id="rId51" Type="http://schemas.openxmlformats.org/officeDocument/2006/relationships/slide" Target="slides/slide36.xml"/><Relationship Id="rId72" Type="http://schemas.openxmlformats.org/officeDocument/2006/relationships/slide" Target="slides/slide57.xml"/><Relationship Id="rId80"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59" Type="http://schemas.openxmlformats.org/officeDocument/2006/relationships/slide" Target="slides/slide44.xml"/><Relationship Id="rId67" Type="http://schemas.openxmlformats.org/officeDocument/2006/relationships/slide" Target="slides/slide52.xml"/><Relationship Id="rId20" Type="http://schemas.openxmlformats.org/officeDocument/2006/relationships/slide" Target="slides/slide5.xml"/><Relationship Id="rId41" Type="http://schemas.openxmlformats.org/officeDocument/2006/relationships/slide" Target="slides/slide26.xml"/><Relationship Id="rId54" Type="http://schemas.openxmlformats.org/officeDocument/2006/relationships/slide" Target="slides/slide39.xml"/><Relationship Id="rId62" Type="http://schemas.openxmlformats.org/officeDocument/2006/relationships/slide" Target="slides/slide47.xml"/><Relationship Id="rId70" Type="http://schemas.openxmlformats.org/officeDocument/2006/relationships/slide" Target="slides/slide55.xml"/><Relationship Id="rId75" Type="http://schemas.openxmlformats.org/officeDocument/2006/relationships/slide" Target="slides/slide60.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slide" Target="slides/slide34.xml"/><Relationship Id="rId57" Type="http://schemas.openxmlformats.org/officeDocument/2006/relationships/slide" Target="slides/slide42.xml"/><Relationship Id="rId10" Type="http://schemas.openxmlformats.org/officeDocument/2006/relationships/slideMaster" Target="slideMasters/slideMaster10.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slide" Target="slides/slide37.xml"/><Relationship Id="rId60" Type="http://schemas.openxmlformats.org/officeDocument/2006/relationships/slide" Target="slides/slide45.xml"/><Relationship Id="rId65" Type="http://schemas.openxmlformats.org/officeDocument/2006/relationships/slide" Target="slides/slide50.xml"/><Relationship Id="rId73" Type="http://schemas.openxmlformats.org/officeDocument/2006/relationships/slide" Target="slides/slide58.xml"/><Relationship Id="rId78" Type="http://schemas.openxmlformats.org/officeDocument/2006/relationships/commentAuthors" Target="commentAuthors.xml"/><Relationship Id="rId8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3.xml"/><Relationship Id="rId39" Type="http://schemas.openxmlformats.org/officeDocument/2006/relationships/slide" Target="slides/slide24.xml"/><Relationship Id="rId34" Type="http://schemas.openxmlformats.org/officeDocument/2006/relationships/slide" Target="slides/slide19.xml"/><Relationship Id="rId50" Type="http://schemas.openxmlformats.org/officeDocument/2006/relationships/slide" Target="slides/slide35.xml"/><Relationship Id="rId55" Type="http://schemas.openxmlformats.org/officeDocument/2006/relationships/slide" Target="slides/slide40.xml"/><Relationship Id="rId76" Type="http://schemas.openxmlformats.org/officeDocument/2006/relationships/notesMaster" Target="notesMasters/notesMaster1.xml"/><Relationship Id="rId7" Type="http://schemas.openxmlformats.org/officeDocument/2006/relationships/slideMaster" Target="slideMasters/slideMaster7.xml"/><Relationship Id="rId71" Type="http://schemas.openxmlformats.org/officeDocument/2006/relationships/slide" Target="slides/slide56.xml"/><Relationship Id="rId2" Type="http://schemas.openxmlformats.org/officeDocument/2006/relationships/slideMaster" Target="slideMasters/slideMaster2.xml"/><Relationship Id="rId29" Type="http://schemas.openxmlformats.org/officeDocument/2006/relationships/slide" Target="slides/slide14.xml"/><Relationship Id="rId24" Type="http://schemas.openxmlformats.org/officeDocument/2006/relationships/slide" Target="slides/slide9.xml"/><Relationship Id="rId40" Type="http://schemas.openxmlformats.org/officeDocument/2006/relationships/slide" Target="slides/slide25.xml"/><Relationship Id="rId45" Type="http://schemas.openxmlformats.org/officeDocument/2006/relationships/slide" Target="slides/slide30.xml"/><Relationship Id="rId66" Type="http://schemas.openxmlformats.org/officeDocument/2006/relationships/slide" Target="slides/slide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8D7A1A04-5939-4759-9F89-9BAEF778597D}" type="datetimeFigureOut">
              <a:rPr lang="en-US" smtClean="0"/>
              <a:t>12/15/2015</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639AA776-0D7E-457E-801D-E44C02E2346F}" type="slidenum">
              <a:rPr lang="en-US" smtClean="0"/>
              <a:t>‹#›</a:t>
            </a:fld>
            <a:endParaRPr lang="en-US"/>
          </a:p>
        </p:txBody>
      </p:sp>
    </p:spTree>
    <p:extLst>
      <p:ext uri="{BB962C8B-B14F-4D97-AF65-F5344CB8AC3E}">
        <p14:creationId xmlns:p14="http://schemas.microsoft.com/office/powerpoint/2010/main" val="34995927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6ABC7192-EF1E-429B-B47B-F5B51B7C9377}" type="datetimeFigureOut">
              <a:rPr lang="en-US" smtClean="0"/>
              <a:t>12/15/2015</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133DCB9-FCFA-424C-9390-3ECF613363B3}" type="slidenum">
              <a:rPr lang="en-US" smtClean="0"/>
              <a:t>‹#›</a:t>
            </a:fld>
            <a:endParaRPr lang="en-US"/>
          </a:p>
        </p:txBody>
      </p:sp>
    </p:spTree>
    <p:extLst>
      <p:ext uri="{BB962C8B-B14F-4D97-AF65-F5344CB8AC3E}">
        <p14:creationId xmlns:p14="http://schemas.microsoft.com/office/powerpoint/2010/main" val="5808866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Times New Roman" charset="0"/>
                <a:ea typeface="ＭＳ Ｐゴシック" charset="-128"/>
                <a:cs typeface="ＭＳ Ｐゴシック" charset="-128"/>
              </a:rPr>
              <a:t>Student Misconceptions and Concerns</a:t>
            </a:r>
            <a:endParaRPr lang="en-US" dirty="0">
              <a:latin typeface="Times New Roman" charset="0"/>
              <a:ea typeface="ＭＳ Ｐゴシック" charset="-128"/>
              <a:cs typeface="ＭＳ Ｐゴシック" charset="-128"/>
            </a:endParaRPr>
          </a:p>
          <a:p>
            <a:r>
              <a:rPr lang="en-US" dirty="0">
                <a:latin typeface="Times New Roman" charset="0"/>
                <a:ea typeface="ＭＳ Ｐゴシック" charset="-128"/>
                <a:cs typeface="ＭＳ Ｐゴシック" charset="-128"/>
              </a:rPr>
              <a:t>• Some students might conclude that sex chromosomes function only in determining the sex of an individual. As the authors note, sex chromosomes contain genes not involved in sex determination.</a:t>
            </a:r>
          </a:p>
          <a:p>
            <a:r>
              <a:rPr lang="en-US" b="1" dirty="0">
                <a:latin typeface="Times New Roman" charset="0"/>
                <a:ea typeface="ＭＳ Ｐゴシック" charset="-128"/>
                <a:cs typeface="ＭＳ Ｐゴシック" charset="-128"/>
              </a:rPr>
              <a:t>Teaching Tips</a:t>
            </a:r>
            <a:endParaRPr lang="en-US" dirty="0">
              <a:latin typeface="Times New Roman" charset="0"/>
              <a:ea typeface="ＭＳ Ｐゴシック" charset="-128"/>
              <a:cs typeface="ＭＳ Ｐゴシック" charset="-128"/>
            </a:endParaRPr>
          </a:p>
          <a:p>
            <a:r>
              <a:rPr lang="en-US" dirty="0">
                <a:latin typeface="Times New Roman" charset="0"/>
                <a:ea typeface="ＭＳ Ｐゴシック" charset="-128"/>
                <a:cs typeface="ＭＳ Ｐゴシック" charset="-128"/>
              </a:rPr>
              <a:t>• Students might recall some basic genetics, remembering that for many traits a person receives a separate “signal” from mom and dad. These separate signals for the same trait are carried on the same portion of homologous chromosomes, such as the freckle trait noted in Module 8.11 of the textbook.</a:t>
            </a:r>
          </a:p>
          <a:p>
            <a:r>
              <a:rPr lang="en-US" b="1" dirty="0">
                <a:latin typeface="Times New Roman" charset="0"/>
                <a:ea typeface="ＭＳ Ｐゴシック" charset="-128"/>
                <a:cs typeface="ＭＳ Ｐゴシック" charset="-128"/>
              </a:rPr>
              <a:t>Active Lecture Tips</a:t>
            </a:r>
            <a:endParaRPr lang="en-US" dirty="0">
              <a:latin typeface="Times New Roman" charset="0"/>
              <a:ea typeface="ＭＳ Ｐゴシック" charset="-128"/>
              <a:cs typeface="ＭＳ Ｐゴシック" charset="-128"/>
            </a:endParaRPr>
          </a:p>
          <a:p>
            <a:r>
              <a:rPr lang="en-US" dirty="0">
                <a:latin typeface="Times New Roman" charset="0"/>
                <a:ea typeface="ＭＳ Ｐゴシック" charset="-128"/>
                <a:cs typeface="ＭＳ Ｐゴシック" charset="-128"/>
              </a:rPr>
              <a:t>• See the Activity </a:t>
            </a:r>
            <a:r>
              <a:rPr lang="en-US" i="1" dirty="0">
                <a:latin typeface="Times New Roman" charset="0"/>
                <a:ea typeface="ＭＳ Ｐゴシック" charset="-128"/>
                <a:cs typeface="ＭＳ Ｐゴシック" charset="-128"/>
              </a:rPr>
              <a:t>Student Demonstration of Mitosis and Meiosis Using Chromosome Cut-Outs as Models</a:t>
            </a:r>
            <a:r>
              <a:rPr lang="en-US" dirty="0">
                <a:latin typeface="Times New Roman" charset="0"/>
                <a:ea typeface="ＭＳ Ｐゴシック" charset="-128"/>
                <a:cs typeface="ＭＳ Ｐゴシック" charset="-128"/>
              </a:rPr>
              <a:t> on the Instructor Exchange. Visit the Instructor Exchange in the </a:t>
            </a:r>
            <a:r>
              <a:rPr lang="en-US" dirty="0" err="1">
                <a:latin typeface="Times New Roman" charset="0"/>
                <a:ea typeface="ＭＳ Ｐゴシック" charset="-128"/>
                <a:cs typeface="ＭＳ Ｐゴシック" charset="-128"/>
              </a:rPr>
              <a:t>MasteringBiology</a:t>
            </a:r>
            <a:r>
              <a:rPr lang="en-US" dirty="0">
                <a:latin typeface="Times New Roman" charset="0"/>
                <a:ea typeface="ＭＳ Ｐゴシック" charset="-128"/>
                <a:cs typeface="ＭＳ Ｐゴシック" charset="-128"/>
              </a:rPr>
              <a:t> instructor resource area for a description of this activity.</a:t>
            </a:r>
          </a:p>
        </p:txBody>
      </p:sp>
      <p:sp>
        <p:nvSpPr>
          <p:cNvPr id="4" name="Slide Number Placeholder 3"/>
          <p:cNvSpPr>
            <a:spLocks noGrp="1"/>
          </p:cNvSpPr>
          <p:nvPr>
            <p:ph type="sldNum" sz="quarter" idx="10"/>
          </p:nvPr>
        </p:nvSpPr>
        <p:spPr/>
        <p:txBody>
          <a:bodyPr/>
          <a:lstStyle/>
          <a:p>
            <a:fld id="{5133DCB9-FCFA-424C-9390-3ECF613363B3}" type="slidenum">
              <a:rPr lang="en-US" smtClean="0"/>
              <a:t>3</a:t>
            </a:fld>
            <a:endParaRPr lang="en-US"/>
          </a:p>
        </p:txBody>
      </p:sp>
    </p:spTree>
    <p:extLst>
      <p:ext uri="{BB962C8B-B14F-4D97-AF65-F5344CB8AC3E}">
        <p14:creationId xmlns:p14="http://schemas.microsoft.com/office/powerpoint/2010/main" val="1475216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Times New Roman" charset="0"/>
                <a:ea typeface="ＭＳ Ｐゴシック" charset="-128"/>
                <a:cs typeface="ＭＳ Ｐゴシック" charset="-128"/>
              </a:rPr>
              <a:t>Student Misconceptions and Concerns</a:t>
            </a:r>
            <a:endParaRPr lang="en-US" dirty="0">
              <a:latin typeface="Times New Roman" charset="0"/>
              <a:ea typeface="ＭＳ Ｐゴシック" charset="-128"/>
              <a:cs typeface="ＭＳ Ｐゴシック" charset="-128"/>
            </a:endParaRPr>
          </a:p>
          <a:p>
            <a:r>
              <a:rPr lang="en-US" dirty="0">
                <a:latin typeface="Times New Roman" charset="0"/>
                <a:ea typeface="ＭＳ Ｐゴシック" charset="-128"/>
                <a:cs typeface="ＭＳ Ｐゴシック" charset="-128"/>
              </a:rPr>
              <a:t>• Students might not immediately see the need for meiosis in sexual reproduction. Consider an example of what would happen over many generations if gametes were produced by mitosis. The resulting genetic doubling is prevented if each gamete has only half the genetic material of the adult cells.</a:t>
            </a:r>
          </a:p>
          <a:p>
            <a:r>
              <a:rPr lang="en-US" b="1" dirty="0">
                <a:latin typeface="Times New Roman" charset="0"/>
                <a:ea typeface="ＭＳ Ｐゴシック" charset="-128"/>
                <a:cs typeface="ＭＳ Ｐゴシック" charset="-128"/>
              </a:rPr>
              <a:t>Teaching Tips</a:t>
            </a:r>
            <a:endParaRPr lang="en-US" dirty="0">
              <a:latin typeface="Times New Roman" charset="0"/>
              <a:ea typeface="ＭＳ Ｐゴシック" charset="-128"/>
              <a:cs typeface="ＭＳ Ｐゴシック" charset="-128"/>
            </a:endParaRPr>
          </a:p>
          <a:p>
            <a:r>
              <a:rPr lang="en-US" dirty="0">
                <a:latin typeface="Times New Roman" charset="0"/>
                <a:ea typeface="ＭＳ Ｐゴシック" charset="-128"/>
                <a:cs typeface="ＭＳ Ｐゴシック" charset="-128"/>
              </a:rPr>
              <a:t>• Challenge students to identify which stage of meiosis is most like mitosis. Comparing the specific events of mitosis, meiosis I, and meiosis II to each other allows students to identify essential differences.</a:t>
            </a:r>
          </a:p>
          <a:p>
            <a:r>
              <a:rPr lang="en-US" b="1" dirty="0">
                <a:latin typeface="Times New Roman" charset="0"/>
                <a:ea typeface="ＭＳ Ｐゴシック" charset="-128"/>
                <a:cs typeface="ＭＳ Ｐゴシック" charset="-128"/>
              </a:rPr>
              <a:t>Active Lecture Tips</a:t>
            </a:r>
            <a:endParaRPr lang="en-US" dirty="0">
              <a:latin typeface="Times New Roman" charset="0"/>
              <a:ea typeface="ＭＳ Ｐゴシック" charset="-128"/>
              <a:cs typeface="ＭＳ Ｐゴシック" charset="-128"/>
            </a:endParaRPr>
          </a:p>
          <a:p>
            <a:r>
              <a:rPr lang="en-US" dirty="0">
                <a:latin typeface="Times New Roman" charset="0"/>
                <a:ea typeface="ＭＳ Ｐゴシック" charset="-128"/>
                <a:cs typeface="ＭＳ Ｐゴシック" charset="-128"/>
              </a:rPr>
              <a:t>• See the Activity </a:t>
            </a:r>
            <a:r>
              <a:rPr lang="en-US" i="1" dirty="0">
                <a:latin typeface="Times New Roman" charset="0"/>
                <a:ea typeface="ＭＳ Ｐゴシック" charset="-128"/>
                <a:cs typeface="ＭＳ Ｐゴシック" charset="-128"/>
              </a:rPr>
              <a:t>Student Demonstration of Mitosis and Meiosis Using Chromosome Cut-Outs as Models</a:t>
            </a:r>
            <a:r>
              <a:rPr lang="en-US" dirty="0">
                <a:latin typeface="Times New Roman" charset="0"/>
                <a:ea typeface="ＭＳ Ｐゴシック" charset="-128"/>
                <a:cs typeface="ＭＳ Ｐゴシック" charset="-128"/>
              </a:rPr>
              <a:t> on the Instructor Exchange. Visit the Instructor Exchange in the </a:t>
            </a:r>
            <a:r>
              <a:rPr lang="en-US" dirty="0" err="1">
                <a:latin typeface="Times New Roman" charset="0"/>
                <a:ea typeface="ＭＳ Ｐゴシック" charset="-128"/>
                <a:cs typeface="ＭＳ Ｐゴシック" charset="-128"/>
              </a:rPr>
              <a:t>MasteringBiology</a:t>
            </a:r>
            <a:r>
              <a:rPr lang="en-US" dirty="0">
                <a:latin typeface="Times New Roman" charset="0"/>
                <a:ea typeface="ＭＳ Ｐゴシック" charset="-128"/>
                <a:cs typeface="ＭＳ Ｐゴシック" charset="-128"/>
              </a:rPr>
              <a:t> instructor resource area for a description of this activity.</a:t>
            </a:r>
          </a:p>
        </p:txBody>
      </p:sp>
      <p:sp>
        <p:nvSpPr>
          <p:cNvPr id="4" name="Slide Number Placeholder 3"/>
          <p:cNvSpPr>
            <a:spLocks noGrp="1"/>
          </p:cNvSpPr>
          <p:nvPr>
            <p:ph type="sldNum" sz="quarter" idx="10"/>
          </p:nvPr>
        </p:nvSpPr>
        <p:spPr/>
        <p:txBody>
          <a:bodyPr/>
          <a:lstStyle/>
          <a:p>
            <a:fld id="{5133DCB9-FCFA-424C-9390-3ECF613363B3}" type="slidenum">
              <a:rPr lang="en-US" smtClean="0"/>
              <a:t>15</a:t>
            </a:fld>
            <a:endParaRPr lang="en-US"/>
          </a:p>
        </p:txBody>
      </p:sp>
    </p:spTree>
    <p:extLst>
      <p:ext uri="{BB962C8B-B14F-4D97-AF65-F5344CB8AC3E}">
        <p14:creationId xmlns:p14="http://schemas.microsoft.com/office/powerpoint/2010/main" val="24152853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Times New Roman" charset="0"/>
                <a:ea typeface="ＭＳ Ｐゴシック" charset="-128"/>
                <a:cs typeface="ＭＳ Ｐゴシック" charset="-128"/>
              </a:rPr>
              <a:t>Student Misconceptions and Concerns</a:t>
            </a:r>
            <a:endParaRPr lang="en-US" dirty="0">
              <a:latin typeface="Times New Roman" charset="0"/>
              <a:ea typeface="ＭＳ Ｐゴシック" charset="-128"/>
              <a:cs typeface="ＭＳ Ｐゴシック" charset="-128"/>
            </a:endParaRPr>
          </a:p>
          <a:p>
            <a:r>
              <a:rPr lang="en-US" dirty="0">
                <a:latin typeface="Times New Roman" charset="0"/>
                <a:ea typeface="ＭＳ Ｐゴシック" charset="-128"/>
                <a:cs typeface="ＭＳ Ｐゴシック" charset="-128"/>
              </a:rPr>
              <a:t>• Students might not immediately see the need for meiosis in sexual reproduction. Consider an example of what would happen over many generations if gametes were produced by mitosis. The resulting genetic doubling is prevented if each gamete has only half the genetic material of the adult cells.</a:t>
            </a:r>
          </a:p>
          <a:p>
            <a:r>
              <a:rPr lang="en-US" b="1" dirty="0">
                <a:latin typeface="Times New Roman" charset="0"/>
                <a:ea typeface="ＭＳ Ｐゴシック" charset="-128"/>
                <a:cs typeface="ＭＳ Ｐゴシック" charset="-128"/>
              </a:rPr>
              <a:t>Teaching Tips</a:t>
            </a:r>
            <a:endParaRPr lang="en-US" dirty="0">
              <a:latin typeface="Times New Roman" charset="0"/>
              <a:ea typeface="ＭＳ Ｐゴシック" charset="-128"/>
              <a:cs typeface="ＭＳ Ｐゴシック" charset="-128"/>
            </a:endParaRPr>
          </a:p>
          <a:p>
            <a:r>
              <a:rPr lang="en-US" dirty="0">
                <a:latin typeface="Times New Roman" charset="0"/>
                <a:ea typeface="ＭＳ Ｐゴシック" charset="-128"/>
                <a:cs typeface="ＭＳ Ｐゴシック" charset="-128"/>
              </a:rPr>
              <a:t>• Challenge students to identify which stage of meiosis is most like mitosis. Comparing the specific events of mitosis, meiosis I, and meiosis II to each other allows students to identify essential differences.</a:t>
            </a:r>
          </a:p>
          <a:p>
            <a:r>
              <a:rPr lang="en-US" b="1" dirty="0">
                <a:latin typeface="Times New Roman" charset="0"/>
                <a:ea typeface="ＭＳ Ｐゴシック" charset="-128"/>
                <a:cs typeface="ＭＳ Ｐゴシック" charset="-128"/>
              </a:rPr>
              <a:t>Active Lecture Tips</a:t>
            </a:r>
            <a:endParaRPr lang="en-US" dirty="0">
              <a:latin typeface="Times New Roman" charset="0"/>
              <a:ea typeface="ＭＳ Ｐゴシック" charset="-128"/>
              <a:cs typeface="ＭＳ Ｐゴシック" charset="-128"/>
            </a:endParaRPr>
          </a:p>
          <a:p>
            <a:r>
              <a:rPr lang="en-US" dirty="0">
                <a:latin typeface="Times New Roman" charset="0"/>
                <a:ea typeface="ＭＳ Ｐゴシック" charset="-128"/>
                <a:cs typeface="ＭＳ Ｐゴシック" charset="-128"/>
              </a:rPr>
              <a:t>• See the Activity </a:t>
            </a:r>
            <a:r>
              <a:rPr lang="en-US" i="1" dirty="0">
                <a:latin typeface="Times New Roman" charset="0"/>
                <a:ea typeface="ＭＳ Ｐゴシック" charset="-128"/>
                <a:cs typeface="ＭＳ Ｐゴシック" charset="-128"/>
              </a:rPr>
              <a:t>Student Demonstration of Mitosis and Meiosis Using Chromosome Cut-Outs as Models</a:t>
            </a:r>
            <a:r>
              <a:rPr lang="en-US" dirty="0">
                <a:latin typeface="Times New Roman" charset="0"/>
                <a:ea typeface="ＭＳ Ｐゴシック" charset="-128"/>
                <a:cs typeface="ＭＳ Ｐゴシック" charset="-128"/>
              </a:rPr>
              <a:t> on the Instructor Exchange. Visit the Instructor Exchange in the </a:t>
            </a:r>
            <a:r>
              <a:rPr lang="en-US" dirty="0" err="1">
                <a:latin typeface="Times New Roman" charset="0"/>
                <a:ea typeface="ＭＳ Ｐゴシック" charset="-128"/>
                <a:cs typeface="ＭＳ Ｐゴシック" charset="-128"/>
              </a:rPr>
              <a:t>MasteringBiology</a:t>
            </a:r>
            <a:r>
              <a:rPr lang="en-US" dirty="0">
                <a:latin typeface="Times New Roman" charset="0"/>
                <a:ea typeface="ＭＳ Ｐゴシック" charset="-128"/>
                <a:cs typeface="ＭＳ Ｐゴシック" charset="-128"/>
              </a:rPr>
              <a:t> instructor resource area for a description of this activity.</a:t>
            </a:r>
          </a:p>
        </p:txBody>
      </p:sp>
      <p:sp>
        <p:nvSpPr>
          <p:cNvPr id="4" name="Slide Number Placeholder 3"/>
          <p:cNvSpPr>
            <a:spLocks noGrp="1"/>
          </p:cNvSpPr>
          <p:nvPr>
            <p:ph type="sldNum" sz="quarter" idx="10"/>
          </p:nvPr>
        </p:nvSpPr>
        <p:spPr/>
        <p:txBody>
          <a:bodyPr/>
          <a:lstStyle/>
          <a:p>
            <a:fld id="{5133DCB9-FCFA-424C-9390-3ECF613363B3}" type="slidenum">
              <a:rPr lang="en-US" smtClean="0"/>
              <a:t>16</a:t>
            </a:fld>
            <a:endParaRPr lang="en-US"/>
          </a:p>
        </p:txBody>
      </p:sp>
    </p:spTree>
    <p:extLst>
      <p:ext uri="{BB962C8B-B14F-4D97-AF65-F5344CB8AC3E}">
        <p14:creationId xmlns:p14="http://schemas.microsoft.com/office/powerpoint/2010/main" val="21786006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Times New Roman" charset="0"/>
                <a:ea typeface="ＭＳ Ｐゴシック" charset="-128"/>
                <a:cs typeface="ＭＳ Ｐゴシック" charset="-128"/>
              </a:rPr>
              <a:t>Student Misconceptions and Concerns</a:t>
            </a:r>
            <a:endParaRPr lang="en-US" dirty="0">
              <a:latin typeface="Times New Roman" charset="0"/>
              <a:ea typeface="ＭＳ Ｐゴシック" charset="-128"/>
              <a:cs typeface="ＭＳ Ｐゴシック" charset="-128"/>
            </a:endParaRPr>
          </a:p>
          <a:p>
            <a:r>
              <a:rPr lang="en-US" dirty="0">
                <a:latin typeface="Times New Roman" charset="0"/>
                <a:ea typeface="ＭＳ Ｐゴシック" charset="-128"/>
                <a:cs typeface="ＭＳ Ｐゴシック" charset="-128"/>
              </a:rPr>
              <a:t>• Students might not immediately see the need for meiosis in sexual reproduction. Consider an example of what would happen over many generations if gametes were produced by mitosis. The resulting genetic doubling is prevented if each gamete has only half the genetic material of the adult cells.</a:t>
            </a:r>
          </a:p>
          <a:p>
            <a:r>
              <a:rPr lang="en-US" b="1" dirty="0">
                <a:latin typeface="Times New Roman" charset="0"/>
                <a:ea typeface="ＭＳ Ｐゴシック" charset="-128"/>
                <a:cs typeface="ＭＳ Ｐゴシック" charset="-128"/>
              </a:rPr>
              <a:t>Teaching Tips</a:t>
            </a:r>
            <a:endParaRPr lang="en-US" dirty="0">
              <a:latin typeface="Times New Roman" charset="0"/>
              <a:ea typeface="ＭＳ Ｐゴシック" charset="-128"/>
              <a:cs typeface="ＭＳ Ｐゴシック" charset="-128"/>
            </a:endParaRPr>
          </a:p>
          <a:p>
            <a:r>
              <a:rPr lang="en-US" dirty="0">
                <a:latin typeface="Times New Roman" charset="0"/>
                <a:ea typeface="ＭＳ Ｐゴシック" charset="-128"/>
                <a:cs typeface="ＭＳ Ｐゴシック" charset="-128"/>
              </a:rPr>
              <a:t>• Challenge students to identify which stage of meiosis is most like mitosis. Comparing the specific events of mitosis, meiosis I, and meiosis II to each other allows students to identify essential differences.</a:t>
            </a:r>
          </a:p>
          <a:p>
            <a:r>
              <a:rPr lang="en-US" b="1" dirty="0">
                <a:latin typeface="Times New Roman" charset="0"/>
                <a:ea typeface="ＭＳ Ｐゴシック" charset="-128"/>
                <a:cs typeface="ＭＳ Ｐゴシック" charset="-128"/>
              </a:rPr>
              <a:t>Active Lecture Tips</a:t>
            </a:r>
            <a:endParaRPr lang="en-US" dirty="0">
              <a:latin typeface="Times New Roman" charset="0"/>
              <a:ea typeface="ＭＳ Ｐゴシック" charset="-128"/>
              <a:cs typeface="ＭＳ Ｐゴシック" charset="-128"/>
            </a:endParaRPr>
          </a:p>
          <a:p>
            <a:r>
              <a:rPr lang="en-US" dirty="0">
                <a:latin typeface="Times New Roman" charset="0"/>
                <a:ea typeface="ＭＳ Ｐゴシック" charset="-128"/>
                <a:cs typeface="ＭＳ Ｐゴシック" charset="-128"/>
              </a:rPr>
              <a:t>• See the Activity </a:t>
            </a:r>
            <a:r>
              <a:rPr lang="en-US" i="1" dirty="0">
                <a:latin typeface="Times New Roman" charset="0"/>
                <a:ea typeface="ＭＳ Ｐゴシック" charset="-128"/>
                <a:cs typeface="ＭＳ Ｐゴシック" charset="-128"/>
              </a:rPr>
              <a:t>Student Demonstration of Mitosis and Meiosis Using Chromosome Cut-Outs as Models</a:t>
            </a:r>
            <a:r>
              <a:rPr lang="en-US" dirty="0">
                <a:latin typeface="Times New Roman" charset="0"/>
                <a:ea typeface="ＭＳ Ｐゴシック" charset="-128"/>
                <a:cs typeface="ＭＳ Ｐゴシック" charset="-128"/>
              </a:rPr>
              <a:t> on the Instructor Exchange. Visit the Instructor Exchange in the </a:t>
            </a:r>
            <a:r>
              <a:rPr lang="en-US" dirty="0" err="1">
                <a:latin typeface="Times New Roman" charset="0"/>
                <a:ea typeface="ＭＳ Ｐゴシック" charset="-128"/>
                <a:cs typeface="ＭＳ Ｐゴシック" charset="-128"/>
              </a:rPr>
              <a:t>MasteringBiology</a:t>
            </a:r>
            <a:r>
              <a:rPr lang="en-US" dirty="0">
                <a:latin typeface="Times New Roman" charset="0"/>
                <a:ea typeface="ＭＳ Ｐゴシック" charset="-128"/>
                <a:cs typeface="ＭＳ Ｐゴシック" charset="-128"/>
              </a:rPr>
              <a:t> instructor resource area for a description of this activity.</a:t>
            </a:r>
          </a:p>
        </p:txBody>
      </p:sp>
      <p:sp>
        <p:nvSpPr>
          <p:cNvPr id="4" name="Slide Number Placeholder 3"/>
          <p:cNvSpPr>
            <a:spLocks noGrp="1"/>
          </p:cNvSpPr>
          <p:nvPr>
            <p:ph type="sldNum" sz="quarter" idx="10"/>
          </p:nvPr>
        </p:nvSpPr>
        <p:spPr/>
        <p:txBody>
          <a:bodyPr/>
          <a:lstStyle/>
          <a:p>
            <a:fld id="{5133DCB9-FCFA-424C-9390-3ECF613363B3}" type="slidenum">
              <a:rPr lang="en-US" smtClean="0"/>
              <a:t>17</a:t>
            </a:fld>
            <a:endParaRPr lang="en-US"/>
          </a:p>
        </p:txBody>
      </p:sp>
    </p:spTree>
    <p:extLst>
      <p:ext uri="{BB962C8B-B14F-4D97-AF65-F5344CB8AC3E}">
        <p14:creationId xmlns:p14="http://schemas.microsoft.com/office/powerpoint/2010/main" val="40420491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Times New Roman" charset="0"/>
                <a:ea typeface="ＭＳ Ｐゴシック" charset="-128"/>
                <a:cs typeface="ＭＳ Ｐゴシック" charset="-128"/>
              </a:rPr>
              <a:t>Student Misconceptions and Concerns</a:t>
            </a:r>
            <a:endParaRPr lang="en-US" dirty="0">
              <a:latin typeface="Times New Roman" charset="0"/>
              <a:ea typeface="ＭＳ Ｐゴシック" charset="-128"/>
              <a:cs typeface="ＭＳ Ｐゴシック" charset="-128"/>
            </a:endParaRPr>
          </a:p>
          <a:p>
            <a:r>
              <a:rPr lang="en-US" dirty="0">
                <a:latin typeface="Times New Roman" charset="0"/>
                <a:ea typeface="ＭＳ Ｐゴシック" charset="-128"/>
                <a:cs typeface="ＭＳ Ｐゴシック" charset="-128"/>
              </a:rPr>
              <a:t>• Students might not immediately see the need for meiosis in sexual reproduction. Consider an example of what would happen over many generations if gametes were produced by mitosis. The resulting genetic doubling is prevented if each gamete has only half the genetic material of the adult cells.</a:t>
            </a:r>
          </a:p>
          <a:p>
            <a:r>
              <a:rPr lang="en-US" b="1" dirty="0">
                <a:latin typeface="Times New Roman" charset="0"/>
                <a:ea typeface="ＭＳ Ｐゴシック" charset="-128"/>
                <a:cs typeface="ＭＳ Ｐゴシック" charset="-128"/>
              </a:rPr>
              <a:t>Teaching Tips</a:t>
            </a:r>
            <a:endParaRPr lang="en-US" dirty="0">
              <a:latin typeface="Times New Roman" charset="0"/>
              <a:ea typeface="ＭＳ Ｐゴシック" charset="-128"/>
              <a:cs typeface="ＭＳ Ｐゴシック" charset="-128"/>
            </a:endParaRPr>
          </a:p>
          <a:p>
            <a:r>
              <a:rPr lang="en-US" dirty="0">
                <a:latin typeface="Times New Roman" charset="0"/>
                <a:ea typeface="ＭＳ Ｐゴシック" charset="-128"/>
                <a:cs typeface="ＭＳ Ｐゴシック" charset="-128"/>
              </a:rPr>
              <a:t>• Challenge students to identify which stage of meiosis is most like mitosis. Comparing the specific events of mitosis, meiosis I, and meiosis II to each other allows students to identify essential differences.</a:t>
            </a:r>
          </a:p>
          <a:p>
            <a:r>
              <a:rPr lang="en-US" b="1" dirty="0">
                <a:latin typeface="Times New Roman" charset="0"/>
                <a:ea typeface="ＭＳ Ｐゴシック" charset="-128"/>
                <a:cs typeface="ＭＳ Ｐゴシック" charset="-128"/>
              </a:rPr>
              <a:t>Active Lecture Tips</a:t>
            </a:r>
            <a:endParaRPr lang="en-US" dirty="0">
              <a:latin typeface="Times New Roman" charset="0"/>
              <a:ea typeface="ＭＳ Ｐゴシック" charset="-128"/>
              <a:cs typeface="ＭＳ Ｐゴシック" charset="-128"/>
            </a:endParaRPr>
          </a:p>
          <a:p>
            <a:r>
              <a:rPr lang="en-US" dirty="0">
                <a:latin typeface="Times New Roman" charset="0"/>
                <a:ea typeface="ＭＳ Ｐゴシック" charset="-128"/>
                <a:cs typeface="ＭＳ Ｐゴシック" charset="-128"/>
              </a:rPr>
              <a:t>• See the Activity </a:t>
            </a:r>
            <a:r>
              <a:rPr lang="en-US" i="1" dirty="0">
                <a:latin typeface="Times New Roman" charset="0"/>
                <a:ea typeface="ＭＳ Ｐゴシック" charset="-128"/>
                <a:cs typeface="ＭＳ Ｐゴシック" charset="-128"/>
              </a:rPr>
              <a:t>Student Demonstration of Mitosis and Meiosis Using Chromosome Cut-Outs as Models</a:t>
            </a:r>
            <a:r>
              <a:rPr lang="en-US" dirty="0">
                <a:latin typeface="Times New Roman" charset="0"/>
                <a:ea typeface="ＭＳ Ｐゴシック" charset="-128"/>
                <a:cs typeface="ＭＳ Ｐゴシック" charset="-128"/>
              </a:rPr>
              <a:t> on the Instructor Exchange. Visit the Instructor Exchange in the </a:t>
            </a:r>
            <a:r>
              <a:rPr lang="en-US" dirty="0" err="1">
                <a:latin typeface="Times New Roman" charset="0"/>
                <a:ea typeface="ＭＳ Ｐゴシック" charset="-128"/>
                <a:cs typeface="ＭＳ Ｐゴシック" charset="-128"/>
              </a:rPr>
              <a:t>MasteringBiology</a:t>
            </a:r>
            <a:r>
              <a:rPr lang="en-US" dirty="0">
                <a:latin typeface="Times New Roman" charset="0"/>
                <a:ea typeface="ＭＳ Ｐゴシック" charset="-128"/>
                <a:cs typeface="ＭＳ Ｐゴシック" charset="-128"/>
              </a:rPr>
              <a:t> instructor resource area for a description of this activity.</a:t>
            </a:r>
          </a:p>
        </p:txBody>
      </p:sp>
      <p:sp>
        <p:nvSpPr>
          <p:cNvPr id="4" name="Slide Number Placeholder 3"/>
          <p:cNvSpPr>
            <a:spLocks noGrp="1"/>
          </p:cNvSpPr>
          <p:nvPr>
            <p:ph type="sldNum" sz="quarter" idx="10"/>
          </p:nvPr>
        </p:nvSpPr>
        <p:spPr/>
        <p:txBody>
          <a:bodyPr/>
          <a:lstStyle/>
          <a:p>
            <a:fld id="{5133DCB9-FCFA-424C-9390-3ECF613363B3}" type="slidenum">
              <a:rPr lang="en-US" smtClean="0"/>
              <a:t>18</a:t>
            </a:fld>
            <a:endParaRPr lang="en-US"/>
          </a:p>
        </p:txBody>
      </p:sp>
    </p:spTree>
    <p:extLst>
      <p:ext uri="{BB962C8B-B14F-4D97-AF65-F5344CB8AC3E}">
        <p14:creationId xmlns:p14="http://schemas.microsoft.com/office/powerpoint/2010/main" val="2587580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57066" indent="-291179">
              <a:defRPr sz="2400" b="1">
                <a:solidFill>
                  <a:schemeClr val="tx1"/>
                </a:solidFill>
                <a:latin typeface="Times" charset="0"/>
                <a:ea typeface="ＭＳ Ｐゴシック" charset="0"/>
                <a:cs typeface="ＭＳ Ｐゴシック" charset="0"/>
              </a:defRPr>
            </a:lvl2pPr>
            <a:lvl3pPr marL="1164717" indent="-232943">
              <a:defRPr sz="2400" b="1">
                <a:solidFill>
                  <a:schemeClr val="tx1"/>
                </a:solidFill>
                <a:latin typeface="Times" charset="0"/>
                <a:ea typeface="ＭＳ Ｐゴシック" charset="0"/>
                <a:cs typeface="ＭＳ Ｐゴシック" charset="0"/>
              </a:defRPr>
            </a:lvl3pPr>
            <a:lvl4pPr marL="1630604" indent="-232943">
              <a:defRPr sz="2400" b="1">
                <a:solidFill>
                  <a:schemeClr val="tx1"/>
                </a:solidFill>
                <a:latin typeface="Times" charset="0"/>
                <a:ea typeface="ＭＳ Ｐゴシック" charset="0"/>
                <a:cs typeface="ＭＳ Ｐゴシック" charset="0"/>
              </a:defRPr>
            </a:lvl4pPr>
            <a:lvl5pPr marL="2096491" indent="-232943">
              <a:defRPr sz="2400" b="1">
                <a:solidFill>
                  <a:schemeClr val="tx1"/>
                </a:solidFill>
                <a:latin typeface="Times" charset="0"/>
                <a:ea typeface="ＭＳ Ｐゴシック" charset="0"/>
                <a:cs typeface="ＭＳ Ｐゴシック" charset="0"/>
              </a:defRPr>
            </a:lvl5pPr>
            <a:lvl6pPr marL="2562377" indent="-232943"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3028264" indent="-232943"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94151" indent="-232943"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960038" indent="-232943"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20</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dirty="0">
                <a:latin typeface="Times New Roman"/>
                <a:cs typeface="Times New Roman"/>
              </a:rPr>
              <a:t>Figure 8.13</a:t>
            </a:r>
            <a:r>
              <a:rPr lang="en-US" dirty="0" smtClean="0">
                <a:latin typeface="Times New Roman"/>
                <a:cs typeface="Times New Roman"/>
              </a:rPr>
              <a:t>-2 </a:t>
            </a:r>
            <a:r>
              <a:rPr lang="en-US" dirty="0">
                <a:latin typeface="Times New Roman"/>
                <a:cs typeface="Times New Roman"/>
              </a:rPr>
              <a:t>The stages of meiosis (part </a:t>
            </a:r>
            <a:r>
              <a:rPr lang="en-US" dirty="0" smtClean="0">
                <a:latin typeface="Times New Roman"/>
                <a:cs typeface="Times New Roman"/>
              </a:rPr>
              <a:t>2)</a:t>
            </a:r>
            <a:endParaRPr lang="en-US" dirty="0">
              <a:latin typeface="Times New Roman"/>
              <a:cs typeface="Times New Roman"/>
            </a:endParaRPr>
          </a:p>
        </p:txBody>
      </p:sp>
    </p:spTree>
    <p:extLst>
      <p:ext uri="{BB962C8B-B14F-4D97-AF65-F5344CB8AC3E}">
        <p14:creationId xmlns:p14="http://schemas.microsoft.com/office/powerpoint/2010/main" val="20295864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Times New Roman" charset="0"/>
                <a:ea typeface="ＭＳ Ｐゴシック" charset="-128"/>
                <a:cs typeface="ＭＳ Ｐゴシック" charset="-128"/>
              </a:rPr>
              <a:t>Student Misconceptions and Concerns</a:t>
            </a:r>
            <a:endParaRPr lang="en-US" dirty="0">
              <a:latin typeface="Times New Roman" charset="0"/>
              <a:ea typeface="ＭＳ Ｐゴシック" charset="-128"/>
              <a:cs typeface="ＭＳ Ｐゴシック" charset="-128"/>
            </a:endParaRPr>
          </a:p>
          <a:p>
            <a:r>
              <a:rPr lang="en-US" dirty="0">
                <a:latin typeface="Times New Roman" charset="0"/>
                <a:ea typeface="ＭＳ Ｐゴシック" charset="-128"/>
                <a:cs typeface="ＭＳ Ｐゴシック" charset="-128"/>
              </a:rPr>
              <a:t>• Students might not immediately see the need for meiosis in sexual reproduction. Consider an example of what would happen over many generations if gametes were produced by mitosis. The resulting genetic doubling is prevented if each gamete has only half the genetic material of the adult cells.</a:t>
            </a:r>
          </a:p>
          <a:p>
            <a:r>
              <a:rPr lang="en-US" b="1" dirty="0">
                <a:latin typeface="Times New Roman" charset="0"/>
                <a:ea typeface="ＭＳ Ｐゴシック" charset="-128"/>
                <a:cs typeface="ＭＳ Ｐゴシック" charset="-128"/>
              </a:rPr>
              <a:t>Teaching Tips</a:t>
            </a:r>
            <a:endParaRPr lang="en-US" dirty="0">
              <a:latin typeface="Times New Roman" charset="0"/>
              <a:ea typeface="ＭＳ Ｐゴシック" charset="-128"/>
              <a:cs typeface="ＭＳ Ｐゴシック" charset="-128"/>
            </a:endParaRPr>
          </a:p>
          <a:p>
            <a:r>
              <a:rPr lang="en-US" dirty="0">
                <a:latin typeface="Times New Roman" charset="0"/>
                <a:ea typeface="ＭＳ Ｐゴシック" charset="-128"/>
                <a:cs typeface="ＭＳ Ｐゴシック" charset="-128"/>
              </a:rPr>
              <a:t>• Challenge students to identify which stage of meiosis is most like mitosis. Comparing the specific events of mitosis, meiosis I, and meiosis II to each other allows students to identify essential differences.</a:t>
            </a:r>
          </a:p>
          <a:p>
            <a:r>
              <a:rPr lang="en-US" b="1" dirty="0">
                <a:latin typeface="Times New Roman" charset="0"/>
                <a:ea typeface="ＭＳ Ｐゴシック" charset="-128"/>
                <a:cs typeface="ＭＳ Ｐゴシック" charset="-128"/>
              </a:rPr>
              <a:t>Active Lecture Tips</a:t>
            </a:r>
            <a:endParaRPr lang="en-US" dirty="0">
              <a:latin typeface="Times New Roman" charset="0"/>
              <a:ea typeface="ＭＳ Ｐゴシック" charset="-128"/>
              <a:cs typeface="ＭＳ Ｐゴシック" charset="-128"/>
            </a:endParaRPr>
          </a:p>
          <a:p>
            <a:r>
              <a:rPr lang="en-US" dirty="0">
                <a:latin typeface="Times New Roman" charset="0"/>
                <a:ea typeface="ＭＳ Ｐゴシック" charset="-128"/>
                <a:cs typeface="ＭＳ Ｐゴシック" charset="-128"/>
              </a:rPr>
              <a:t>• See the Activity </a:t>
            </a:r>
            <a:r>
              <a:rPr lang="en-US" i="1" dirty="0">
                <a:latin typeface="Times New Roman" charset="0"/>
                <a:ea typeface="ＭＳ Ｐゴシック" charset="-128"/>
                <a:cs typeface="ＭＳ Ｐゴシック" charset="-128"/>
              </a:rPr>
              <a:t>Student Demonstration of Mitosis and Meiosis Using Chromosome Cut-Outs </a:t>
            </a:r>
            <a:r>
              <a:rPr lang="en-US" i="1">
                <a:latin typeface="Times New Roman" charset="0"/>
                <a:ea typeface="ＭＳ Ｐゴシック" charset="-128"/>
                <a:cs typeface="ＭＳ Ｐゴシック" charset="-128"/>
              </a:rPr>
              <a:t>as Models</a:t>
            </a:r>
            <a:r>
              <a:rPr lang="en-US">
                <a:latin typeface="Times New Roman" charset="0"/>
                <a:ea typeface="ＭＳ Ｐゴシック" charset="-128"/>
                <a:cs typeface="ＭＳ Ｐゴシック" charset="-128"/>
              </a:rPr>
              <a:t> </a:t>
            </a:r>
            <a:r>
              <a:rPr lang="en-US" dirty="0">
                <a:latin typeface="Times New Roman" charset="0"/>
                <a:ea typeface="ＭＳ Ｐゴシック" charset="-128"/>
                <a:cs typeface="ＭＳ Ｐゴシック" charset="-128"/>
              </a:rPr>
              <a:t>on the Instructor Exchange. Visit the Instructor Exchange in the </a:t>
            </a:r>
            <a:r>
              <a:rPr lang="en-US" dirty="0" err="1">
                <a:latin typeface="Times New Roman" charset="0"/>
                <a:ea typeface="ＭＳ Ｐゴシック" charset="-128"/>
                <a:cs typeface="ＭＳ Ｐゴシック" charset="-128"/>
              </a:rPr>
              <a:t>MasteringBiology</a:t>
            </a:r>
            <a:r>
              <a:rPr lang="en-US" dirty="0">
                <a:latin typeface="Times New Roman" charset="0"/>
                <a:ea typeface="ＭＳ Ｐゴシック" charset="-128"/>
                <a:cs typeface="ＭＳ Ｐゴシック" charset="-128"/>
              </a:rPr>
              <a:t> instructor resource area for a description of this activity.</a:t>
            </a:r>
          </a:p>
        </p:txBody>
      </p:sp>
      <p:sp>
        <p:nvSpPr>
          <p:cNvPr id="4" name="Slide Number Placeholder 3"/>
          <p:cNvSpPr>
            <a:spLocks noGrp="1"/>
          </p:cNvSpPr>
          <p:nvPr>
            <p:ph type="sldNum" sz="quarter" idx="10"/>
          </p:nvPr>
        </p:nvSpPr>
        <p:spPr/>
        <p:txBody>
          <a:bodyPr/>
          <a:lstStyle/>
          <a:p>
            <a:fld id="{5133DCB9-FCFA-424C-9390-3ECF613363B3}" type="slidenum">
              <a:rPr lang="en-US" smtClean="0"/>
              <a:t>21</a:t>
            </a:fld>
            <a:endParaRPr lang="en-US"/>
          </a:p>
        </p:txBody>
      </p:sp>
    </p:spTree>
    <p:extLst>
      <p:ext uri="{BB962C8B-B14F-4D97-AF65-F5344CB8AC3E}">
        <p14:creationId xmlns:p14="http://schemas.microsoft.com/office/powerpoint/2010/main" val="36720297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57066" indent="-291179">
              <a:defRPr sz="2400" b="1">
                <a:solidFill>
                  <a:schemeClr val="tx1"/>
                </a:solidFill>
                <a:latin typeface="Times" charset="0"/>
                <a:ea typeface="ＭＳ Ｐゴシック" charset="0"/>
                <a:cs typeface="ＭＳ Ｐゴシック" charset="0"/>
              </a:defRPr>
            </a:lvl2pPr>
            <a:lvl3pPr marL="1164717" indent="-232943">
              <a:defRPr sz="2400" b="1">
                <a:solidFill>
                  <a:schemeClr val="tx1"/>
                </a:solidFill>
                <a:latin typeface="Times" charset="0"/>
                <a:ea typeface="ＭＳ Ｐゴシック" charset="0"/>
                <a:cs typeface="ＭＳ Ｐゴシック" charset="0"/>
              </a:defRPr>
            </a:lvl3pPr>
            <a:lvl4pPr marL="1630604" indent="-232943">
              <a:defRPr sz="2400" b="1">
                <a:solidFill>
                  <a:schemeClr val="tx1"/>
                </a:solidFill>
                <a:latin typeface="Times" charset="0"/>
                <a:ea typeface="ＭＳ Ｐゴシック" charset="0"/>
                <a:cs typeface="ＭＳ Ｐゴシック" charset="0"/>
              </a:defRPr>
            </a:lvl4pPr>
            <a:lvl5pPr marL="2096491" indent="-232943">
              <a:defRPr sz="2400" b="1">
                <a:solidFill>
                  <a:schemeClr val="tx1"/>
                </a:solidFill>
                <a:latin typeface="Times" charset="0"/>
                <a:ea typeface="ＭＳ Ｐゴシック" charset="0"/>
                <a:cs typeface="ＭＳ Ｐゴシック" charset="0"/>
              </a:defRPr>
            </a:lvl5pPr>
            <a:lvl6pPr marL="2562377" indent="-232943"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3028264" indent="-232943"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94151" indent="-232943"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960038" indent="-232943"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22</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dirty="0">
                <a:latin typeface="Times New Roman"/>
                <a:cs typeface="Times New Roman"/>
              </a:rPr>
              <a:t>Figure 8.13</a:t>
            </a:r>
            <a:r>
              <a:rPr lang="en-US" dirty="0" smtClean="0">
                <a:latin typeface="Times New Roman"/>
                <a:cs typeface="Times New Roman"/>
              </a:rPr>
              <a:t>-3 </a:t>
            </a:r>
            <a:r>
              <a:rPr lang="en-US" dirty="0">
                <a:latin typeface="Times New Roman"/>
                <a:cs typeface="Times New Roman"/>
              </a:rPr>
              <a:t>The stages of meiosis (part </a:t>
            </a:r>
            <a:r>
              <a:rPr lang="en-US" dirty="0" smtClean="0">
                <a:latin typeface="Times New Roman"/>
                <a:cs typeface="Times New Roman"/>
              </a:rPr>
              <a:t>3)</a:t>
            </a:r>
            <a:endParaRPr lang="en-US" dirty="0">
              <a:latin typeface="Times New Roman"/>
              <a:cs typeface="Times New Roman"/>
            </a:endParaRPr>
          </a:p>
        </p:txBody>
      </p:sp>
    </p:spTree>
    <p:extLst>
      <p:ext uri="{BB962C8B-B14F-4D97-AF65-F5344CB8AC3E}">
        <p14:creationId xmlns:p14="http://schemas.microsoft.com/office/powerpoint/2010/main" val="27638145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Times New Roman" charset="0"/>
                <a:ea typeface="ＭＳ Ｐゴシック" charset="-128"/>
                <a:cs typeface="ＭＳ Ｐゴシック" charset="-128"/>
              </a:rPr>
              <a:t>Student Misconceptions and Concerns</a:t>
            </a:r>
            <a:endParaRPr lang="en-US" dirty="0">
              <a:latin typeface="Times New Roman" charset="0"/>
              <a:ea typeface="ＭＳ Ｐゴシック" charset="-128"/>
              <a:cs typeface="ＭＳ Ｐゴシック" charset="-128"/>
            </a:endParaRPr>
          </a:p>
          <a:p>
            <a:r>
              <a:rPr lang="en-US" dirty="0">
                <a:latin typeface="Times New Roman" charset="0"/>
                <a:ea typeface="ＭＳ Ｐゴシック" charset="-128"/>
                <a:cs typeface="ＭＳ Ｐゴシック" charset="-128"/>
              </a:rPr>
              <a:t>• Students might not immediately see the need for meiosis in sexual reproduction. Consider an example of what would happen over many generations if gametes were produced by mitosis. The resulting genetic doubling is prevented if each gamete has only half the genetic material of the adult cells.</a:t>
            </a:r>
          </a:p>
          <a:p>
            <a:r>
              <a:rPr lang="en-US" b="1" dirty="0">
                <a:latin typeface="Times New Roman" charset="0"/>
                <a:ea typeface="ＭＳ Ｐゴシック" charset="-128"/>
                <a:cs typeface="ＭＳ Ｐゴシック" charset="-128"/>
              </a:rPr>
              <a:t>Teaching Tips</a:t>
            </a:r>
            <a:endParaRPr lang="en-US" dirty="0">
              <a:latin typeface="Times New Roman" charset="0"/>
              <a:ea typeface="ＭＳ Ｐゴシック" charset="-128"/>
              <a:cs typeface="ＭＳ Ｐゴシック" charset="-128"/>
            </a:endParaRPr>
          </a:p>
          <a:p>
            <a:r>
              <a:rPr lang="en-US" dirty="0">
                <a:latin typeface="Times New Roman" charset="0"/>
                <a:ea typeface="ＭＳ Ｐゴシック" charset="-128"/>
                <a:cs typeface="ＭＳ Ｐゴシック" charset="-128"/>
              </a:rPr>
              <a:t>• Challenge students to identify which stage of meiosis is most like mitosis. Comparing the specific events of mitosis, meiosis I, and meiosis II to each other allows students to identify essential differences.</a:t>
            </a:r>
          </a:p>
          <a:p>
            <a:r>
              <a:rPr lang="en-US" b="1" dirty="0">
                <a:latin typeface="Times New Roman" charset="0"/>
                <a:ea typeface="ＭＳ Ｐゴシック" charset="-128"/>
                <a:cs typeface="ＭＳ Ｐゴシック" charset="-128"/>
              </a:rPr>
              <a:t>Active Lecture Tips</a:t>
            </a:r>
            <a:endParaRPr lang="en-US" dirty="0">
              <a:latin typeface="Times New Roman" charset="0"/>
              <a:ea typeface="ＭＳ Ｐゴシック" charset="-128"/>
              <a:cs typeface="ＭＳ Ｐゴシック" charset="-128"/>
            </a:endParaRPr>
          </a:p>
          <a:p>
            <a:r>
              <a:rPr lang="en-US" dirty="0">
                <a:latin typeface="Times New Roman" charset="0"/>
                <a:ea typeface="ＭＳ Ｐゴシック" charset="-128"/>
                <a:cs typeface="ＭＳ Ｐゴシック" charset="-128"/>
              </a:rPr>
              <a:t>• See the Activity </a:t>
            </a:r>
            <a:r>
              <a:rPr lang="en-US" i="1" dirty="0">
                <a:latin typeface="Times New Roman" charset="0"/>
                <a:ea typeface="ＭＳ Ｐゴシック" charset="-128"/>
                <a:cs typeface="ＭＳ Ｐゴシック" charset="-128"/>
              </a:rPr>
              <a:t>Student Demonstration of Mitosis and Meiosis Using Chromosome Cut-Outs as Models</a:t>
            </a:r>
            <a:r>
              <a:rPr lang="en-US" dirty="0">
                <a:latin typeface="Times New Roman" charset="0"/>
                <a:ea typeface="ＭＳ Ｐゴシック" charset="-128"/>
                <a:cs typeface="ＭＳ Ｐゴシック" charset="-128"/>
              </a:rPr>
              <a:t> on the Instructor Exchange. Visit the Instructor Exchange in the </a:t>
            </a:r>
            <a:r>
              <a:rPr lang="en-US" dirty="0" err="1">
                <a:latin typeface="Times New Roman" charset="0"/>
                <a:ea typeface="ＭＳ Ｐゴシック" charset="-128"/>
                <a:cs typeface="ＭＳ Ｐゴシック" charset="-128"/>
              </a:rPr>
              <a:t>MasteringBiology</a:t>
            </a:r>
            <a:r>
              <a:rPr lang="en-US" dirty="0">
                <a:latin typeface="Times New Roman" charset="0"/>
                <a:ea typeface="ＭＳ Ｐゴシック" charset="-128"/>
                <a:cs typeface="ＭＳ Ｐゴシック" charset="-128"/>
              </a:rPr>
              <a:t> instructor resource area for a description of this activity.</a:t>
            </a:r>
          </a:p>
        </p:txBody>
      </p:sp>
      <p:sp>
        <p:nvSpPr>
          <p:cNvPr id="4" name="Slide Number Placeholder 3"/>
          <p:cNvSpPr>
            <a:spLocks noGrp="1"/>
          </p:cNvSpPr>
          <p:nvPr>
            <p:ph type="sldNum" sz="quarter" idx="10"/>
          </p:nvPr>
        </p:nvSpPr>
        <p:spPr/>
        <p:txBody>
          <a:bodyPr/>
          <a:lstStyle/>
          <a:p>
            <a:fld id="{5133DCB9-FCFA-424C-9390-3ECF613363B3}" type="slidenum">
              <a:rPr lang="en-US" smtClean="0"/>
              <a:t>23</a:t>
            </a:fld>
            <a:endParaRPr lang="en-US"/>
          </a:p>
        </p:txBody>
      </p:sp>
    </p:spTree>
    <p:extLst>
      <p:ext uri="{BB962C8B-B14F-4D97-AF65-F5344CB8AC3E}">
        <p14:creationId xmlns:p14="http://schemas.microsoft.com/office/powerpoint/2010/main" val="26007891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57066" indent="-291179">
              <a:defRPr sz="2400" b="1">
                <a:solidFill>
                  <a:schemeClr val="tx1"/>
                </a:solidFill>
                <a:latin typeface="Times" charset="0"/>
                <a:ea typeface="ＭＳ Ｐゴシック" charset="0"/>
                <a:cs typeface="ＭＳ Ｐゴシック" charset="0"/>
              </a:defRPr>
            </a:lvl2pPr>
            <a:lvl3pPr marL="1164717" indent="-232943">
              <a:defRPr sz="2400" b="1">
                <a:solidFill>
                  <a:schemeClr val="tx1"/>
                </a:solidFill>
                <a:latin typeface="Times" charset="0"/>
                <a:ea typeface="ＭＳ Ｐゴシック" charset="0"/>
                <a:cs typeface="ＭＳ Ｐゴシック" charset="0"/>
              </a:defRPr>
            </a:lvl3pPr>
            <a:lvl4pPr marL="1630604" indent="-232943">
              <a:defRPr sz="2400" b="1">
                <a:solidFill>
                  <a:schemeClr val="tx1"/>
                </a:solidFill>
                <a:latin typeface="Times" charset="0"/>
                <a:ea typeface="ＭＳ Ｐゴシック" charset="0"/>
                <a:cs typeface="ＭＳ Ｐゴシック" charset="0"/>
              </a:defRPr>
            </a:lvl4pPr>
            <a:lvl5pPr marL="2096491" indent="-232943">
              <a:defRPr sz="2400" b="1">
                <a:solidFill>
                  <a:schemeClr val="tx1"/>
                </a:solidFill>
                <a:latin typeface="Times" charset="0"/>
                <a:ea typeface="ＭＳ Ｐゴシック" charset="0"/>
                <a:cs typeface="ＭＳ Ｐゴシック" charset="0"/>
              </a:defRPr>
            </a:lvl5pPr>
            <a:lvl6pPr marL="2562377" indent="-232943"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3028264" indent="-232943"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94151" indent="-232943"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960038" indent="-232943"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24</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dirty="0">
                <a:latin typeface="Times New Roman"/>
                <a:cs typeface="Times New Roman"/>
              </a:rPr>
              <a:t>Figure 8.13</a:t>
            </a:r>
            <a:r>
              <a:rPr lang="en-US" dirty="0" smtClean="0">
                <a:latin typeface="Times New Roman"/>
                <a:cs typeface="Times New Roman"/>
              </a:rPr>
              <a:t>-5 </a:t>
            </a:r>
            <a:r>
              <a:rPr lang="en-US" dirty="0">
                <a:latin typeface="Times New Roman"/>
                <a:cs typeface="Times New Roman"/>
              </a:rPr>
              <a:t>The stages of meiosis (part </a:t>
            </a:r>
            <a:r>
              <a:rPr lang="en-US" dirty="0" smtClean="0">
                <a:latin typeface="Times New Roman"/>
                <a:cs typeface="Times New Roman"/>
              </a:rPr>
              <a:t>5)</a:t>
            </a:r>
            <a:endParaRPr lang="en-US" dirty="0">
              <a:latin typeface="Times New Roman"/>
              <a:cs typeface="Times New Roman"/>
            </a:endParaRPr>
          </a:p>
        </p:txBody>
      </p:sp>
    </p:spTree>
    <p:extLst>
      <p:ext uri="{BB962C8B-B14F-4D97-AF65-F5344CB8AC3E}">
        <p14:creationId xmlns:p14="http://schemas.microsoft.com/office/powerpoint/2010/main" val="14050463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Times New Roman" charset="0"/>
                <a:ea typeface="ＭＳ Ｐゴシック" charset="-128"/>
                <a:cs typeface="ＭＳ Ｐゴシック" charset="-128"/>
              </a:rPr>
              <a:t>Student Misconceptions and Concerns</a:t>
            </a:r>
            <a:endParaRPr lang="en-US" dirty="0">
              <a:latin typeface="Times New Roman" charset="0"/>
              <a:ea typeface="ＭＳ Ｐゴシック" charset="-128"/>
              <a:cs typeface="ＭＳ Ｐゴシック" charset="-128"/>
            </a:endParaRPr>
          </a:p>
          <a:p>
            <a:r>
              <a:rPr lang="en-US" dirty="0">
                <a:latin typeface="Times New Roman" charset="0"/>
                <a:ea typeface="ＭＳ Ｐゴシック" charset="-128"/>
                <a:cs typeface="ＭＳ Ｐゴシック" charset="-128"/>
              </a:rPr>
              <a:t>• Students might not immediately see the need for meiosis in sexual reproduction. Consider an example of what would happen over many generations if gametes were produced by mitosis. The resulting genetic doubling is prevented if each gamete has only half the genetic material of the adult cells.</a:t>
            </a:r>
          </a:p>
          <a:p>
            <a:r>
              <a:rPr lang="en-US" b="1" dirty="0">
                <a:latin typeface="Times New Roman" charset="0"/>
                <a:ea typeface="ＭＳ Ｐゴシック" charset="-128"/>
                <a:cs typeface="ＭＳ Ｐゴシック" charset="-128"/>
              </a:rPr>
              <a:t>Teaching Tips</a:t>
            </a:r>
            <a:endParaRPr lang="en-US" dirty="0">
              <a:latin typeface="Times New Roman" charset="0"/>
              <a:ea typeface="ＭＳ Ｐゴシック" charset="-128"/>
              <a:cs typeface="ＭＳ Ｐゴシック" charset="-128"/>
            </a:endParaRPr>
          </a:p>
          <a:p>
            <a:r>
              <a:rPr lang="en-US" dirty="0">
                <a:latin typeface="Times New Roman" charset="0"/>
                <a:ea typeface="ＭＳ Ｐゴシック" charset="-128"/>
                <a:cs typeface="ＭＳ Ｐゴシック" charset="-128"/>
              </a:rPr>
              <a:t>• Challenge students to identify which stage of meiosis is most like mitosis. Comparing the specific events of mitosis, meiosis I, and meiosis II to each other allows students to identify essential differences.</a:t>
            </a:r>
          </a:p>
          <a:p>
            <a:r>
              <a:rPr lang="en-US" b="1" dirty="0">
                <a:latin typeface="Times New Roman" charset="0"/>
                <a:ea typeface="ＭＳ Ｐゴシック" charset="-128"/>
                <a:cs typeface="ＭＳ Ｐゴシック" charset="-128"/>
              </a:rPr>
              <a:t>Active Lecture Tips</a:t>
            </a:r>
            <a:endParaRPr lang="en-US" dirty="0">
              <a:latin typeface="Times New Roman" charset="0"/>
              <a:ea typeface="ＭＳ Ｐゴシック" charset="-128"/>
              <a:cs typeface="ＭＳ Ｐゴシック" charset="-128"/>
            </a:endParaRPr>
          </a:p>
          <a:p>
            <a:r>
              <a:rPr lang="en-US" dirty="0">
                <a:latin typeface="Times New Roman" charset="0"/>
                <a:ea typeface="ＭＳ Ｐゴシック" charset="-128"/>
                <a:cs typeface="ＭＳ Ｐゴシック" charset="-128"/>
              </a:rPr>
              <a:t>• See the Activity </a:t>
            </a:r>
            <a:r>
              <a:rPr lang="en-US" i="1" dirty="0">
                <a:latin typeface="Times New Roman" charset="0"/>
                <a:ea typeface="ＭＳ Ｐゴシック" charset="-128"/>
                <a:cs typeface="ＭＳ Ｐゴシック" charset="-128"/>
              </a:rPr>
              <a:t>Student Demonstration of Mitosis and Meiosis Using Chromosome Cut-Outs as Models</a:t>
            </a:r>
            <a:r>
              <a:rPr lang="en-US" dirty="0">
                <a:latin typeface="Times New Roman" charset="0"/>
                <a:ea typeface="ＭＳ Ｐゴシック" charset="-128"/>
                <a:cs typeface="ＭＳ Ｐゴシック" charset="-128"/>
              </a:rPr>
              <a:t> on the Instructor Exchange. Visit the Instructor Exchange in the </a:t>
            </a:r>
            <a:r>
              <a:rPr lang="en-US" dirty="0" err="1">
                <a:latin typeface="Times New Roman" charset="0"/>
                <a:ea typeface="ＭＳ Ｐゴシック" charset="-128"/>
                <a:cs typeface="ＭＳ Ｐゴシック" charset="-128"/>
              </a:rPr>
              <a:t>MasteringBiology</a:t>
            </a:r>
            <a:r>
              <a:rPr lang="en-US" dirty="0">
                <a:latin typeface="Times New Roman" charset="0"/>
                <a:ea typeface="ＭＳ Ｐゴシック" charset="-128"/>
                <a:cs typeface="ＭＳ Ｐゴシック" charset="-128"/>
              </a:rPr>
              <a:t> instructor resource area for a description of this activity.</a:t>
            </a:r>
          </a:p>
        </p:txBody>
      </p:sp>
      <p:sp>
        <p:nvSpPr>
          <p:cNvPr id="4" name="Slide Number Placeholder 3"/>
          <p:cNvSpPr>
            <a:spLocks noGrp="1"/>
          </p:cNvSpPr>
          <p:nvPr>
            <p:ph type="sldNum" sz="quarter" idx="10"/>
          </p:nvPr>
        </p:nvSpPr>
        <p:spPr/>
        <p:txBody>
          <a:bodyPr/>
          <a:lstStyle/>
          <a:p>
            <a:fld id="{5133DCB9-FCFA-424C-9390-3ECF613363B3}" type="slidenum">
              <a:rPr lang="en-US" smtClean="0"/>
              <a:t>25</a:t>
            </a:fld>
            <a:endParaRPr lang="en-US"/>
          </a:p>
        </p:txBody>
      </p:sp>
    </p:spTree>
    <p:extLst>
      <p:ext uri="{BB962C8B-B14F-4D97-AF65-F5344CB8AC3E}">
        <p14:creationId xmlns:p14="http://schemas.microsoft.com/office/powerpoint/2010/main" val="12033073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Times New Roman" charset="0"/>
                <a:ea typeface="ＭＳ Ｐゴシック" charset="-128"/>
                <a:cs typeface="ＭＳ Ｐゴシック" charset="-128"/>
              </a:rPr>
              <a:t>Student Misconceptions and Concerns</a:t>
            </a:r>
            <a:endParaRPr lang="en-US" dirty="0">
              <a:latin typeface="Times New Roman" charset="0"/>
              <a:ea typeface="ＭＳ Ｐゴシック" charset="-128"/>
              <a:cs typeface="ＭＳ Ｐゴシック" charset="-128"/>
            </a:endParaRPr>
          </a:p>
          <a:p>
            <a:r>
              <a:rPr lang="en-US" dirty="0">
                <a:latin typeface="Times New Roman" charset="0"/>
                <a:ea typeface="ＭＳ Ｐゴシック" charset="-128"/>
                <a:cs typeface="ＭＳ Ｐゴシック" charset="-128"/>
              </a:rPr>
              <a:t>• Some students might conclude that sex chromosomes function only in determining the sex of an individual. As the authors note, sex chromosomes contain genes not involved in sex determination.</a:t>
            </a:r>
          </a:p>
          <a:p>
            <a:r>
              <a:rPr lang="en-US" b="1" dirty="0">
                <a:latin typeface="Times New Roman" charset="0"/>
                <a:ea typeface="ＭＳ Ｐゴシック" charset="-128"/>
                <a:cs typeface="ＭＳ Ｐゴシック" charset="-128"/>
              </a:rPr>
              <a:t>Teaching Tips</a:t>
            </a:r>
            <a:endParaRPr lang="en-US" dirty="0">
              <a:latin typeface="Times New Roman" charset="0"/>
              <a:ea typeface="ＭＳ Ｐゴシック" charset="-128"/>
              <a:cs typeface="ＭＳ Ｐゴシック" charset="-128"/>
            </a:endParaRPr>
          </a:p>
          <a:p>
            <a:r>
              <a:rPr lang="en-US" dirty="0">
                <a:latin typeface="Times New Roman" charset="0"/>
                <a:ea typeface="ＭＳ Ｐゴシック" charset="-128"/>
                <a:cs typeface="ＭＳ Ｐゴシック" charset="-128"/>
              </a:rPr>
              <a:t>• Students might recall some basic genetics, remembering that for many traits a person receives a separate “signal” from mom and dad. These separate signals for the same trait are carried on the same portion of homologous chromosomes, such as the freckle trait noted in Module 8.11 of the textbook.</a:t>
            </a:r>
          </a:p>
          <a:p>
            <a:r>
              <a:rPr lang="en-US" b="1" dirty="0">
                <a:latin typeface="Times New Roman" charset="0"/>
                <a:ea typeface="ＭＳ Ｐゴシック" charset="-128"/>
                <a:cs typeface="ＭＳ Ｐゴシック" charset="-128"/>
              </a:rPr>
              <a:t>Active Lecture Tips</a:t>
            </a:r>
            <a:endParaRPr lang="en-US" dirty="0">
              <a:latin typeface="Times New Roman" charset="0"/>
              <a:ea typeface="ＭＳ Ｐゴシック" charset="-128"/>
              <a:cs typeface="ＭＳ Ｐゴシック" charset="-128"/>
            </a:endParaRPr>
          </a:p>
          <a:p>
            <a:r>
              <a:rPr lang="en-US" dirty="0">
                <a:latin typeface="Times New Roman" charset="0"/>
                <a:ea typeface="ＭＳ Ｐゴシック" charset="-128"/>
                <a:cs typeface="ＭＳ Ｐゴシック" charset="-128"/>
              </a:rPr>
              <a:t>• See the Activity </a:t>
            </a:r>
            <a:r>
              <a:rPr lang="en-US" i="1" dirty="0">
                <a:latin typeface="Times New Roman" charset="0"/>
                <a:ea typeface="ＭＳ Ｐゴシック" charset="-128"/>
                <a:cs typeface="ＭＳ Ｐゴシック" charset="-128"/>
              </a:rPr>
              <a:t>Student Demonstration of Mitosis and Meiosis Using Chromosome Cut-Outs as Models</a:t>
            </a:r>
            <a:r>
              <a:rPr lang="en-US" dirty="0">
                <a:latin typeface="Times New Roman" charset="0"/>
                <a:ea typeface="ＭＳ Ｐゴシック" charset="-128"/>
                <a:cs typeface="ＭＳ Ｐゴシック" charset="-128"/>
              </a:rPr>
              <a:t> on the Instructor Exchange. Visit the Instructor Exchange in the </a:t>
            </a:r>
            <a:r>
              <a:rPr lang="en-US" dirty="0" err="1">
                <a:latin typeface="Times New Roman" charset="0"/>
                <a:ea typeface="ＭＳ Ｐゴシック" charset="-128"/>
                <a:cs typeface="ＭＳ Ｐゴシック" charset="-128"/>
              </a:rPr>
              <a:t>MasteringBiology</a:t>
            </a:r>
            <a:r>
              <a:rPr lang="en-US" dirty="0">
                <a:latin typeface="Times New Roman" charset="0"/>
                <a:ea typeface="ＭＳ Ｐゴシック" charset="-128"/>
                <a:cs typeface="ＭＳ Ｐゴシック" charset="-128"/>
              </a:rPr>
              <a:t> instructor resource area for a description of this activity.</a:t>
            </a:r>
          </a:p>
        </p:txBody>
      </p:sp>
      <p:sp>
        <p:nvSpPr>
          <p:cNvPr id="4" name="Slide Number Placeholder 3"/>
          <p:cNvSpPr>
            <a:spLocks noGrp="1"/>
          </p:cNvSpPr>
          <p:nvPr>
            <p:ph type="sldNum" sz="quarter" idx="10"/>
          </p:nvPr>
        </p:nvSpPr>
        <p:spPr/>
        <p:txBody>
          <a:bodyPr/>
          <a:lstStyle/>
          <a:p>
            <a:fld id="{5133DCB9-FCFA-424C-9390-3ECF613363B3}" type="slidenum">
              <a:rPr lang="en-US" smtClean="0"/>
              <a:t>4</a:t>
            </a:fld>
            <a:endParaRPr lang="en-US"/>
          </a:p>
        </p:txBody>
      </p:sp>
    </p:spTree>
    <p:extLst>
      <p:ext uri="{BB962C8B-B14F-4D97-AF65-F5344CB8AC3E}">
        <p14:creationId xmlns:p14="http://schemas.microsoft.com/office/powerpoint/2010/main" val="17922079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Times New Roman" charset="0"/>
                <a:ea typeface="ＭＳ Ｐゴシック" charset="-128"/>
                <a:cs typeface="ＭＳ Ｐゴシック" charset="-128"/>
              </a:rPr>
              <a:t>Student Misconceptions and Concerns</a:t>
            </a:r>
            <a:endParaRPr lang="en-US" dirty="0">
              <a:latin typeface="Times New Roman" charset="0"/>
              <a:ea typeface="ＭＳ Ｐゴシック" charset="-128"/>
              <a:cs typeface="ＭＳ Ｐゴシック" charset="-128"/>
            </a:endParaRPr>
          </a:p>
          <a:p>
            <a:r>
              <a:rPr lang="en-US" dirty="0">
                <a:latin typeface="Times New Roman" charset="0"/>
                <a:ea typeface="ＭＳ Ｐゴシック" charset="-128"/>
                <a:cs typeface="ＭＳ Ｐゴシック" charset="-128"/>
              </a:rPr>
              <a:t>• Students might not immediately see the need for meiosis in sexual reproduction. Consider an example of what would happen over many generations if gametes were produced by mitosis. The resulting genetic doubling is prevented if each gamete has only half the genetic material of the adult cells.</a:t>
            </a:r>
          </a:p>
          <a:p>
            <a:r>
              <a:rPr lang="en-US" b="1" dirty="0">
                <a:latin typeface="Times New Roman" charset="0"/>
                <a:ea typeface="ＭＳ Ｐゴシック" charset="-128"/>
                <a:cs typeface="ＭＳ Ｐゴシック" charset="-128"/>
              </a:rPr>
              <a:t>Teaching Tips</a:t>
            </a:r>
            <a:endParaRPr lang="en-US" dirty="0">
              <a:latin typeface="Times New Roman" charset="0"/>
              <a:ea typeface="ＭＳ Ｐゴシック" charset="-128"/>
              <a:cs typeface="ＭＳ Ｐゴシック" charset="-128"/>
            </a:endParaRPr>
          </a:p>
          <a:p>
            <a:r>
              <a:rPr lang="en-US" dirty="0">
                <a:latin typeface="Times New Roman" charset="0"/>
                <a:ea typeface="ＭＳ Ｐゴシック" charset="-128"/>
                <a:cs typeface="ＭＳ Ｐゴシック" charset="-128"/>
              </a:rPr>
              <a:t>• Challenge students to identify which stage of meiosis is most like mitosis. Comparing the specific events of mitosis, meiosis I, and meiosis II to each other allows students to identify essential differences.</a:t>
            </a:r>
          </a:p>
          <a:p>
            <a:r>
              <a:rPr lang="en-US" b="1" dirty="0">
                <a:latin typeface="Times New Roman" charset="0"/>
                <a:ea typeface="ＭＳ Ｐゴシック" charset="-128"/>
                <a:cs typeface="ＭＳ Ｐゴシック" charset="-128"/>
              </a:rPr>
              <a:t>Active Lecture Tips</a:t>
            </a:r>
            <a:endParaRPr lang="en-US" dirty="0">
              <a:latin typeface="Times New Roman" charset="0"/>
              <a:ea typeface="ＭＳ Ｐゴシック" charset="-128"/>
              <a:cs typeface="ＭＳ Ｐゴシック" charset="-128"/>
            </a:endParaRPr>
          </a:p>
          <a:p>
            <a:r>
              <a:rPr lang="en-US" dirty="0">
                <a:latin typeface="Times New Roman" charset="0"/>
                <a:ea typeface="ＭＳ Ｐゴシック" charset="-128"/>
                <a:cs typeface="ＭＳ Ｐゴシック" charset="-128"/>
              </a:rPr>
              <a:t>• See the Activity </a:t>
            </a:r>
            <a:r>
              <a:rPr lang="en-US" i="1" dirty="0">
                <a:latin typeface="Times New Roman" charset="0"/>
                <a:ea typeface="ＭＳ Ｐゴシック" charset="-128"/>
                <a:cs typeface="ＭＳ Ｐゴシック" charset="-128"/>
              </a:rPr>
              <a:t>Student Demonstration of Mitosis and Meiosis Using Chromosome Cut-Outs as Models</a:t>
            </a:r>
            <a:r>
              <a:rPr lang="en-US" dirty="0">
                <a:latin typeface="Times New Roman" charset="0"/>
                <a:ea typeface="ＭＳ Ｐゴシック" charset="-128"/>
                <a:cs typeface="ＭＳ Ｐゴシック" charset="-128"/>
              </a:rPr>
              <a:t> on the Instructor Exchange. Visit the Instructor Exchange in the </a:t>
            </a:r>
            <a:r>
              <a:rPr lang="en-US" dirty="0" err="1">
                <a:latin typeface="Times New Roman" charset="0"/>
                <a:ea typeface="ＭＳ Ｐゴシック" charset="-128"/>
                <a:cs typeface="ＭＳ Ｐゴシック" charset="-128"/>
              </a:rPr>
              <a:t>MasteringBiology</a:t>
            </a:r>
            <a:r>
              <a:rPr lang="en-US" dirty="0">
                <a:latin typeface="Times New Roman" charset="0"/>
                <a:ea typeface="ＭＳ Ｐゴシック" charset="-128"/>
                <a:cs typeface="ＭＳ Ｐゴシック" charset="-128"/>
              </a:rPr>
              <a:t> instructor resource area for a description of this activity.</a:t>
            </a:r>
          </a:p>
        </p:txBody>
      </p:sp>
      <p:sp>
        <p:nvSpPr>
          <p:cNvPr id="4" name="Slide Number Placeholder 3"/>
          <p:cNvSpPr>
            <a:spLocks noGrp="1"/>
          </p:cNvSpPr>
          <p:nvPr>
            <p:ph type="sldNum" sz="quarter" idx="10"/>
          </p:nvPr>
        </p:nvSpPr>
        <p:spPr/>
        <p:txBody>
          <a:bodyPr/>
          <a:lstStyle/>
          <a:p>
            <a:fld id="{5133DCB9-FCFA-424C-9390-3ECF613363B3}" type="slidenum">
              <a:rPr lang="en-US" smtClean="0"/>
              <a:t>26</a:t>
            </a:fld>
            <a:endParaRPr lang="en-US"/>
          </a:p>
        </p:txBody>
      </p:sp>
    </p:spTree>
    <p:extLst>
      <p:ext uri="{BB962C8B-B14F-4D97-AF65-F5344CB8AC3E}">
        <p14:creationId xmlns:p14="http://schemas.microsoft.com/office/powerpoint/2010/main" val="27128088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57066" indent="-291179">
              <a:defRPr sz="2400" b="1">
                <a:solidFill>
                  <a:schemeClr val="tx1"/>
                </a:solidFill>
                <a:latin typeface="Times" charset="0"/>
                <a:ea typeface="ＭＳ Ｐゴシック" charset="0"/>
                <a:cs typeface="ＭＳ Ｐゴシック" charset="0"/>
              </a:defRPr>
            </a:lvl2pPr>
            <a:lvl3pPr marL="1164717" indent="-232943">
              <a:defRPr sz="2400" b="1">
                <a:solidFill>
                  <a:schemeClr val="tx1"/>
                </a:solidFill>
                <a:latin typeface="Times" charset="0"/>
                <a:ea typeface="ＭＳ Ｐゴシック" charset="0"/>
                <a:cs typeface="ＭＳ Ｐゴシック" charset="0"/>
              </a:defRPr>
            </a:lvl3pPr>
            <a:lvl4pPr marL="1630604" indent="-232943">
              <a:defRPr sz="2400" b="1">
                <a:solidFill>
                  <a:schemeClr val="tx1"/>
                </a:solidFill>
                <a:latin typeface="Times" charset="0"/>
                <a:ea typeface="ＭＳ Ｐゴシック" charset="0"/>
                <a:cs typeface="ＭＳ Ｐゴシック" charset="0"/>
              </a:defRPr>
            </a:lvl4pPr>
            <a:lvl5pPr marL="2096491" indent="-232943">
              <a:defRPr sz="2400" b="1">
                <a:solidFill>
                  <a:schemeClr val="tx1"/>
                </a:solidFill>
                <a:latin typeface="Times" charset="0"/>
                <a:ea typeface="ＭＳ Ｐゴシック" charset="0"/>
                <a:cs typeface="ＭＳ Ｐゴシック" charset="0"/>
              </a:defRPr>
            </a:lvl5pPr>
            <a:lvl6pPr marL="2562377" indent="-232943"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3028264" indent="-232943"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94151" indent="-232943"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960038" indent="-232943"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27</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dirty="0">
                <a:latin typeface="Times New Roman"/>
                <a:cs typeface="Times New Roman"/>
              </a:rPr>
              <a:t>Figure 8.13</a:t>
            </a:r>
            <a:r>
              <a:rPr lang="en-US" dirty="0" smtClean="0">
                <a:latin typeface="Times New Roman"/>
                <a:cs typeface="Times New Roman"/>
              </a:rPr>
              <a:t>-4 </a:t>
            </a:r>
            <a:r>
              <a:rPr lang="en-US" dirty="0">
                <a:latin typeface="Times New Roman"/>
                <a:cs typeface="Times New Roman"/>
              </a:rPr>
              <a:t>The stages of meiosis (part </a:t>
            </a:r>
            <a:r>
              <a:rPr lang="en-US" dirty="0" smtClean="0">
                <a:latin typeface="Times New Roman"/>
                <a:cs typeface="Times New Roman"/>
              </a:rPr>
              <a:t>4)</a:t>
            </a:r>
            <a:endParaRPr lang="en-US" dirty="0">
              <a:latin typeface="Times New Roman"/>
              <a:cs typeface="Times New Roman"/>
            </a:endParaRPr>
          </a:p>
        </p:txBody>
      </p:sp>
    </p:spTree>
    <p:extLst>
      <p:ext uri="{BB962C8B-B14F-4D97-AF65-F5344CB8AC3E}">
        <p14:creationId xmlns:p14="http://schemas.microsoft.com/office/powerpoint/2010/main" val="1318737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57066" indent="-291179">
              <a:defRPr sz="2400" b="1">
                <a:solidFill>
                  <a:schemeClr val="tx1"/>
                </a:solidFill>
                <a:latin typeface="Times" charset="0"/>
                <a:ea typeface="ＭＳ Ｐゴシック" charset="0"/>
                <a:cs typeface="ＭＳ Ｐゴシック" charset="0"/>
              </a:defRPr>
            </a:lvl2pPr>
            <a:lvl3pPr marL="1164717" indent="-232943">
              <a:defRPr sz="2400" b="1">
                <a:solidFill>
                  <a:schemeClr val="tx1"/>
                </a:solidFill>
                <a:latin typeface="Times" charset="0"/>
                <a:ea typeface="ＭＳ Ｐゴシック" charset="0"/>
                <a:cs typeface="ＭＳ Ｐゴシック" charset="0"/>
              </a:defRPr>
            </a:lvl3pPr>
            <a:lvl4pPr marL="1630604" indent="-232943">
              <a:defRPr sz="2400" b="1">
                <a:solidFill>
                  <a:schemeClr val="tx1"/>
                </a:solidFill>
                <a:latin typeface="Times" charset="0"/>
                <a:ea typeface="ＭＳ Ｐゴシック" charset="0"/>
                <a:cs typeface="ＭＳ Ｐゴシック" charset="0"/>
              </a:defRPr>
            </a:lvl4pPr>
            <a:lvl5pPr marL="2096491" indent="-232943">
              <a:defRPr sz="2400" b="1">
                <a:solidFill>
                  <a:schemeClr val="tx1"/>
                </a:solidFill>
                <a:latin typeface="Times" charset="0"/>
                <a:ea typeface="ＭＳ Ｐゴシック" charset="0"/>
                <a:cs typeface="ＭＳ Ｐゴシック" charset="0"/>
              </a:defRPr>
            </a:lvl5pPr>
            <a:lvl6pPr marL="2562377" indent="-232943"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3028264" indent="-232943"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94151" indent="-232943"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960038" indent="-232943"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28</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dirty="0">
                <a:latin typeface="Times New Roman"/>
                <a:cs typeface="Times New Roman"/>
              </a:rPr>
              <a:t>Figure 8.13</a:t>
            </a:r>
            <a:r>
              <a:rPr lang="en-US" dirty="0" smtClean="0">
                <a:latin typeface="Times New Roman"/>
                <a:cs typeface="Times New Roman"/>
              </a:rPr>
              <a:t>-6 </a:t>
            </a:r>
            <a:r>
              <a:rPr lang="en-US" dirty="0">
                <a:latin typeface="Times New Roman"/>
                <a:cs typeface="Times New Roman"/>
              </a:rPr>
              <a:t>The stages of meiosis (part </a:t>
            </a:r>
            <a:r>
              <a:rPr lang="en-US" dirty="0" smtClean="0">
                <a:latin typeface="Times New Roman"/>
                <a:cs typeface="Times New Roman"/>
              </a:rPr>
              <a:t>6)</a:t>
            </a:r>
            <a:endParaRPr lang="en-US" dirty="0">
              <a:latin typeface="Times New Roman"/>
              <a:cs typeface="Times New Roman"/>
            </a:endParaRPr>
          </a:p>
        </p:txBody>
      </p:sp>
    </p:spTree>
    <p:extLst>
      <p:ext uri="{BB962C8B-B14F-4D97-AF65-F5344CB8AC3E}">
        <p14:creationId xmlns:p14="http://schemas.microsoft.com/office/powerpoint/2010/main" val="13533468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57066" indent="-291179">
              <a:defRPr sz="2400" b="1">
                <a:solidFill>
                  <a:schemeClr val="tx1"/>
                </a:solidFill>
                <a:latin typeface="Times" charset="0"/>
                <a:ea typeface="ＭＳ Ｐゴシック" charset="0"/>
                <a:cs typeface="ＭＳ Ｐゴシック" charset="0"/>
              </a:defRPr>
            </a:lvl2pPr>
            <a:lvl3pPr marL="1164717" indent="-232943">
              <a:defRPr sz="2400" b="1">
                <a:solidFill>
                  <a:schemeClr val="tx1"/>
                </a:solidFill>
                <a:latin typeface="Times" charset="0"/>
                <a:ea typeface="ＭＳ Ｐゴシック" charset="0"/>
                <a:cs typeface="ＭＳ Ｐゴシック" charset="0"/>
              </a:defRPr>
            </a:lvl3pPr>
            <a:lvl4pPr marL="1630604" indent="-232943">
              <a:defRPr sz="2400" b="1">
                <a:solidFill>
                  <a:schemeClr val="tx1"/>
                </a:solidFill>
                <a:latin typeface="Times" charset="0"/>
                <a:ea typeface="ＭＳ Ｐゴシック" charset="0"/>
                <a:cs typeface="ＭＳ Ｐゴシック" charset="0"/>
              </a:defRPr>
            </a:lvl4pPr>
            <a:lvl5pPr marL="2096491" indent="-232943">
              <a:defRPr sz="2400" b="1">
                <a:solidFill>
                  <a:schemeClr val="tx1"/>
                </a:solidFill>
                <a:latin typeface="Times" charset="0"/>
                <a:ea typeface="ＭＳ Ｐゴシック" charset="0"/>
                <a:cs typeface="ＭＳ Ｐゴシック" charset="0"/>
              </a:defRPr>
            </a:lvl5pPr>
            <a:lvl6pPr marL="2562377" indent="-232943"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3028264" indent="-232943"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94151" indent="-232943"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960038" indent="-232943"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29</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dirty="0">
                <a:latin typeface="Times New Roman"/>
                <a:cs typeface="Times New Roman"/>
              </a:rPr>
              <a:t>Figure 8.13</a:t>
            </a:r>
            <a:r>
              <a:rPr lang="en-US" dirty="0" smtClean="0">
                <a:latin typeface="Times New Roman"/>
                <a:cs typeface="Times New Roman"/>
              </a:rPr>
              <a:t>-7 </a:t>
            </a:r>
            <a:r>
              <a:rPr lang="en-US" dirty="0">
                <a:latin typeface="Times New Roman"/>
                <a:cs typeface="Times New Roman"/>
              </a:rPr>
              <a:t>The stages of meiosis (part </a:t>
            </a:r>
            <a:r>
              <a:rPr lang="en-US" dirty="0" smtClean="0">
                <a:latin typeface="Times New Roman"/>
                <a:cs typeface="Times New Roman"/>
              </a:rPr>
              <a:t>7)</a:t>
            </a:r>
            <a:endParaRPr lang="en-US" dirty="0">
              <a:latin typeface="Times New Roman"/>
              <a:cs typeface="Times New Roman"/>
            </a:endParaRPr>
          </a:p>
        </p:txBody>
      </p:sp>
    </p:spTree>
    <p:extLst>
      <p:ext uri="{BB962C8B-B14F-4D97-AF65-F5344CB8AC3E}">
        <p14:creationId xmlns:p14="http://schemas.microsoft.com/office/powerpoint/2010/main" val="24058829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Times New Roman" charset="0"/>
                <a:ea typeface="ＭＳ Ｐゴシック" charset="-128"/>
                <a:cs typeface="ＭＳ Ｐゴシック" charset="-128"/>
              </a:rPr>
              <a:t>Student Misconceptions and Concerns</a:t>
            </a:r>
            <a:endParaRPr lang="en-US" dirty="0">
              <a:latin typeface="Times New Roman" charset="0"/>
              <a:ea typeface="ＭＳ Ｐゴシック" charset="-128"/>
              <a:cs typeface="ＭＳ Ｐゴシック" charset="-128"/>
            </a:endParaRPr>
          </a:p>
          <a:p>
            <a:r>
              <a:rPr lang="en-US" dirty="0">
                <a:latin typeface="Times New Roman" charset="0"/>
                <a:ea typeface="ＭＳ Ｐゴシック" charset="-128"/>
                <a:cs typeface="ＭＳ Ｐゴシック" charset="-128"/>
              </a:rPr>
              <a:t>• Students might not immediately see the need for meiosis in sexual reproduction. Consider an example of what would happen over many generations if gametes were produced by mitosis. The resulting genetic doubling is prevented if each gamete has only half the genetic material of the adult cells.</a:t>
            </a:r>
          </a:p>
          <a:p>
            <a:r>
              <a:rPr lang="en-US" b="1" dirty="0">
                <a:latin typeface="Times New Roman" charset="0"/>
                <a:ea typeface="ＭＳ Ｐゴシック" charset="-128"/>
                <a:cs typeface="ＭＳ Ｐゴシック" charset="-128"/>
              </a:rPr>
              <a:t>Teaching Tips</a:t>
            </a:r>
            <a:endParaRPr lang="en-US" dirty="0">
              <a:latin typeface="Times New Roman" charset="0"/>
              <a:ea typeface="ＭＳ Ｐゴシック" charset="-128"/>
              <a:cs typeface="ＭＳ Ｐゴシック" charset="-128"/>
            </a:endParaRPr>
          </a:p>
          <a:p>
            <a:r>
              <a:rPr lang="en-US" dirty="0">
                <a:latin typeface="Times New Roman" charset="0"/>
                <a:ea typeface="ＭＳ Ｐゴシック" charset="-128"/>
                <a:cs typeface="ＭＳ Ｐゴシック" charset="-128"/>
              </a:rPr>
              <a:t>• Challenge students to identify which stage of meiosis is most like mitosis. Comparing the specific events of mitosis, meiosis I, and meiosis II to each other allows students to identify essential differences.</a:t>
            </a:r>
          </a:p>
          <a:p>
            <a:r>
              <a:rPr lang="en-US" b="1" dirty="0">
                <a:latin typeface="Times New Roman" charset="0"/>
                <a:ea typeface="ＭＳ Ｐゴシック" charset="-128"/>
                <a:cs typeface="ＭＳ Ｐゴシック" charset="-128"/>
              </a:rPr>
              <a:t>Active Lecture Tips</a:t>
            </a:r>
            <a:endParaRPr lang="en-US" dirty="0">
              <a:latin typeface="Times New Roman" charset="0"/>
              <a:ea typeface="ＭＳ Ｐゴシック" charset="-128"/>
              <a:cs typeface="ＭＳ Ｐゴシック" charset="-128"/>
            </a:endParaRPr>
          </a:p>
          <a:p>
            <a:r>
              <a:rPr lang="en-US" dirty="0">
                <a:latin typeface="Times New Roman" charset="0"/>
                <a:ea typeface="ＭＳ Ｐゴシック" charset="-128"/>
                <a:cs typeface="ＭＳ Ｐゴシック" charset="-128"/>
              </a:rPr>
              <a:t>• See the Activity </a:t>
            </a:r>
            <a:r>
              <a:rPr lang="en-US" i="1" dirty="0">
                <a:latin typeface="Times New Roman" charset="0"/>
                <a:ea typeface="ＭＳ Ｐゴシック" charset="-128"/>
                <a:cs typeface="ＭＳ Ｐゴシック" charset="-128"/>
              </a:rPr>
              <a:t>Student Demonstration of Mitosis and Meiosis Using Chromosome Cut-Outs as Models</a:t>
            </a:r>
            <a:r>
              <a:rPr lang="en-US" dirty="0">
                <a:latin typeface="Times New Roman" charset="0"/>
                <a:ea typeface="ＭＳ Ｐゴシック" charset="-128"/>
                <a:cs typeface="ＭＳ Ｐゴシック" charset="-128"/>
              </a:rPr>
              <a:t> on the Instructor Exchange. Visit the Instructor Exchange in the </a:t>
            </a:r>
            <a:r>
              <a:rPr lang="en-US" dirty="0" err="1">
                <a:latin typeface="Times New Roman" charset="0"/>
                <a:ea typeface="ＭＳ Ｐゴシック" charset="-128"/>
                <a:cs typeface="ＭＳ Ｐゴシック" charset="-128"/>
              </a:rPr>
              <a:t>MasteringBiology</a:t>
            </a:r>
            <a:r>
              <a:rPr lang="en-US" dirty="0">
                <a:latin typeface="Times New Roman" charset="0"/>
                <a:ea typeface="ＭＳ Ｐゴシック" charset="-128"/>
                <a:cs typeface="ＭＳ Ｐゴシック" charset="-128"/>
              </a:rPr>
              <a:t> instructor resource area for a description of this activity.</a:t>
            </a:r>
            <a:endParaRPr lang="en-US" dirty="0" smtClean="0"/>
          </a:p>
        </p:txBody>
      </p:sp>
      <p:sp>
        <p:nvSpPr>
          <p:cNvPr id="4" name="Slide Number Placeholder 3"/>
          <p:cNvSpPr>
            <a:spLocks noGrp="1"/>
          </p:cNvSpPr>
          <p:nvPr>
            <p:ph type="sldNum" sz="quarter" idx="10"/>
          </p:nvPr>
        </p:nvSpPr>
        <p:spPr/>
        <p:txBody>
          <a:bodyPr/>
          <a:lstStyle/>
          <a:p>
            <a:fld id="{5133DCB9-FCFA-424C-9390-3ECF613363B3}" type="slidenum">
              <a:rPr lang="en-US" smtClean="0"/>
              <a:t>30</a:t>
            </a:fld>
            <a:endParaRPr lang="en-US"/>
          </a:p>
        </p:txBody>
      </p:sp>
    </p:spTree>
    <p:extLst>
      <p:ext uri="{BB962C8B-B14F-4D97-AF65-F5344CB8AC3E}">
        <p14:creationId xmlns:p14="http://schemas.microsoft.com/office/powerpoint/2010/main" val="16966257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Times New Roman" charset="0"/>
                <a:ea typeface="ＭＳ Ｐゴシック" charset="-128"/>
                <a:cs typeface="ＭＳ Ｐゴシック" charset="-128"/>
              </a:rPr>
              <a:t>Student Misconceptions and Concerns</a:t>
            </a:r>
            <a:endParaRPr lang="en-US" dirty="0">
              <a:latin typeface="Times New Roman" charset="0"/>
              <a:ea typeface="ＭＳ Ｐゴシック" charset="-128"/>
              <a:cs typeface="ＭＳ Ｐゴシック" charset="-128"/>
            </a:endParaRPr>
          </a:p>
          <a:p>
            <a:r>
              <a:rPr lang="en-US" dirty="0">
                <a:latin typeface="Times New Roman" charset="0"/>
                <a:ea typeface="ＭＳ Ｐゴシック" charset="-128"/>
                <a:cs typeface="ＭＳ Ｐゴシック" charset="-128"/>
              </a:rPr>
              <a:t>• Students might not immediately see the need for meiosis in sexual reproduction. Consider an example of what would happen over many generations if gametes were produced by mitosis. The resulting genetic doubling is prevented if each gamete has only half the genetic material of the adult cells.</a:t>
            </a:r>
          </a:p>
          <a:p>
            <a:r>
              <a:rPr lang="en-US" b="1" dirty="0">
                <a:latin typeface="Times New Roman" charset="0"/>
                <a:ea typeface="ＭＳ Ｐゴシック" charset="-128"/>
                <a:cs typeface="ＭＳ Ｐゴシック" charset="-128"/>
              </a:rPr>
              <a:t>Teaching Tips</a:t>
            </a:r>
            <a:endParaRPr lang="en-US" dirty="0">
              <a:latin typeface="Times New Roman" charset="0"/>
              <a:ea typeface="ＭＳ Ｐゴシック" charset="-128"/>
              <a:cs typeface="ＭＳ Ｐゴシック" charset="-128"/>
            </a:endParaRPr>
          </a:p>
          <a:p>
            <a:r>
              <a:rPr lang="en-US" dirty="0">
                <a:latin typeface="Times New Roman" charset="0"/>
                <a:ea typeface="ＭＳ Ｐゴシック" charset="-128"/>
                <a:cs typeface="ＭＳ Ｐゴシック" charset="-128"/>
              </a:rPr>
              <a:t>• How meiosis results in four haploid cells yet mitosis yields two diploid cells is often memorized but seldom understood. It can be explained like this. Consider a pair of chromosomes in a cell before any cell divisions. This pair of chromosomes duplicates such that two chromosomes become four (although each pair of sister chromatids are joined at their centromeres). Therefore, mitosis and meiosis each typically begin with four “chromosomes” after replication but before division. Mitosis divides once, producing two cells, each with two chromosomes. Meiosis divides twice, sorting the four chromosomes into four separate cells.</a:t>
            </a:r>
          </a:p>
          <a:p>
            <a:r>
              <a:rPr lang="en-US" dirty="0">
                <a:latin typeface="Times New Roman" charset="0"/>
                <a:ea typeface="ＭＳ Ｐゴシック" charset="-128"/>
                <a:cs typeface="ＭＳ Ｐゴシック" charset="-128"/>
              </a:rPr>
              <a:t>• Consider emphasizing a crucial difference between the processes of mitosis and meiosis. In mitosis, sister chromatids separate at metaphase. In meiosis I metaphase, sister chromatids stay together, and homologous pairs of chromosomes separate. Consider sketching a comparison of the alignment of the chromosomes at mitosis metaphase and metaphase meiosis I. Module 8.14 helps to make this important distinction. You might create a test question in which you ask students to draw several pairs of homologous chromosomes lined up at metaphase in mitosis versus meiosis I.</a:t>
            </a:r>
          </a:p>
          <a:p>
            <a:r>
              <a:rPr lang="en-US" b="1" dirty="0">
                <a:latin typeface="Times New Roman" charset="0"/>
                <a:ea typeface="ＭＳ Ｐゴシック" charset="-128"/>
                <a:cs typeface="ＭＳ Ｐゴシック" charset="-128"/>
              </a:rPr>
              <a:t>Active Lecture Tips</a:t>
            </a:r>
            <a:endParaRPr lang="en-US" dirty="0">
              <a:latin typeface="Times New Roman" charset="0"/>
              <a:ea typeface="ＭＳ Ｐゴシック" charset="-128"/>
              <a:cs typeface="ＭＳ Ｐゴシック" charset="-128"/>
            </a:endParaRPr>
          </a:p>
          <a:p>
            <a:r>
              <a:rPr lang="en-US" dirty="0">
                <a:latin typeface="Times New Roman" charset="0"/>
                <a:ea typeface="ＭＳ Ｐゴシック" charset="-128"/>
                <a:cs typeface="ＭＳ Ｐゴシック" charset="-128"/>
              </a:rPr>
              <a:t>• See the Activity </a:t>
            </a:r>
            <a:r>
              <a:rPr lang="en-US" i="1" dirty="0">
                <a:latin typeface="Times New Roman" charset="0"/>
                <a:ea typeface="ＭＳ Ｐゴシック" charset="-128"/>
                <a:cs typeface="ＭＳ Ｐゴシック" charset="-128"/>
              </a:rPr>
              <a:t>Student Demonstration of Mitosis and Meiosis Using Chromosome Cut-Outs as Models</a:t>
            </a:r>
            <a:r>
              <a:rPr lang="en-US" dirty="0">
                <a:latin typeface="Times New Roman" charset="0"/>
                <a:ea typeface="ＭＳ Ｐゴシック" charset="-128"/>
                <a:cs typeface="ＭＳ Ｐゴシック" charset="-128"/>
              </a:rPr>
              <a:t> on the Instructor Exchange. Visit the Instructor Exchange in the </a:t>
            </a:r>
            <a:r>
              <a:rPr lang="en-US" dirty="0" err="1">
                <a:latin typeface="Times New Roman" charset="0"/>
                <a:ea typeface="ＭＳ Ｐゴシック" charset="-128"/>
                <a:cs typeface="ＭＳ Ｐゴシック" charset="-128"/>
              </a:rPr>
              <a:t>MasteringBiology</a:t>
            </a:r>
            <a:r>
              <a:rPr lang="en-US" dirty="0">
                <a:latin typeface="Times New Roman" charset="0"/>
                <a:ea typeface="ＭＳ Ｐゴシック" charset="-128"/>
                <a:cs typeface="ＭＳ Ｐゴシック" charset="-128"/>
              </a:rPr>
              <a:t> instructor resource area for a description of this activity.</a:t>
            </a:r>
          </a:p>
        </p:txBody>
      </p:sp>
      <p:sp>
        <p:nvSpPr>
          <p:cNvPr id="4" name="Slide Number Placeholder 3"/>
          <p:cNvSpPr>
            <a:spLocks noGrp="1"/>
          </p:cNvSpPr>
          <p:nvPr>
            <p:ph type="sldNum" sz="quarter" idx="10"/>
          </p:nvPr>
        </p:nvSpPr>
        <p:spPr/>
        <p:txBody>
          <a:bodyPr/>
          <a:lstStyle/>
          <a:p>
            <a:fld id="{5133DCB9-FCFA-424C-9390-3ECF613363B3}" type="slidenum">
              <a:rPr lang="en-US" smtClean="0"/>
              <a:t>31</a:t>
            </a:fld>
            <a:endParaRPr lang="en-US"/>
          </a:p>
        </p:txBody>
      </p:sp>
    </p:spTree>
    <p:extLst>
      <p:ext uri="{BB962C8B-B14F-4D97-AF65-F5344CB8AC3E}">
        <p14:creationId xmlns:p14="http://schemas.microsoft.com/office/powerpoint/2010/main" val="8808975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57066" indent="-291179">
              <a:defRPr sz="2400" b="1">
                <a:solidFill>
                  <a:schemeClr val="tx1"/>
                </a:solidFill>
                <a:latin typeface="Times" charset="0"/>
                <a:ea typeface="ＭＳ Ｐゴシック" charset="0"/>
                <a:cs typeface="ＭＳ Ｐゴシック" charset="0"/>
              </a:defRPr>
            </a:lvl2pPr>
            <a:lvl3pPr marL="1164717" indent="-232943">
              <a:defRPr sz="2400" b="1">
                <a:solidFill>
                  <a:schemeClr val="tx1"/>
                </a:solidFill>
                <a:latin typeface="Times" charset="0"/>
                <a:ea typeface="ＭＳ Ｐゴシック" charset="0"/>
                <a:cs typeface="ＭＳ Ｐゴシック" charset="0"/>
              </a:defRPr>
            </a:lvl3pPr>
            <a:lvl4pPr marL="1630604" indent="-232943">
              <a:defRPr sz="2400" b="1">
                <a:solidFill>
                  <a:schemeClr val="tx1"/>
                </a:solidFill>
                <a:latin typeface="Times" charset="0"/>
                <a:ea typeface="ＭＳ Ｐゴシック" charset="0"/>
                <a:cs typeface="ＭＳ Ｐゴシック" charset="0"/>
              </a:defRPr>
            </a:lvl4pPr>
            <a:lvl5pPr marL="2096491" indent="-232943">
              <a:defRPr sz="2400" b="1">
                <a:solidFill>
                  <a:schemeClr val="tx1"/>
                </a:solidFill>
                <a:latin typeface="Times" charset="0"/>
                <a:ea typeface="ＭＳ Ｐゴシック" charset="0"/>
                <a:cs typeface="ＭＳ Ｐゴシック" charset="0"/>
              </a:defRPr>
            </a:lvl5pPr>
            <a:lvl6pPr marL="2562377" indent="-232943"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3028264" indent="-232943"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94151" indent="-232943"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960038" indent="-232943"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32</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xfrm>
            <a:off x="934720" y="4415790"/>
            <a:ext cx="5140960" cy="41833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dirty="0" smtClean="0">
                <a:latin typeface="Times New Roman"/>
                <a:cs typeface="Times New Roman"/>
              </a:rPr>
              <a:t>Figure 8.14-1 Comparison of mitosis and meiosis (step 1)</a:t>
            </a:r>
            <a:endParaRPr lang="en-US" dirty="0">
              <a:latin typeface="Times New Roman"/>
              <a:cs typeface="Times New Roman"/>
            </a:endParaRPr>
          </a:p>
        </p:txBody>
      </p:sp>
    </p:spTree>
    <p:extLst>
      <p:ext uri="{BB962C8B-B14F-4D97-AF65-F5344CB8AC3E}">
        <p14:creationId xmlns:p14="http://schemas.microsoft.com/office/powerpoint/2010/main" val="11852921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57066" indent="-291179">
              <a:defRPr sz="2400" b="1">
                <a:solidFill>
                  <a:schemeClr val="tx1"/>
                </a:solidFill>
                <a:latin typeface="Times" charset="0"/>
                <a:ea typeface="ＭＳ Ｐゴシック" charset="0"/>
                <a:cs typeface="ＭＳ Ｐゴシック" charset="0"/>
              </a:defRPr>
            </a:lvl2pPr>
            <a:lvl3pPr marL="1164717" indent="-232943">
              <a:defRPr sz="2400" b="1">
                <a:solidFill>
                  <a:schemeClr val="tx1"/>
                </a:solidFill>
                <a:latin typeface="Times" charset="0"/>
                <a:ea typeface="ＭＳ Ｐゴシック" charset="0"/>
                <a:cs typeface="ＭＳ Ｐゴシック" charset="0"/>
              </a:defRPr>
            </a:lvl3pPr>
            <a:lvl4pPr marL="1630604" indent="-232943">
              <a:defRPr sz="2400" b="1">
                <a:solidFill>
                  <a:schemeClr val="tx1"/>
                </a:solidFill>
                <a:latin typeface="Times" charset="0"/>
                <a:ea typeface="ＭＳ Ｐゴシック" charset="0"/>
                <a:cs typeface="ＭＳ Ｐゴシック" charset="0"/>
              </a:defRPr>
            </a:lvl4pPr>
            <a:lvl5pPr marL="2096491" indent="-232943">
              <a:defRPr sz="2400" b="1">
                <a:solidFill>
                  <a:schemeClr val="tx1"/>
                </a:solidFill>
                <a:latin typeface="Times" charset="0"/>
                <a:ea typeface="ＭＳ Ｐゴシック" charset="0"/>
                <a:cs typeface="ＭＳ Ｐゴシック" charset="0"/>
              </a:defRPr>
            </a:lvl5pPr>
            <a:lvl6pPr marL="2562377" indent="-232943"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3028264" indent="-232943"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94151" indent="-232943"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960038" indent="-232943"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33</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dirty="0">
                <a:latin typeface="Times New Roman"/>
                <a:cs typeface="Times New Roman"/>
              </a:rPr>
              <a:t>Figure 8.14</a:t>
            </a:r>
            <a:r>
              <a:rPr lang="en-US" dirty="0" smtClean="0">
                <a:latin typeface="Times New Roman"/>
                <a:cs typeface="Times New Roman"/>
              </a:rPr>
              <a:t>-2 </a:t>
            </a:r>
            <a:r>
              <a:rPr lang="en-US" dirty="0">
                <a:latin typeface="Times New Roman"/>
                <a:cs typeface="Times New Roman"/>
              </a:rPr>
              <a:t>Comparison of mitosis and meiosis (step </a:t>
            </a:r>
            <a:r>
              <a:rPr lang="en-US" dirty="0" smtClean="0">
                <a:latin typeface="Times New Roman"/>
                <a:cs typeface="Times New Roman"/>
              </a:rPr>
              <a:t>2)</a:t>
            </a:r>
            <a:endParaRPr lang="en-US" dirty="0">
              <a:latin typeface="Times New Roman"/>
              <a:cs typeface="Times New Roman"/>
            </a:endParaRPr>
          </a:p>
        </p:txBody>
      </p:sp>
    </p:spTree>
    <p:extLst>
      <p:ext uri="{BB962C8B-B14F-4D97-AF65-F5344CB8AC3E}">
        <p14:creationId xmlns:p14="http://schemas.microsoft.com/office/powerpoint/2010/main" val="20278354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57066" indent="-291179">
              <a:defRPr sz="2400" b="1">
                <a:solidFill>
                  <a:schemeClr val="tx1"/>
                </a:solidFill>
                <a:latin typeface="Times" charset="0"/>
                <a:ea typeface="ＭＳ Ｐゴシック" charset="0"/>
                <a:cs typeface="ＭＳ Ｐゴシック" charset="0"/>
              </a:defRPr>
            </a:lvl2pPr>
            <a:lvl3pPr marL="1164717" indent="-232943">
              <a:defRPr sz="2400" b="1">
                <a:solidFill>
                  <a:schemeClr val="tx1"/>
                </a:solidFill>
                <a:latin typeface="Times" charset="0"/>
                <a:ea typeface="ＭＳ Ｐゴシック" charset="0"/>
                <a:cs typeface="ＭＳ Ｐゴシック" charset="0"/>
              </a:defRPr>
            </a:lvl3pPr>
            <a:lvl4pPr marL="1630604" indent="-232943">
              <a:defRPr sz="2400" b="1">
                <a:solidFill>
                  <a:schemeClr val="tx1"/>
                </a:solidFill>
                <a:latin typeface="Times" charset="0"/>
                <a:ea typeface="ＭＳ Ｐゴシック" charset="0"/>
                <a:cs typeface="ＭＳ Ｐゴシック" charset="0"/>
              </a:defRPr>
            </a:lvl4pPr>
            <a:lvl5pPr marL="2096491" indent="-232943">
              <a:defRPr sz="2400" b="1">
                <a:solidFill>
                  <a:schemeClr val="tx1"/>
                </a:solidFill>
                <a:latin typeface="Times" charset="0"/>
                <a:ea typeface="ＭＳ Ｐゴシック" charset="0"/>
                <a:cs typeface="ＭＳ Ｐゴシック" charset="0"/>
              </a:defRPr>
            </a:lvl5pPr>
            <a:lvl6pPr marL="2562377" indent="-232943"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3028264" indent="-232943"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94151" indent="-232943"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960038" indent="-232943"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34</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dirty="0">
                <a:latin typeface="Times New Roman"/>
                <a:cs typeface="Times New Roman"/>
              </a:rPr>
              <a:t>Figure 8.14</a:t>
            </a:r>
            <a:r>
              <a:rPr lang="en-US" dirty="0" smtClean="0">
                <a:latin typeface="Times New Roman"/>
                <a:cs typeface="Times New Roman"/>
              </a:rPr>
              <a:t>-3 </a:t>
            </a:r>
            <a:r>
              <a:rPr lang="en-US" dirty="0">
                <a:latin typeface="Times New Roman"/>
                <a:cs typeface="Times New Roman"/>
              </a:rPr>
              <a:t>Comparison of mitosis and meiosis (step </a:t>
            </a:r>
            <a:r>
              <a:rPr lang="en-US" dirty="0" smtClean="0">
                <a:latin typeface="Times New Roman"/>
                <a:cs typeface="Times New Roman"/>
              </a:rPr>
              <a:t>3)</a:t>
            </a:r>
            <a:endParaRPr lang="en-US" dirty="0">
              <a:latin typeface="Times New Roman"/>
              <a:cs typeface="Times New Roman"/>
            </a:endParaRPr>
          </a:p>
        </p:txBody>
      </p:sp>
    </p:spTree>
    <p:extLst>
      <p:ext uri="{BB962C8B-B14F-4D97-AF65-F5344CB8AC3E}">
        <p14:creationId xmlns:p14="http://schemas.microsoft.com/office/powerpoint/2010/main" val="3707657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57066" indent="-291179">
              <a:defRPr sz="2400" b="1">
                <a:solidFill>
                  <a:schemeClr val="tx1"/>
                </a:solidFill>
                <a:latin typeface="Times" charset="0"/>
                <a:ea typeface="ＭＳ Ｐゴシック" charset="0"/>
                <a:cs typeface="ＭＳ Ｐゴシック" charset="0"/>
              </a:defRPr>
            </a:lvl2pPr>
            <a:lvl3pPr marL="1164717" indent="-232943">
              <a:defRPr sz="2400" b="1">
                <a:solidFill>
                  <a:schemeClr val="tx1"/>
                </a:solidFill>
                <a:latin typeface="Times" charset="0"/>
                <a:ea typeface="ＭＳ Ｐゴシック" charset="0"/>
                <a:cs typeface="ＭＳ Ｐゴシック" charset="0"/>
              </a:defRPr>
            </a:lvl3pPr>
            <a:lvl4pPr marL="1630604" indent="-232943">
              <a:defRPr sz="2400" b="1">
                <a:solidFill>
                  <a:schemeClr val="tx1"/>
                </a:solidFill>
                <a:latin typeface="Times" charset="0"/>
                <a:ea typeface="ＭＳ Ｐゴシック" charset="0"/>
                <a:cs typeface="ＭＳ Ｐゴシック" charset="0"/>
              </a:defRPr>
            </a:lvl4pPr>
            <a:lvl5pPr marL="2096491" indent="-232943">
              <a:defRPr sz="2400" b="1">
                <a:solidFill>
                  <a:schemeClr val="tx1"/>
                </a:solidFill>
                <a:latin typeface="Times" charset="0"/>
                <a:ea typeface="ＭＳ Ｐゴシック" charset="0"/>
                <a:cs typeface="ＭＳ Ｐゴシック" charset="0"/>
              </a:defRPr>
            </a:lvl5pPr>
            <a:lvl6pPr marL="2562377" indent="-232943"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3028264" indent="-232943"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94151" indent="-232943"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960038" indent="-232943"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35</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dirty="0">
                <a:latin typeface="Times New Roman"/>
                <a:cs typeface="Times New Roman"/>
              </a:rPr>
              <a:t>Figure 8.14</a:t>
            </a:r>
            <a:r>
              <a:rPr lang="en-US" dirty="0" smtClean="0">
                <a:latin typeface="Times New Roman"/>
                <a:cs typeface="Times New Roman"/>
              </a:rPr>
              <a:t>-4 </a:t>
            </a:r>
            <a:r>
              <a:rPr lang="en-US" dirty="0">
                <a:latin typeface="Times New Roman"/>
                <a:cs typeface="Times New Roman"/>
              </a:rPr>
              <a:t>Comparison of mitosis and meiosis (step </a:t>
            </a:r>
            <a:r>
              <a:rPr lang="en-US" dirty="0" smtClean="0">
                <a:latin typeface="Times New Roman"/>
                <a:cs typeface="Times New Roman"/>
              </a:rPr>
              <a:t>4)</a:t>
            </a:r>
            <a:endParaRPr lang="en-US" dirty="0">
              <a:latin typeface="Times New Roman"/>
              <a:cs typeface="Times New Roman"/>
            </a:endParaRPr>
          </a:p>
        </p:txBody>
      </p:sp>
    </p:spTree>
    <p:extLst>
      <p:ext uri="{BB962C8B-B14F-4D97-AF65-F5344CB8AC3E}">
        <p14:creationId xmlns:p14="http://schemas.microsoft.com/office/powerpoint/2010/main" val="27513891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57066" indent="-291179">
              <a:defRPr sz="2400" b="1">
                <a:solidFill>
                  <a:schemeClr val="tx1"/>
                </a:solidFill>
                <a:latin typeface="Times" charset="0"/>
                <a:ea typeface="ＭＳ Ｐゴシック" charset="0"/>
                <a:cs typeface="ＭＳ Ｐゴシック" charset="0"/>
              </a:defRPr>
            </a:lvl2pPr>
            <a:lvl3pPr marL="1164717" indent="-232943">
              <a:defRPr sz="2400" b="1">
                <a:solidFill>
                  <a:schemeClr val="tx1"/>
                </a:solidFill>
                <a:latin typeface="Times" charset="0"/>
                <a:ea typeface="ＭＳ Ｐゴシック" charset="0"/>
                <a:cs typeface="ＭＳ Ｐゴシック" charset="0"/>
              </a:defRPr>
            </a:lvl3pPr>
            <a:lvl4pPr marL="1630604" indent="-232943">
              <a:defRPr sz="2400" b="1">
                <a:solidFill>
                  <a:schemeClr val="tx1"/>
                </a:solidFill>
                <a:latin typeface="Times" charset="0"/>
                <a:ea typeface="ＭＳ Ｐゴシック" charset="0"/>
                <a:cs typeface="ＭＳ Ｐゴシック" charset="0"/>
              </a:defRPr>
            </a:lvl4pPr>
            <a:lvl5pPr marL="2096491" indent="-232943">
              <a:defRPr sz="2400" b="1">
                <a:solidFill>
                  <a:schemeClr val="tx1"/>
                </a:solidFill>
                <a:latin typeface="Times" charset="0"/>
                <a:ea typeface="ＭＳ Ｐゴシック" charset="0"/>
                <a:cs typeface="ＭＳ Ｐゴシック" charset="0"/>
              </a:defRPr>
            </a:lvl5pPr>
            <a:lvl6pPr marL="2562377" indent="-232943"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3028264" indent="-232943"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94151" indent="-232943"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960038" indent="-232943"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6</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dirty="0" smtClean="0">
                <a:latin typeface="Times New Roman"/>
                <a:cs typeface="Times New Roman"/>
              </a:rPr>
              <a:t>Figure 8.11 A pair of homologous chromosomes</a:t>
            </a:r>
            <a:endParaRPr lang="en-US" dirty="0">
              <a:latin typeface="Times New Roman"/>
              <a:cs typeface="Times New Roman"/>
            </a:endParaRPr>
          </a:p>
        </p:txBody>
      </p:sp>
    </p:spTree>
    <p:extLst>
      <p:ext uri="{BB962C8B-B14F-4D97-AF65-F5344CB8AC3E}">
        <p14:creationId xmlns:p14="http://schemas.microsoft.com/office/powerpoint/2010/main" val="15336942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57066" indent="-291179">
              <a:defRPr sz="2400" b="1">
                <a:solidFill>
                  <a:schemeClr val="tx1"/>
                </a:solidFill>
                <a:latin typeface="Times" charset="0"/>
                <a:ea typeface="ＭＳ Ｐゴシック" charset="0"/>
                <a:cs typeface="ＭＳ Ｐゴシック" charset="0"/>
              </a:defRPr>
            </a:lvl2pPr>
            <a:lvl3pPr marL="1164717" indent="-232943">
              <a:defRPr sz="2400" b="1">
                <a:solidFill>
                  <a:schemeClr val="tx1"/>
                </a:solidFill>
                <a:latin typeface="Times" charset="0"/>
                <a:ea typeface="ＭＳ Ｐゴシック" charset="0"/>
                <a:cs typeface="ＭＳ Ｐゴシック" charset="0"/>
              </a:defRPr>
            </a:lvl3pPr>
            <a:lvl4pPr marL="1630604" indent="-232943">
              <a:defRPr sz="2400" b="1">
                <a:solidFill>
                  <a:schemeClr val="tx1"/>
                </a:solidFill>
                <a:latin typeface="Times" charset="0"/>
                <a:ea typeface="ＭＳ Ｐゴシック" charset="0"/>
                <a:cs typeface="ＭＳ Ｐゴシック" charset="0"/>
              </a:defRPr>
            </a:lvl4pPr>
            <a:lvl5pPr marL="2096491" indent="-232943">
              <a:defRPr sz="2400" b="1">
                <a:solidFill>
                  <a:schemeClr val="tx1"/>
                </a:solidFill>
                <a:latin typeface="Times" charset="0"/>
                <a:ea typeface="ＭＳ Ｐゴシック" charset="0"/>
                <a:cs typeface="ＭＳ Ｐゴシック" charset="0"/>
              </a:defRPr>
            </a:lvl5pPr>
            <a:lvl6pPr marL="2562377" indent="-232943"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3028264" indent="-232943"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94151" indent="-232943"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960038" indent="-232943"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36</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dirty="0">
                <a:latin typeface="Times New Roman"/>
                <a:cs typeface="Times New Roman"/>
              </a:rPr>
              <a:t>Figure 8.14</a:t>
            </a:r>
            <a:r>
              <a:rPr lang="en-US" dirty="0" smtClean="0">
                <a:latin typeface="Times New Roman"/>
                <a:cs typeface="Times New Roman"/>
              </a:rPr>
              <a:t>-5 </a:t>
            </a:r>
            <a:r>
              <a:rPr lang="en-US" dirty="0">
                <a:latin typeface="Times New Roman"/>
                <a:cs typeface="Times New Roman"/>
              </a:rPr>
              <a:t>Comparison of mitosis and meiosis (step </a:t>
            </a:r>
            <a:r>
              <a:rPr lang="en-US" dirty="0" smtClean="0">
                <a:latin typeface="Times New Roman"/>
                <a:cs typeface="Times New Roman"/>
              </a:rPr>
              <a:t>5)</a:t>
            </a:r>
            <a:endParaRPr lang="en-US" dirty="0">
              <a:latin typeface="Times New Roman"/>
              <a:cs typeface="Times New Roman"/>
            </a:endParaRPr>
          </a:p>
        </p:txBody>
      </p:sp>
    </p:spTree>
    <p:extLst>
      <p:ext uri="{BB962C8B-B14F-4D97-AF65-F5344CB8AC3E}">
        <p14:creationId xmlns:p14="http://schemas.microsoft.com/office/powerpoint/2010/main" val="19513955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57066" indent="-291179">
              <a:defRPr sz="2400" b="1">
                <a:solidFill>
                  <a:schemeClr val="tx1"/>
                </a:solidFill>
                <a:latin typeface="Times" charset="0"/>
                <a:ea typeface="ＭＳ Ｐゴシック" charset="0"/>
                <a:cs typeface="ＭＳ Ｐゴシック" charset="0"/>
              </a:defRPr>
            </a:lvl2pPr>
            <a:lvl3pPr marL="1164717" indent="-232943">
              <a:defRPr sz="2400" b="1">
                <a:solidFill>
                  <a:schemeClr val="tx1"/>
                </a:solidFill>
                <a:latin typeface="Times" charset="0"/>
                <a:ea typeface="ＭＳ Ｐゴシック" charset="0"/>
                <a:cs typeface="ＭＳ Ｐゴシック" charset="0"/>
              </a:defRPr>
            </a:lvl3pPr>
            <a:lvl4pPr marL="1630604" indent="-232943">
              <a:defRPr sz="2400" b="1">
                <a:solidFill>
                  <a:schemeClr val="tx1"/>
                </a:solidFill>
                <a:latin typeface="Times" charset="0"/>
                <a:ea typeface="ＭＳ Ｐゴシック" charset="0"/>
                <a:cs typeface="ＭＳ Ｐゴシック" charset="0"/>
              </a:defRPr>
            </a:lvl4pPr>
            <a:lvl5pPr marL="2096491" indent="-232943">
              <a:defRPr sz="2400" b="1">
                <a:solidFill>
                  <a:schemeClr val="tx1"/>
                </a:solidFill>
                <a:latin typeface="Times" charset="0"/>
                <a:ea typeface="ＭＳ Ｐゴシック" charset="0"/>
                <a:cs typeface="ＭＳ Ｐゴシック" charset="0"/>
              </a:defRPr>
            </a:lvl5pPr>
            <a:lvl6pPr marL="2562377" indent="-232943"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3028264" indent="-232943"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94151" indent="-232943"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960038" indent="-232943"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37</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dirty="0">
                <a:latin typeface="Times New Roman"/>
                <a:cs typeface="Times New Roman"/>
              </a:rPr>
              <a:t>Figure 8.14</a:t>
            </a:r>
            <a:r>
              <a:rPr lang="en-US" dirty="0" smtClean="0">
                <a:latin typeface="Times New Roman"/>
                <a:cs typeface="Times New Roman"/>
              </a:rPr>
              <a:t>-6 </a:t>
            </a:r>
            <a:r>
              <a:rPr lang="en-US" dirty="0">
                <a:latin typeface="Times New Roman"/>
                <a:cs typeface="Times New Roman"/>
              </a:rPr>
              <a:t>Comparison of mitosis and meiosis (step </a:t>
            </a:r>
            <a:r>
              <a:rPr lang="en-US" dirty="0" smtClean="0">
                <a:latin typeface="Times New Roman"/>
                <a:cs typeface="Times New Roman"/>
              </a:rPr>
              <a:t>6)</a:t>
            </a:r>
            <a:endParaRPr lang="en-US" dirty="0">
              <a:latin typeface="Times New Roman"/>
              <a:cs typeface="Times New Roman"/>
            </a:endParaRPr>
          </a:p>
        </p:txBody>
      </p:sp>
    </p:spTree>
    <p:extLst>
      <p:ext uri="{BB962C8B-B14F-4D97-AF65-F5344CB8AC3E}">
        <p14:creationId xmlns:p14="http://schemas.microsoft.com/office/powerpoint/2010/main" val="4033116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Times New Roman" charset="0"/>
                <a:ea typeface="ＭＳ Ｐゴシック" charset="-128"/>
                <a:cs typeface="ＭＳ Ｐゴシック" charset="-128"/>
              </a:rPr>
              <a:t>Teaching Tips</a:t>
            </a:r>
            <a:endParaRPr lang="en-US" dirty="0">
              <a:latin typeface="Times New Roman" charset="0"/>
              <a:ea typeface="ＭＳ Ｐゴシック" charset="-128"/>
              <a:cs typeface="ＭＳ Ｐゴシック" charset="-128"/>
            </a:endParaRPr>
          </a:p>
          <a:p>
            <a:r>
              <a:rPr lang="en-US" dirty="0">
                <a:latin typeface="Times New Roman" charset="0"/>
                <a:ea typeface="ＭＳ Ｐゴシック" charset="-128"/>
                <a:cs typeface="ＭＳ Ｐゴシック" charset="-128"/>
              </a:rPr>
              <a:t>• The possible number of combinations produced by independent orientation of human chromosomes at meiosis metaphase I </a:t>
            </a:r>
            <a:r>
              <a:rPr lang="en-US">
                <a:latin typeface="Times New Roman" charset="0"/>
                <a:ea typeface="ＭＳ Ｐゴシック" charset="-128"/>
                <a:cs typeface="ＭＳ Ｐゴシック" charset="-128"/>
              </a:rPr>
              <a:t>is 2</a:t>
            </a:r>
            <a:r>
              <a:rPr lang="en-US" baseline="30000">
                <a:latin typeface="Times New Roman" charset="0"/>
                <a:ea typeface="ＭＳ Ｐゴシック" charset="-128"/>
                <a:cs typeface="ＭＳ Ｐゴシック" charset="-128"/>
              </a:rPr>
              <a:t>23</a:t>
            </a:r>
            <a:r>
              <a:rPr lang="en-US">
                <a:latin typeface="Times New Roman" charset="0"/>
                <a:ea typeface="ＭＳ Ｐゴシック" charset="-128"/>
                <a:cs typeface="ＭＳ Ｐゴシック" charset="-128"/>
              </a:rPr>
              <a:t>, , </a:t>
            </a:r>
            <a:r>
              <a:rPr lang="en-US" dirty="0">
                <a:latin typeface="Times New Roman" charset="0"/>
                <a:ea typeface="ＭＳ Ｐゴシック" charset="-128"/>
                <a:cs typeface="ＭＳ Ｐゴシック" charset="-128"/>
              </a:rPr>
              <a:t>or 8,388,608. This number squared is more than 70 trillion. The authors rounded down to 8 million for 2</a:t>
            </a:r>
            <a:r>
              <a:rPr lang="en-US" baseline="30000" dirty="0">
                <a:latin typeface="Times New Roman" charset="0"/>
                <a:ea typeface="ＭＳ Ｐゴシック" charset="-128"/>
                <a:cs typeface="ＭＳ Ｐゴシック" charset="-128"/>
              </a:rPr>
              <a:t>23</a:t>
            </a:r>
            <a:r>
              <a:rPr lang="en-US" dirty="0">
                <a:latin typeface="Times New Roman" charset="0"/>
                <a:ea typeface="ＭＳ Ｐゴシック" charset="-128"/>
                <a:cs typeface="ＭＳ Ｐゴシック" charset="-128"/>
              </a:rPr>
              <a:t>, and squared this, to estimate 64 trillion possible combinations. But more precisely, the number of possible zygotes produced by a single pair of reproducing humans, based solely on independent assortment and random fertilization, is over 70 trillion!</a:t>
            </a:r>
          </a:p>
          <a:p>
            <a:r>
              <a:rPr lang="en-US" dirty="0">
                <a:latin typeface="Times New Roman" charset="0"/>
                <a:ea typeface="ＭＳ Ｐゴシック" charset="-128"/>
                <a:cs typeface="ＭＳ Ｐゴシック" charset="-128"/>
              </a:rPr>
              <a:t>• Another way to represent the various combinations produced by independent orientation of chromosomes at meiosis metaphase I is to continue the shoe analogy. Imagine that you have two pairs of shoes. One pair is black; the other is white. You want to make a new pair of shoes by drawing one shoe from each original pair. Four possible pairs can be made. You can have (1) the left black and left white, (2) the right black and right white, (3) the left black and right white, or (4) the right black and left white. Actually using two pairs of shoes from your students can inject humor and create a concrete example that reduces confusion. For an additional bit of humor, ask the class if 46 students want to contribute their shoes as you try to demonstrate all 8,388,608 combinations!</a:t>
            </a:r>
          </a:p>
          <a:p>
            <a:r>
              <a:rPr lang="en-US" b="1" dirty="0">
                <a:latin typeface="Times New Roman" charset="0"/>
                <a:ea typeface="ＭＳ Ｐゴシック" charset="-128"/>
                <a:cs typeface="ＭＳ Ｐゴシック" charset="-128"/>
              </a:rPr>
              <a:t>Active Lecture Tips</a:t>
            </a:r>
            <a:endParaRPr lang="en-US" dirty="0">
              <a:latin typeface="Times New Roman" charset="0"/>
              <a:ea typeface="ＭＳ Ｐゴシック" charset="-128"/>
              <a:cs typeface="ＭＳ Ｐゴシック" charset="-128"/>
            </a:endParaRPr>
          </a:p>
          <a:p>
            <a:r>
              <a:rPr lang="en-US" dirty="0">
                <a:latin typeface="Times New Roman" charset="0"/>
                <a:ea typeface="ＭＳ Ｐゴシック" charset="-128"/>
                <a:cs typeface="ＭＳ Ｐゴシック" charset="-128"/>
              </a:rPr>
              <a:t>• See the Activity </a:t>
            </a:r>
            <a:r>
              <a:rPr lang="en-US" i="1" dirty="0">
                <a:latin typeface="Times New Roman" charset="0"/>
                <a:ea typeface="ＭＳ Ｐゴシック" charset="-128"/>
                <a:cs typeface="ＭＳ Ｐゴシック" charset="-128"/>
              </a:rPr>
              <a:t>Student Demonstration of Mitosis and Meiosis Using Chromosome Cut-Outs as Models</a:t>
            </a:r>
            <a:r>
              <a:rPr lang="en-US" dirty="0">
                <a:latin typeface="Times New Roman" charset="0"/>
                <a:ea typeface="ＭＳ Ｐゴシック" charset="-128"/>
                <a:cs typeface="ＭＳ Ｐゴシック" charset="-128"/>
              </a:rPr>
              <a:t> on the Instructor Exchange. Visit the Instructor Exchange in the </a:t>
            </a:r>
            <a:r>
              <a:rPr lang="en-US" dirty="0" err="1">
                <a:latin typeface="Times New Roman" charset="0"/>
                <a:ea typeface="ＭＳ Ｐゴシック" charset="-128"/>
                <a:cs typeface="ＭＳ Ｐゴシック" charset="-128"/>
              </a:rPr>
              <a:t>MasteringBiology</a:t>
            </a:r>
            <a:r>
              <a:rPr lang="en-US" dirty="0">
                <a:latin typeface="Times New Roman" charset="0"/>
                <a:ea typeface="ＭＳ Ｐゴシック" charset="-128"/>
                <a:cs typeface="ＭＳ Ｐゴシック" charset="-128"/>
              </a:rPr>
              <a:t> instructor resource area for a description of this activity.</a:t>
            </a:r>
          </a:p>
        </p:txBody>
      </p:sp>
      <p:sp>
        <p:nvSpPr>
          <p:cNvPr id="4" name="Slide Number Placeholder 3"/>
          <p:cNvSpPr>
            <a:spLocks noGrp="1"/>
          </p:cNvSpPr>
          <p:nvPr>
            <p:ph type="sldNum" sz="quarter" idx="10"/>
          </p:nvPr>
        </p:nvSpPr>
        <p:spPr/>
        <p:txBody>
          <a:bodyPr/>
          <a:lstStyle/>
          <a:p>
            <a:fld id="{5133DCB9-FCFA-424C-9390-3ECF613363B3}" type="slidenum">
              <a:rPr lang="en-US" smtClean="0"/>
              <a:t>40</a:t>
            </a:fld>
            <a:endParaRPr lang="en-US"/>
          </a:p>
        </p:txBody>
      </p:sp>
    </p:spTree>
    <p:extLst>
      <p:ext uri="{BB962C8B-B14F-4D97-AF65-F5344CB8AC3E}">
        <p14:creationId xmlns:p14="http://schemas.microsoft.com/office/powerpoint/2010/main" val="9393373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Times New Roman" charset="0"/>
                <a:ea typeface="ＭＳ Ｐゴシック" charset="-128"/>
                <a:cs typeface="ＭＳ Ｐゴシック" charset="-128"/>
              </a:rPr>
              <a:t>Teaching Tips</a:t>
            </a:r>
            <a:endParaRPr lang="en-US" dirty="0">
              <a:latin typeface="Times New Roman" charset="0"/>
              <a:ea typeface="ＭＳ Ｐゴシック" charset="-128"/>
              <a:cs typeface="ＭＳ Ｐゴシック" charset="-128"/>
            </a:endParaRPr>
          </a:p>
          <a:p>
            <a:r>
              <a:rPr lang="en-US" dirty="0">
                <a:latin typeface="Times New Roman" charset="0"/>
                <a:ea typeface="ＭＳ Ｐゴシック" charset="-128"/>
                <a:cs typeface="ＭＳ Ｐゴシック" charset="-128"/>
              </a:rPr>
              <a:t>• The possible number of combinations produced by independent orientation of human chromosomes at meiosis metaphase I </a:t>
            </a:r>
            <a:r>
              <a:rPr lang="en-US">
                <a:latin typeface="Times New Roman" charset="0"/>
                <a:ea typeface="ＭＳ Ｐゴシック" charset="-128"/>
                <a:cs typeface="ＭＳ Ｐゴシック" charset="-128"/>
              </a:rPr>
              <a:t>is 2</a:t>
            </a:r>
            <a:r>
              <a:rPr lang="en-US" baseline="30000">
                <a:latin typeface="Times New Roman" charset="0"/>
                <a:ea typeface="ＭＳ Ｐゴシック" charset="-128"/>
                <a:cs typeface="ＭＳ Ｐゴシック" charset="-128"/>
              </a:rPr>
              <a:t>23</a:t>
            </a:r>
            <a:r>
              <a:rPr lang="en-US">
                <a:latin typeface="Times New Roman" charset="0"/>
                <a:ea typeface="ＭＳ Ｐゴシック" charset="-128"/>
                <a:cs typeface="ＭＳ Ｐゴシック" charset="-128"/>
              </a:rPr>
              <a:t>, , </a:t>
            </a:r>
            <a:r>
              <a:rPr lang="en-US" dirty="0">
                <a:latin typeface="Times New Roman" charset="0"/>
                <a:ea typeface="ＭＳ Ｐゴシック" charset="-128"/>
                <a:cs typeface="ＭＳ Ｐゴシック" charset="-128"/>
              </a:rPr>
              <a:t>or 8,388,608. This number squared is more than 70 trillion. The authors rounded down to 8 million for 2</a:t>
            </a:r>
            <a:r>
              <a:rPr lang="en-US" baseline="30000" dirty="0">
                <a:latin typeface="Times New Roman" charset="0"/>
                <a:ea typeface="ＭＳ Ｐゴシック" charset="-128"/>
                <a:cs typeface="ＭＳ Ｐゴシック" charset="-128"/>
              </a:rPr>
              <a:t>23</a:t>
            </a:r>
            <a:r>
              <a:rPr lang="en-US" dirty="0">
                <a:latin typeface="Times New Roman" charset="0"/>
                <a:ea typeface="ＭＳ Ｐゴシック" charset="-128"/>
                <a:cs typeface="ＭＳ Ｐゴシック" charset="-128"/>
              </a:rPr>
              <a:t>, and squared this, to estimate 64 trillion possible combinations. But more precisely, the number of possible zygotes produced by a single pair of reproducing humans, based solely on independent assortment and random fertilization, is over 70 trillion!</a:t>
            </a:r>
          </a:p>
          <a:p>
            <a:r>
              <a:rPr lang="en-US" dirty="0">
                <a:latin typeface="Times New Roman" charset="0"/>
                <a:ea typeface="ＭＳ Ｐゴシック" charset="-128"/>
                <a:cs typeface="ＭＳ Ｐゴシック" charset="-128"/>
              </a:rPr>
              <a:t>• Another way to represent the various combinations produced by independent orientation of chromosomes at meiosis metaphase I is to continue the shoe analogy. Imagine that you have two pairs of shoes. One pair is black; the other is white. You want to make a new pair of shoes by drawing one shoe from each original pair. Four possible pairs can be made. You can have (1) the left black and left white, (2) the right black and right white, (3) the left black and right white, or (4) the right black and left white. Actually using two pairs of shoes from your students can inject humor and create a concrete example that reduces confusion. For an additional bit of humor, ask the class if 46 students want to contribute their shoes as you try to demonstrate all 8,388,608 combinations!</a:t>
            </a:r>
          </a:p>
          <a:p>
            <a:r>
              <a:rPr lang="en-US" b="1" dirty="0">
                <a:latin typeface="Times New Roman" charset="0"/>
                <a:ea typeface="ＭＳ Ｐゴシック" charset="-128"/>
                <a:cs typeface="ＭＳ Ｐゴシック" charset="-128"/>
              </a:rPr>
              <a:t>Active Lecture Tips</a:t>
            </a:r>
            <a:endParaRPr lang="en-US" dirty="0">
              <a:latin typeface="Times New Roman" charset="0"/>
              <a:ea typeface="ＭＳ Ｐゴシック" charset="-128"/>
              <a:cs typeface="ＭＳ Ｐゴシック" charset="-128"/>
            </a:endParaRPr>
          </a:p>
          <a:p>
            <a:r>
              <a:rPr lang="en-US" dirty="0">
                <a:latin typeface="Times New Roman" charset="0"/>
                <a:ea typeface="ＭＳ Ｐゴシック" charset="-128"/>
                <a:cs typeface="ＭＳ Ｐゴシック" charset="-128"/>
              </a:rPr>
              <a:t>• See the Activity </a:t>
            </a:r>
            <a:r>
              <a:rPr lang="en-US" i="1" dirty="0">
                <a:latin typeface="Times New Roman" charset="0"/>
                <a:ea typeface="ＭＳ Ｐゴシック" charset="-128"/>
                <a:cs typeface="ＭＳ Ｐゴシック" charset="-128"/>
              </a:rPr>
              <a:t>Student Demonstration of Mitosis and Meiosis Using Chromosome Cut-Outs as Models</a:t>
            </a:r>
            <a:r>
              <a:rPr lang="en-US" dirty="0">
                <a:latin typeface="Times New Roman" charset="0"/>
                <a:ea typeface="ＭＳ Ｐゴシック" charset="-128"/>
                <a:cs typeface="ＭＳ Ｐゴシック" charset="-128"/>
              </a:rPr>
              <a:t> on the Instructor Exchange. Visit the Instructor Exchange in the </a:t>
            </a:r>
            <a:r>
              <a:rPr lang="en-US" dirty="0" err="1">
                <a:latin typeface="Times New Roman" charset="0"/>
                <a:ea typeface="ＭＳ Ｐゴシック" charset="-128"/>
                <a:cs typeface="ＭＳ Ｐゴシック" charset="-128"/>
              </a:rPr>
              <a:t>MasteringBiology</a:t>
            </a:r>
            <a:r>
              <a:rPr lang="en-US" dirty="0">
                <a:latin typeface="Times New Roman" charset="0"/>
                <a:ea typeface="ＭＳ Ｐゴシック" charset="-128"/>
                <a:cs typeface="ＭＳ Ｐゴシック" charset="-128"/>
              </a:rPr>
              <a:t> instructor resource area for a description of this activity.</a:t>
            </a:r>
          </a:p>
        </p:txBody>
      </p:sp>
      <p:sp>
        <p:nvSpPr>
          <p:cNvPr id="4" name="Slide Number Placeholder 3"/>
          <p:cNvSpPr>
            <a:spLocks noGrp="1"/>
          </p:cNvSpPr>
          <p:nvPr>
            <p:ph type="sldNum" sz="quarter" idx="10"/>
          </p:nvPr>
        </p:nvSpPr>
        <p:spPr/>
        <p:txBody>
          <a:bodyPr/>
          <a:lstStyle/>
          <a:p>
            <a:fld id="{5133DCB9-FCFA-424C-9390-3ECF613363B3}" type="slidenum">
              <a:rPr lang="en-US" smtClean="0"/>
              <a:t>41</a:t>
            </a:fld>
            <a:endParaRPr lang="en-US"/>
          </a:p>
        </p:txBody>
      </p:sp>
    </p:spTree>
    <p:extLst>
      <p:ext uri="{BB962C8B-B14F-4D97-AF65-F5344CB8AC3E}">
        <p14:creationId xmlns:p14="http://schemas.microsoft.com/office/powerpoint/2010/main" val="28725701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Times New Roman" charset="0"/>
                <a:ea typeface="ＭＳ Ｐゴシック" charset="-128"/>
                <a:cs typeface="ＭＳ Ｐゴシック" charset="-128"/>
              </a:rPr>
              <a:t>Teaching Tips</a:t>
            </a:r>
            <a:endParaRPr lang="en-US" dirty="0">
              <a:latin typeface="Times New Roman" charset="0"/>
              <a:ea typeface="ＭＳ Ｐゴシック" charset="-128"/>
              <a:cs typeface="ＭＳ Ｐゴシック" charset="-128"/>
            </a:endParaRPr>
          </a:p>
          <a:p>
            <a:r>
              <a:rPr lang="en-US" dirty="0">
                <a:latin typeface="Times New Roman" charset="0"/>
                <a:ea typeface="ＭＳ Ｐゴシック" charset="-128"/>
                <a:cs typeface="ＭＳ Ｐゴシック" charset="-128"/>
              </a:rPr>
              <a:t>• The possible number of combinations produced by independent orientation of human chromosomes at meiosis metaphase I </a:t>
            </a:r>
            <a:r>
              <a:rPr lang="en-US">
                <a:latin typeface="Times New Roman" charset="0"/>
                <a:ea typeface="ＭＳ Ｐゴシック" charset="-128"/>
                <a:cs typeface="ＭＳ Ｐゴシック" charset="-128"/>
              </a:rPr>
              <a:t>is 2</a:t>
            </a:r>
            <a:r>
              <a:rPr lang="en-US" baseline="30000">
                <a:latin typeface="Times New Roman" charset="0"/>
                <a:ea typeface="ＭＳ Ｐゴシック" charset="-128"/>
                <a:cs typeface="ＭＳ Ｐゴシック" charset="-128"/>
              </a:rPr>
              <a:t>23</a:t>
            </a:r>
            <a:r>
              <a:rPr lang="en-US">
                <a:latin typeface="Times New Roman" charset="0"/>
                <a:ea typeface="ＭＳ Ｐゴシック" charset="-128"/>
                <a:cs typeface="ＭＳ Ｐゴシック" charset="-128"/>
              </a:rPr>
              <a:t>, , </a:t>
            </a:r>
            <a:r>
              <a:rPr lang="en-US" dirty="0">
                <a:latin typeface="Times New Roman" charset="0"/>
                <a:ea typeface="ＭＳ Ｐゴシック" charset="-128"/>
                <a:cs typeface="ＭＳ Ｐゴシック" charset="-128"/>
              </a:rPr>
              <a:t>or 8,388,608. This number squared is more than 70 trillion. The authors rounded down to 8 million for 2</a:t>
            </a:r>
            <a:r>
              <a:rPr lang="en-US" baseline="30000" dirty="0">
                <a:latin typeface="Times New Roman" charset="0"/>
                <a:ea typeface="ＭＳ Ｐゴシック" charset="-128"/>
                <a:cs typeface="ＭＳ Ｐゴシック" charset="-128"/>
              </a:rPr>
              <a:t>23</a:t>
            </a:r>
            <a:r>
              <a:rPr lang="en-US" dirty="0">
                <a:latin typeface="Times New Roman" charset="0"/>
                <a:ea typeface="ＭＳ Ｐゴシック" charset="-128"/>
                <a:cs typeface="ＭＳ Ｐゴシック" charset="-128"/>
              </a:rPr>
              <a:t>, and squared this, to estimate 64 trillion possible combinations. But more precisely, the number of possible zygotes produced by a single pair of reproducing humans, based solely on independent assortment and random fertilization, is over 70 trillion!</a:t>
            </a:r>
          </a:p>
          <a:p>
            <a:r>
              <a:rPr lang="en-US" dirty="0">
                <a:latin typeface="Times New Roman" charset="0"/>
                <a:ea typeface="ＭＳ Ｐゴシック" charset="-128"/>
                <a:cs typeface="ＭＳ Ｐゴシック" charset="-128"/>
              </a:rPr>
              <a:t>• Another way to represent the various combinations produced by independent orientation of chromosomes at meiosis metaphase I is to continue the shoe analogy. Imagine that you have two pairs of shoes. One pair is black; the other is white. You want to make a new pair of shoes by drawing one shoe from each original pair. Four possible pairs can be made. You can have (1) the left black and left white, (2) the right black and right white, (3) the left black and right white, or (4) the right black and left white. Actually using two pairs of shoes from your students can inject humor and create a concrete example that reduces confusion. For an additional bit of humor, ask the class if 46 students want to contribute their shoes as you try to demonstrate all 8,388,608 combinations!</a:t>
            </a:r>
          </a:p>
          <a:p>
            <a:r>
              <a:rPr lang="en-US" b="1" dirty="0">
                <a:latin typeface="Times New Roman" charset="0"/>
                <a:ea typeface="ＭＳ Ｐゴシック" charset="-128"/>
                <a:cs typeface="ＭＳ Ｐゴシック" charset="-128"/>
              </a:rPr>
              <a:t>Active Lecture Tips</a:t>
            </a:r>
            <a:endParaRPr lang="en-US" dirty="0">
              <a:latin typeface="Times New Roman" charset="0"/>
              <a:ea typeface="ＭＳ Ｐゴシック" charset="-128"/>
              <a:cs typeface="ＭＳ Ｐゴシック" charset="-128"/>
            </a:endParaRPr>
          </a:p>
          <a:p>
            <a:r>
              <a:rPr lang="en-US" dirty="0">
                <a:latin typeface="Times New Roman" charset="0"/>
                <a:ea typeface="ＭＳ Ｐゴシック" charset="-128"/>
                <a:cs typeface="ＭＳ Ｐゴシック" charset="-128"/>
              </a:rPr>
              <a:t>• See the Activity </a:t>
            </a:r>
            <a:r>
              <a:rPr lang="en-US" i="1" dirty="0">
                <a:latin typeface="Times New Roman" charset="0"/>
                <a:ea typeface="ＭＳ Ｐゴシック" charset="-128"/>
                <a:cs typeface="ＭＳ Ｐゴシック" charset="-128"/>
              </a:rPr>
              <a:t>Student Demonstration of Mitosis and Meiosis Using Chromosome Cut-Outs as Models</a:t>
            </a:r>
            <a:r>
              <a:rPr lang="en-US" dirty="0">
                <a:latin typeface="Times New Roman" charset="0"/>
                <a:ea typeface="ＭＳ Ｐゴシック" charset="-128"/>
                <a:cs typeface="ＭＳ Ｐゴシック" charset="-128"/>
              </a:rPr>
              <a:t> on the Instructor Exchange. Visit the Instructor Exchange in the </a:t>
            </a:r>
            <a:r>
              <a:rPr lang="en-US" dirty="0" err="1">
                <a:latin typeface="Times New Roman" charset="0"/>
                <a:ea typeface="ＭＳ Ｐゴシック" charset="-128"/>
                <a:cs typeface="ＭＳ Ｐゴシック" charset="-128"/>
              </a:rPr>
              <a:t>MasteringBiology</a:t>
            </a:r>
            <a:r>
              <a:rPr lang="en-US" dirty="0">
                <a:latin typeface="Times New Roman" charset="0"/>
                <a:ea typeface="ＭＳ Ｐゴシック" charset="-128"/>
                <a:cs typeface="ＭＳ Ｐゴシック" charset="-128"/>
              </a:rPr>
              <a:t> instructor resource area for a description of this activity.</a:t>
            </a:r>
          </a:p>
        </p:txBody>
      </p:sp>
      <p:sp>
        <p:nvSpPr>
          <p:cNvPr id="4" name="Slide Number Placeholder 3"/>
          <p:cNvSpPr>
            <a:spLocks noGrp="1"/>
          </p:cNvSpPr>
          <p:nvPr>
            <p:ph type="sldNum" sz="quarter" idx="10"/>
          </p:nvPr>
        </p:nvSpPr>
        <p:spPr/>
        <p:txBody>
          <a:bodyPr/>
          <a:lstStyle/>
          <a:p>
            <a:fld id="{5133DCB9-FCFA-424C-9390-3ECF613363B3}" type="slidenum">
              <a:rPr lang="en-US" smtClean="0"/>
              <a:t>42</a:t>
            </a:fld>
            <a:endParaRPr lang="en-US"/>
          </a:p>
        </p:txBody>
      </p:sp>
    </p:spTree>
    <p:extLst>
      <p:ext uri="{BB962C8B-B14F-4D97-AF65-F5344CB8AC3E}">
        <p14:creationId xmlns:p14="http://schemas.microsoft.com/office/powerpoint/2010/main" val="40706368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57066" indent="-291179">
              <a:defRPr sz="2400" b="1">
                <a:solidFill>
                  <a:schemeClr val="tx1"/>
                </a:solidFill>
                <a:latin typeface="Times" charset="0"/>
                <a:ea typeface="ＭＳ Ｐゴシック" charset="0"/>
                <a:cs typeface="ＭＳ Ｐゴシック" charset="0"/>
              </a:defRPr>
            </a:lvl2pPr>
            <a:lvl3pPr marL="1164717" indent="-232943">
              <a:defRPr sz="2400" b="1">
                <a:solidFill>
                  <a:schemeClr val="tx1"/>
                </a:solidFill>
                <a:latin typeface="Times" charset="0"/>
                <a:ea typeface="ＭＳ Ｐゴシック" charset="0"/>
                <a:cs typeface="ＭＳ Ｐゴシック" charset="0"/>
              </a:defRPr>
            </a:lvl3pPr>
            <a:lvl4pPr marL="1630604" indent="-232943">
              <a:defRPr sz="2400" b="1">
                <a:solidFill>
                  <a:schemeClr val="tx1"/>
                </a:solidFill>
                <a:latin typeface="Times" charset="0"/>
                <a:ea typeface="ＭＳ Ｐゴシック" charset="0"/>
                <a:cs typeface="ＭＳ Ｐゴシック" charset="0"/>
              </a:defRPr>
            </a:lvl4pPr>
            <a:lvl5pPr marL="2096491" indent="-232943">
              <a:defRPr sz="2400" b="1">
                <a:solidFill>
                  <a:schemeClr val="tx1"/>
                </a:solidFill>
                <a:latin typeface="Times" charset="0"/>
                <a:ea typeface="ＭＳ Ｐゴシック" charset="0"/>
                <a:cs typeface="ＭＳ Ｐゴシック" charset="0"/>
              </a:defRPr>
            </a:lvl5pPr>
            <a:lvl6pPr marL="2562377" indent="-232943"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3028264" indent="-232943"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94151" indent="-232943"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960038" indent="-232943"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43</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dirty="0" smtClean="0">
                <a:latin typeface="Times New Roman"/>
                <a:cs typeface="Times New Roman"/>
              </a:rPr>
              <a:t>Figure 8.15-1 Results of the independent orientation of chromosomes at metaphase I (step 1)</a:t>
            </a:r>
            <a:endParaRPr lang="en-US" dirty="0">
              <a:latin typeface="Times New Roman"/>
              <a:cs typeface="Times New Roman"/>
            </a:endParaRPr>
          </a:p>
        </p:txBody>
      </p:sp>
    </p:spTree>
    <p:extLst>
      <p:ext uri="{BB962C8B-B14F-4D97-AF65-F5344CB8AC3E}">
        <p14:creationId xmlns:p14="http://schemas.microsoft.com/office/powerpoint/2010/main" val="405119859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57066" indent="-291179">
              <a:defRPr sz="2400" b="1">
                <a:solidFill>
                  <a:schemeClr val="tx1"/>
                </a:solidFill>
                <a:latin typeface="Times" charset="0"/>
                <a:ea typeface="ＭＳ Ｐゴシック" charset="0"/>
                <a:cs typeface="ＭＳ Ｐゴシック" charset="0"/>
              </a:defRPr>
            </a:lvl2pPr>
            <a:lvl3pPr marL="1164717" indent="-232943">
              <a:defRPr sz="2400" b="1">
                <a:solidFill>
                  <a:schemeClr val="tx1"/>
                </a:solidFill>
                <a:latin typeface="Times" charset="0"/>
                <a:ea typeface="ＭＳ Ｐゴシック" charset="0"/>
                <a:cs typeface="ＭＳ Ｐゴシック" charset="0"/>
              </a:defRPr>
            </a:lvl3pPr>
            <a:lvl4pPr marL="1630604" indent="-232943">
              <a:defRPr sz="2400" b="1">
                <a:solidFill>
                  <a:schemeClr val="tx1"/>
                </a:solidFill>
                <a:latin typeface="Times" charset="0"/>
                <a:ea typeface="ＭＳ Ｐゴシック" charset="0"/>
                <a:cs typeface="ＭＳ Ｐゴシック" charset="0"/>
              </a:defRPr>
            </a:lvl4pPr>
            <a:lvl5pPr marL="2096491" indent="-232943">
              <a:defRPr sz="2400" b="1">
                <a:solidFill>
                  <a:schemeClr val="tx1"/>
                </a:solidFill>
                <a:latin typeface="Times" charset="0"/>
                <a:ea typeface="ＭＳ Ｐゴシック" charset="0"/>
                <a:cs typeface="ＭＳ Ｐゴシック" charset="0"/>
              </a:defRPr>
            </a:lvl5pPr>
            <a:lvl6pPr marL="2562377" indent="-232943"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3028264" indent="-232943"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94151" indent="-232943"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960038" indent="-232943"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44</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dirty="0">
                <a:latin typeface="Times New Roman"/>
                <a:cs typeface="Times New Roman"/>
              </a:rPr>
              <a:t>Figure 8.15</a:t>
            </a:r>
            <a:r>
              <a:rPr lang="en-US" dirty="0" smtClean="0">
                <a:latin typeface="Times New Roman"/>
                <a:cs typeface="Times New Roman"/>
              </a:rPr>
              <a:t>-2 </a:t>
            </a:r>
            <a:r>
              <a:rPr lang="en-US" dirty="0">
                <a:latin typeface="Times New Roman"/>
                <a:cs typeface="Times New Roman"/>
              </a:rPr>
              <a:t>Results of the independent orientation of chromosomes at metaphase I (step </a:t>
            </a:r>
            <a:r>
              <a:rPr lang="en-US" dirty="0" smtClean="0">
                <a:latin typeface="Times New Roman"/>
                <a:cs typeface="Times New Roman"/>
              </a:rPr>
              <a:t>2)</a:t>
            </a:r>
            <a:endParaRPr lang="en-US" dirty="0">
              <a:latin typeface="Times New Roman"/>
              <a:cs typeface="Times New Roman"/>
            </a:endParaRPr>
          </a:p>
        </p:txBody>
      </p:sp>
    </p:spTree>
    <p:extLst>
      <p:ext uri="{BB962C8B-B14F-4D97-AF65-F5344CB8AC3E}">
        <p14:creationId xmlns:p14="http://schemas.microsoft.com/office/powerpoint/2010/main" val="276799285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57066" indent="-291179">
              <a:defRPr sz="2400" b="1">
                <a:solidFill>
                  <a:schemeClr val="tx1"/>
                </a:solidFill>
                <a:latin typeface="Times" charset="0"/>
                <a:ea typeface="ＭＳ Ｐゴシック" charset="0"/>
                <a:cs typeface="ＭＳ Ｐゴシック" charset="0"/>
              </a:defRPr>
            </a:lvl2pPr>
            <a:lvl3pPr marL="1164717" indent="-232943">
              <a:defRPr sz="2400" b="1">
                <a:solidFill>
                  <a:schemeClr val="tx1"/>
                </a:solidFill>
                <a:latin typeface="Times" charset="0"/>
                <a:ea typeface="ＭＳ Ｐゴシック" charset="0"/>
                <a:cs typeface="ＭＳ Ｐゴシック" charset="0"/>
              </a:defRPr>
            </a:lvl3pPr>
            <a:lvl4pPr marL="1630604" indent="-232943">
              <a:defRPr sz="2400" b="1">
                <a:solidFill>
                  <a:schemeClr val="tx1"/>
                </a:solidFill>
                <a:latin typeface="Times" charset="0"/>
                <a:ea typeface="ＭＳ Ｐゴシック" charset="0"/>
                <a:cs typeface="ＭＳ Ｐゴシック" charset="0"/>
              </a:defRPr>
            </a:lvl4pPr>
            <a:lvl5pPr marL="2096491" indent="-232943">
              <a:defRPr sz="2400" b="1">
                <a:solidFill>
                  <a:schemeClr val="tx1"/>
                </a:solidFill>
                <a:latin typeface="Times" charset="0"/>
                <a:ea typeface="ＭＳ Ｐゴシック" charset="0"/>
                <a:cs typeface="ＭＳ Ｐゴシック" charset="0"/>
              </a:defRPr>
            </a:lvl5pPr>
            <a:lvl6pPr marL="2562377" indent="-232943"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3028264" indent="-232943"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94151" indent="-232943"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960038" indent="-232943"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45</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dirty="0">
                <a:latin typeface="Times New Roman"/>
                <a:cs typeface="Times New Roman"/>
              </a:rPr>
              <a:t>Figure 8.15</a:t>
            </a:r>
            <a:r>
              <a:rPr lang="en-US" dirty="0" smtClean="0">
                <a:latin typeface="Times New Roman"/>
                <a:cs typeface="Times New Roman"/>
              </a:rPr>
              <a:t>-3 </a:t>
            </a:r>
            <a:r>
              <a:rPr lang="en-US" dirty="0">
                <a:latin typeface="Times New Roman"/>
                <a:cs typeface="Times New Roman"/>
              </a:rPr>
              <a:t>Results of the independent orientation of chromosomes at metaphase I (step </a:t>
            </a:r>
            <a:r>
              <a:rPr lang="en-US" dirty="0" smtClean="0">
                <a:latin typeface="Times New Roman"/>
                <a:cs typeface="Times New Roman"/>
              </a:rPr>
              <a:t>3)</a:t>
            </a:r>
            <a:endParaRPr lang="en-US" dirty="0">
              <a:latin typeface="Times New Roman"/>
              <a:cs typeface="Times New Roman"/>
            </a:endParaRPr>
          </a:p>
        </p:txBody>
      </p:sp>
    </p:spTree>
    <p:extLst>
      <p:ext uri="{BB962C8B-B14F-4D97-AF65-F5344CB8AC3E}">
        <p14:creationId xmlns:p14="http://schemas.microsoft.com/office/powerpoint/2010/main" val="149399207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Times New Roman" charset="0"/>
                <a:ea typeface="ＭＳ Ｐゴシック" charset="-128"/>
                <a:cs typeface="ＭＳ Ｐゴシック" charset="-128"/>
              </a:rPr>
              <a:t>Teaching Tips</a:t>
            </a:r>
            <a:endParaRPr lang="en-US" dirty="0">
              <a:latin typeface="Times New Roman" charset="0"/>
              <a:ea typeface="ＭＳ Ｐゴシック" charset="-128"/>
              <a:cs typeface="ＭＳ Ｐゴシック" charset="-128"/>
            </a:endParaRPr>
          </a:p>
          <a:p>
            <a:r>
              <a:rPr lang="en-US" dirty="0">
                <a:latin typeface="Times New Roman" charset="0"/>
                <a:ea typeface="ＭＳ Ｐゴシック" charset="-128"/>
                <a:cs typeface="ＭＳ Ｐゴシック" charset="-128"/>
              </a:rPr>
              <a:t>• You might have some fun with the concept of different versions of genes. Playing with the pun “jeans,” ask students if all jeans are the same. (Some are stone washed, some have buttons instead of zippers, some have more pockets than others, etc.) These versions of clothing jeans are like different versions of genetic genes, representing options and sources of diversity.</a:t>
            </a:r>
          </a:p>
          <a:p>
            <a:r>
              <a:rPr lang="en-US" b="1" dirty="0">
                <a:latin typeface="Times New Roman" charset="0"/>
                <a:ea typeface="ＭＳ Ｐゴシック" charset="-128"/>
                <a:cs typeface="ＭＳ Ｐゴシック" charset="-128"/>
              </a:rPr>
              <a:t>Active Lecture Tips</a:t>
            </a:r>
            <a:endParaRPr lang="en-US" dirty="0">
              <a:latin typeface="Times New Roman" charset="0"/>
              <a:ea typeface="ＭＳ Ｐゴシック" charset="-128"/>
              <a:cs typeface="ＭＳ Ｐゴシック" charset="-128"/>
            </a:endParaRPr>
          </a:p>
          <a:p>
            <a:r>
              <a:rPr lang="en-US" dirty="0">
                <a:latin typeface="Times New Roman" charset="0"/>
                <a:ea typeface="ＭＳ Ｐゴシック" charset="-128"/>
                <a:cs typeface="ＭＳ Ｐゴシック" charset="-128"/>
              </a:rPr>
              <a:t>• See the Activity </a:t>
            </a:r>
            <a:r>
              <a:rPr lang="en-US" i="1" dirty="0">
                <a:latin typeface="Times New Roman" charset="0"/>
                <a:ea typeface="ＭＳ Ｐゴシック" charset="-128"/>
                <a:cs typeface="ＭＳ Ｐゴシック" charset="-128"/>
              </a:rPr>
              <a:t>Student Demonstration of Mitosis and Meiosis Using Chromosome Cut-Outs as Models</a:t>
            </a:r>
            <a:r>
              <a:rPr lang="en-US" dirty="0">
                <a:latin typeface="Times New Roman" charset="0"/>
                <a:ea typeface="ＭＳ Ｐゴシック" charset="-128"/>
                <a:cs typeface="ＭＳ Ｐゴシック" charset="-128"/>
              </a:rPr>
              <a:t> on the Instructor Exchange. Visit the Instructor Exchange in the </a:t>
            </a:r>
            <a:r>
              <a:rPr lang="en-US" dirty="0" err="1">
                <a:latin typeface="Times New Roman" charset="0"/>
                <a:ea typeface="ＭＳ Ｐゴシック" charset="-128"/>
                <a:cs typeface="ＭＳ Ｐゴシック" charset="-128"/>
              </a:rPr>
              <a:t>MasteringBiology</a:t>
            </a:r>
            <a:r>
              <a:rPr lang="en-US" dirty="0">
                <a:latin typeface="Times New Roman" charset="0"/>
                <a:ea typeface="ＭＳ Ｐゴシック" charset="-128"/>
                <a:cs typeface="ＭＳ Ｐゴシック" charset="-128"/>
              </a:rPr>
              <a:t> instructor resource area for a description of this activity.</a:t>
            </a:r>
          </a:p>
        </p:txBody>
      </p:sp>
      <p:sp>
        <p:nvSpPr>
          <p:cNvPr id="4" name="Slide Number Placeholder 3"/>
          <p:cNvSpPr>
            <a:spLocks noGrp="1"/>
          </p:cNvSpPr>
          <p:nvPr>
            <p:ph type="sldNum" sz="quarter" idx="10"/>
          </p:nvPr>
        </p:nvSpPr>
        <p:spPr/>
        <p:txBody>
          <a:bodyPr/>
          <a:lstStyle/>
          <a:p>
            <a:fld id="{5133DCB9-FCFA-424C-9390-3ECF613363B3}" type="slidenum">
              <a:rPr lang="en-US" smtClean="0"/>
              <a:t>46</a:t>
            </a:fld>
            <a:endParaRPr lang="en-US"/>
          </a:p>
        </p:txBody>
      </p:sp>
    </p:spTree>
    <p:extLst>
      <p:ext uri="{BB962C8B-B14F-4D97-AF65-F5344CB8AC3E}">
        <p14:creationId xmlns:p14="http://schemas.microsoft.com/office/powerpoint/2010/main" val="244723776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57066" indent="-291179">
              <a:defRPr sz="2400" b="1">
                <a:solidFill>
                  <a:schemeClr val="tx1"/>
                </a:solidFill>
                <a:latin typeface="Times" charset="0"/>
                <a:ea typeface="ＭＳ Ｐゴシック" charset="0"/>
                <a:cs typeface="ＭＳ Ｐゴシック" charset="0"/>
              </a:defRPr>
            </a:lvl2pPr>
            <a:lvl3pPr marL="1164717" indent="-232943">
              <a:defRPr sz="2400" b="1">
                <a:solidFill>
                  <a:schemeClr val="tx1"/>
                </a:solidFill>
                <a:latin typeface="Times" charset="0"/>
                <a:ea typeface="ＭＳ Ｐゴシック" charset="0"/>
                <a:cs typeface="ＭＳ Ｐゴシック" charset="0"/>
              </a:defRPr>
            </a:lvl3pPr>
            <a:lvl4pPr marL="1630604" indent="-232943">
              <a:defRPr sz="2400" b="1">
                <a:solidFill>
                  <a:schemeClr val="tx1"/>
                </a:solidFill>
                <a:latin typeface="Times" charset="0"/>
                <a:ea typeface="ＭＳ Ｐゴシック" charset="0"/>
                <a:cs typeface="ＭＳ Ｐゴシック" charset="0"/>
              </a:defRPr>
            </a:lvl4pPr>
            <a:lvl5pPr marL="2096491" indent="-232943">
              <a:defRPr sz="2400" b="1">
                <a:solidFill>
                  <a:schemeClr val="tx1"/>
                </a:solidFill>
                <a:latin typeface="Times" charset="0"/>
                <a:ea typeface="ＭＳ Ｐゴシック" charset="0"/>
                <a:cs typeface="ＭＳ Ｐゴシック" charset="0"/>
              </a:defRPr>
            </a:lvl5pPr>
            <a:lvl6pPr marL="2562377" indent="-232943"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3028264" indent="-232943"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94151" indent="-232943"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960038" indent="-232943"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48</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dirty="0" smtClean="0">
                <a:latin typeface="Times New Roman"/>
                <a:cs typeface="Times New Roman"/>
              </a:rPr>
              <a:t>Figure 8.16-0 Differing genetic information (coat color and eye color) on homologous chromosomes</a:t>
            </a:r>
            <a:endParaRPr lang="en-US" dirty="0">
              <a:latin typeface="Times New Roman"/>
              <a:cs typeface="Times New Roman"/>
            </a:endParaRPr>
          </a:p>
        </p:txBody>
      </p:sp>
    </p:spTree>
    <p:extLst>
      <p:ext uri="{BB962C8B-B14F-4D97-AF65-F5344CB8AC3E}">
        <p14:creationId xmlns:p14="http://schemas.microsoft.com/office/powerpoint/2010/main" val="25966986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Times New Roman" charset="0"/>
                <a:ea typeface="ＭＳ Ｐゴシック" charset="-128"/>
                <a:cs typeface="ＭＳ Ｐゴシック" charset="-128"/>
              </a:rPr>
              <a:t>Student Misconceptions and Concerns</a:t>
            </a:r>
            <a:endParaRPr lang="en-US" dirty="0">
              <a:latin typeface="Times New Roman" charset="0"/>
              <a:ea typeface="ＭＳ Ｐゴシック" charset="-128"/>
              <a:cs typeface="ＭＳ Ｐゴシック" charset="-128"/>
            </a:endParaRPr>
          </a:p>
          <a:p>
            <a:r>
              <a:rPr lang="en-US" dirty="0">
                <a:latin typeface="Times New Roman" charset="0"/>
                <a:ea typeface="ＭＳ Ｐゴシック" charset="-128"/>
                <a:cs typeface="ＭＳ Ｐゴシック" charset="-128"/>
              </a:rPr>
              <a:t>• Some students might conclude that sex chromosomes function only in determining the sex of an individual. As the authors note, sex chromosomes contain genes not involved in sex determination.</a:t>
            </a:r>
          </a:p>
          <a:p>
            <a:r>
              <a:rPr lang="en-US" b="1" dirty="0">
                <a:latin typeface="Times New Roman" charset="0"/>
                <a:ea typeface="ＭＳ Ｐゴシック" charset="-128"/>
                <a:cs typeface="ＭＳ Ｐゴシック" charset="-128"/>
              </a:rPr>
              <a:t>Teaching Tips</a:t>
            </a:r>
            <a:endParaRPr lang="en-US" dirty="0">
              <a:latin typeface="Times New Roman" charset="0"/>
              <a:ea typeface="ＭＳ Ｐゴシック" charset="-128"/>
              <a:cs typeface="ＭＳ Ｐゴシック" charset="-128"/>
            </a:endParaRPr>
          </a:p>
          <a:p>
            <a:r>
              <a:rPr lang="en-US" dirty="0">
                <a:latin typeface="Times New Roman" charset="0"/>
                <a:ea typeface="ＭＳ Ｐゴシック" charset="-128"/>
                <a:cs typeface="ＭＳ Ｐゴシック" charset="-128"/>
              </a:rPr>
              <a:t>• Students might recall some basic genetics, remembering that for many traits a person receives a separate “signal” from mom and dad. These separate signals for the same trait are carried on the same portion of homologous chromosomes, such as the freckle trait noted in Module 8.11 of the textbook.</a:t>
            </a:r>
          </a:p>
          <a:p>
            <a:r>
              <a:rPr lang="en-US" b="1" dirty="0">
                <a:latin typeface="Times New Roman" charset="0"/>
                <a:ea typeface="ＭＳ Ｐゴシック" charset="-128"/>
                <a:cs typeface="ＭＳ Ｐゴシック" charset="-128"/>
              </a:rPr>
              <a:t>Active Lecture Tips</a:t>
            </a:r>
            <a:endParaRPr lang="en-US" dirty="0">
              <a:latin typeface="Times New Roman" charset="0"/>
              <a:ea typeface="ＭＳ Ｐゴシック" charset="-128"/>
              <a:cs typeface="ＭＳ Ｐゴシック" charset="-128"/>
            </a:endParaRPr>
          </a:p>
          <a:p>
            <a:r>
              <a:rPr lang="en-US" dirty="0">
                <a:latin typeface="Times New Roman" charset="0"/>
                <a:ea typeface="ＭＳ Ｐゴシック" charset="-128"/>
                <a:cs typeface="ＭＳ Ｐゴシック" charset="-128"/>
              </a:rPr>
              <a:t>• See the Activity </a:t>
            </a:r>
            <a:r>
              <a:rPr lang="en-US" i="1" dirty="0">
                <a:latin typeface="Times New Roman" charset="0"/>
                <a:ea typeface="ＭＳ Ｐゴシック" charset="-128"/>
                <a:cs typeface="ＭＳ Ｐゴシック" charset="-128"/>
              </a:rPr>
              <a:t>Student Demonstration of Mitosis and Meiosis Using Chromosome Cut-Outs as Models</a:t>
            </a:r>
            <a:r>
              <a:rPr lang="en-US" dirty="0">
                <a:latin typeface="Times New Roman" charset="0"/>
                <a:ea typeface="ＭＳ Ｐゴシック" charset="-128"/>
                <a:cs typeface="ＭＳ Ｐゴシック" charset="-128"/>
              </a:rPr>
              <a:t> on the Instructor Exchange. Visit the Instructor Exchange in the </a:t>
            </a:r>
            <a:r>
              <a:rPr lang="en-US" dirty="0" err="1">
                <a:latin typeface="Times New Roman" charset="0"/>
                <a:ea typeface="ＭＳ Ｐゴシック" charset="-128"/>
                <a:cs typeface="ＭＳ Ｐゴシック" charset="-128"/>
              </a:rPr>
              <a:t>MasteringBiology</a:t>
            </a:r>
            <a:r>
              <a:rPr lang="en-US" dirty="0">
                <a:latin typeface="Times New Roman" charset="0"/>
                <a:ea typeface="ＭＳ Ｐゴシック" charset="-128"/>
                <a:cs typeface="ＭＳ Ｐゴシック" charset="-128"/>
              </a:rPr>
              <a:t> instructor resource area for a description of this activity.</a:t>
            </a:r>
          </a:p>
        </p:txBody>
      </p:sp>
      <p:sp>
        <p:nvSpPr>
          <p:cNvPr id="4" name="Slide Number Placeholder 3"/>
          <p:cNvSpPr>
            <a:spLocks noGrp="1"/>
          </p:cNvSpPr>
          <p:nvPr>
            <p:ph type="sldNum" sz="quarter" idx="10"/>
          </p:nvPr>
        </p:nvSpPr>
        <p:spPr/>
        <p:txBody>
          <a:bodyPr/>
          <a:lstStyle/>
          <a:p>
            <a:fld id="{5133DCB9-FCFA-424C-9390-3ECF613363B3}" type="slidenum">
              <a:rPr lang="en-US" smtClean="0"/>
              <a:t>7</a:t>
            </a:fld>
            <a:endParaRPr lang="en-US"/>
          </a:p>
        </p:txBody>
      </p:sp>
    </p:spTree>
    <p:extLst>
      <p:ext uri="{BB962C8B-B14F-4D97-AF65-F5344CB8AC3E}">
        <p14:creationId xmlns:p14="http://schemas.microsoft.com/office/powerpoint/2010/main" val="1445313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57066" indent="-291179">
              <a:defRPr sz="2400" b="1">
                <a:solidFill>
                  <a:schemeClr val="tx1"/>
                </a:solidFill>
                <a:latin typeface="Times" charset="0"/>
                <a:ea typeface="ＭＳ Ｐゴシック" charset="0"/>
                <a:cs typeface="ＭＳ Ｐゴシック" charset="0"/>
              </a:defRPr>
            </a:lvl2pPr>
            <a:lvl3pPr marL="1164717" indent="-232943">
              <a:defRPr sz="2400" b="1">
                <a:solidFill>
                  <a:schemeClr val="tx1"/>
                </a:solidFill>
                <a:latin typeface="Times" charset="0"/>
                <a:ea typeface="ＭＳ Ｐゴシック" charset="0"/>
                <a:cs typeface="ＭＳ Ｐゴシック" charset="0"/>
              </a:defRPr>
            </a:lvl3pPr>
            <a:lvl4pPr marL="1630604" indent="-232943">
              <a:defRPr sz="2400" b="1">
                <a:solidFill>
                  <a:schemeClr val="tx1"/>
                </a:solidFill>
                <a:latin typeface="Times" charset="0"/>
                <a:ea typeface="ＭＳ Ｐゴシック" charset="0"/>
                <a:cs typeface="ＭＳ Ｐゴシック" charset="0"/>
              </a:defRPr>
            </a:lvl4pPr>
            <a:lvl5pPr marL="2096491" indent="-232943">
              <a:defRPr sz="2400" b="1">
                <a:solidFill>
                  <a:schemeClr val="tx1"/>
                </a:solidFill>
                <a:latin typeface="Times" charset="0"/>
                <a:ea typeface="ＭＳ Ｐゴシック" charset="0"/>
                <a:cs typeface="ＭＳ Ｐゴシック" charset="0"/>
              </a:defRPr>
            </a:lvl5pPr>
            <a:lvl6pPr marL="2562377" indent="-232943"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3028264" indent="-232943"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94151" indent="-232943"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960038" indent="-232943"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49</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dirty="0">
                <a:latin typeface="Times New Roman"/>
                <a:cs typeface="Times New Roman"/>
              </a:rPr>
              <a:t>Figure 8.16</a:t>
            </a:r>
            <a:r>
              <a:rPr lang="en-US" dirty="0" smtClean="0">
                <a:latin typeface="Times New Roman"/>
                <a:cs typeface="Times New Roman"/>
              </a:rPr>
              <a:t>-1 </a:t>
            </a:r>
            <a:r>
              <a:rPr lang="en-US" dirty="0">
                <a:latin typeface="Times New Roman"/>
                <a:cs typeface="Times New Roman"/>
              </a:rPr>
              <a:t>Differing genetic information (coat color and eye color) on homologous </a:t>
            </a:r>
            <a:r>
              <a:rPr lang="en-US" dirty="0" smtClean="0">
                <a:latin typeface="Times New Roman"/>
                <a:cs typeface="Times New Roman"/>
              </a:rPr>
              <a:t>chromosomes (part 1)</a:t>
            </a:r>
            <a:endParaRPr lang="en-US" dirty="0">
              <a:latin typeface="Times New Roman"/>
              <a:cs typeface="Times New Roman"/>
            </a:endParaRPr>
          </a:p>
        </p:txBody>
      </p:sp>
    </p:spTree>
    <p:extLst>
      <p:ext uri="{BB962C8B-B14F-4D97-AF65-F5344CB8AC3E}">
        <p14:creationId xmlns:p14="http://schemas.microsoft.com/office/powerpoint/2010/main" val="86106651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Times New Roman" charset="0"/>
                <a:ea typeface="ＭＳ Ｐゴシック" charset="-128"/>
                <a:cs typeface="ＭＳ Ｐゴシック" charset="-128"/>
              </a:rPr>
              <a:t>Teaching Tips</a:t>
            </a:r>
            <a:endParaRPr lang="en-US" dirty="0">
              <a:latin typeface="Times New Roman" charset="0"/>
              <a:ea typeface="ＭＳ Ｐゴシック" charset="-128"/>
              <a:cs typeface="ＭＳ Ｐゴシック" charset="-128"/>
            </a:endParaRPr>
          </a:p>
          <a:p>
            <a:r>
              <a:rPr lang="en-US" dirty="0">
                <a:latin typeface="Times New Roman" charset="0"/>
                <a:ea typeface="ＭＳ Ｐゴシック" charset="-128"/>
                <a:cs typeface="ＭＳ Ｐゴシック" charset="-128"/>
              </a:rPr>
              <a:t>• If you wish to continue the shoe analogy, crossing over is somewhat like exchanging the shoelaces in a pair of shoes (although this analogy is quite limited). A point to make is that the shoes (chromosomes) before crossing over are what you inherited . . . either from the sperm or the egg; but, as a result of crossing over, you no longer pass along exactly what you inherited. Instead, you pass along a combination of homologous chromosomes (think of shoes with switched shoelaces). Critiquing this limited analogy may also help students to think through the process of crossing over.</a:t>
            </a:r>
          </a:p>
          <a:p>
            <a:r>
              <a:rPr lang="en-US" dirty="0">
                <a:latin typeface="Times New Roman" charset="0"/>
                <a:ea typeface="ＭＳ Ｐゴシック" charset="-128"/>
                <a:cs typeface="ＭＳ Ｐゴシック" charset="-128"/>
              </a:rPr>
              <a:t>• In the shoe analogy, after exchanging shoelaces, we have “recombinant shoes”!</a:t>
            </a:r>
          </a:p>
          <a:p>
            <a:r>
              <a:rPr lang="en-US" dirty="0">
                <a:latin typeface="Times New Roman" charset="0"/>
                <a:ea typeface="ＭＳ Ｐゴシック" charset="-128"/>
                <a:cs typeface="ＭＳ Ｐゴシック" charset="-128"/>
              </a:rPr>
              <a:t>• Challenge students to consider the number of unique humans that can be formed by the processes of the independent orientation of chromosomes, random fertilization, and crossing over. Without crossing over, we already calculated over 70 trillion possibilities. But as the text notes in Module 8.17, there are typically one to three crossover events for each human chromosome, and these can occur at many different places along the length of the chromosome. The potential number of combinations far exceeds any number that humans can comprehend, representing the truly unique nature of each human being (an important point that delights many students!).</a:t>
            </a:r>
          </a:p>
          <a:p>
            <a:r>
              <a:rPr lang="en-US" b="1" dirty="0">
                <a:latin typeface="Times New Roman" charset="0"/>
                <a:ea typeface="ＭＳ Ｐゴシック" charset="-128"/>
                <a:cs typeface="ＭＳ Ｐゴシック" charset="-128"/>
              </a:rPr>
              <a:t>Active Lecture Tips</a:t>
            </a:r>
            <a:endParaRPr lang="en-US" dirty="0">
              <a:latin typeface="Times New Roman" charset="0"/>
              <a:ea typeface="ＭＳ Ｐゴシック" charset="-128"/>
              <a:cs typeface="ＭＳ Ｐゴシック" charset="-128"/>
            </a:endParaRPr>
          </a:p>
          <a:p>
            <a:r>
              <a:rPr lang="en-US" dirty="0">
                <a:latin typeface="Times New Roman" charset="0"/>
                <a:ea typeface="ＭＳ Ｐゴシック" charset="-128"/>
                <a:cs typeface="ＭＳ Ｐゴシック" charset="-128"/>
              </a:rPr>
              <a:t>• See the Activity </a:t>
            </a:r>
            <a:r>
              <a:rPr lang="en-US" i="1" dirty="0">
                <a:latin typeface="Times New Roman" charset="0"/>
                <a:ea typeface="ＭＳ Ｐゴシック" charset="-128"/>
                <a:cs typeface="ＭＳ Ｐゴシック" charset="-128"/>
              </a:rPr>
              <a:t>Student Demonstration of Mitosis and Meiosis Using Chromosome Cut-Outs as Models</a:t>
            </a:r>
            <a:r>
              <a:rPr lang="en-US" dirty="0">
                <a:latin typeface="Times New Roman" charset="0"/>
                <a:ea typeface="ＭＳ Ｐゴシック" charset="-128"/>
                <a:cs typeface="ＭＳ Ｐゴシック" charset="-128"/>
              </a:rPr>
              <a:t> on the Instructor Exchange. Visit the Instructor Exchange in the </a:t>
            </a:r>
            <a:r>
              <a:rPr lang="en-US" dirty="0" err="1">
                <a:latin typeface="Times New Roman" charset="0"/>
                <a:ea typeface="ＭＳ Ｐゴシック" charset="-128"/>
                <a:cs typeface="ＭＳ Ｐゴシック" charset="-128"/>
              </a:rPr>
              <a:t>MasteringBiology</a:t>
            </a:r>
            <a:r>
              <a:rPr lang="en-US" dirty="0">
                <a:latin typeface="Times New Roman" charset="0"/>
                <a:ea typeface="ＭＳ Ｐゴシック" charset="-128"/>
                <a:cs typeface="ＭＳ Ｐゴシック" charset="-128"/>
              </a:rPr>
              <a:t> instructor resource area for a description of this activity.</a:t>
            </a:r>
          </a:p>
        </p:txBody>
      </p:sp>
      <p:sp>
        <p:nvSpPr>
          <p:cNvPr id="4" name="Slide Number Placeholder 3"/>
          <p:cNvSpPr>
            <a:spLocks noGrp="1"/>
          </p:cNvSpPr>
          <p:nvPr>
            <p:ph type="sldNum" sz="quarter" idx="10"/>
          </p:nvPr>
        </p:nvSpPr>
        <p:spPr/>
        <p:txBody>
          <a:bodyPr/>
          <a:lstStyle/>
          <a:p>
            <a:fld id="{5133DCB9-FCFA-424C-9390-3ECF613363B3}" type="slidenum">
              <a:rPr lang="en-US" smtClean="0"/>
              <a:t>50</a:t>
            </a:fld>
            <a:endParaRPr lang="en-US"/>
          </a:p>
        </p:txBody>
      </p:sp>
    </p:spTree>
    <p:extLst>
      <p:ext uri="{BB962C8B-B14F-4D97-AF65-F5344CB8AC3E}">
        <p14:creationId xmlns:p14="http://schemas.microsoft.com/office/powerpoint/2010/main" val="16986322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57066" indent="-291179">
              <a:defRPr sz="2400" b="1">
                <a:solidFill>
                  <a:schemeClr val="tx1"/>
                </a:solidFill>
                <a:latin typeface="Times" charset="0"/>
                <a:ea typeface="ＭＳ Ｐゴシック" charset="0"/>
                <a:cs typeface="ＭＳ Ｐゴシック" charset="0"/>
              </a:defRPr>
            </a:lvl2pPr>
            <a:lvl3pPr marL="1164717" indent="-232943">
              <a:defRPr sz="2400" b="1">
                <a:solidFill>
                  <a:schemeClr val="tx1"/>
                </a:solidFill>
                <a:latin typeface="Times" charset="0"/>
                <a:ea typeface="ＭＳ Ｐゴシック" charset="0"/>
                <a:cs typeface="ＭＳ Ｐゴシック" charset="0"/>
              </a:defRPr>
            </a:lvl3pPr>
            <a:lvl4pPr marL="1630604" indent="-232943">
              <a:defRPr sz="2400" b="1">
                <a:solidFill>
                  <a:schemeClr val="tx1"/>
                </a:solidFill>
                <a:latin typeface="Times" charset="0"/>
                <a:ea typeface="ＭＳ Ｐゴシック" charset="0"/>
                <a:cs typeface="ＭＳ Ｐゴシック" charset="0"/>
              </a:defRPr>
            </a:lvl4pPr>
            <a:lvl5pPr marL="2096491" indent="-232943">
              <a:defRPr sz="2400" b="1">
                <a:solidFill>
                  <a:schemeClr val="tx1"/>
                </a:solidFill>
                <a:latin typeface="Times" charset="0"/>
                <a:ea typeface="ＭＳ Ｐゴシック" charset="0"/>
                <a:cs typeface="ＭＳ Ｐゴシック" charset="0"/>
              </a:defRPr>
            </a:lvl5pPr>
            <a:lvl6pPr marL="2562377" indent="-232943"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3028264" indent="-232943"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94151" indent="-232943"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960038" indent="-232943"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53</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dirty="0" smtClean="0">
                <a:latin typeface="Times New Roman"/>
                <a:cs typeface="Times New Roman"/>
              </a:rPr>
              <a:t>Figure 8.17a-0 </a:t>
            </a:r>
            <a:r>
              <a:rPr lang="en-US" dirty="0" err="1" smtClean="0">
                <a:latin typeface="Times New Roman"/>
                <a:cs typeface="Times New Roman"/>
              </a:rPr>
              <a:t>Chiasmata</a:t>
            </a:r>
            <a:r>
              <a:rPr lang="en-US" dirty="0" smtClean="0">
                <a:latin typeface="Times New Roman"/>
                <a:cs typeface="Times New Roman"/>
              </a:rPr>
              <a:t>, the sites of crossing over</a:t>
            </a:r>
            <a:endParaRPr lang="en-US" dirty="0">
              <a:latin typeface="Times New Roman"/>
              <a:cs typeface="Times New Roman"/>
            </a:endParaRPr>
          </a:p>
        </p:txBody>
      </p:sp>
    </p:spTree>
    <p:extLst>
      <p:ext uri="{BB962C8B-B14F-4D97-AF65-F5344CB8AC3E}">
        <p14:creationId xmlns:p14="http://schemas.microsoft.com/office/powerpoint/2010/main" val="298019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57066" indent="-291179">
              <a:defRPr sz="2400" b="1">
                <a:solidFill>
                  <a:schemeClr val="tx1"/>
                </a:solidFill>
                <a:latin typeface="Times" charset="0"/>
                <a:ea typeface="ＭＳ Ｐゴシック" charset="0"/>
                <a:cs typeface="ＭＳ Ｐゴシック" charset="0"/>
              </a:defRPr>
            </a:lvl2pPr>
            <a:lvl3pPr marL="1164717" indent="-232943">
              <a:defRPr sz="2400" b="1">
                <a:solidFill>
                  <a:schemeClr val="tx1"/>
                </a:solidFill>
                <a:latin typeface="Times" charset="0"/>
                <a:ea typeface="ＭＳ Ｐゴシック" charset="0"/>
                <a:cs typeface="ＭＳ Ｐゴシック" charset="0"/>
              </a:defRPr>
            </a:lvl3pPr>
            <a:lvl4pPr marL="1630604" indent="-232943">
              <a:defRPr sz="2400" b="1">
                <a:solidFill>
                  <a:schemeClr val="tx1"/>
                </a:solidFill>
                <a:latin typeface="Times" charset="0"/>
                <a:ea typeface="ＭＳ Ｐゴシック" charset="0"/>
                <a:cs typeface="ＭＳ Ｐゴシック" charset="0"/>
              </a:defRPr>
            </a:lvl4pPr>
            <a:lvl5pPr marL="2096491" indent="-232943">
              <a:defRPr sz="2400" b="1">
                <a:solidFill>
                  <a:schemeClr val="tx1"/>
                </a:solidFill>
                <a:latin typeface="Times" charset="0"/>
                <a:ea typeface="ＭＳ Ｐゴシック" charset="0"/>
                <a:cs typeface="ＭＳ Ｐゴシック" charset="0"/>
              </a:defRPr>
            </a:lvl5pPr>
            <a:lvl6pPr marL="2562377" indent="-232943"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3028264" indent="-232943"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94151" indent="-232943"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960038" indent="-232943"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54</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dirty="0" smtClean="0">
                <a:latin typeface="Times New Roman"/>
                <a:cs typeface="Times New Roman"/>
              </a:rPr>
              <a:t>Figure 8.17b-0 How crossing over leads to genetic recombination</a:t>
            </a:r>
            <a:endParaRPr lang="en-US" dirty="0">
              <a:latin typeface="Times New Roman"/>
              <a:cs typeface="Times New Roman"/>
            </a:endParaRPr>
          </a:p>
        </p:txBody>
      </p:sp>
    </p:spTree>
    <p:extLst>
      <p:ext uri="{BB962C8B-B14F-4D97-AF65-F5344CB8AC3E}">
        <p14:creationId xmlns:p14="http://schemas.microsoft.com/office/powerpoint/2010/main" val="384090693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57066" indent="-291179">
              <a:defRPr sz="2400" b="1">
                <a:solidFill>
                  <a:schemeClr val="tx1"/>
                </a:solidFill>
                <a:latin typeface="Times" charset="0"/>
                <a:ea typeface="ＭＳ Ｐゴシック" charset="0"/>
                <a:cs typeface="ＭＳ Ｐゴシック" charset="0"/>
              </a:defRPr>
            </a:lvl2pPr>
            <a:lvl3pPr marL="1164717" indent="-232943">
              <a:defRPr sz="2400" b="1">
                <a:solidFill>
                  <a:schemeClr val="tx1"/>
                </a:solidFill>
                <a:latin typeface="Times" charset="0"/>
                <a:ea typeface="ＭＳ Ｐゴシック" charset="0"/>
                <a:cs typeface="ＭＳ Ｐゴシック" charset="0"/>
              </a:defRPr>
            </a:lvl3pPr>
            <a:lvl4pPr marL="1630604" indent="-232943">
              <a:defRPr sz="2400" b="1">
                <a:solidFill>
                  <a:schemeClr val="tx1"/>
                </a:solidFill>
                <a:latin typeface="Times" charset="0"/>
                <a:ea typeface="ＭＳ Ｐゴシック" charset="0"/>
                <a:cs typeface="ＭＳ Ｐゴシック" charset="0"/>
              </a:defRPr>
            </a:lvl4pPr>
            <a:lvl5pPr marL="2096491" indent="-232943">
              <a:defRPr sz="2400" b="1">
                <a:solidFill>
                  <a:schemeClr val="tx1"/>
                </a:solidFill>
                <a:latin typeface="Times" charset="0"/>
                <a:ea typeface="ＭＳ Ｐゴシック" charset="0"/>
                <a:cs typeface="ＭＳ Ｐゴシック" charset="0"/>
              </a:defRPr>
            </a:lvl5pPr>
            <a:lvl6pPr marL="2562377" indent="-232943"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3028264" indent="-232943"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94151" indent="-232943"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960038" indent="-232943"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55</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dirty="0">
                <a:latin typeface="Times New Roman"/>
                <a:cs typeface="Times New Roman"/>
              </a:rPr>
              <a:t>Figure 8.17b</a:t>
            </a:r>
            <a:r>
              <a:rPr lang="en-US" dirty="0" smtClean="0">
                <a:latin typeface="Times New Roman"/>
                <a:cs typeface="Times New Roman"/>
              </a:rPr>
              <a:t>-1 </a:t>
            </a:r>
            <a:r>
              <a:rPr lang="en-US" dirty="0">
                <a:latin typeface="Times New Roman"/>
                <a:cs typeface="Times New Roman"/>
              </a:rPr>
              <a:t>How crossing over leads to genetic </a:t>
            </a:r>
            <a:r>
              <a:rPr lang="en-US" dirty="0" smtClean="0">
                <a:latin typeface="Times New Roman"/>
                <a:cs typeface="Times New Roman"/>
              </a:rPr>
              <a:t>recombination (part 1)</a:t>
            </a:r>
            <a:endParaRPr lang="en-US" dirty="0">
              <a:latin typeface="Times New Roman"/>
              <a:cs typeface="Times New Roman"/>
            </a:endParaRPr>
          </a:p>
        </p:txBody>
      </p:sp>
    </p:spTree>
    <p:extLst>
      <p:ext uri="{BB962C8B-B14F-4D97-AF65-F5344CB8AC3E}">
        <p14:creationId xmlns:p14="http://schemas.microsoft.com/office/powerpoint/2010/main" val="24706895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57066" indent="-291179">
              <a:defRPr sz="2400" b="1">
                <a:solidFill>
                  <a:schemeClr val="tx1"/>
                </a:solidFill>
                <a:latin typeface="Times" charset="0"/>
                <a:ea typeface="ＭＳ Ｐゴシック" charset="0"/>
                <a:cs typeface="ＭＳ Ｐゴシック" charset="0"/>
              </a:defRPr>
            </a:lvl2pPr>
            <a:lvl3pPr marL="1164717" indent="-232943">
              <a:defRPr sz="2400" b="1">
                <a:solidFill>
                  <a:schemeClr val="tx1"/>
                </a:solidFill>
                <a:latin typeface="Times" charset="0"/>
                <a:ea typeface="ＭＳ Ｐゴシック" charset="0"/>
                <a:cs typeface="ＭＳ Ｐゴシック" charset="0"/>
              </a:defRPr>
            </a:lvl3pPr>
            <a:lvl4pPr marL="1630604" indent="-232943">
              <a:defRPr sz="2400" b="1">
                <a:solidFill>
                  <a:schemeClr val="tx1"/>
                </a:solidFill>
                <a:latin typeface="Times" charset="0"/>
                <a:ea typeface="ＭＳ Ｐゴシック" charset="0"/>
                <a:cs typeface="ＭＳ Ｐゴシック" charset="0"/>
              </a:defRPr>
            </a:lvl4pPr>
            <a:lvl5pPr marL="2096491" indent="-232943">
              <a:defRPr sz="2400" b="1">
                <a:solidFill>
                  <a:schemeClr val="tx1"/>
                </a:solidFill>
                <a:latin typeface="Times" charset="0"/>
                <a:ea typeface="ＭＳ Ｐゴシック" charset="0"/>
                <a:cs typeface="ＭＳ Ｐゴシック" charset="0"/>
              </a:defRPr>
            </a:lvl5pPr>
            <a:lvl6pPr marL="2562377" indent="-232943"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3028264" indent="-232943"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94151" indent="-232943"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960038" indent="-232943"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56</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dirty="0">
                <a:latin typeface="Times New Roman"/>
                <a:cs typeface="Times New Roman"/>
              </a:rPr>
              <a:t>Figure 8.17b</a:t>
            </a:r>
            <a:r>
              <a:rPr lang="en-US" dirty="0" smtClean="0">
                <a:latin typeface="Times New Roman"/>
                <a:cs typeface="Times New Roman"/>
              </a:rPr>
              <a:t>-2 </a:t>
            </a:r>
            <a:r>
              <a:rPr lang="en-US" dirty="0">
                <a:latin typeface="Times New Roman"/>
                <a:cs typeface="Times New Roman"/>
              </a:rPr>
              <a:t>How crossing over leads to genetic </a:t>
            </a:r>
            <a:r>
              <a:rPr lang="en-US" dirty="0" smtClean="0">
                <a:latin typeface="Times New Roman"/>
                <a:cs typeface="Times New Roman"/>
              </a:rPr>
              <a:t>recombination (part 2)</a:t>
            </a:r>
            <a:endParaRPr lang="en-US" dirty="0">
              <a:latin typeface="Times New Roman"/>
              <a:cs typeface="Times New Roman"/>
            </a:endParaRPr>
          </a:p>
        </p:txBody>
      </p:sp>
    </p:spTree>
    <p:extLst>
      <p:ext uri="{BB962C8B-B14F-4D97-AF65-F5344CB8AC3E}">
        <p14:creationId xmlns:p14="http://schemas.microsoft.com/office/powerpoint/2010/main" val="368672720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57066" indent="-291179">
              <a:defRPr sz="2400" b="1">
                <a:solidFill>
                  <a:schemeClr val="tx1"/>
                </a:solidFill>
                <a:latin typeface="Times" charset="0"/>
                <a:ea typeface="ＭＳ Ｐゴシック" charset="0"/>
                <a:cs typeface="ＭＳ Ｐゴシック" charset="0"/>
              </a:defRPr>
            </a:lvl2pPr>
            <a:lvl3pPr marL="1164717" indent="-232943">
              <a:defRPr sz="2400" b="1">
                <a:solidFill>
                  <a:schemeClr val="tx1"/>
                </a:solidFill>
                <a:latin typeface="Times" charset="0"/>
                <a:ea typeface="ＭＳ Ｐゴシック" charset="0"/>
                <a:cs typeface="ＭＳ Ｐゴシック" charset="0"/>
              </a:defRPr>
            </a:lvl3pPr>
            <a:lvl4pPr marL="1630604" indent="-232943">
              <a:defRPr sz="2400" b="1">
                <a:solidFill>
                  <a:schemeClr val="tx1"/>
                </a:solidFill>
                <a:latin typeface="Times" charset="0"/>
                <a:ea typeface="ＭＳ Ｐゴシック" charset="0"/>
                <a:cs typeface="ＭＳ Ｐゴシック" charset="0"/>
              </a:defRPr>
            </a:lvl4pPr>
            <a:lvl5pPr marL="2096491" indent="-232943">
              <a:defRPr sz="2400" b="1">
                <a:solidFill>
                  <a:schemeClr val="tx1"/>
                </a:solidFill>
                <a:latin typeface="Times" charset="0"/>
                <a:ea typeface="ＭＳ Ｐゴシック" charset="0"/>
                <a:cs typeface="ＭＳ Ｐゴシック" charset="0"/>
              </a:defRPr>
            </a:lvl5pPr>
            <a:lvl6pPr marL="2562377" indent="-232943"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3028264" indent="-232943"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94151" indent="-232943"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960038" indent="-232943"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57</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dirty="0">
                <a:latin typeface="Times New Roman"/>
                <a:cs typeface="Times New Roman"/>
              </a:rPr>
              <a:t>Figure 8.17b</a:t>
            </a:r>
            <a:r>
              <a:rPr lang="en-US" dirty="0" smtClean="0">
                <a:latin typeface="Times New Roman"/>
                <a:cs typeface="Times New Roman"/>
              </a:rPr>
              <a:t>-3 </a:t>
            </a:r>
            <a:r>
              <a:rPr lang="en-US" dirty="0">
                <a:latin typeface="Times New Roman"/>
                <a:cs typeface="Times New Roman"/>
              </a:rPr>
              <a:t>How crossing over leads to genetic </a:t>
            </a:r>
            <a:r>
              <a:rPr lang="en-US" dirty="0" smtClean="0">
                <a:latin typeface="Times New Roman"/>
                <a:cs typeface="Times New Roman"/>
              </a:rPr>
              <a:t>recombination (part 3)</a:t>
            </a:r>
            <a:endParaRPr lang="en-US" dirty="0">
              <a:latin typeface="Times New Roman"/>
              <a:cs typeface="Times New Roman"/>
            </a:endParaRPr>
          </a:p>
        </p:txBody>
      </p:sp>
    </p:spTree>
    <p:extLst>
      <p:ext uri="{BB962C8B-B14F-4D97-AF65-F5344CB8AC3E}">
        <p14:creationId xmlns:p14="http://schemas.microsoft.com/office/powerpoint/2010/main" val="1677391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Times New Roman" charset="0"/>
                <a:ea typeface="ＭＳ Ｐゴシック" charset="-128"/>
                <a:cs typeface="ＭＳ Ｐゴシック" charset="-128"/>
              </a:rPr>
              <a:t>Student Misconceptions and Concerns</a:t>
            </a:r>
            <a:endParaRPr lang="en-US" dirty="0">
              <a:latin typeface="Times New Roman" charset="0"/>
              <a:ea typeface="ＭＳ Ｐゴシック" charset="-128"/>
              <a:cs typeface="ＭＳ Ｐゴシック" charset="-128"/>
            </a:endParaRPr>
          </a:p>
          <a:p>
            <a:r>
              <a:rPr lang="en-US" dirty="0">
                <a:latin typeface="Times New Roman" charset="0"/>
                <a:ea typeface="ＭＳ Ｐゴシック" charset="-128"/>
                <a:cs typeface="ＭＳ Ｐゴシック" charset="-128"/>
              </a:rPr>
              <a:t>• Students might not immediately see the need for meiosis in sexual reproduction. Consider an example of what would happen over many generations if gametes were produced by mitosis. The resulting genetic doubling is prevented if each gamete has only half the genetic material of the adult cells.</a:t>
            </a:r>
          </a:p>
          <a:p>
            <a:r>
              <a:rPr lang="en-US" b="1" dirty="0">
                <a:latin typeface="Times New Roman" charset="0"/>
                <a:ea typeface="ＭＳ Ｐゴシック" charset="-128"/>
                <a:cs typeface="ＭＳ Ｐゴシック" charset="-128"/>
              </a:rPr>
              <a:t>Teaching Tips</a:t>
            </a:r>
            <a:endParaRPr lang="en-US" dirty="0">
              <a:latin typeface="Times New Roman" charset="0"/>
              <a:ea typeface="ＭＳ Ｐゴシック" charset="-128"/>
              <a:cs typeface="ＭＳ Ｐゴシック" charset="-128"/>
            </a:endParaRPr>
          </a:p>
          <a:p>
            <a:r>
              <a:rPr lang="en-US" dirty="0">
                <a:latin typeface="Times New Roman" charset="0"/>
                <a:ea typeface="ＭＳ Ｐゴシック" charset="-128"/>
                <a:cs typeface="ＭＳ Ｐゴシック" charset="-128"/>
              </a:rPr>
              <a:t>• Consider helping students think through mitosis and meiosis by developing an analogy to pairs of shoes. In this case, any given species has a certain number of pairs of shoes, or homologous chromosomes.</a:t>
            </a:r>
          </a:p>
          <a:p>
            <a:r>
              <a:rPr lang="en-US" dirty="0">
                <a:latin typeface="Times New Roman" charset="0"/>
                <a:ea typeface="ＭＳ Ｐゴシック" charset="-128"/>
                <a:cs typeface="ＭＳ Ｐゴシック" charset="-128"/>
              </a:rPr>
              <a:t>• In the shoe analogy, females have 23 pairs of matching shoes, while males have 22 matching pairs and 1 odd pair . . . maybe a sandal and a sneaker!</a:t>
            </a:r>
          </a:p>
          <a:p>
            <a:r>
              <a:rPr lang="en-US" dirty="0">
                <a:latin typeface="Times New Roman" charset="0"/>
                <a:ea typeface="ＭＳ Ｐゴシック" charset="-128"/>
                <a:cs typeface="ＭＳ Ｐゴシック" charset="-128"/>
              </a:rPr>
              <a:t>• You might want to get your students thinking by asking them why eggs and sperm are different. (This depends upon the species, but within vertebrates, eggs and sperm are specialized for different tasks. Sperm are adapted to move to an egg and donate a nucleus. Eggs contain a nucleus and most of the cytoplasm of the future zygote. Thus eggs are typically larger, </a:t>
            </a:r>
            <a:r>
              <a:rPr lang="en-US" dirty="0" err="1">
                <a:latin typeface="Times New Roman" charset="0"/>
                <a:ea typeface="ＭＳ Ｐゴシック" charset="-128"/>
                <a:cs typeface="ＭＳ Ｐゴシック" charset="-128"/>
              </a:rPr>
              <a:t>nonmotile</a:t>
            </a:r>
            <a:r>
              <a:rPr lang="en-US" dirty="0">
                <a:latin typeface="Times New Roman" charset="0"/>
                <a:ea typeface="ＭＳ Ｐゴシック" charset="-128"/>
                <a:cs typeface="ＭＳ Ｐゴシック" charset="-128"/>
              </a:rPr>
              <a:t>, and full of cellular resources to sustain cell division and growth.)</a:t>
            </a:r>
          </a:p>
          <a:p>
            <a:r>
              <a:rPr lang="en-US" b="1" dirty="0">
                <a:latin typeface="Times New Roman" charset="0"/>
                <a:ea typeface="ＭＳ Ｐゴシック" charset="-128"/>
                <a:cs typeface="ＭＳ Ｐゴシック" charset="-128"/>
              </a:rPr>
              <a:t>Active Lecture Tips</a:t>
            </a:r>
            <a:endParaRPr lang="en-US" dirty="0">
              <a:latin typeface="Times New Roman" charset="0"/>
              <a:ea typeface="ＭＳ Ｐゴシック" charset="-128"/>
              <a:cs typeface="ＭＳ Ｐゴシック" charset="-128"/>
            </a:endParaRPr>
          </a:p>
          <a:p>
            <a:r>
              <a:rPr lang="en-US" dirty="0">
                <a:latin typeface="Times New Roman" charset="0"/>
                <a:ea typeface="ＭＳ Ｐゴシック" charset="-128"/>
                <a:cs typeface="ＭＳ Ｐゴシック" charset="-128"/>
              </a:rPr>
              <a:t>• See the Activity </a:t>
            </a:r>
            <a:r>
              <a:rPr lang="en-US" i="1" dirty="0">
                <a:latin typeface="Times New Roman" charset="0"/>
                <a:ea typeface="ＭＳ Ｐゴシック" charset="-128"/>
                <a:cs typeface="ＭＳ Ｐゴシック" charset="-128"/>
              </a:rPr>
              <a:t>Student Demonstration of Mitosis and Meiosis Using Chromosome Cut-Outs as Models</a:t>
            </a:r>
            <a:r>
              <a:rPr lang="en-US" dirty="0">
                <a:latin typeface="Times New Roman" charset="0"/>
                <a:ea typeface="ＭＳ Ｐゴシック" charset="-128"/>
                <a:cs typeface="ＭＳ Ｐゴシック" charset="-128"/>
              </a:rPr>
              <a:t> on the Instructor Exchange. Visit the Instructor Exchange in the </a:t>
            </a:r>
            <a:r>
              <a:rPr lang="en-US" dirty="0" err="1">
                <a:latin typeface="Times New Roman" charset="0"/>
                <a:ea typeface="ＭＳ Ｐゴシック" charset="-128"/>
                <a:cs typeface="ＭＳ Ｐゴシック" charset="-128"/>
              </a:rPr>
              <a:t>MasteringBiology</a:t>
            </a:r>
            <a:r>
              <a:rPr lang="en-US" dirty="0">
                <a:latin typeface="Times New Roman" charset="0"/>
                <a:ea typeface="ＭＳ Ｐゴシック" charset="-128"/>
                <a:cs typeface="ＭＳ Ｐゴシック" charset="-128"/>
              </a:rPr>
              <a:t> instructor resource area for a description of this activity.</a:t>
            </a:r>
          </a:p>
        </p:txBody>
      </p:sp>
      <p:sp>
        <p:nvSpPr>
          <p:cNvPr id="4" name="Slide Number Placeholder 3"/>
          <p:cNvSpPr>
            <a:spLocks noGrp="1"/>
          </p:cNvSpPr>
          <p:nvPr>
            <p:ph type="sldNum" sz="quarter" idx="10"/>
          </p:nvPr>
        </p:nvSpPr>
        <p:spPr/>
        <p:txBody>
          <a:bodyPr/>
          <a:lstStyle/>
          <a:p>
            <a:fld id="{5133DCB9-FCFA-424C-9390-3ECF613363B3}" type="slidenum">
              <a:rPr lang="en-US" smtClean="0"/>
              <a:t>8</a:t>
            </a:fld>
            <a:endParaRPr lang="en-US"/>
          </a:p>
        </p:txBody>
      </p:sp>
    </p:spTree>
    <p:extLst>
      <p:ext uri="{BB962C8B-B14F-4D97-AF65-F5344CB8AC3E}">
        <p14:creationId xmlns:p14="http://schemas.microsoft.com/office/powerpoint/2010/main" val="35832333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Times New Roman" charset="0"/>
                <a:ea typeface="ＭＳ Ｐゴシック" charset="-128"/>
                <a:cs typeface="ＭＳ Ｐゴシック" charset="-128"/>
              </a:rPr>
              <a:t>Student Misconceptions and Concerns</a:t>
            </a:r>
            <a:endParaRPr lang="en-US" dirty="0">
              <a:latin typeface="Times New Roman" charset="0"/>
              <a:ea typeface="ＭＳ Ｐゴシック" charset="-128"/>
              <a:cs typeface="ＭＳ Ｐゴシック" charset="-128"/>
            </a:endParaRPr>
          </a:p>
          <a:p>
            <a:r>
              <a:rPr lang="en-US" dirty="0">
                <a:latin typeface="Times New Roman" charset="0"/>
                <a:ea typeface="ＭＳ Ｐゴシック" charset="-128"/>
                <a:cs typeface="ＭＳ Ｐゴシック" charset="-128"/>
              </a:rPr>
              <a:t>• Students might not immediately see the need for meiosis in sexual reproduction. Consider an example of what would happen over many generations if gametes were produced by mitosis. The resulting genetic doubling is prevented if each gamete has only half the genetic material of the adult cells.</a:t>
            </a:r>
          </a:p>
          <a:p>
            <a:r>
              <a:rPr lang="en-US" b="1" dirty="0">
                <a:latin typeface="Times New Roman" charset="0"/>
                <a:ea typeface="ＭＳ Ｐゴシック" charset="-128"/>
                <a:cs typeface="ＭＳ Ｐゴシック" charset="-128"/>
              </a:rPr>
              <a:t>Teaching Tips</a:t>
            </a:r>
            <a:endParaRPr lang="en-US" dirty="0">
              <a:latin typeface="Times New Roman" charset="0"/>
              <a:ea typeface="ＭＳ Ｐゴシック" charset="-128"/>
              <a:cs typeface="ＭＳ Ｐゴシック" charset="-128"/>
            </a:endParaRPr>
          </a:p>
          <a:p>
            <a:r>
              <a:rPr lang="en-US" dirty="0">
                <a:latin typeface="Times New Roman" charset="0"/>
                <a:ea typeface="ＭＳ Ｐゴシック" charset="-128"/>
                <a:cs typeface="ＭＳ Ｐゴシック" charset="-128"/>
              </a:rPr>
              <a:t>• Consider helping students think through mitosis and meiosis by developing an analogy to pairs of shoes. In this case, any given species has a certain number of pairs of shoes, or homologous chromosomes.</a:t>
            </a:r>
          </a:p>
          <a:p>
            <a:r>
              <a:rPr lang="en-US" dirty="0">
                <a:latin typeface="Times New Roman" charset="0"/>
                <a:ea typeface="ＭＳ Ｐゴシック" charset="-128"/>
                <a:cs typeface="ＭＳ Ｐゴシック" charset="-128"/>
              </a:rPr>
              <a:t>• In the shoe analogy, females have 23 pairs of matching shoes, while males have 22 matching pairs and 1 odd pair . . . maybe a sandal and a sneaker!</a:t>
            </a:r>
          </a:p>
          <a:p>
            <a:r>
              <a:rPr lang="en-US" dirty="0">
                <a:latin typeface="Times New Roman" charset="0"/>
                <a:ea typeface="ＭＳ Ｐゴシック" charset="-128"/>
                <a:cs typeface="ＭＳ Ｐゴシック" charset="-128"/>
              </a:rPr>
              <a:t>• You might want to get your students thinking by asking them why eggs and sperm are different. (This depends upon the species, but within vertebrates, eggs and sperm are specialized for different tasks. Sperm are adapted to move to an egg and donate a nucleus. Eggs contain a nucleus and most of the cytoplasm of the future zygote. Thus eggs are typically larger, </a:t>
            </a:r>
            <a:r>
              <a:rPr lang="en-US" dirty="0" err="1">
                <a:latin typeface="Times New Roman" charset="0"/>
                <a:ea typeface="ＭＳ Ｐゴシック" charset="-128"/>
                <a:cs typeface="ＭＳ Ｐゴシック" charset="-128"/>
              </a:rPr>
              <a:t>nonmotile</a:t>
            </a:r>
            <a:r>
              <a:rPr lang="en-US" dirty="0">
                <a:latin typeface="Times New Roman" charset="0"/>
                <a:ea typeface="ＭＳ Ｐゴシック" charset="-128"/>
                <a:cs typeface="ＭＳ Ｐゴシック" charset="-128"/>
              </a:rPr>
              <a:t>, and full of cellular resources to sustain cell division and growth.)</a:t>
            </a:r>
          </a:p>
          <a:p>
            <a:r>
              <a:rPr lang="en-US" b="1" dirty="0">
                <a:latin typeface="Times New Roman" charset="0"/>
                <a:ea typeface="ＭＳ Ｐゴシック" charset="-128"/>
                <a:cs typeface="ＭＳ Ｐゴシック" charset="-128"/>
              </a:rPr>
              <a:t>Active Lecture Tips</a:t>
            </a:r>
            <a:endParaRPr lang="en-US" dirty="0">
              <a:latin typeface="Times New Roman" charset="0"/>
              <a:ea typeface="ＭＳ Ｐゴシック" charset="-128"/>
              <a:cs typeface="ＭＳ Ｐゴシック" charset="-128"/>
            </a:endParaRPr>
          </a:p>
          <a:p>
            <a:r>
              <a:rPr lang="en-US" dirty="0">
                <a:latin typeface="Times New Roman" charset="0"/>
                <a:ea typeface="ＭＳ Ｐゴシック" charset="-128"/>
                <a:cs typeface="ＭＳ Ｐゴシック" charset="-128"/>
              </a:rPr>
              <a:t>• See the Activity </a:t>
            </a:r>
            <a:r>
              <a:rPr lang="en-US" i="1" dirty="0">
                <a:latin typeface="Times New Roman" charset="0"/>
                <a:ea typeface="ＭＳ Ｐゴシック" charset="-128"/>
                <a:cs typeface="ＭＳ Ｐゴシック" charset="-128"/>
              </a:rPr>
              <a:t>Student Demonstration of Mitosis and Meiosis Using Chromosome Cut-Outs as Models</a:t>
            </a:r>
            <a:r>
              <a:rPr lang="en-US" dirty="0">
                <a:latin typeface="Times New Roman" charset="0"/>
                <a:ea typeface="ＭＳ Ｐゴシック" charset="-128"/>
                <a:cs typeface="ＭＳ Ｐゴシック" charset="-128"/>
              </a:rPr>
              <a:t> on the Instructor Exchange. Visit the Instructor Exchange in the </a:t>
            </a:r>
            <a:r>
              <a:rPr lang="en-US" dirty="0" err="1">
                <a:latin typeface="Times New Roman" charset="0"/>
                <a:ea typeface="ＭＳ Ｐゴシック" charset="-128"/>
                <a:cs typeface="ＭＳ Ｐゴシック" charset="-128"/>
              </a:rPr>
              <a:t>MasteringBiology</a:t>
            </a:r>
            <a:r>
              <a:rPr lang="en-US" dirty="0">
                <a:latin typeface="Times New Roman" charset="0"/>
                <a:ea typeface="ＭＳ Ｐゴシック" charset="-128"/>
                <a:cs typeface="ＭＳ Ｐゴシック" charset="-128"/>
              </a:rPr>
              <a:t> instructor resource area for a description of this activity.</a:t>
            </a:r>
          </a:p>
        </p:txBody>
      </p:sp>
      <p:sp>
        <p:nvSpPr>
          <p:cNvPr id="4" name="Slide Number Placeholder 3"/>
          <p:cNvSpPr>
            <a:spLocks noGrp="1"/>
          </p:cNvSpPr>
          <p:nvPr>
            <p:ph type="sldNum" sz="quarter" idx="10"/>
          </p:nvPr>
        </p:nvSpPr>
        <p:spPr/>
        <p:txBody>
          <a:bodyPr/>
          <a:lstStyle/>
          <a:p>
            <a:fld id="{5133DCB9-FCFA-424C-9390-3ECF613363B3}" type="slidenum">
              <a:rPr lang="en-US" smtClean="0"/>
              <a:t>9</a:t>
            </a:fld>
            <a:endParaRPr lang="en-US"/>
          </a:p>
        </p:txBody>
      </p:sp>
    </p:spTree>
    <p:extLst>
      <p:ext uri="{BB962C8B-B14F-4D97-AF65-F5344CB8AC3E}">
        <p14:creationId xmlns:p14="http://schemas.microsoft.com/office/powerpoint/2010/main" val="4858164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57066" indent="-291179">
              <a:defRPr sz="2400" b="1">
                <a:solidFill>
                  <a:schemeClr val="tx1"/>
                </a:solidFill>
                <a:latin typeface="Times" charset="0"/>
                <a:ea typeface="ＭＳ Ｐゴシック" charset="0"/>
                <a:cs typeface="ＭＳ Ｐゴシック" charset="0"/>
              </a:defRPr>
            </a:lvl2pPr>
            <a:lvl3pPr marL="1164717" indent="-232943">
              <a:defRPr sz="2400" b="1">
                <a:solidFill>
                  <a:schemeClr val="tx1"/>
                </a:solidFill>
                <a:latin typeface="Times" charset="0"/>
                <a:ea typeface="ＭＳ Ｐゴシック" charset="0"/>
                <a:cs typeface="ＭＳ Ｐゴシック" charset="0"/>
              </a:defRPr>
            </a:lvl3pPr>
            <a:lvl4pPr marL="1630604" indent="-232943">
              <a:defRPr sz="2400" b="1">
                <a:solidFill>
                  <a:schemeClr val="tx1"/>
                </a:solidFill>
                <a:latin typeface="Times" charset="0"/>
                <a:ea typeface="ＭＳ Ｐゴシック" charset="0"/>
                <a:cs typeface="ＭＳ Ｐゴシック" charset="0"/>
              </a:defRPr>
            </a:lvl4pPr>
            <a:lvl5pPr marL="2096491" indent="-232943">
              <a:defRPr sz="2400" b="1">
                <a:solidFill>
                  <a:schemeClr val="tx1"/>
                </a:solidFill>
                <a:latin typeface="Times" charset="0"/>
                <a:ea typeface="ＭＳ Ｐゴシック" charset="0"/>
                <a:cs typeface="ＭＳ Ｐゴシック" charset="0"/>
              </a:defRPr>
            </a:lvl5pPr>
            <a:lvl6pPr marL="2562377" indent="-232943"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3028264" indent="-232943"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94151" indent="-232943"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960038" indent="-232943"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11</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dirty="0" smtClean="0">
                <a:latin typeface="Times New Roman"/>
                <a:cs typeface="Times New Roman"/>
              </a:rPr>
              <a:t>Figure 8.12a The human life cycle</a:t>
            </a:r>
            <a:endParaRPr lang="en-US" dirty="0">
              <a:latin typeface="Times New Roman"/>
              <a:cs typeface="Times New Roman"/>
            </a:endParaRPr>
          </a:p>
        </p:txBody>
      </p:sp>
    </p:spTree>
    <p:extLst>
      <p:ext uri="{BB962C8B-B14F-4D97-AF65-F5344CB8AC3E}">
        <p14:creationId xmlns:p14="http://schemas.microsoft.com/office/powerpoint/2010/main" val="11165296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Times New Roman" charset="0"/>
                <a:ea typeface="ＭＳ Ｐゴシック" charset="-128"/>
                <a:cs typeface="ＭＳ Ｐゴシック" charset="-128"/>
              </a:rPr>
              <a:t>Student Misconceptions and Concerns</a:t>
            </a:r>
            <a:endParaRPr lang="en-US" dirty="0">
              <a:latin typeface="Times New Roman" charset="0"/>
              <a:ea typeface="ＭＳ Ｐゴシック" charset="-128"/>
              <a:cs typeface="ＭＳ Ｐゴシック" charset="-128"/>
            </a:endParaRPr>
          </a:p>
          <a:p>
            <a:r>
              <a:rPr lang="en-US" dirty="0">
                <a:latin typeface="Times New Roman" charset="0"/>
                <a:ea typeface="ＭＳ Ｐゴシック" charset="-128"/>
                <a:cs typeface="ＭＳ Ｐゴシック" charset="-128"/>
              </a:rPr>
              <a:t>• Students might not immediately see the need for meiosis in sexual reproduction. Consider an example of what would happen over many generations if gametes were produced by mitosis. The resulting genetic doubling is prevented if each gamete has only half the genetic material of the adult cells.</a:t>
            </a:r>
          </a:p>
          <a:p>
            <a:r>
              <a:rPr lang="en-US" b="1" dirty="0">
                <a:latin typeface="Times New Roman" charset="0"/>
                <a:ea typeface="ＭＳ Ｐゴシック" charset="-128"/>
                <a:cs typeface="ＭＳ Ｐゴシック" charset="-128"/>
              </a:rPr>
              <a:t>Teaching Tips</a:t>
            </a:r>
            <a:endParaRPr lang="en-US" dirty="0">
              <a:latin typeface="Times New Roman" charset="0"/>
              <a:ea typeface="ＭＳ Ｐゴシック" charset="-128"/>
              <a:cs typeface="ＭＳ Ｐゴシック" charset="-128"/>
            </a:endParaRPr>
          </a:p>
          <a:p>
            <a:r>
              <a:rPr lang="en-US" dirty="0">
                <a:latin typeface="Times New Roman" charset="0"/>
                <a:ea typeface="ＭＳ Ｐゴシック" charset="-128"/>
                <a:cs typeface="ＭＳ Ｐゴシック" charset="-128"/>
              </a:rPr>
              <a:t>• Consider helping students think through mitosis and meiosis by developing an analogy to pairs of shoes. In this case, any given species has a certain number of pairs of shoes, or homologous chromosomes.</a:t>
            </a:r>
          </a:p>
          <a:p>
            <a:r>
              <a:rPr lang="en-US" dirty="0">
                <a:latin typeface="Times New Roman" charset="0"/>
                <a:ea typeface="ＭＳ Ｐゴシック" charset="-128"/>
                <a:cs typeface="ＭＳ Ｐゴシック" charset="-128"/>
              </a:rPr>
              <a:t>• In the shoe analogy, females have 23 pairs of matching shoes, while males have 22 matching pairs and 1 odd pair . . . maybe a sandal and a sneaker!</a:t>
            </a:r>
          </a:p>
          <a:p>
            <a:r>
              <a:rPr lang="en-US" dirty="0">
                <a:latin typeface="Times New Roman" charset="0"/>
                <a:ea typeface="ＭＳ Ｐゴシック" charset="-128"/>
                <a:cs typeface="ＭＳ Ｐゴシック" charset="-128"/>
              </a:rPr>
              <a:t>• You might want to get your students thinking by asking them why eggs and sperm are different. (This depends upon the species, but within vertebrates, eggs and sperm are specialized for different tasks. Sperm are adapted to move to an egg and donate a nucleus. Eggs contain a nucleus and most of the cytoplasm of the future zygote. Thus eggs are typically larger, </a:t>
            </a:r>
            <a:r>
              <a:rPr lang="en-US" dirty="0" err="1">
                <a:latin typeface="Times New Roman" charset="0"/>
                <a:ea typeface="ＭＳ Ｐゴシック" charset="-128"/>
                <a:cs typeface="ＭＳ Ｐゴシック" charset="-128"/>
              </a:rPr>
              <a:t>nonmotile</a:t>
            </a:r>
            <a:r>
              <a:rPr lang="en-US" dirty="0">
                <a:latin typeface="Times New Roman" charset="0"/>
                <a:ea typeface="ＭＳ Ｐゴシック" charset="-128"/>
                <a:cs typeface="ＭＳ Ｐゴシック" charset="-128"/>
              </a:rPr>
              <a:t>, and full of cellular resources to sustain cell division and growth.)</a:t>
            </a:r>
          </a:p>
          <a:p>
            <a:r>
              <a:rPr lang="en-US" b="1" dirty="0">
                <a:latin typeface="Times New Roman" charset="0"/>
                <a:ea typeface="ＭＳ Ｐゴシック" charset="-128"/>
                <a:cs typeface="ＭＳ Ｐゴシック" charset="-128"/>
              </a:rPr>
              <a:t>Active Lecture Tips</a:t>
            </a:r>
            <a:endParaRPr lang="en-US" dirty="0">
              <a:latin typeface="Times New Roman" charset="0"/>
              <a:ea typeface="ＭＳ Ｐゴシック" charset="-128"/>
              <a:cs typeface="ＭＳ Ｐゴシック" charset="-128"/>
            </a:endParaRPr>
          </a:p>
          <a:p>
            <a:r>
              <a:rPr lang="en-US" dirty="0">
                <a:latin typeface="Times New Roman" charset="0"/>
                <a:ea typeface="ＭＳ Ｐゴシック" charset="-128"/>
                <a:cs typeface="ＭＳ Ｐゴシック" charset="-128"/>
              </a:rPr>
              <a:t>• See the Activity </a:t>
            </a:r>
            <a:r>
              <a:rPr lang="en-US" i="1" dirty="0">
                <a:latin typeface="Times New Roman" charset="0"/>
                <a:ea typeface="ＭＳ Ｐゴシック" charset="-128"/>
                <a:cs typeface="ＭＳ Ｐゴシック" charset="-128"/>
              </a:rPr>
              <a:t>Student Demonstration of Mitosis and Meiosis Using Chromosome Cut-Outs as Models</a:t>
            </a:r>
            <a:r>
              <a:rPr lang="en-US" dirty="0">
                <a:latin typeface="Times New Roman" charset="0"/>
                <a:ea typeface="ＭＳ Ｐゴシック" charset="-128"/>
                <a:cs typeface="ＭＳ Ｐゴシック" charset="-128"/>
              </a:rPr>
              <a:t> on the Instructor Exchange. Visit the Instructor Exchange in the </a:t>
            </a:r>
            <a:r>
              <a:rPr lang="en-US" dirty="0" err="1">
                <a:latin typeface="Times New Roman" charset="0"/>
                <a:ea typeface="ＭＳ Ｐゴシック" charset="-128"/>
                <a:cs typeface="ＭＳ Ｐゴシック" charset="-128"/>
              </a:rPr>
              <a:t>MasteringBiology</a:t>
            </a:r>
            <a:r>
              <a:rPr lang="en-US" dirty="0">
                <a:latin typeface="Times New Roman" charset="0"/>
                <a:ea typeface="ＭＳ Ｐゴシック" charset="-128"/>
                <a:cs typeface="ＭＳ Ｐゴシック" charset="-128"/>
              </a:rPr>
              <a:t> instructor resource area for a description of this activity.</a:t>
            </a:r>
          </a:p>
        </p:txBody>
      </p:sp>
      <p:sp>
        <p:nvSpPr>
          <p:cNvPr id="4" name="Slide Number Placeholder 3"/>
          <p:cNvSpPr>
            <a:spLocks noGrp="1"/>
          </p:cNvSpPr>
          <p:nvPr>
            <p:ph type="sldNum" sz="quarter" idx="10"/>
          </p:nvPr>
        </p:nvSpPr>
        <p:spPr/>
        <p:txBody>
          <a:bodyPr/>
          <a:lstStyle/>
          <a:p>
            <a:fld id="{5133DCB9-FCFA-424C-9390-3ECF613363B3}" type="slidenum">
              <a:rPr lang="en-US" smtClean="0"/>
              <a:t>13</a:t>
            </a:fld>
            <a:endParaRPr lang="en-US"/>
          </a:p>
        </p:txBody>
      </p:sp>
    </p:spTree>
    <p:extLst>
      <p:ext uri="{BB962C8B-B14F-4D97-AF65-F5344CB8AC3E}">
        <p14:creationId xmlns:p14="http://schemas.microsoft.com/office/powerpoint/2010/main" val="6593830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57066" indent="-291179">
              <a:defRPr sz="2400" b="1">
                <a:solidFill>
                  <a:schemeClr val="tx1"/>
                </a:solidFill>
                <a:latin typeface="Times" charset="0"/>
                <a:ea typeface="ＭＳ Ｐゴシック" charset="0"/>
                <a:cs typeface="ＭＳ Ｐゴシック" charset="0"/>
              </a:defRPr>
            </a:lvl2pPr>
            <a:lvl3pPr marL="1164717" indent="-232943">
              <a:defRPr sz="2400" b="1">
                <a:solidFill>
                  <a:schemeClr val="tx1"/>
                </a:solidFill>
                <a:latin typeface="Times" charset="0"/>
                <a:ea typeface="ＭＳ Ｐゴシック" charset="0"/>
                <a:cs typeface="ＭＳ Ｐゴシック" charset="0"/>
              </a:defRPr>
            </a:lvl3pPr>
            <a:lvl4pPr marL="1630604" indent="-232943">
              <a:defRPr sz="2400" b="1">
                <a:solidFill>
                  <a:schemeClr val="tx1"/>
                </a:solidFill>
                <a:latin typeface="Times" charset="0"/>
                <a:ea typeface="ＭＳ Ｐゴシック" charset="0"/>
                <a:cs typeface="ＭＳ Ｐゴシック" charset="0"/>
              </a:defRPr>
            </a:lvl4pPr>
            <a:lvl5pPr marL="2096491" indent="-232943">
              <a:defRPr sz="2400" b="1">
                <a:solidFill>
                  <a:schemeClr val="tx1"/>
                </a:solidFill>
                <a:latin typeface="Times" charset="0"/>
                <a:ea typeface="ＭＳ Ｐゴシック" charset="0"/>
                <a:cs typeface="ＭＳ Ｐゴシック" charset="0"/>
              </a:defRPr>
            </a:lvl5pPr>
            <a:lvl6pPr marL="2562377" indent="-232943"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3028264" indent="-232943"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94151" indent="-232943"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960038" indent="-232943"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14</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dirty="0" smtClean="0">
                <a:latin typeface="Times New Roman"/>
                <a:cs typeface="Times New Roman"/>
              </a:rPr>
              <a:t>Figure 8.12b How meiosis halves chromosome number</a:t>
            </a:r>
            <a:endParaRPr lang="en-US" dirty="0">
              <a:latin typeface="Times New Roman"/>
              <a:cs typeface="Times New Roman"/>
            </a:endParaRPr>
          </a:p>
        </p:txBody>
      </p:sp>
    </p:spTree>
    <p:extLst>
      <p:ext uri="{BB962C8B-B14F-4D97-AF65-F5344CB8AC3E}">
        <p14:creationId xmlns:p14="http://schemas.microsoft.com/office/powerpoint/2010/main" val="42266993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810916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2832355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7267018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891660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4390381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2891459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3267" y="365126"/>
            <a:ext cx="8475133" cy="1040341"/>
          </a:xfrm>
          <a:prstGeom prst="rect">
            <a:avLst/>
          </a:prstGeom>
        </p:spPr>
        <p:txBody>
          <a:bodyPr/>
          <a:lstStyle>
            <a:lvl1pPr>
              <a:defRPr>
                <a:solidFill>
                  <a:srgbClr val="1F89BD"/>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13267" y="1600200"/>
            <a:ext cx="8475133" cy="475826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0" y="6492875"/>
            <a:ext cx="3086100" cy="365125"/>
          </a:xfrm>
          <a:prstGeom prst="rect">
            <a:avLst/>
          </a:prstGeom>
        </p:spPr>
        <p:txBody>
          <a:bodyPr/>
          <a:lstStyle/>
          <a:p>
            <a:r>
              <a:rPr lang="en-US" dirty="0" smtClean="0"/>
              <a:t>© 2015 Pearson Education, Inc.</a:t>
            </a:r>
            <a:endParaRPr lang="en-US" dirty="0"/>
          </a:p>
        </p:txBody>
      </p:sp>
      <p:cxnSp>
        <p:nvCxnSpPr>
          <p:cNvPr id="6" name="Straight Connector 5"/>
          <p:cNvCxnSpPr/>
          <p:nvPr/>
        </p:nvCxnSpPr>
        <p:spPr>
          <a:xfrm>
            <a:off x="-8470" y="25399"/>
            <a:ext cx="9144000"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8470" y="55665"/>
            <a:ext cx="9144000" cy="0"/>
          </a:xfrm>
          <a:prstGeom prst="line">
            <a:avLst/>
          </a:prstGeom>
          <a:ln w="25400">
            <a:solidFill>
              <a:srgbClr val="F2C55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11277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Slide">
    <p:bg>
      <p:bgPr>
        <a:solidFill>
          <a:srgbClr val="1F89BD"/>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7223" y="12204"/>
            <a:ext cx="7868312" cy="4433794"/>
          </a:xfrm>
          <a:prstGeom prst="rect">
            <a:avLst/>
          </a:prstGeom>
        </p:spPr>
      </p:pic>
      <p:sp>
        <p:nvSpPr>
          <p:cNvPr id="5" name="Footer Placeholder 4"/>
          <p:cNvSpPr>
            <a:spLocks noGrp="1"/>
          </p:cNvSpPr>
          <p:nvPr>
            <p:ph type="ftr" sz="quarter" idx="11"/>
          </p:nvPr>
        </p:nvSpPr>
        <p:spPr/>
        <p:txBody>
          <a:bodyPr/>
          <a:lstStyle/>
          <a:p>
            <a:r>
              <a:rPr lang="en-US" dirty="0" smtClean="0"/>
              <a:t>© 2015 Pearson Education, Inc.</a:t>
            </a:r>
            <a:endParaRPr lang="en-US" dirty="0"/>
          </a:p>
        </p:txBody>
      </p:sp>
      <p:sp>
        <p:nvSpPr>
          <p:cNvPr id="11" name="TextBox 10"/>
          <p:cNvSpPr txBox="1"/>
          <p:nvPr/>
        </p:nvSpPr>
        <p:spPr>
          <a:xfrm>
            <a:off x="67733" y="5354189"/>
            <a:ext cx="7829387" cy="923330"/>
          </a:xfrm>
          <a:prstGeom prst="rect">
            <a:avLst/>
          </a:prstGeom>
          <a:noFill/>
        </p:spPr>
        <p:txBody>
          <a:bodyPr wrap="none" rtlCol="0">
            <a:spAutoFit/>
          </a:bodyPr>
          <a:lstStyle/>
          <a:p>
            <a:pPr eaLnBrk="0" hangingPunct="0">
              <a:defRPr/>
            </a:pPr>
            <a:r>
              <a:rPr lang="en-US" sz="1800" dirty="0" smtClean="0">
                <a:latin typeface="+mn-lt"/>
                <a:ea typeface="Arial" charset="0"/>
                <a:cs typeface="Arial" charset="0"/>
              </a:rPr>
              <a:t>PowerPoint Lectures</a:t>
            </a:r>
          </a:p>
          <a:p>
            <a:pPr eaLnBrk="0" hangingPunct="0">
              <a:defRPr/>
            </a:pPr>
            <a:r>
              <a:rPr lang="en-US" sz="2200" b="1" i="1" dirty="0" smtClean="0">
                <a:latin typeface="+mn-lt"/>
                <a:ea typeface="Arial" charset="0"/>
                <a:cs typeface="Arial" charset="0"/>
              </a:rPr>
              <a:t>Campbell Biology: Concepts &amp; Connections, </a:t>
            </a:r>
            <a:r>
              <a:rPr lang="en-US" sz="1800" b="1" i="1" dirty="0" smtClean="0">
                <a:latin typeface="+mn-lt"/>
                <a:ea typeface="Arial" charset="0"/>
                <a:cs typeface="Arial" charset="0"/>
              </a:rPr>
              <a:t>Eighth Edition</a:t>
            </a:r>
          </a:p>
          <a:p>
            <a:pPr eaLnBrk="0" hangingPunct="0">
              <a:defRPr/>
            </a:pPr>
            <a:r>
              <a:rPr lang="en-US" sz="1400" b="0" i="0" cap="all" baseline="0" dirty="0" smtClean="0">
                <a:latin typeface="+mn-lt"/>
                <a:ea typeface="Arial" charset="0"/>
                <a:cs typeface="Arial" charset="0"/>
              </a:rPr>
              <a:t>Reece</a:t>
            </a:r>
            <a:r>
              <a:rPr lang="en-US" sz="1400" b="0" i="0" dirty="0" smtClean="0">
                <a:latin typeface="Arial" panose="020B0604020202020204" pitchFamily="34" charset="0"/>
                <a:ea typeface="Arial" charset="0"/>
                <a:cs typeface="Arial" panose="020B0604020202020204" pitchFamily="34" charset="0"/>
                <a:sym typeface="Symbol" panose="05050102010706020507" pitchFamily="18" charset="2"/>
              </a:rPr>
              <a:t> •</a:t>
            </a:r>
            <a:r>
              <a:rPr lang="en-US" sz="1400" b="0" i="0" dirty="0" smtClean="0">
                <a:latin typeface="+mn-lt"/>
                <a:ea typeface="Arial" charset="0"/>
                <a:cs typeface="Arial" charset="0"/>
              </a:rPr>
              <a:t> </a:t>
            </a:r>
            <a:r>
              <a:rPr lang="en-US" sz="1400" b="0" i="0" cap="all" baseline="0" dirty="0" smtClean="0">
                <a:latin typeface="+mn-lt"/>
                <a:ea typeface="Arial" charset="0"/>
                <a:cs typeface="Arial" charset="0"/>
              </a:rPr>
              <a:t>Taylor</a:t>
            </a:r>
            <a:r>
              <a:rPr lang="en-US" sz="1400" b="0" i="0" dirty="0" smtClean="0">
                <a:latin typeface="Arial" panose="020B0604020202020204" pitchFamily="34" charset="0"/>
                <a:ea typeface="Arial" charset="0"/>
                <a:cs typeface="Arial" panose="020B0604020202020204" pitchFamily="34" charset="0"/>
                <a:sym typeface="Symbol" panose="05050102010706020507" pitchFamily="18" charset="2"/>
              </a:rPr>
              <a:t> • </a:t>
            </a:r>
            <a:r>
              <a:rPr lang="en-US" sz="1400" b="0" i="0" cap="all" baseline="0" dirty="0" smtClean="0">
                <a:latin typeface="+mn-lt"/>
                <a:ea typeface="Arial" charset="0"/>
                <a:cs typeface="Arial" charset="0"/>
              </a:rPr>
              <a:t>Simon</a:t>
            </a:r>
            <a:r>
              <a:rPr lang="en-US" sz="1400" b="0" i="0" dirty="0" smtClean="0">
                <a:latin typeface="+mn-lt"/>
                <a:ea typeface="Arial" charset="0"/>
                <a:cs typeface="Arial" charset="0"/>
              </a:rPr>
              <a:t> </a:t>
            </a:r>
            <a:r>
              <a:rPr lang="en-US" sz="1400" b="0" i="0" dirty="0" smtClean="0">
                <a:latin typeface="Arial" panose="020B0604020202020204" pitchFamily="34" charset="0"/>
                <a:ea typeface="Arial" charset="0"/>
                <a:cs typeface="Arial" panose="020B0604020202020204" pitchFamily="34" charset="0"/>
                <a:sym typeface="Symbol" panose="05050102010706020507" pitchFamily="18" charset="2"/>
              </a:rPr>
              <a:t>•</a:t>
            </a:r>
            <a:r>
              <a:rPr lang="en-US" sz="1400" b="0" i="0" dirty="0" smtClean="0">
                <a:latin typeface="+mn-lt"/>
                <a:ea typeface="Arial" charset="0"/>
                <a:cs typeface="Arial" charset="0"/>
              </a:rPr>
              <a:t> </a:t>
            </a:r>
            <a:r>
              <a:rPr lang="en-US" sz="1400" b="0" i="0" cap="all" baseline="0" dirty="0" smtClean="0">
                <a:latin typeface="+mn-lt"/>
                <a:ea typeface="Arial" charset="0"/>
                <a:cs typeface="Arial" charset="0"/>
              </a:rPr>
              <a:t>Dickey</a:t>
            </a:r>
            <a:r>
              <a:rPr lang="en-US" sz="1400" b="0" i="0" dirty="0" smtClean="0">
                <a:latin typeface="+mn-lt"/>
                <a:ea typeface="Arial" charset="0"/>
                <a:cs typeface="Arial" charset="0"/>
              </a:rPr>
              <a:t> </a:t>
            </a:r>
            <a:r>
              <a:rPr lang="en-US" sz="1400" b="0" i="0" dirty="0" smtClean="0">
                <a:latin typeface="Arial" panose="020B0604020202020204" pitchFamily="34" charset="0"/>
                <a:ea typeface="Arial" charset="0"/>
                <a:cs typeface="Arial" panose="020B0604020202020204" pitchFamily="34" charset="0"/>
                <a:sym typeface="Symbol" panose="05050102010706020507" pitchFamily="18" charset="2"/>
              </a:rPr>
              <a:t>• </a:t>
            </a:r>
            <a:r>
              <a:rPr lang="en-US" sz="1400" b="0" i="0" cap="all" baseline="0" dirty="0" smtClean="0">
                <a:latin typeface="Arial" panose="020B0604020202020204" pitchFamily="34" charset="0"/>
                <a:ea typeface="Arial" charset="0"/>
                <a:cs typeface="Arial" panose="020B0604020202020204" pitchFamily="34" charset="0"/>
                <a:sym typeface="Symbol" panose="05050102010706020507" pitchFamily="18" charset="2"/>
              </a:rPr>
              <a:t>Hogan</a:t>
            </a:r>
            <a:endParaRPr lang="en-US" sz="1400" b="0" i="0" cap="all" baseline="0" dirty="0">
              <a:latin typeface="+mn-lt"/>
            </a:endParaRPr>
          </a:p>
        </p:txBody>
      </p:sp>
      <p:sp>
        <p:nvSpPr>
          <p:cNvPr id="12" name="TextBox 11"/>
          <p:cNvSpPr txBox="1"/>
          <p:nvPr/>
        </p:nvSpPr>
        <p:spPr>
          <a:xfrm>
            <a:off x="67733" y="3878298"/>
            <a:ext cx="3198311" cy="830997"/>
          </a:xfrm>
          <a:prstGeom prst="rect">
            <a:avLst/>
          </a:prstGeom>
          <a:noFill/>
        </p:spPr>
        <p:txBody>
          <a:bodyPr wrap="none" rtlCol="0">
            <a:spAutoFit/>
          </a:bodyPr>
          <a:lstStyle/>
          <a:p>
            <a:r>
              <a:rPr lang="en-US" sz="4800" b="1" dirty="0" smtClean="0">
                <a:solidFill>
                  <a:srgbClr val="F2C552"/>
                </a:solidFill>
                <a:effectLst>
                  <a:outerShdw blurRad="50800" dist="38100" dir="8100000" algn="tr" rotWithShape="0">
                    <a:prstClr val="black">
                      <a:alpha val="40000"/>
                    </a:prstClr>
                  </a:outerShdw>
                </a:effectLst>
              </a:rPr>
              <a:t>Chapter 8 </a:t>
            </a:r>
            <a:endParaRPr lang="en-US" sz="4800" b="1" dirty="0">
              <a:solidFill>
                <a:srgbClr val="F2C552"/>
              </a:solidFill>
              <a:effectLst>
                <a:outerShdw blurRad="50800" dist="38100" dir="8100000" algn="tr" rotWithShape="0">
                  <a:prstClr val="black">
                    <a:alpha val="40000"/>
                  </a:prstClr>
                </a:outerShdw>
              </a:effectLst>
            </a:endParaRPr>
          </a:p>
        </p:txBody>
      </p:sp>
      <p:sp>
        <p:nvSpPr>
          <p:cNvPr id="13" name="TextBox 12"/>
          <p:cNvSpPr txBox="1"/>
          <p:nvPr/>
        </p:nvSpPr>
        <p:spPr>
          <a:xfrm>
            <a:off x="6392312" y="6434998"/>
            <a:ext cx="2650084" cy="307777"/>
          </a:xfrm>
          <a:prstGeom prst="rect">
            <a:avLst/>
          </a:prstGeom>
          <a:noFill/>
        </p:spPr>
        <p:txBody>
          <a:bodyPr wrap="non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b="1" dirty="0" smtClean="0">
                <a:latin typeface="+mj-lt"/>
                <a:ea typeface="Arial" charset="0"/>
                <a:cs typeface="Arial" charset="0"/>
              </a:rPr>
              <a:t>Lecture by Edward J. </a:t>
            </a:r>
            <a:r>
              <a:rPr lang="en-US" sz="1400" b="1" dirty="0" err="1" smtClean="0">
                <a:latin typeface="+mj-lt"/>
                <a:ea typeface="Arial" charset="0"/>
                <a:cs typeface="Arial" charset="0"/>
              </a:rPr>
              <a:t>Zalisko</a:t>
            </a:r>
            <a:endParaRPr lang="en-US" sz="1400" b="1" dirty="0" smtClean="0">
              <a:latin typeface="+mj-lt"/>
              <a:ea typeface="Arial" charset="0"/>
              <a:cs typeface="Arial" charset="0"/>
            </a:endParaRPr>
          </a:p>
        </p:txBody>
      </p:sp>
      <p:sp>
        <p:nvSpPr>
          <p:cNvPr id="14" name="TextBox 13"/>
          <p:cNvSpPr txBox="1"/>
          <p:nvPr/>
        </p:nvSpPr>
        <p:spPr>
          <a:xfrm>
            <a:off x="67733" y="4606307"/>
            <a:ext cx="8933856" cy="523220"/>
          </a:xfrm>
          <a:prstGeom prst="rect">
            <a:avLst/>
          </a:prstGeom>
          <a:noFill/>
        </p:spPr>
        <p:txBody>
          <a:bodyPr wrap="none" rtlCol="0">
            <a:spAutoFit/>
          </a:bodyPr>
          <a:lstStyle/>
          <a:p>
            <a:pPr algn="l"/>
            <a:r>
              <a:rPr lang="en-US" sz="2800" b="1" dirty="0" smtClean="0">
                <a:solidFill>
                  <a:srgbClr val="F2C552"/>
                </a:solidFill>
                <a:effectLst>
                  <a:outerShdw blurRad="50800" dist="38100" dir="8100000" algn="tr" rotWithShape="0">
                    <a:prstClr val="black">
                      <a:alpha val="40000"/>
                    </a:prstClr>
                  </a:outerShdw>
                </a:effectLst>
              </a:rPr>
              <a:t>The Cellular Basis of Reproduction and Inheritance</a:t>
            </a:r>
            <a:endParaRPr lang="en-US" sz="2800" b="1" dirty="0">
              <a:solidFill>
                <a:srgbClr val="F2C552"/>
              </a:solidFill>
              <a:effectLst>
                <a:outerShdw blurRad="50800" dist="38100" dir="8100000" algn="tr" rotWithShape="0">
                  <a:prstClr val="black">
                    <a:alpha val="40000"/>
                  </a:prstClr>
                </a:outerShdw>
              </a:effectLst>
            </a:endParaRPr>
          </a:p>
        </p:txBody>
      </p:sp>
    </p:spTree>
    <p:extLst>
      <p:ext uri="{BB962C8B-B14F-4D97-AF65-F5344CB8AC3E}">
        <p14:creationId xmlns:p14="http://schemas.microsoft.com/office/powerpoint/2010/main" val="14286584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1F89BD"/>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p>
            <a:r>
              <a:rPr lang="en-US" dirty="0" smtClean="0"/>
              <a:t>© 2015 Pearson Education, Inc.</a:t>
            </a:r>
            <a:endParaRPr lang="en-US" dirty="0"/>
          </a:p>
        </p:txBody>
      </p:sp>
      <p:cxnSp>
        <p:nvCxnSpPr>
          <p:cNvPr id="6" name="Straight Connector 5"/>
          <p:cNvCxnSpPr/>
          <p:nvPr/>
        </p:nvCxnSpPr>
        <p:spPr>
          <a:xfrm>
            <a:off x="-8470" y="25399"/>
            <a:ext cx="9144000"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8470" y="55665"/>
            <a:ext cx="9144000" cy="0"/>
          </a:xfrm>
          <a:prstGeom prst="line">
            <a:avLst/>
          </a:prstGeom>
          <a:ln w="25400">
            <a:solidFill>
              <a:srgbClr val="F2C55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15113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ection Title Slide">
    <p:bg>
      <p:bgPr>
        <a:solidFill>
          <a:srgbClr val="1F89BD"/>
        </a:solid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 2015 Pearson Education, Inc.</a:t>
            </a:r>
            <a:endParaRPr lang="en-US" dirty="0"/>
          </a:p>
        </p:txBody>
      </p:sp>
      <p:sp>
        <p:nvSpPr>
          <p:cNvPr id="5" name="Text Placeholder 7"/>
          <p:cNvSpPr>
            <a:spLocks noGrp="1"/>
          </p:cNvSpPr>
          <p:nvPr>
            <p:ph type="body" sz="quarter" idx="12"/>
          </p:nvPr>
        </p:nvSpPr>
        <p:spPr>
          <a:xfrm>
            <a:off x="425450" y="3065463"/>
            <a:ext cx="8302625" cy="685800"/>
          </a:xfrm>
        </p:spPr>
        <p:txBody>
          <a:bodyPr/>
          <a:lstStyle>
            <a:lvl1pPr marL="0" indent="0" algn="ctr">
              <a:buNone/>
              <a:defRPr sz="3600" b="1" cap="small" baseline="0">
                <a:solidFill>
                  <a:srgbClr val="F2C552"/>
                </a:solidFill>
                <a:effectLst>
                  <a:outerShdw blurRad="38100" dist="38100" dir="2700000" algn="tl">
                    <a:srgbClr val="000000">
                      <a:alpha val="43137"/>
                    </a:srgbClr>
                  </a:outerShdw>
                </a:effectLst>
              </a:defRPr>
            </a:lvl1pPr>
          </a:lstStyle>
          <a:p>
            <a:pPr lvl="0"/>
            <a:r>
              <a:rPr lang="en-US" smtClean="0"/>
              <a:t>Click to edit Master text styles</a:t>
            </a:r>
          </a:p>
        </p:txBody>
      </p:sp>
    </p:spTree>
    <p:extLst>
      <p:ext uri="{BB962C8B-B14F-4D97-AF65-F5344CB8AC3E}">
        <p14:creationId xmlns:p14="http://schemas.microsoft.com/office/powerpoint/2010/main" val="2360731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r>
              <a:rPr lang="en-US" smtClean="0"/>
              <a:t>© 2015 Pearson Education, Inc.</a:t>
            </a:r>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906A8973-3362-497B-9007-F5DEC9CE8D6A}" type="slidenum">
              <a:rPr lang="en-US" smtClean="0"/>
              <a:t>‹#›</a:t>
            </a:fld>
            <a:endParaRPr lang="en-US"/>
          </a:p>
        </p:txBody>
      </p:sp>
    </p:spTree>
    <p:extLst>
      <p:ext uri="{BB962C8B-B14F-4D97-AF65-F5344CB8AC3E}">
        <p14:creationId xmlns:p14="http://schemas.microsoft.com/office/powerpoint/2010/main" val="31807807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4198731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endParaRPr lang="en-US"/>
          </a:p>
        </p:txBody>
      </p:sp>
      <p:sp>
        <p:nvSpPr>
          <p:cNvPr id="8" name="Footer Placeholder 7"/>
          <p:cNvSpPr>
            <a:spLocks noGrp="1"/>
          </p:cNvSpPr>
          <p:nvPr>
            <p:ph type="ftr" sz="quarter" idx="11"/>
          </p:nvPr>
        </p:nvSpPr>
        <p:spPr/>
        <p:txBody>
          <a:bodyPr/>
          <a:lstStyle/>
          <a:p>
            <a:r>
              <a:rPr lang="en-US" smtClean="0"/>
              <a:t>© 2015 Pearson Education, Inc.</a:t>
            </a:r>
            <a:endParaRPr lang="en-US"/>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906A8973-3362-497B-9007-F5DEC9CE8D6A}" type="slidenum">
              <a:rPr lang="en-US" smtClean="0"/>
              <a:t>‹#›</a:t>
            </a:fld>
            <a:endParaRPr lang="en-US"/>
          </a:p>
        </p:txBody>
      </p:sp>
    </p:spTree>
    <p:extLst>
      <p:ext uri="{BB962C8B-B14F-4D97-AF65-F5344CB8AC3E}">
        <p14:creationId xmlns:p14="http://schemas.microsoft.com/office/powerpoint/2010/main" val="38034151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 2015 Pearson Education, Inc.</a:t>
            </a:r>
            <a:endParaRPr lang="en-US" dirty="0"/>
          </a:p>
        </p:txBody>
      </p:sp>
    </p:spTree>
    <p:extLst>
      <p:ext uri="{BB962C8B-B14F-4D97-AF65-F5344CB8AC3E}">
        <p14:creationId xmlns:p14="http://schemas.microsoft.com/office/powerpoint/2010/main" val="32944900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15326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6123295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858042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6196234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711312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708975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5115552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282273961"/>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10.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11.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12.xm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13.xml"/></Relationships>
</file>

<file path=ppt/slideMasters/_rels/slideMaster14.xml.rels><?xml version="1.0" encoding="UTF-8" standalone="yes"?>
<Relationships xmlns="http://schemas.openxmlformats.org/package/2006/relationships"><Relationship Id="rId3" Type="http://schemas.openxmlformats.org/officeDocument/2006/relationships/theme" Target="../theme/theme14.xml"/><Relationship Id="rId2" Type="http://schemas.openxmlformats.org/officeDocument/2006/relationships/slideLayout" Target="../slideLayouts/slideLayout15.xml"/><Relationship Id="rId1" Type="http://schemas.openxmlformats.org/officeDocument/2006/relationships/slideLayout" Target="../slideLayouts/slideLayout14.xml"/></Relationships>
</file>

<file path=ppt/slideMasters/_rels/slideMaster15.xml.rels><?xml version="1.0" encoding="UTF-8" standalone="yes"?>
<Relationships xmlns="http://schemas.openxmlformats.org/package/2006/relationships"><Relationship Id="rId8" Type="http://schemas.openxmlformats.org/officeDocument/2006/relationships/theme" Target="../theme/theme15.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6.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7.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8.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3"/>
          <p:cNvSpPr>
            <a:spLocks noChangeArrowheads="1"/>
          </p:cNvSpPr>
          <p:nvPr userDrawn="1"/>
        </p:nvSpPr>
        <p:spPr bwMode="auto">
          <a:xfrm>
            <a:off x="66973" y="6582040"/>
            <a:ext cx="2895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eaLnBrk="0" fontAlgn="base" hangingPunct="0">
              <a:spcBef>
                <a:spcPct val="0"/>
              </a:spcBef>
              <a:spcAft>
                <a:spcPct val="0"/>
              </a:spcAft>
            </a:pPr>
            <a:r>
              <a:rPr lang="en-US" sz="900" dirty="0">
                <a:solidFill>
                  <a:srgbClr val="000000"/>
                </a:solidFill>
                <a:latin typeface="Arial" charset="0"/>
                <a:ea typeface="ＭＳ Ｐゴシック" charset="0"/>
              </a:rPr>
              <a:t>© </a:t>
            </a:r>
            <a:r>
              <a:rPr lang="en-US" sz="900" dirty="0" smtClean="0">
                <a:solidFill>
                  <a:srgbClr val="000000"/>
                </a:solidFill>
                <a:latin typeface="Arial" charset="0"/>
                <a:ea typeface="ＭＳ Ｐゴシック" charset="0"/>
              </a:rPr>
              <a:t>2015 </a:t>
            </a:r>
            <a:r>
              <a:rPr lang="en-US" sz="900" dirty="0">
                <a:solidFill>
                  <a:srgbClr val="000000"/>
                </a:solidFill>
                <a:latin typeface="Arial" charset="0"/>
                <a:ea typeface="ＭＳ Ｐゴシック" charset="0"/>
              </a:rPr>
              <a:t>Pearson Education, Inc.</a:t>
            </a:r>
          </a:p>
        </p:txBody>
      </p:sp>
    </p:spTree>
    <p:extLst>
      <p:ext uri="{BB962C8B-B14F-4D97-AF65-F5344CB8AC3E}">
        <p14:creationId xmlns:p14="http://schemas.microsoft.com/office/powerpoint/2010/main" val="3914735012"/>
      </p:ext>
    </p:extLst>
  </p:cSld>
  <p:clrMap bg1="lt1" tx1="dk1" bg2="lt2" tx2="dk2" accent1="accent1" accent2="accent2" accent3="accent3" accent4="accent4" accent5="accent5" accent6="accent6" hlink="hlink" folHlink="folHlink"/>
  <p:sldLayoutIdLst>
    <p:sldLayoutId id="2147483751"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3"/>
          <p:cNvSpPr>
            <a:spLocks noChangeArrowheads="1"/>
          </p:cNvSpPr>
          <p:nvPr userDrawn="1"/>
        </p:nvSpPr>
        <p:spPr bwMode="auto">
          <a:xfrm>
            <a:off x="66973" y="6582040"/>
            <a:ext cx="2895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eaLnBrk="0" fontAlgn="base" hangingPunct="0">
              <a:spcBef>
                <a:spcPct val="0"/>
              </a:spcBef>
              <a:spcAft>
                <a:spcPct val="0"/>
              </a:spcAft>
            </a:pPr>
            <a:r>
              <a:rPr lang="en-US" sz="900" dirty="0">
                <a:solidFill>
                  <a:srgbClr val="000000"/>
                </a:solidFill>
                <a:latin typeface="Arial" charset="0"/>
                <a:ea typeface="ＭＳ Ｐゴシック" charset="0"/>
              </a:rPr>
              <a:t>© </a:t>
            </a:r>
            <a:r>
              <a:rPr lang="en-US" sz="900" dirty="0" smtClean="0">
                <a:solidFill>
                  <a:srgbClr val="000000"/>
                </a:solidFill>
                <a:latin typeface="Arial" charset="0"/>
                <a:ea typeface="ＭＳ Ｐゴシック" charset="0"/>
              </a:rPr>
              <a:t>2015 </a:t>
            </a:r>
            <a:r>
              <a:rPr lang="en-US" sz="900" dirty="0">
                <a:solidFill>
                  <a:srgbClr val="000000"/>
                </a:solidFill>
                <a:latin typeface="Arial" charset="0"/>
                <a:ea typeface="ＭＳ Ｐゴシック" charset="0"/>
              </a:rPr>
              <a:t>Pearson Education, Inc.</a:t>
            </a:r>
          </a:p>
        </p:txBody>
      </p:sp>
    </p:spTree>
    <p:extLst>
      <p:ext uri="{BB962C8B-B14F-4D97-AF65-F5344CB8AC3E}">
        <p14:creationId xmlns:p14="http://schemas.microsoft.com/office/powerpoint/2010/main" val="3209946531"/>
      </p:ext>
    </p:extLst>
  </p:cSld>
  <p:clrMap bg1="lt1" tx1="dk1" bg2="lt2" tx2="dk2" accent1="accent1" accent2="accent2" accent3="accent3" accent4="accent4" accent5="accent5" accent6="accent6" hlink="hlink" folHlink="folHlink"/>
  <p:sldLayoutIdLst>
    <p:sldLayoutId id="2147483771"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3"/>
          <p:cNvSpPr>
            <a:spLocks noChangeArrowheads="1"/>
          </p:cNvSpPr>
          <p:nvPr userDrawn="1"/>
        </p:nvSpPr>
        <p:spPr bwMode="auto">
          <a:xfrm>
            <a:off x="66973" y="6582040"/>
            <a:ext cx="2895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eaLnBrk="0" fontAlgn="base" hangingPunct="0">
              <a:spcBef>
                <a:spcPct val="0"/>
              </a:spcBef>
              <a:spcAft>
                <a:spcPct val="0"/>
              </a:spcAft>
            </a:pPr>
            <a:r>
              <a:rPr lang="en-US" sz="900" dirty="0">
                <a:solidFill>
                  <a:srgbClr val="000000"/>
                </a:solidFill>
                <a:latin typeface="Arial" charset="0"/>
                <a:ea typeface="ＭＳ Ｐゴシック" charset="0"/>
              </a:rPr>
              <a:t>© </a:t>
            </a:r>
            <a:r>
              <a:rPr lang="en-US" sz="900" dirty="0" smtClean="0">
                <a:solidFill>
                  <a:srgbClr val="000000"/>
                </a:solidFill>
                <a:latin typeface="Arial" charset="0"/>
                <a:ea typeface="ＭＳ Ｐゴシック" charset="0"/>
              </a:rPr>
              <a:t>2015 </a:t>
            </a:r>
            <a:r>
              <a:rPr lang="en-US" sz="900" dirty="0">
                <a:solidFill>
                  <a:srgbClr val="000000"/>
                </a:solidFill>
                <a:latin typeface="Arial" charset="0"/>
                <a:ea typeface="ＭＳ Ｐゴシック" charset="0"/>
              </a:rPr>
              <a:t>Pearson Education, Inc.</a:t>
            </a:r>
          </a:p>
        </p:txBody>
      </p:sp>
    </p:spTree>
    <p:extLst>
      <p:ext uri="{BB962C8B-B14F-4D97-AF65-F5344CB8AC3E}">
        <p14:creationId xmlns:p14="http://schemas.microsoft.com/office/powerpoint/2010/main" val="3273590491"/>
      </p:ext>
    </p:extLst>
  </p:cSld>
  <p:clrMap bg1="lt1" tx1="dk1" bg2="lt2" tx2="dk2" accent1="accent1" accent2="accent2" accent3="accent3" accent4="accent4" accent5="accent5" accent6="accent6" hlink="hlink" folHlink="folHlink"/>
  <p:sldLayoutIdLst>
    <p:sldLayoutId id="2147483773"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3"/>
          <p:cNvSpPr>
            <a:spLocks noChangeArrowheads="1"/>
          </p:cNvSpPr>
          <p:nvPr userDrawn="1"/>
        </p:nvSpPr>
        <p:spPr bwMode="auto">
          <a:xfrm>
            <a:off x="66973" y="6582040"/>
            <a:ext cx="2895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eaLnBrk="0" fontAlgn="base" hangingPunct="0">
              <a:spcBef>
                <a:spcPct val="0"/>
              </a:spcBef>
              <a:spcAft>
                <a:spcPct val="0"/>
              </a:spcAft>
            </a:pPr>
            <a:r>
              <a:rPr lang="en-US" sz="900" dirty="0">
                <a:solidFill>
                  <a:srgbClr val="000000"/>
                </a:solidFill>
                <a:latin typeface="Arial" charset="0"/>
                <a:ea typeface="ＭＳ Ｐゴシック" charset="0"/>
              </a:rPr>
              <a:t>© </a:t>
            </a:r>
            <a:r>
              <a:rPr lang="en-US" sz="900" dirty="0" smtClean="0">
                <a:solidFill>
                  <a:srgbClr val="000000"/>
                </a:solidFill>
                <a:latin typeface="Arial" charset="0"/>
                <a:ea typeface="ＭＳ Ｐゴシック" charset="0"/>
              </a:rPr>
              <a:t>2015 </a:t>
            </a:r>
            <a:r>
              <a:rPr lang="en-US" sz="900" dirty="0">
                <a:solidFill>
                  <a:srgbClr val="000000"/>
                </a:solidFill>
                <a:latin typeface="Arial" charset="0"/>
                <a:ea typeface="ＭＳ Ｐゴシック" charset="0"/>
              </a:rPr>
              <a:t>Pearson Education, Inc.</a:t>
            </a:r>
          </a:p>
        </p:txBody>
      </p:sp>
    </p:spTree>
    <p:extLst>
      <p:ext uri="{BB962C8B-B14F-4D97-AF65-F5344CB8AC3E}">
        <p14:creationId xmlns:p14="http://schemas.microsoft.com/office/powerpoint/2010/main" val="539041779"/>
      </p:ext>
    </p:extLst>
  </p:cSld>
  <p:clrMap bg1="lt1" tx1="dk1" bg2="lt2" tx2="dk2" accent1="accent1" accent2="accent2" accent3="accent3" accent4="accent4" accent5="accent5" accent6="accent6" hlink="hlink" folHlink="folHlink"/>
  <p:sldLayoutIdLst>
    <p:sldLayoutId id="2147483775"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3"/>
          <p:cNvSpPr>
            <a:spLocks noChangeArrowheads="1"/>
          </p:cNvSpPr>
          <p:nvPr userDrawn="1"/>
        </p:nvSpPr>
        <p:spPr bwMode="auto">
          <a:xfrm>
            <a:off x="66973" y="6582040"/>
            <a:ext cx="2895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eaLnBrk="0" fontAlgn="base" hangingPunct="0">
              <a:spcBef>
                <a:spcPct val="0"/>
              </a:spcBef>
              <a:spcAft>
                <a:spcPct val="0"/>
              </a:spcAft>
            </a:pPr>
            <a:r>
              <a:rPr lang="en-US" sz="900" dirty="0">
                <a:solidFill>
                  <a:srgbClr val="000000"/>
                </a:solidFill>
                <a:latin typeface="Arial" charset="0"/>
                <a:ea typeface="ＭＳ Ｐゴシック" charset="0"/>
              </a:rPr>
              <a:t>© </a:t>
            </a:r>
            <a:r>
              <a:rPr lang="en-US" sz="900" dirty="0" smtClean="0">
                <a:solidFill>
                  <a:srgbClr val="000000"/>
                </a:solidFill>
                <a:latin typeface="Arial" charset="0"/>
                <a:ea typeface="ＭＳ Ｐゴシック" charset="0"/>
              </a:rPr>
              <a:t>2015 </a:t>
            </a:r>
            <a:r>
              <a:rPr lang="en-US" sz="900" dirty="0">
                <a:solidFill>
                  <a:srgbClr val="000000"/>
                </a:solidFill>
                <a:latin typeface="Arial" charset="0"/>
                <a:ea typeface="ＭＳ Ｐゴシック" charset="0"/>
              </a:rPr>
              <a:t>Pearson Education, Inc.</a:t>
            </a:r>
          </a:p>
        </p:txBody>
      </p:sp>
    </p:spTree>
    <p:extLst>
      <p:ext uri="{BB962C8B-B14F-4D97-AF65-F5344CB8AC3E}">
        <p14:creationId xmlns:p14="http://schemas.microsoft.com/office/powerpoint/2010/main" val="1054203181"/>
      </p:ext>
    </p:extLst>
  </p:cSld>
  <p:clrMap bg1="lt1" tx1="dk1" bg2="lt2" tx2="dk2" accent1="accent1" accent2="accent2" accent3="accent3" accent4="accent4" accent5="accent5" accent6="accent6" hlink="hlink" folHlink="folHlink"/>
  <p:sldLayoutIdLst>
    <p:sldLayoutId id="2147483777"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3"/>
          <p:cNvSpPr>
            <a:spLocks noChangeArrowheads="1"/>
          </p:cNvSpPr>
          <p:nvPr userDrawn="1"/>
        </p:nvSpPr>
        <p:spPr bwMode="auto">
          <a:xfrm>
            <a:off x="66973" y="6582040"/>
            <a:ext cx="2895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eaLnBrk="0" fontAlgn="base" hangingPunct="0">
              <a:spcBef>
                <a:spcPct val="0"/>
              </a:spcBef>
              <a:spcAft>
                <a:spcPct val="0"/>
              </a:spcAft>
            </a:pPr>
            <a:r>
              <a:rPr lang="en-US" sz="900" dirty="0">
                <a:solidFill>
                  <a:srgbClr val="000000"/>
                </a:solidFill>
                <a:latin typeface="Arial" charset="0"/>
                <a:ea typeface="ＭＳ Ｐゴシック" charset="0"/>
              </a:rPr>
              <a:t>© </a:t>
            </a:r>
            <a:r>
              <a:rPr lang="en-US" sz="900" dirty="0" smtClean="0">
                <a:solidFill>
                  <a:srgbClr val="000000"/>
                </a:solidFill>
                <a:latin typeface="Arial" charset="0"/>
                <a:ea typeface="ＭＳ Ｐゴシック" charset="0"/>
              </a:rPr>
              <a:t>2015 </a:t>
            </a:r>
            <a:r>
              <a:rPr lang="en-US" sz="900" dirty="0">
                <a:solidFill>
                  <a:srgbClr val="000000"/>
                </a:solidFill>
                <a:latin typeface="Arial" charset="0"/>
                <a:ea typeface="ＭＳ Ｐゴシック" charset="0"/>
              </a:rPr>
              <a:t>Pearson Education, Inc.</a:t>
            </a:r>
          </a:p>
        </p:txBody>
      </p:sp>
    </p:spTree>
    <p:extLst>
      <p:ext uri="{BB962C8B-B14F-4D97-AF65-F5344CB8AC3E}">
        <p14:creationId xmlns:p14="http://schemas.microsoft.com/office/powerpoint/2010/main" val="515851367"/>
      </p:ext>
    </p:extLst>
  </p:cSld>
  <p:clrMap bg1="lt1" tx1="dk1" bg2="lt2" tx2="dk2" accent1="accent1" accent2="accent2" accent3="accent3" accent4="accent4" accent5="accent5" accent6="accent6" hlink="hlink" folHlink="folHlink"/>
  <p:sldLayoutIdLst>
    <p:sldLayoutId id="2147483779" r:id="rId1"/>
    <p:sldLayoutId id="2147483862" r:id="rId2"/>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13267" y="365126"/>
            <a:ext cx="8475133" cy="1040341"/>
          </a:xfrm>
          <a:prstGeom prst="rect">
            <a:avLst/>
          </a:prstGeom>
        </p:spPr>
        <p:txBody>
          <a:bodyPr vert="horz" lIns="91440" tIns="45720" rIns="91440" bIns="45720" rtlCol="0" anchor="t"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13267" y="1600200"/>
            <a:ext cx="8475133" cy="4758267"/>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0" y="6492875"/>
            <a:ext cx="3086100" cy="365125"/>
          </a:xfrm>
          <a:prstGeom prst="rect">
            <a:avLst/>
          </a:prstGeom>
        </p:spPr>
        <p:txBody>
          <a:bodyPr vert="horz" lIns="91440" tIns="45720" rIns="91440" bIns="45720" rtlCol="0" anchor="ctr"/>
          <a:lstStyle>
            <a:lvl1pPr algn="l">
              <a:defRPr sz="900">
                <a:solidFill>
                  <a:schemeClr val="tx1"/>
                </a:solidFill>
                <a:latin typeface="Arial" panose="020B0604020202020204" pitchFamily="34" charset="0"/>
                <a:cs typeface="Arial" panose="020B0604020202020204" pitchFamily="34" charset="0"/>
              </a:defRPr>
            </a:lvl1pPr>
          </a:lstStyle>
          <a:p>
            <a:r>
              <a:rPr lang="en-US" dirty="0" smtClean="0"/>
              <a:t>© 2015 Pearson Education, Inc.</a:t>
            </a:r>
            <a:endParaRPr lang="en-US" dirty="0"/>
          </a:p>
        </p:txBody>
      </p:sp>
    </p:spTree>
    <p:extLst>
      <p:ext uri="{BB962C8B-B14F-4D97-AF65-F5344CB8AC3E}">
        <p14:creationId xmlns:p14="http://schemas.microsoft.com/office/powerpoint/2010/main" val="2583323820"/>
      </p:ext>
    </p:extLst>
  </p:cSld>
  <p:clrMap bg1="lt1" tx1="dk1" bg2="lt2" tx2="dk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 id="2147483860" r:id="rId6"/>
    <p:sldLayoutId id="2147483861" r:id="rId7"/>
  </p:sldLayoutIdLst>
  <p:hf sldNum="0" hdr="0" dt="0"/>
  <p:txStyles>
    <p:titleStyle>
      <a:lvl1pPr algn="l" defTabSz="914400" rtl="0" eaLnBrk="1" latinLnBrk="0" hangingPunct="1">
        <a:lnSpc>
          <a:spcPct val="90000"/>
        </a:lnSpc>
        <a:spcBef>
          <a:spcPct val="0"/>
        </a:spcBef>
        <a:buNone/>
        <a:defRPr sz="3000" b="1" kern="1200">
          <a:solidFill>
            <a:srgbClr val="1F89BD"/>
          </a:solidFill>
          <a:latin typeface="+mj-lt"/>
          <a:ea typeface="+mj-ea"/>
          <a:cs typeface="+mj-cs"/>
        </a:defRPr>
      </a:lvl1pPr>
    </p:titleStyle>
    <p:bodyStyle>
      <a:lvl1pPr marL="228600" indent="-228600" algn="l" defTabSz="914400" rtl="0" eaLnBrk="1" latinLnBrk="0" hangingPunct="1">
        <a:lnSpc>
          <a:spcPct val="100000"/>
        </a:lnSpc>
        <a:spcBef>
          <a:spcPts val="1000"/>
        </a:spcBef>
        <a:buClr>
          <a:srgbClr val="1F89BD"/>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Clr>
          <a:srgbClr val="1F89BD"/>
        </a:buClr>
        <a:buFont typeface="Arial" panose="020B0604020202020204" pitchFamily="34" charset="0"/>
        <a:buChar char="•"/>
        <a:defRPr sz="26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Clr>
          <a:srgbClr val="1F89BD"/>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Clr>
          <a:srgbClr val="1F89BD"/>
        </a:buClr>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Clr>
          <a:srgbClr val="1F89BD"/>
        </a:buClr>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3"/>
          <p:cNvSpPr>
            <a:spLocks noChangeArrowheads="1"/>
          </p:cNvSpPr>
          <p:nvPr userDrawn="1"/>
        </p:nvSpPr>
        <p:spPr bwMode="auto">
          <a:xfrm>
            <a:off x="66973" y="6582040"/>
            <a:ext cx="2895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eaLnBrk="0" fontAlgn="base" hangingPunct="0">
              <a:spcBef>
                <a:spcPct val="0"/>
              </a:spcBef>
              <a:spcAft>
                <a:spcPct val="0"/>
              </a:spcAft>
            </a:pPr>
            <a:r>
              <a:rPr lang="en-US" sz="900" dirty="0">
                <a:solidFill>
                  <a:srgbClr val="000000"/>
                </a:solidFill>
                <a:latin typeface="Arial" charset="0"/>
                <a:ea typeface="ＭＳ Ｐゴシック" charset="0"/>
              </a:rPr>
              <a:t>© </a:t>
            </a:r>
            <a:r>
              <a:rPr lang="en-US" sz="900" dirty="0" smtClean="0">
                <a:solidFill>
                  <a:srgbClr val="000000"/>
                </a:solidFill>
                <a:latin typeface="Arial" charset="0"/>
                <a:ea typeface="ＭＳ Ｐゴシック" charset="0"/>
              </a:rPr>
              <a:t>2015 </a:t>
            </a:r>
            <a:r>
              <a:rPr lang="en-US" sz="900" dirty="0">
                <a:solidFill>
                  <a:srgbClr val="000000"/>
                </a:solidFill>
                <a:latin typeface="Arial" charset="0"/>
                <a:ea typeface="ＭＳ Ｐゴシック" charset="0"/>
              </a:rPr>
              <a:t>Pearson Education, Inc.</a:t>
            </a:r>
          </a:p>
        </p:txBody>
      </p:sp>
    </p:spTree>
    <p:extLst>
      <p:ext uri="{BB962C8B-B14F-4D97-AF65-F5344CB8AC3E}">
        <p14:creationId xmlns:p14="http://schemas.microsoft.com/office/powerpoint/2010/main" val="2627018167"/>
      </p:ext>
    </p:extLst>
  </p:cSld>
  <p:clrMap bg1="lt1" tx1="dk1" bg2="lt2" tx2="dk2" accent1="accent1" accent2="accent2" accent3="accent3" accent4="accent4" accent5="accent5" accent6="accent6" hlink="hlink" folHlink="folHlink"/>
  <p:sldLayoutIdLst>
    <p:sldLayoutId id="2147483753"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3"/>
          <p:cNvSpPr>
            <a:spLocks noChangeArrowheads="1"/>
          </p:cNvSpPr>
          <p:nvPr userDrawn="1"/>
        </p:nvSpPr>
        <p:spPr bwMode="auto">
          <a:xfrm>
            <a:off x="66973" y="6582040"/>
            <a:ext cx="2895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eaLnBrk="0" fontAlgn="base" hangingPunct="0">
              <a:spcBef>
                <a:spcPct val="0"/>
              </a:spcBef>
              <a:spcAft>
                <a:spcPct val="0"/>
              </a:spcAft>
            </a:pPr>
            <a:r>
              <a:rPr lang="en-US" sz="900" dirty="0">
                <a:solidFill>
                  <a:srgbClr val="000000"/>
                </a:solidFill>
                <a:latin typeface="Arial" charset="0"/>
                <a:ea typeface="ＭＳ Ｐゴシック" charset="0"/>
              </a:rPr>
              <a:t>© </a:t>
            </a:r>
            <a:r>
              <a:rPr lang="en-US" sz="900" dirty="0" smtClean="0">
                <a:solidFill>
                  <a:srgbClr val="000000"/>
                </a:solidFill>
                <a:latin typeface="Arial" charset="0"/>
                <a:ea typeface="ＭＳ Ｐゴシック" charset="0"/>
              </a:rPr>
              <a:t>2015 </a:t>
            </a:r>
            <a:r>
              <a:rPr lang="en-US" sz="900" dirty="0">
                <a:solidFill>
                  <a:srgbClr val="000000"/>
                </a:solidFill>
                <a:latin typeface="Arial" charset="0"/>
                <a:ea typeface="ＭＳ Ｐゴシック" charset="0"/>
              </a:rPr>
              <a:t>Pearson Education, Inc.</a:t>
            </a:r>
          </a:p>
        </p:txBody>
      </p:sp>
    </p:spTree>
    <p:extLst>
      <p:ext uri="{BB962C8B-B14F-4D97-AF65-F5344CB8AC3E}">
        <p14:creationId xmlns:p14="http://schemas.microsoft.com/office/powerpoint/2010/main" val="3889116530"/>
      </p:ext>
    </p:extLst>
  </p:cSld>
  <p:clrMap bg1="lt1" tx1="dk1" bg2="lt2" tx2="dk2" accent1="accent1" accent2="accent2" accent3="accent3" accent4="accent4" accent5="accent5" accent6="accent6" hlink="hlink" folHlink="folHlink"/>
  <p:sldLayoutIdLst>
    <p:sldLayoutId id="2147483757"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3"/>
          <p:cNvSpPr>
            <a:spLocks noChangeArrowheads="1"/>
          </p:cNvSpPr>
          <p:nvPr userDrawn="1"/>
        </p:nvSpPr>
        <p:spPr bwMode="auto">
          <a:xfrm>
            <a:off x="66973" y="6582040"/>
            <a:ext cx="2895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eaLnBrk="0" fontAlgn="base" hangingPunct="0">
              <a:spcBef>
                <a:spcPct val="0"/>
              </a:spcBef>
              <a:spcAft>
                <a:spcPct val="0"/>
              </a:spcAft>
            </a:pPr>
            <a:r>
              <a:rPr lang="en-US" sz="900" dirty="0">
                <a:solidFill>
                  <a:srgbClr val="000000"/>
                </a:solidFill>
                <a:latin typeface="Arial" charset="0"/>
                <a:ea typeface="ＭＳ Ｐゴシック" charset="0"/>
              </a:rPr>
              <a:t>© </a:t>
            </a:r>
            <a:r>
              <a:rPr lang="en-US" sz="900" dirty="0" smtClean="0">
                <a:solidFill>
                  <a:srgbClr val="000000"/>
                </a:solidFill>
                <a:latin typeface="Arial" charset="0"/>
                <a:ea typeface="ＭＳ Ｐゴシック" charset="0"/>
              </a:rPr>
              <a:t>2015 </a:t>
            </a:r>
            <a:r>
              <a:rPr lang="en-US" sz="900" dirty="0">
                <a:solidFill>
                  <a:srgbClr val="000000"/>
                </a:solidFill>
                <a:latin typeface="Arial" charset="0"/>
                <a:ea typeface="ＭＳ Ｐゴシック" charset="0"/>
              </a:rPr>
              <a:t>Pearson Education, Inc.</a:t>
            </a:r>
          </a:p>
        </p:txBody>
      </p:sp>
    </p:spTree>
    <p:extLst>
      <p:ext uri="{BB962C8B-B14F-4D97-AF65-F5344CB8AC3E}">
        <p14:creationId xmlns:p14="http://schemas.microsoft.com/office/powerpoint/2010/main" val="3490794912"/>
      </p:ext>
    </p:extLst>
  </p:cSld>
  <p:clrMap bg1="lt1" tx1="dk1" bg2="lt2" tx2="dk2" accent1="accent1" accent2="accent2" accent3="accent3" accent4="accent4" accent5="accent5" accent6="accent6" hlink="hlink" folHlink="folHlink"/>
  <p:sldLayoutIdLst>
    <p:sldLayoutId id="2147483759"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3"/>
          <p:cNvSpPr>
            <a:spLocks noChangeArrowheads="1"/>
          </p:cNvSpPr>
          <p:nvPr userDrawn="1"/>
        </p:nvSpPr>
        <p:spPr bwMode="auto">
          <a:xfrm>
            <a:off x="66973" y="6582040"/>
            <a:ext cx="2895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eaLnBrk="0" fontAlgn="base" hangingPunct="0">
              <a:spcBef>
                <a:spcPct val="0"/>
              </a:spcBef>
              <a:spcAft>
                <a:spcPct val="0"/>
              </a:spcAft>
            </a:pPr>
            <a:r>
              <a:rPr lang="en-US" sz="900" dirty="0">
                <a:solidFill>
                  <a:srgbClr val="000000"/>
                </a:solidFill>
                <a:latin typeface="Arial" charset="0"/>
                <a:ea typeface="ＭＳ Ｐゴシック" charset="0"/>
              </a:rPr>
              <a:t>© </a:t>
            </a:r>
            <a:r>
              <a:rPr lang="en-US" sz="900" dirty="0" smtClean="0">
                <a:solidFill>
                  <a:srgbClr val="000000"/>
                </a:solidFill>
                <a:latin typeface="Arial" charset="0"/>
                <a:ea typeface="ＭＳ Ｐゴシック" charset="0"/>
              </a:rPr>
              <a:t>2015 </a:t>
            </a:r>
            <a:r>
              <a:rPr lang="en-US" sz="900" dirty="0">
                <a:solidFill>
                  <a:srgbClr val="000000"/>
                </a:solidFill>
                <a:latin typeface="Arial" charset="0"/>
                <a:ea typeface="ＭＳ Ｐゴシック" charset="0"/>
              </a:rPr>
              <a:t>Pearson Education, Inc.</a:t>
            </a:r>
          </a:p>
        </p:txBody>
      </p:sp>
    </p:spTree>
    <p:extLst>
      <p:ext uri="{BB962C8B-B14F-4D97-AF65-F5344CB8AC3E}">
        <p14:creationId xmlns:p14="http://schemas.microsoft.com/office/powerpoint/2010/main" val="292407861"/>
      </p:ext>
    </p:extLst>
  </p:cSld>
  <p:clrMap bg1="lt1" tx1="dk1" bg2="lt2" tx2="dk2" accent1="accent1" accent2="accent2" accent3="accent3" accent4="accent4" accent5="accent5" accent6="accent6" hlink="hlink" folHlink="folHlink"/>
  <p:sldLayoutIdLst>
    <p:sldLayoutId id="2147483761"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3"/>
          <p:cNvSpPr>
            <a:spLocks noChangeArrowheads="1"/>
          </p:cNvSpPr>
          <p:nvPr userDrawn="1"/>
        </p:nvSpPr>
        <p:spPr bwMode="auto">
          <a:xfrm>
            <a:off x="66973" y="6582040"/>
            <a:ext cx="2895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eaLnBrk="0" fontAlgn="base" hangingPunct="0">
              <a:spcBef>
                <a:spcPct val="0"/>
              </a:spcBef>
              <a:spcAft>
                <a:spcPct val="0"/>
              </a:spcAft>
            </a:pPr>
            <a:r>
              <a:rPr lang="en-US" sz="900" dirty="0">
                <a:solidFill>
                  <a:srgbClr val="000000"/>
                </a:solidFill>
                <a:latin typeface="Arial" charset="0"/>
                <a:ea typeface="ＭＳ Ｐゴシック" charset="0"/>
              </a:rPr>
              <a:t>© </a:t>
            </a:r>
            <a:r>
              <a:rPr lang="en-US" sz="900" dirty="0" smtClean="0">
                <a:solidFill>
                  <a:srgbClr val="000000"/>
                </a:solidFill>
                <a:latin typeface="Arial" charset="0"/>
                <a:ea typeface="ＭＳ Ｐゴシック" charset="0"/>
              </a:rPr>
              <a:t>2015 </a:t>
            </a:r>
            <a:r>
              <a:rPr lang="en-US" sz="900" dirty="0">
                <a:solidFill>
                  <a:srgbClr val="000000"/>
                </a:solidFill>
                <a:latin typeface="Arial" charset="0"/>
                <a:ea typeface="ＭＳ Ｐゴシック" charset="0"/>
              </a:rPr>
              <a:t>Pearson Education, Inc.</a:t>
            </a:r>
          </a:p>
        </p:txBody>
      </p:sp>
    </p:spTree>
    <p:extLst>
      <p:ext uri="{BB962C8B-B14F-4D97-AF65-F5344CB8AC3E}">
        <p14:creationId xmlns:p14="http://schemas.microsoft.com/office/powerpoint/2010/main" val="1853890637"/>
      </p:ext>
    </p:extLst>
  </p:cSld>
  <p:clrMap bg1="lt1" tx1="dk1" bg2="lt2" tx2="dk2" accent1="accent1" accent2="accent2" accent3="accent3" accent4="accent4" accent5="accent5" accent6="accent6" hlink="hlink" folHlink="folHlink"/>
  <p:sldLayoutIdLst>
    <p:sldLayoutId id="2147483763"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3"/>
          <p:cNvSpPr>
            <a:spLocks noChangeArrowheads="1"/>
          </p:cNvSpPr>
          <p:nvPr userDrawn="1"/>
        </p:nvSpPr>
        <p:spPr bwMode="auto">
          <a:xfrm>
            <a:off x="66973" y="6582040"/>
            <a:ext cx="2895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eaLnBrk="0" fontAlgn="base" hangingPunct="0">
              <a:spcBef>
                <a:spcPct val="0"/>
              </a:spcBef>
              <a:spcAft>
                <a:spcPct val="0"/>
              </a:spcAft>
            </a:pPr>
            <a:r>
              <a:rPr lang="en-US" sz="900" dirty="0">
                <a:solidFill>
                  <a:srgbClr val="000000"/>
                </a:solidFill>
                <a:latin typeface="Arial" charset="0"/>
                <a:ea typeface="ＭＳ Ｐゴシック" charset="0"/>
              </a:rPr>
              <a:t>© </a:t>
            </a:r>
            <a:r>
              <a:rPr lang="en-US" sz="900" dirty="0" smtClean="0">
                <a:solidFill>
                  <a:srgbClr val="000000"/>
                </a:solidFill>
                <a:latin typeface="Arial" charset="0"/>
                <a:ea typeface="ＭＳ Ｐゴシック" charset="0"/>
              </a:rPr>
              <a:t>2015 </a:t>
            </a:r>
            <a:r>
              <a:rPr lang="en-US" sz="900" dirty="0">
                <a:solidFill>
                  <a:srgbClr val="000000"/>
                </a:solidFill>
                <a:latin typeface="Arial" charset="0"/>
                <a:ea typeface="ＭＳ Ｐゴシック" charset="0"/>
              </a:rPr>
              <a:t>Pearson Education, Inc.</a:t>
            </a:r>
          </a:p>
        </p:txBody>
      </p:sp>
    </p:spTree>
    <p:extLst>
      <p:ext uri="{BB962C8B-B14F-4D97-AF65-F5344CB8AC3E}">
        <p14:creationId xmlns:p14="http://schemas.microsoft.com/office/powerpoint/2010/main" val="3098916571"/>
      </p:ext>
    </p:extLst>
  </p:cSld>
  <p:clrMap bg1="lt1" tx1="dk1" bg2="lt2" tx2="dk2" accent1="accent1" accent2="accent2" accent3="accent3" accent4="accent4" accent5="accent5" accent6="accent6" hlink="hlink" folHlink="folHlink"/>
  <p:sldLayoutIdLst>
    <p:sldLayoutId id="2147483765"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3"/>
          <p:cNvSpPr>
            <a:spLocks noChangeArrowheads="1"/>
          </p:cNvSpPr>
          <p:nvPr userDrawn="1"/>
        </p:nvSpPr>
        <p:spPr bwMode="auto">
          <a:xfrm>
            <a:off x="66973" y="6582040"/>
            <a:ext cx="2895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eaLnBrk="0" fontAlgn="base" hangingPunct="0">
              <a:spcBef>
                <a:spcPct val="0"/>
              </a:spcBef>
              <a:spcAft>
                <a:spcPct val="0"/>
              </a:spcAft>
            </a:pPr>
            <a:r>
              <a:rPr lang="en-US" sz="900" dirty="0">
                <a:solidFill>
                  <a:srgbClr val="000000"/>
                </a:solidFill>
                <a:latin typeface="Arial" charset="0"/>
                <a:ea typeface="ＭＳ Ｐゴシック" charset="0"/>
              </a:rPr>
              <a:t>© </a:t>
            </a:r>
            <a:r>
              <a:rPr lang="en-US" sz="900" dirty="0" smtClean="0">
                <a:solidFill>
                  <a:srgbClr val="000000"/>
                </a:solidFill>
                <a:latin typeface="Arial" charset="0"/>
                <a:ea typeface="ＭＳ Ｐゴシック" charset="0"/>
              </a:rPr>
              <a:t>2015 </a:t>
            </a:r>
            <a:r>
              <a:rPr lang="en-US" sz="900" dirty="0">
                <a:solidFill>
                  <a:srgbClr val="000000"/>
                </a:solidFill>
                <a:latin typeface="Arial" charset="0"/>
                <a:ea typeface="ＭＳ Ｐゴシック" charset="0"/>
              </a:rPr>
              <a:t>Pearson Education, Inc.</a:t>
            </a:r>
          </a:p>
        </p:txBody>
      </p:sp>
    </p:spTree>
    <p:extLst>
      <p:ext uri="{BB962C8B-B14F-4D97-AF65-F5344CB8AC3E}">
        <p14:creationId xmlns:p14="http://schemas.microsoft.com/office/powerpoint/2010/main" val="2689204750"/>
      </p:ext>
    </p:extLst>
  </p:cSld>
  <p:clrMap bg1="lt1" tx1="dk1" bg2="lt2" tx2="dk2" accent1="accent1" accent2="accent2" accent3="accent3" accent4="accent4" accent5="accent5" accent6="accent6" hlink="hlink" folHlink="folHlink"/>
  <p:sldLayoutIdLst>
    <p:sldLayoutId id="2147483767"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3"/>
          <p:cNvSpPr>
            <a:spLocks noChangeArrowheads="1"/>
          </p:cNvSpPr>
          <p:nvPr userDrawn="1"/>
        </p:nvSpPr>
        <p:spPr bwMode="auto">
          <a:xfrm>
            <a:off x="66973" y="6582040"/>
            <a:ext cx="2895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eaLnBrk="0" fontAlgn="base" hangingPunct="0">
              <a:spcBef>
                <a:spcPct val="0"/>
              </a:spcBef>
              <a:spcAft>
                <a:spcPct val="0"/>
              </a:spcAft>
            </a:pPr>
            <a:r>
              <a:rPr lang="en-US" sz="900" dirty="0">
                <a:solidFill>
                  <a:srgbClr val="000000"/>
                </a:solidFill>
                <a:latin typeface="Arial" charset="0"/>
                <a:ea typeface="ＭＳ Ｐゴシック" charset="0"/>
              </a:rPr>
              <a:t>© </a:t>
            </a:r>
            <a:r>
              <a:rPr lang="en-US" sz="900" dirty="0" smtClean="0">
                <a:solidFill>
                  <a:srgbClr val="000000"/>
                </a:solidFill>
                <a:latin typeface="Arial" charset="0"/>
                <a:ea typeface="ＭＳ Ｐゴシック" charset="0"/>
              </a:rPr>
              <a:t>2015 </a:t>
            </a:r>
            <a:r>
              <a:rPr lang="en-US" sz="900" dirty="0">
                <a:solidFill>
                  <a:srgbClr val="000000"/>
                </a:solidFill>
                <a:latin typeface="Arial" charset="0"/>
                <a:ea typeface="ＭＳ Ｐゴシック" charset="0"/>
              </a:rPr>
              <a:t>Pearson Education, Inc.</a:t>
            </a:r>
          </a:p>
        </p:txBody>
      </p:sp>
    </p:spTree>
    <p:extLst>
      <p:ext uri="{BB962C8B-B14F-4D97-AF65-F5344CB8AC3E}">
        <p14:creationId xmlns:p14="http://schemas.microsoft.com/office/powerpoint/2010/main" val="1792099358"/>
      </p:ext>
    </p:extLst>
  </p:cSld>
  <p:clrMap bg1="lt1" tx1="dk1" bg2="lt2" tx2="dk2" accent1="accent1" accent2="accent2" accent3="accent3" accent4="accent4" accent5="accent5" accent6="accent6" hlink="hlink" folHlink="folHlink"/>
  <p:sldLayoutIdLst>
    <p:sldLayoutId id="2147483769"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zglQ2Ildw4I" TargetMode="External"/><Relationship Id="rId2" Type="http://schemas.openxmlformats.org/officeDocument/2006/relationships/hyperlink" Target="http://www.cbsnews.com/news/billionaire-doctor-fights-cancer-in-unconventional-way/" TargetMode="Externa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3" Type="http://schemas.openxmlformats.org/officeDocument/2006/relationships/hyperlink" Target="https://www.youtube.com/watch?v=qCLmR9-YY7o" TargetMode="External"/><Relationship Id="rId2" Type="http://schemas.openxmlformats.org/officeDocument/2006/relationships/hyperlink" Target="https://www.youtube.com/watch?v=rqPMp0U0HOA" TargetMode="External"/><Relationship Id="rId1" Type="http://schemas.openxmlformats.org/officeDocument/2006/relationships/slideLayout" Target="../slideLayouts/slideLayout14.xml"/><Relationship Id="rId4" Type="http://schemas.openxmlformats.org/officeDocument/2006/relationships/hyperlink" Target="https://www.youtube.com/watch?v=16enC385R0wi"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3.png"/></Relationships>
</file>

<file path=ppt/slides/_rels/slide5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2.xml"/><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5.xml"/><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6.xml"/><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2" Type="http://schemas.openxmlformats.org/officeDocument/2006/relationships/hyperlink" Target="https://www.youtube.com/watch?v=pdJUvagZjYA" TargetMode="External"/><Relationship Id="rId1" Type="http://schemas.openxmlformats.org/officeDocument/2006/relationships/slideLayout" Target="../slideLayouts/slideLayout15.xml"/></Relationships>
</file>

<file path=ppt/slides/_rels/slide59.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video" Target="../media/media2.mp4"/><Relationship Id="rId1" Type="http://schemas.microsoft.com/office/2007/relationships/media" Target="../media/media2.mp4"/><Relationship Id="rId4" Type="http://schemas.openxmlformats.org/officeDocument/2006/relationships/image" Target="../media/image29.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2015 Pearson Education, Inc.</a:t>
            </a:r>
            <a:endParaRPr lang="en-US" dirty="0"/>
          </a:p>
        </p:txBody>
      </p:sp>
      <p:sp>
        <p:nvSpPr>
          <p:cNvPr id="3" name="Text Placeholder 2"/>
          <p:cNvSpPr>
            <a:spLocks noGrp="1"/>
          </p:cNvSpPr>
          <p:nvPr>
            <p:ph type="body" sz="quarter" idx="12"/>
          </p:nvPr>
        </p:nvSpPr>
        <p:spPr/>
        <p:txBody>
          <a:bodyPr/>
          <a:lstStyle/>
          <a:p>
            <a:r>
              <a:rPr lang="en-US" dirty="0"/>
              <a:t>Meiosis and Crossing </a:t>
            </a:r>
            <a:r>
              <a:rPr lang="en-US" dirty="0" smtClean="0"/>
              <a:t>Over</a:t>
            </a:r>
            <a:endParaRPr lang="en-US" dirty="0"/>
          </a:p>
        </p:txBody>
      </p:sp>
    </p:spTree>
    <p:extLst>
      <p:ext uri="{BB962C8B-B14F-4D97-AF65-F5344CB8AC3E}">
        <p14:creationId xmlns:p14="http://schemas.microsoft.com/office/powerpoint/2010/main" val="22686800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The human life cycle begins when a haploid sperm fuses with a haploid egg in </a:t>
            </a:r>
            <a:r>
              <a:rPr lang="en-US" b="1" dirty="0"/>
              <a:t>fertilization</a:t>
            </a:r>
            <a:r>
              <a:rPr lang="en-US" dirty="0" smtClean="0"/>
              <a:t>.</a:t>
            </a:r>
          </a:p>
          <a:p>
            <a:endParaRPr lang="en-US" dirty="0"/>
          </a:p>
          <a:p>
            <a:r>
              <a:rPr lang="en-US" dirty="0"/>
              <a:t>The </a:t>
            </a:r>
            <a:r>
              <a:rPr lang="en-US" b="1" dirty="0"/>
              <a:t>zygote</a:t>
            </a:r>
            <a:r>
              <a:rPr lang="en-US" dirty="0"/>
              <a:t>, formed by fertilization, is now diploid</a:t>
            </a:r>
            <a:r>
              <a:rPr lang="en-US" dirty="0" smtClean="0"/>
              <a:t>.</a:t>
            </a:r>
          </a:p>
          <a:p>
            <a:endParaRPr lang="en-US" dirty="0"/>
          </a:p>
          <a:p>
            <a:r>
              <a:rPr lang="en-US" dirty="0"/>
              <a:t>Mitosis of the zygote and its descendants generates all the somatic cells into the adult form</a:t>
            </a:r>
          </a:p>
        </p:txBody>
      </p:sp>
      <p:sp>
        <p:nvSpPr>
          <p:cNvPr id="4" name="Footer Placeholder 3"/>
          <p:cNvSpPr>
            <a:spLocks noGrp="1"/>
          </p:cNvSpPr>
          <p:nvPr>
            <p:ph type="ftr" sz="quarter" idx="11"/>
          </p:nvPr>
        </p:nvSpPr>
        <p:spPr/>
        <p:txBody>
          <a:bodyPr/>
          <a:lstStyle/>
          <a:p>
            <a:r>
              <a:rPr lang="en-US" smtClean="0"/>
              <a:t>© 2015 Pearson Education, Inc.</a:t>
            </a:r>
            <a:endParaRPr lang="en-US" dirty="0"/>
          </a:p>
        </p:txBody>
      </p:sp>
      <p:sp>
        <p:nvSpPr>
          <p:cNvPr id="5" name="Title 1"/>
          <p:cNvSpPr>
            <a:spLocks noGrp="1"/>
          </p:cNvSpPr>
          <p:nvPr>
            <p:ph type="title"/>
          </p:nvPr>
        </p:nvSpPr>
        <p:spPr/>
        <p:txBody>
          <a:bodyPr/>
          <a:lstStyle/>
          <a:p>
            <a:r>
              <a:rPr lang="en-US" dirty="0"/>
              <a:t>8.12 Gametes have a single set of </a:t>
            </a:r>
            <a:r>
              <a:rPr lang="en-US" dirty="0" smtClean="0"/>
              <a:t>chromosomes</a:t>
            </a:r>
            <a:endParaRPr lang="en-US" dirty="0"/>
          </a:p>
        </p:txBody>
      </p:sp>
    </p:spTree>
    <p:extLst>
      <p:ext uri="{BB962C8B-B14F-4D97-AF65-F5344CB8AC3E}">
        <p14:creationId xmlns:p14="http://schemas.microsoft.com/office/powerpoint/2010/main" val="3993454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08_12aHumanLifeCycle-U.jpg"/>
          <p:cNvPicPr>
            <a:picLocks noChangeAspect="1"/>
          </p:cNvPicPr>
          <p:nvPr/>
        </p:nvPicPr>
        <p:blipFill rotWithShape="1">
          <a:blip r:embed="rId3" cstate="email">
            <a:extLst>
              <a:ext uri="{28A0092B-C50C-407E-A947-70E740481C1C}">
                <a14:useLocalDpi xmlns:a14="http://schemas.microsoft.com/office/drawing/2010/main" val="0"/>
              </a:ext>
            </a:extLst>
          </a:blip>
          <a:srcRect b="4486"/>
          <a:stretch/>
        </p:blipFill>
        <p:spPr>
          <a:xfrm>
            <a:off x="463296" y="182880"/>
            <a:ext cx="8217408" cy="6200987"/>
          </a:xfrm>
          <a:prstGeom prst="rect">
            <a:avLst/>
          </a:prstGeom>
        </p:spPr>
      </p:pic>
      <p:sp>
        <p:nvSpPr>
          <p:cNvPr id="24" name="Text Box 31"/>
          <p:cNvSpPr txBox="1">
            <a:spLocks noChangeArrowheads="1"/>
          </p:cNvSpPr>
          <p:nvPr/>
        </p:nvSpPr>
        <p:spPr bwMode="auto">
          <a:xfrm>
            <a:off x="4055003" y="1665445"/>
            <a:ext cx="149080"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900" i="1" dirty="0" smtClean="0">
                <a:solidFill>
                  <a:srgbClr val="FFFFFF"/>
                </a:solidFill>
                <a:latin typeface="Arial" charset="0"/>
              </a:rPr>
              <a:t>n</a:t>
            </a:r>
            <a:endParaRPr lang="en-US" sz="1900" i="1" dirty="0">
              <a:solidFill>
                <a:srgbClr val="FFFFFF"/>
              </a:solidFill>
              <a:latin typeface="Arial" charset="0"/>
            </a:endParaRPr>
          </a:p>
        </p:txBody>
      </p:sp>
      <p:sp>
        <p:nvSpPr>
          <p:cNvPr id="23" name="Text Box 31"/>
          <p:cNvSpPr txBox="1">
            <a:spLocks noChangeArrowheads="1"/>
          </p:cNvSpPr>
          <p:nvPr/>
        </p:nvSpPr>
        <p:spPr bwMode="auto">
          <a:xfrm>
            <a:off x="3729937" y="851079"/>
            <a:ext cx="149080"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900" i="1" dirty="0" smtClean="0">
                <a:solidFill>
                  <a:srgbClr val="FFFFFF"/>
                </a:solidFill>
                <a:latin typeface="Arial" charset="0"/>
              </a:rPr>
              <a:t>n</a:t>
            </a:r>
            <a:endParaRPr lang="en-US" sz="1900" i="1" dirty="0">
              <a:solidFill>
                <a:srgbClr val="FFFFFF"/>
              </a:solidFill>
              <a:latin typeface="Arial" charset="0"/>
            </a:endParaRPr>
          </a:p>
        </p:txBody>
      </p:sp>
      <p:sp>
        <p:nvSpPr>
          <p:cNvPr id="9217" name="Rectangle 3"/>
          <p:cNvSpPr>
            <a:spLocks noGrp="1" noChangeArrowheads="1"/>
          </p:cNvSpPr>
          <p:nvPr>
            <p:ph type="ctrTitle"/>
          </p:nvPr>
        </p:nvSpPr>
        <p:spPr bwMode="auto">
          <a:xfrm>
            <a:off x="20638" y="0"/>
            <a:ext cx="564832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1200" dirty="0">
                <a:latin typeface="Arial" charset="0"/>
              </a:rPr>
              <a:t>Figure </a:t>
            </a:r>
            <a:r>
              <a:rPr lang="en-US" sz="1200" dirty="0" smtClean="0">
                <a:latin typeface="Arial" charset="0"/>
              </a:rPr>
              <a:t>8.12a</a:t>
            </a:r>
            <a:endParaRPr lang="en-US" sz="1200" dirty="0">
              <a:latin typeface="Arial" charset="0"/>
            </a:endParaRPr>
          </a:p>
        </p:txBody>
      </p:sp>
      <p:sp>
        <p:nvSpPr>
          <p:cNvPr id="27" name="Text Box 31"/>
          <p:cNvSpPr txBox="1">
            <a:spLocks noChangeArrowheads="1"/>
          </p:cNvSpPr>
          <p:nvPr/>
        </p:nvSpPr>
        <p:spPr bwMode="auto">
          <a:xfrm>
            <a:off x="3047743" y="2003584"/>
            <a:ext cx="116698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dirty="0" smtClean="0">
                <a:solidFill>
                  <a:srgbClr val="000000"/>
                </a:solidFill>
                <a:latin typeface="Arial" charset="0"/>
              </a:rPr>
              <a:t>Sperm cell</a:t>
            </a:r>
            <a:endParaRPr lang="en-US" sz="1800" dirty="0">
              <a:solidFill>
                <a:srgbClr val="000000"/>
              </a:solidFill>
              <a:latin typeface="Arial" charset="0"/>
            </a:endParaRPr>
          </a:p>
        </p:txBody>
      </p:sp>
      <p:sp>
        <p:nvSpPr>
          <p:cNvPr id="7" name="Text Box 31"/>
          <p:cNvSpPr txBox="1">
            <a:spLocks noChangeArrowheads="1"/>
          </p:cNvSpPr>
          <p:nvPr/>
        </p:nvSpPr>
        <p:spPr bwMode="auto">
          <a:xfrm>
            <a:off x="4015268" y="1323226"/>
            <a:ext cx="88485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dirty="0" smtClean="0">
                <a:solidFill>
                  <a:srgbClr val="000000"/>
                </a:solidFill>
                <a:latin typeface="Arial" charset="0"/>
              </a:rPr>
              <a:t>Egg cell</a:t>
            </a:r>
            <a:endParaRPr lang="en-US" sz="1800" dirty="0">
              <a:solidFill>
                <a:srgbClr val="000000"/>
              </a:solidFill>
              <a:latin typeface="Arial" charset="0"/>
            </a:endParaRPr>
          </a:p>
        </p:txBody>
      </p:sp>
      <p:sp>
        <p:nvSpPr>
          <p:cNvPr id="8" name="Text Box 31"/>
          <p:cNvSpPr txBox="1">
            <a:spLocks noChangeArrowheads="1"/>
          </p:cNvSpPr>
          <p:nvPr/>
        </p:nvSpPr>
        <p:spPr bwMode="auto">
          <a:xfrm>
            <a:off x="2416372" y="182906"/>
            <a:ext cx="272510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dirty="0" smtClean="0">
                <a:solidFill>
                  <a:srgbClr val="000000"/>
                </a:solidFill>
                <a:latin typeface="Arial" charset="0"/>
              </a:rPr>
              <a:t>Haploid gametes (</a:t>
            </a:r>
            <a:r>
              <a:rPr lang="en-US" sz="1800" i="1" dirty="0" smtClean="0">
                <a:solidFill>
                  <a:srgbClr val="000000"/>
                </a:solidFill>
                <a:latin typeface="Arial" charset="0"/>
              </a:rPr>
              <a:t>n</a:t>
            </a:r>
            <a:r>
              <a:rPr lang="en-US" sz="1800" dirty="0" smtClean="0">
                <a:solidFill>
                  <a:srgbClr val="000000"/>
                </a:solidFill>
                <a:latin typeface="Arial" charset="0"/>
              </a:rPr>
              <a:t> </a:t>
            </a:r>
            <a:r>
              <a:rPr lang="en-US" sz="1800" dirty="0">
                <a:solidFill>
                  <a:srgbClr val="000000"/>
                </a:solidFill>
                <a:latin typeface="Symbol Std"/>
                <a:cs typeface="Symbol Std"/>
              </a:rPr>
              <a:t>=</a:t>
            </a:r>
            <a:r>
              <a:rPr lang="en-US" sz="1800" dirty="0" smtClean="0">
                <a:solidFill>
                  <a:srgbClr val="000000"/>
                </a:solidFill>
                <a:latin typeface="Arial" charset="0"/>
              </a:rPr>
              <a:t> 23)</a:t>
            </a:r>
            <a:endParaRPr lang="en-US" sz="1800" dirty="0">
              <a:solidFill>
                <a:srgbClr val="000000"/>
              </a:solidFill>
              <a:latin typeface="Arial" charset="0"/>
            </a:endParaRPr>
          </a:p>
        </p:txBody>
      </p:sp>
      <p:sp>
        <p:nvSpPr>
          <p:cNvPr id="9" name="Text Box 31"/>
          <p:cNvSpPr txBox="1">
            <a:spLocks noChangeArrowheads="1"/>
          </p:cNvSpPr>
          <p:nvPr/>
        </p:nvSpPr>
        <p:spPr bwMode="auto">
          <a:xfrm>
            <a:off x="654260" y="3525431"/>
            <a:ext cx="6540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dirty="0" smtClean="0">
                <a:solidFill>
                  <a:srgbClr val="000000"/>
                </a:solidFill>
                <a:latin typeface="Arial" charset="0"/>
              </a:rPr>
              <a:t>Ovary</a:t>
            </a:r>
            <a:endParaRPr lang="en-US" sz="1800" dirty="0">
              <a:solidFill>
                <a:srgbClr val="000000"/>
              </a:solidFill>
              <a:latin typeface="Arial" charset="0"/>
            </a:endParaRPr>
          </a:p>
        </p:txBody>
      </p:sp>
      <p:sp>
        <p:nvSpPr>
          <p:cNvPr id="10" name="Text Box 31"/>
          <p:cNvSpPr txBox="1">
            <a:spLocks noChangeArrowheads="1"/>
          </p:cNvSpPr>
          <p:nvPr/>
        </p:nvSpPr>
        <p:spPr bwMode="auto">
          <a:xfrm>
            <a:off x="1697917" y="3543911"/>
            <a:ext cx="64973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dirty="0" smtClean="0">
                <a:solidFill>
                  <a:srgbClr val="000000"/>
                </a:solidFill>
                <a:latin typeface="Arial" charset="0"/>
              </a:rPr>
              <a:t>Testis</a:t>
            </a:r>
            <a:endParaRPr lang="en-US" sz="1800" dirty="0">
              <a:solidFill>
                <a:srgbClr val="000000"/>
              </a:solidFill>
              <a:latin typeface="Arial" charset="0"/>
            </a:endParaRPr>
          </a:p>
        </p:txBody>
      </p:sp>
      <p:sp>
        <p:nvSpPr>
          <p:cNvPr id="11" name="Text Box 31"/>
          <p:cNvSpPr txBox="1">
            <a:spLocks noChangeArrowheads="1"/>
          </p:cNvSpPr>
          <p:nvPr/>
        </p:nvSpPr>
        <p:spPr bwMode="auto">
          <a:xfrm>
            <a:off x="981273" y="5699285"/>
            <a:ext cx="150041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dirty="0" smtClean="0">
                <a:solidFill>
                  <a:srgbClr val="000000"/>
                </a:solidFill>
                <a:latin typeface="Arial" charset="0"/>
              </a:rPr>
              <a:t>Multicellular</a:t>
            </a:r>
            <a:br>
              <a:rPr lang="en-US" sz="1800" dirty="0" smtClean="0">
                <a:solidFill>
                  <a:srgbClr val="000000"/>
                </a:solidFill>
                <a:latin typeface="Arial" charset="0"/>
              </a:rPr>
            </a:br>
            <a:r>
              <a:rPr lang="en-US" sz="1800" dirty="0" smtClean="0">
                <a:solidFill>
                  <a:srgbClr val="000000"/>
                </a:solidFill>
                <a:latin typeface="Arial" charset="0"/>
              </a:rPr>
              <a:t>diploid adults</a:t>
            </a:r>
            <a:br>
              <a:rPr lang="en-US" sz="1800" dirty="0" smtClean="0">
                <a:solidFill>
                  <a:srgbClr val="000000"/>
                </a:solidFill>
                <a:latin typeface="Arial" charset="0"/>
              </a:rPr>
            </a:br>
            <a:r>
              <a:rPr lang="en-US" sz="1800" dirty="0" smtClean="0">
                <a:solidFill>
                  <a:srgbClr val="000000"/>
                </a:solidFill>
                <a:latin typeface="Arial" charset="0"/>
              </a:rPr>
              <a:t>(2</a:t>
            </a:r>
            <a:r>
              <a:rPr lang="en-US" sz="1800" i="1" dirty="0" smtClean="0">
                <a:solidFill>
                  <a:srgbClr val="000000"/>
                </a:solidFill>
                <a:latin typeface="Arial" charset="0"/>
              </a:rPr>
              <a:t>n</a:t>
            </a:r>
            <a:r>
              <a:rPr lang="en-US" sz="1800" dirty="0" smtClean="0">
                <a:solidFill>
                  <a:srgbClr val="000000"/>
                </a:solidFill>
                <a:latin typeface="Arial" charset="0"/>
              </a:rPr>
              <a:t> </a:t>
            </a:r>
            <a:r>
              <a:rPr lang="en-US" sz="1800" dirty="0">
                <a:solidFill>
                  <a:srgbClr val="000000"/>
                </a:solidFill>
                <a:latin typeface="Symbol Std"/>
                <a:cs typeface="Symbol Std"/>
              </a:rPr>
              <a:t>=</a:t>
            </a:r>
            <a:r>
              <a:rPr lang="en-US" sz="1800" dirty="0" smtClean="0">
                <a:solidFill>
                  <a:srgbClr val="000000"/>
                </a:solidFill>
                <a:latin typeface="Arial" charset="0"/>
              </a:rPr>
              <a:t> 46)</a:t>
            </a:r>
            <a:endParaRPr lang="en-US" sz="1800" dirty="0">
              <a:solidFill>
                <a:srgbClr val="000000"/>
              </a:solidFill>
              <a:latin typeface="Arial" charset="0"/>
            </a:endParaRPr>
          </a:p>
        </p:txBody>
      </p:sp>
      <p:sp>
        <p:nvSpPr>
          <p:cNvPr id="12" name="Text Box 31"/>
          <p:cNvSpPr txBox="1">
            <a:spLocks noChangeArrowheads="1"/>
          </p:cNvSpPr>
          <p:nvPr/>
        </p:nvSpPr>
        <p:spPr bwMode="auto">
          <a:xfrm>
            <a:off x="5910686" y="4964496"/>
            <a:ext cx="94256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dirty="0" smtClean="0">
                <a:solidFill>
                  <a:srgbClr val="000000"/>
                </a:solidFill>
                <a:latin typeface="Arial" charset="0"/>
              </a:rPr>
              <a:t>Diploid</a:t>
            </a:r>
          </a:p>
          <a:p>
            <a:pPr eaLnBrk="0" fontAlgn="base" hangingPunct="0">
              <a:spcBef>
                <a:spcPct val="0"/>
              </a:spcBef>
              <a:spcAft>
                <a:spcPct val="0"/>
              </a:spcAft>
            </a:pPr>
            <a:r>
              <a:rPr lang="en-US" sz="1800" dirty="0" smtClean="0">
                <a:solidFill>
                  <a:srgbClr val="000000"/>
                </a:solidFill>
                <a:latin typeface="Arial" charset="0"/>
              </a:rPr>
              <a:t>zygote</a:t>
            </a:r>
            <a:br>
              <a:rPr lang="en-US" sz="1800" dirty="0" smtClean="0">
                <a:solidFill>
                  <a:srgbClr val="000000"/>
                </a:solidFill>
                <a:latin typeface="Arial" charset="0"/>
              </a:rPr>
            </a:br>
            <a:r>
              <a:rPr lang="en-US" sz="1800" dirty="0" smtClean="0">
                <a:solidFill>
                  <a:srgbClr val="000000"/>
                </a:solidFill>
                <a:latin typeface="Arial" charset="0"/>
              </a:rPr>
              <a:t>(2</a:t>
            </a:r>
            <a:r>
              <a:rPr lang="en-US" sz="1800" i="1" dirty="0" smtClean="0">
                <a:solidFill>
                  <a:srgbClr val="000000"/>
                </a:solidFill>
                <a:latin typeface="Arial" charset="0"/>
              </a:rPr>
              <a:t>n</a:t>
            </a:r>
            <a:r>
              <a:rPr lang="en-US" sz="1800" dirty="0" smtClean="0">
                <a:solidFill>
                  <a:srgbClr val="000000"/>
                </a:solidFill>
                <a:latin typeface="Arial" charset="0"/>
              </a:rPr>
              <a:t> </a:t>
            </a:r>
            <a:r>
              <a:rPr lang="en-US" sz="1800" dirty="0" smtClean="0">
                <a:solidFill>
                  <a:srgbClr val="000000"/>
                </a:solidFill>
                <a:latin typeface="Symbol Std"/>
                <a:cs typeface="Symbol Std"/>
              </a:rPr>
              <a:t>=</a:t>
            </a:r>
            <a:r>
              <a:rPr lang="en-US" sz="1800" dirty="0" smtClean="0">
                <a:solidFill>
                  <a:srgbClr val="000000"/>
                </a:solidFill>
                <a:latin typeface="Arial" charset="0"/>
              </a:rPr>
              <a:t> 46)</a:t>
            </a:r>
            <a:endParaRPr lang="en-US" sz="1800" dirty="0">
              <a:solidFill>
                <a:srgbClr val="000000"/>
              </a:solidFill>
              <a:latin typeface="Arial" charset="0"/>
            </a:endParaRPr>
          </a:p>
        </p:txBody>
      </p:sp>
      <p:sp>
        <p:nvSpPr>
          <p:cNvPr id="13" name="Text Box 31"/>
          <p:cNvSpPr txBox="1">
            <a:spLocks noChangeArrowheads="1"/>
          </p:cNvSpPr>
          <p:nvPr/>
        </p:nvSpPr>
        <p:spPr bwMode="auto">
          <a:xfrm>
            <a:off x="3729937" y="851079"/>
            <a:ext cx="14106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i="1" dirty="0" smtClean="0">
                <a:solidFill>
                  <a:srgbClr val="000000"/>
                </a:solidFill>
                <a:latin typeface="Arial" charset="0"/>
              </a:rPr>
              <a:t>n</a:t>
            </a:r>
            <a:endParaRPr lang="en-US" sz="1800" i="1" dirty="0">
              <a:solidFill>
                <a:srgbClr val="000000"/>
              </a:solidFill>
              <a:latin typeface="Arial" charset="0"/>
            </a:endParaRPr>
          </a:p>
        </p:txBody>
      </p:sp>
      <p:sp>
        <p:nvSpPr>
          <p:cNvPr id="14" name="Text Box 31"/>
          <p:cNvSpPr txBox="1">
            <a:spLocks noChangeArrowheads="1"/>
          </p:cNvSpPr>
          <p:nvPr/>
        </p:nvSpPr>
        <p:spPr bwMode="auto">
          <a:xfrm>
            <a:off x="1258395" y="2344053"/>
            <a:ext cx="84638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dirty="0" smtClean="0">
                <a:solidFill>
                  <a:srgbClr val="000000"/>
                </a:solidFill>
                <a:latin typeface="Arial" charset="0"/>
              </a:rPr>
              <a:t>Meiosis</a:t>
            </a:r>
            <a:endParaRPr lang="en-US" sz="1800" dirty="0">
              <a:solidFill>
                <a:srgbClr val="000000"/>
              </a:solidFill>
              <a:latin typeface="Arial" charset="0"/>
            </a:endParaRPr>
          </a:p>
        </p:txBody>
      </p:sp>
      <p:sp>
        <p:nvSpPr>
          <p:cNvPr id="15" name="Text Box 31"/>
          <p:cNvSpPr txBox="1">
            <a:spLocks noChangeArrowheads="1"/>
          </p:cNvSpPr>
          <p:nvPr/>
        </p:nvSpPr>
        <p:spPr bwMode="auto">
          <a:xfrm>
            <a:off x="4055003" y="1665445"/>
            <a:ext cx="14106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i="1" dirty="0" smtClean="0">
                <a:solidFill>
                  <a:srgbClr val="000000"/>
                </a:solidFill>
                <a:latin typeface="Arial" charset="0"/>
              </a:rPr>
              <a:t>n</a:t>
            </a:r>
            <a:endParaRPr lang="en-US" sz="1800" i="1" dirty="0">
              <a:solidFill>
                <a:srgbClr val="000000"/>
              </a:solidFill>
              <a:latin typeface="Arial" charset="0"/>
            </a:endParaRPr>
          </a:p>
        </p:txBody>
      </p:sp>
      <p:sp>
        <p:nvSpPr>
          <p:cNvPr id="17" name="Text Box 31"/>
          <p:cNvSpPr txBox="1">
            <a:spLocks noChangeArrowheads="1"/>
          </p:cNvSpPr>
          <p:nvPr/>
        </p:nvSpPr>
        <p:spPr bwMode="auto">
          <a:xfrm>
            <a:off x="6623054" y="1046227"/>
            <a:ext cx="187230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dirty="0" smtClean="0">
                <a:solidFill>
                  <a:srgbClr val="000000"/>
                </a:solidFill>
                <a:latin typeface="Arial" charset="0"/>
              </a:rPr>
              <a:t>Haploid stage (</a:t>
            </a:r>
            <a:r>
              <a:rPr lang="en-US" sz="1800" i="1" dirty="0" smtClean="0">
                <a:solidFill>
                  <a:srgbClr val="000000"/>
                </a:solidFill>
                <a:latin typeface="Arial" charset="0"/>
              </a:rPr>
              <a:t>n</a:t>
            </a:r>
            <a:r>
              <a:rPr lang="en-US" sz="1800" dirty="0" smtClean="0">
                <a:solidFill>
                  <a:srgbClr val="000000"/>
                </a:solidFill>
                <a:latin typeface="Arial" charset="0"/>
              </a:rPr>
              <a:t>)</a:t>
            </a:r>
            <a:endParaRPr lang="en-US" sz="1800" dirty="0">
              <a:solidFill>
                <a:srgbClr val="000000"/>
              </a:solidFill>
              <a:latin typeface="Arial" charset="0"/>
            </a:endParaRPr>
          </a:p>
        </p:txBody>
      </p:sp>
      <p:sp>
        <p:nvSpPr>
          <p:cNvPr id="18" name="Text Box 31"/>
          <p:cNvSpPr txBox="1">
            <a:spLocks noChangeArrowheads="1"/>
          </p:cNvSpPr>
          <p:nvPr/>
        </p:nvSpPr>
        <p:spPr bwMode="auto">
          <a:xfrm>
            <a:off x="6623054" y="1386113"/>
            <a:ext cx="193642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dirty="0" smtClean="0">
                <a:solidFill>
                  <a:srgbClr val="000000"/>
                </a:solidFill>
                <a:latin typeface="Arial" charset="0"/>
              </a:rPr>
              <a:t>Diploid stage (2</a:t>
            </a:r>
            <a:r>
              <a:rPr lang="en-US" sz="1800" i="1" dirty="0" smtClean="0">
                <a:solidFill>
                  <a:srgbClr val="000000"/>
                </a:solidFill>
                <a:latin typeface="Arial" charset="0"/>
              </a:rPr>
              <a:t>n</a:t>
            </a:r>
            <a:r>
              <a:rPr lang="en-US" sz="1800" dirty="0" smtClean="0">
                <a:solidFill>
                  <a:srgbClr val="000000"/>
                </a:solidFill>
                <a:latin typeface="Arial" charset="0"/>
              </a:rPr>
              <a:t>)</a:t>
            </a:r>
            <a:endParaRPr lang="en-US" sz="1800" dirty="0">
              <a:solidFill>
                <a:srgbClr val="000000"/>
              </a:solidFill>
              <a:latin typeface="Arial" charset="0"/>
            </a:endParaRPr>
          </a:p>
        </p:txBody>
      </p:sp>
      <p:sp>
        <p:nvSpPr>
          <p:cNvPr id="19" name="Text Box 31"/>
          <p:cNvSpPr txBox="1">
            <a:spLocks noChangeArrowheads="1"/>
          </p:cNvSpPr>
          <p:nvPr/>
        </p:nvSpPr>
        <p:spPr bwMode="auto">
          <a:xfrm>
            <a:off x="6231838" y="750748"/>
            <a:ext cx="42319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dirty="0" smtClean="0">
                <a:solidFill>
                  <a:srgbClr val="000000"/>
                </a:solidFill>
                <a:latin typeface="Arial" charset="0"/>
              </a:rPr>
              <a:t>Key</a:t>
            </a:r>
            <a:endParaRPr lang="en-US" sz="1800" dirty="0">
              <a:solidFill>
                <a:srgbClr val="000000"/>
              </a:solidFill>
              <a:latin typeface="Arial" charset="0"/>
            </a:endParaRPr>
          </a:p>
        </p:txBody>
      </p:sp>
      <p:sp>
        <p:nvSpPr>
          <p:cNvPr id="20" name="Text Box 31"/>
          <p:cNvSpPr txBox="1">
            <a:spLocks noChangeArrowheads="1"/>
          </p:cNvSpPr>
          <p:nvPr/>
        </p:nvSpPr>
        <p:spPr bwMode="auto">
          <a:xfrm>
            <a:off x="5327828" y="2401439"/>
            <a:ext cx="129522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dirty="0" smtClean="0">
                <a:solidFill>
                  <a:srgbClr val="000000"/>
                </a:solidFill>
                <a:latin typeface="Arial" charset="0"/>
              </a:rPr>
              <a:t>Fertilization</a:t>
            </a:r>
            <a:endParaRPr lang="en-US" sz="1800" dirty="0">
              <a:solidFill>
                <a:srgbClr val="000000"/>
              </a:solidFill>
              <a:latin typeface="Arial" charset="0"/>
            </a:endParaRPr>
          </a:p>
        </p:txBody>
      </p:sp>
      <p:sp>
        <p:nvSpPr>
          <p:cNvPr id="21" name="Text Box 31"/>
          <p:cNvSpPr txBox="1">
            <a:spLocks noChangeArrowheads="1"/>
          </p:cNvSpPr>
          <p:nvPr/>
        </p:nvSpPr>
        <p:spPr bwMode="auto">
          <a:xfrm>
            <a:off x="3162041" y="5422286"/>
            <a:ext cx="142346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pPr>
            <a:r>
              <a:rPr lang="en-US" sz="1800" dirty="0" smtClean="0">
                <a:solidFill>
                  <a:srgbClr val="000000"/>
                </a:solidFill>
                <a:latin typeface="Arial" charset="0"/>
              </a:rPr>
              <a:t>Mitosis and</a:t>
            </a:r>
          </a:p>
          <a:p>
            <a:pPr algn="ctr" eaLnBrk="0" fontAlgn="base" hangingPunct="0">
              <a:spcBef>
                <a:spcPct val="0"/>
              </a:spcBef>
              <a:spcAft>
                <a:spcPct val="0"/>
              </a:spcAft>
            </a:pPr>
            <a:r>
              <a:rPr lang="en-US" sz="1800" dirty="0" smtClean="0">
                <a:solidFill>
                  <a:srgbClr val="000000"/>
                </a:solidFill>
                <a:latin typeface="Arial" charset="0"/>
              </a:rPr>
              <a:t>development</a:t>
            </a:r>
            <a:endParaRPr lang="en-US" sz="1800" dirty="0">
              <a:solidFill>
                <a:srgbClr val="000000"/>
              </a:solidFill>
              <a:latin typeface="Arial" charset="0"/>
            </a:endParaRPr>
          </a:p>
        </p:txBody>
      </p:sp>
      <p:sp>
        <p:nvSpPr>
          <p:cNvPr id="22" name="Text Box 31"/>
          <p:cNvSpPr txBox="1">
            <a:spLocks noChangeArrowheads="1"/>
          </p:cNvSpPr>
          <p:nvPr/>
        </p:nvSpPr>
        <p:spPr bwMode="auto">
          <a:xfrm>
            <a:off x="5755124" y="4350792"/>
            <a:ext cx="26930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dirty="0" smtClean="0">
                <a:solidFill>
                  <a:srgbClr val="000000"/>
                </a:solidFill>
                <a:latin typeface="Arial" charset="0"/>
              </a:rPr>
              <a:t>2</a:t>
            </a:r>
            <a:r>
              <a:rPr lang="en-US" sz="1800" i="1" dirty="0" smtClean="0">
                <a:solidFill>
                  <a:srgbClr val="000000"/>
                </a:solidFill>
                <a:latin typeface="Arial" charset="0"/>
              </a:rPr>
              <a:t>n</a:t>
            </a:r>
            <a:endParaRPr lang="en-US" sz="1800" i="1" dirty="0">
              <a:solidFill>
                <a:srgbClr val="000000"/>
              </a:solidFill>
              <a:latin typeface="Arial" charset="0"/>
            </a:endParaRPr>
          </a:p>
        </p:txBody>
      </p:sp>
    </p:spTree>
    <p:extLst>
      <p:ext uri="{BB962C8B-B14F-4D97-AF65-F5344CB8AC3E}">
        <p14:creationId xmlns:p14="http://schemas.microsoft.com/office/powerpoint/2010/main" val="34011255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n-US" dirty="0" smtClean="0"/>
              <a:t>Answer in Notebooks:</a:t>
            </a:r>
            <a:endParaRPr lang="en-US" dirty="0"/>
          </a:p>
        </p:txBody>
      </p:sp>
      <p:sp>
        <p:nvSpPr>
          <p:cNvPr id="5" name="Content Placeholder 4"/>
          <p:cNvSpPr>
            <a:spLocks noGrp="1"/>
          </p:cNvSpPr>
          <p:nvPr>
            <p:ph idx="1"/>
          </p:nvPr>
        </p:nvSpPr>
        <p:spPr/>
        <p:txBody>
          <a:bodyPr/>
          <a:lstStyle/>
          <a:p>
            <a:pPr marL="0" indent="0">
              <a:buNone/>
            </a:pPr>
            <a:r>
              <a:rPr lang="en-US" dirty="0" smtClean="0"/>
              <a:t>#11. Differentiate between:</a:t>
            </a:r>
          </a:p>
          <a:p>
            <a:pPr marL="0" indent="0">
              <a:buNone/>
            </a:pPr>
            <a:endParaRPr lang="en-US" dirty="0"/>
          </a:p>
          <a:p>
            <a:pPr marL="0" indent="0">
              <a:buNone/>
            </a:pPr>
            <a:r>
              <a:rPr lang="en-US" dirty="0" smtClean="0"/>
              <a:t>Somatic Cells vs. Gametes</a:t>
            </a:r>
          </a:p>
          <a:p>
            <a:pPr marL="0" indent="0">
              <a:buNone/>
            </a:pPr>
            <a:endParaRPr lang="en-US" dirty="0"/>
          </a:p>
          <a:p>
            <a:pPr marL="0" indent="0">
              <a:buNone/>
            </a:pPr>
            <a:r>
              <a:rPr lang="en-US" dirty="0" smtClean="0"/>
              <a:t>Autosomes vs. Sex Chromosomes</a:t>
            </a:r>
          </a:p>
          <a:p>
            <a:pPr marL="0" indent="0">
              <a:buNone/>
            </a:pPr>
            <a:endParaRPr lang="en-US" dirty="0"/>
          </a:p>
          <a:p>
            <a:pPr marL="0" indent="0">
              <a:buNone/>
            </a:pPr>
            <a:r>
              <a:rPr lang="en-US" dirty="0" smtClean="0"/>
              <a:t>Haploid vs. Diploid </a:t>
            </a:r>
            <a:endParaRPr lang="en-US" dirty="0"/>
          </a:p>
        </p:txBody>
      </p:sp>
    </p:spTree>
    <p:extLst>
      <p:ext uri="{BB962C8B-B14F-4D97-AF65-F5344CB8AC3E}">
        <p14:creationId xmlns:p14="http://schemas.microsoft.com/office/powerpoint/2010/main" val="20787665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8.12 Gametes have a single set of </a:t>
            </a:r>
            <a:r>
              <a:rPr lang="en-US" dirty="0" smtClean="0"/>
              <a:t>chromosomes</a:t>
            </a:r>
            <a:endParaRPr lang="en-US" dirty="0"/>
          </a:p>
        </p:txBody>
      </p:sp>
      <p:sp>
        <p:nvSpPr>
          <p:cNvPr id="3" name="Content Placeholder 2"/>
          <p:cNvSpPr>
            <a:spLocks noGrp="1"/>
          </p:cNvSpPr>
          <p:nvPr>
            <p:ph idx="1"/>
          </p:nvPr>
        </p:nvSpPr>
        <p:spPr/>
        <p:txBody>
          <a:bodyPr/>
          <a:lstStyle/>
          <a:p>
            <a:r>
              <a:rPr lang="en-US" dirty="0"/>
              <a:t>Gametes are made by </a:t>
            </a:r>
            <a:r>
              <a:rPr lang="en-US" b="1" dirty="0"/>
              <a:t>meiosis</a:t>
            </a:r>
            <a:r>
              <a:rPr lang="en-US" dirty="0"/>
              <a:t> in the ovaries and testes</a:t>
            </a:r>
            <a:r>
              <a:rPr lang="en-US" dirty="0" smtClean="0"/>
              <a:t>.</a:t>
            </a:r>
          </a:p>
          <a:p>
            <a:endParaRPr lang="en-US" dirty="0"/>
          </a:p>
          <a:p>
            <a:r>
              <a:rPr lang="en-US" dirty="0"/>
              <a:t>Meiosis reduces the chromosome number by </a:t>
            </a:r>
            <a:r>
              <a:rPr lang="en-US" b="1" dirty="0"/>
              <a:t>half</a:t>
            </a:r>
            <a:r>
              <a:rPr lang="en-US" dirty="0" smtClean="0"/>
              <a:t>.</a:t>
            </a:r>
            <a:endParaRPr lang="en-US" dirty="0"/>
          </a:p>
        </p:txBody>
      </p:sp>
      <p:sp>
        <p:nvSpPr>
          <p:cNvPr id="4" name="Footer Placeholder 3"/>
          <p:cNvSpPr>
            <a:spLocks noGrp="1"/>
          </p:cNvSpPr>
          <p:nvPr>
            <p:ph type="ftr" sz="quarter" idx="11"/>
          </p:nvPr>
        </p:nvSpPr>
        <p:spPr/>
        <p:txBody>
          <a:bodyPr/>
          <a:lstStyle/>
          <a:p>
            <a:r>
              <a:rPr lang="en-US" smtClean="0"/>
              <a:t>© 2015 Pearson Education, Inc.</a:t>
            </a:r>
            <a:endParaRPr lang="en-US" dirty="0"/>
          </a:p>
        </p:txBody>
      </p:sp>
    </p:spTree>
    <p:extLst>
      <p:ext uri="{BB962C8B-B14F-4D97-AF65-F5344CB8AC3E}">
        <p14:creationId xmlns:p14="http://schemas.microsoft.com/office/powerpoint/2010/main" val="1417340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8_12bMeiosisHaploids-U.jpg"/>
          <p:cNvPicPr>
            <a:picLocks noChangeAspect="1"/>
          </p:cNvPicPr>
          <p:nvPr/>
        </p:nvPicPr>
        <p:blipFill rotWithShape="1">
          <a:blip r:embed="rId3" cstate="email">
            <a:extLst>
              <a:ext uri="{28A0092B-C50C-407E-A947-70E740481C1C}">
                <a14:useLocalDpi xmlns:a14="http://schemas.microsoft.com/office/drawing/2010/main" val="0"/>
              </a:ext>
            </a:extLst>
          </a:blip>
          <a:srcRect b="5596"/>
          <a:stretch/>
        </p:blipFill>
        <p:spPr>
          <a:xfrm>
            <a:off x="298704" y="1341120"/>
            <a:ext cx="8546592" cy="3942080"/>
          </a:xfrm>
          <a:prstGeom prst="rect">
            <a:avLst/>
          </a:prstGeom>
        </p:spPr>
      </p:pic>
      <p:sp>
        <p:nvSpPr>
          <p:cNvPr id="9217" name="Rectangle 3"/>
          <p:cNvSpPr>
            <a:spLocks noGrp="1" noChangeArrowheads="1"/>
          </p:cNvSpPr>
          <p:nvPr>
            <p:ph type="ctrTitle"/>
          </p:nvPr>
        </p:nvSpPr>
        <p:spPr bwMode="auto">
          <a:xfrm>
            <a:off x="20638" y="0"/>
            <a:ext cx="564832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1200" dirty="0">
                <a:latin typeface="Arial" charset="0"/>
              </a:rPr>
              <a:t>Figure </a:t>
            </a:r>
            <a:r>
              <a:rPr lang="en-US" sz="1200" dirty="0" smtClean="0">
                <a:latin typeface="Arial" charset="0"/>
              </a:rPr>
              <a:t>8.12b</a:t>
            </a:r>
            <a:endParaRPr lang="en-US" sz="1200" dirty="0">
              <a:latin typeface="Arial" charset="0"/>
            </a:endParaRPr>
          </a:p>
        </p:txBody>
      </p:sp>
      <p:sp>
        <p:nvSpPr>
          <p:cNvPr id="27" name="Text Box 31"/>
          <p:cNvSpPr txBox="1">
            <a:spLocks noChangeArrowheads="1"/>
          </p:cNvSpPr>
          <p:nvPr/>
        </p:nvSpPr>
        <p:spPr bwMode="auto">
          <a:xfrm>
            <a:off x="1745231" y="1351464"/>
            <a:ext cx="114133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700" cap="small" dirty="0" smtClean="0">
                <a:solidFill>
                  <a:srgbClr val="000000"/>
                </a:solidFill>
                <a:latin typeface="Arial" charset="0"/>
              </a:rPr>
              <a:t>Interphase</a:t>
            </a:r>
            <a:endParaRPr lang="en-US" sz="1700" cap="small" dirty="0">
              <a:solidFill>
                <a:srgbClr val="000000"/>
              </a:solidFill>
              <a:latin typeface="Arial" charset="0"/>
            </a:endParaRPr>
          </a:p>
        </p:txBody>
      </p:sp>
      <p:cxnSp>
        <p:nvCxnSpPr>
          <p:cNvPr id="6" name="Straight Connector 5"/>
          <p:cNvCxnSpPr/>
          <p:nvPr/>
        </p:nvCxnSpPr>
        <p:spPr bwMode="auto">
          <a:xfrm>
            <a:off x="2732788" y="2802546"/>
            <a:ext cx="379962" cy="442863"/>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Straight Connector 6"/>
          <p:cNvCxnSpPr/>
          <p:nvPr/>
        </p:nvCxnSpPr>
        <p:spPr bwMode="auto">
          <a:xfrm>
            <a:off x="2732788" y="2802546"/>
            <a:ext cx="344445" cy="589736"/>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Text Box 31"/>
          <p:cNvSpPr txBox="1">
            <a:spLocks noChangeArrowheads="1"/>
          </p:cNvSpPr>
          <p:nvPr/>
        </p:nvSpPr>
        <p:spPr bwMode="auto">
          <a:xfrm>
            <a:off x="5090140" y="1335198"/>
            <a:ext cx="910506"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700" cap="small" dirty="0" smtClean="0">
                <a:solidFill>
                  <a:srgbClr val="000000"/>
                </a:solidFill>
                <a:latin typeface="Arial" charset="0"/>
              </a:rPr>
              <a:t>Meiosis </a:t>
            </a:r>
            <a:r>
              <a:rPr lang="en-US" sz="1700" cap="small" dirty="0" smtClean="0">
                <a:solidFill>
                  <a:srgbClr val="000000"/>
                </a:solidFill>
                <a:latin typeface="Times New Roman" panose="02020603050405020304" pitchFamily="18" charset="0"/>
                <a:cs typeface="Times New Roman" panose="02020603050405020304" pitchFamily="18" charset="0"/>
              </a:rPr>
              <a:t>I</a:t>
            </a:r>
            <a:endParaRPr lang="en-US" sz="1700" cap="small" dirty="0">
              <a:solidFill>
                <a:srgbClr val="000000"/>
              </a:solidFill>
              <a:latin typeface="Times New Roman" panose="02020603050405020304" pitchFamily="18" charset="0"/>
              <a:cs typeface="Times New Roman" panose="02020603050405020304" pitchFamily="18" charset="0"/>
            </a:endParaRPr>
          </a:p>
        </p:txBody>
      </p:sp>
      <p:sp>
        <p:nvSpPr>
          <p:cNvPr id="10" name="Text Box 31"/>
          <p:cNvSpPr txBox="1">
            <a:spLocks noChangeArrowheads="1"/>
          </p:cNvSpPr>
          <p:nvPr/>
        </p:nvSpPr>
        <p:spPr bwMode="auto">
          <a:xfrm>
            <a:off x="7272821" y="1335988"/>
            <a:ext cx="99546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700" cap="small" dirty="0" smtClean="0">
                <a:solidFill>
                  <a:srgbClr val="000000"/>
                </a:solidFill>
                <a:latin typeface="Arial" charset="0"/>
              </a:rPr>
              <a:t>Meiosis </a:t>
            </a:r>
            <a:r>
              <a:rPr lang="en-US" sz="1700" cap="small" dirty="0" smtClean="0">
                <a:solidFill>
                  <a:srgbClr val="000000"/>
                </a:solidFill>
                <a:latin typeface="Times New Roman" panose="02020603050405020304" pitchFamily="18" charset="0"/>
                <a:cs typeface="Times New Roman" panose="02020603050405020304" pitchFamily="18" charset="0"/>
              </a:rPr>
              <a:t>II</a:t>
            </a:r>
            <a:endParaRPr lang="en-US" sz="1700" cap="small" dirty="0">
              <a:solidFill>
                <a:srgbClr val="000000"/>
              </a:solidFill>
              <a:latin typeface="Times New Roman" panose="02020603050405020304" pitchFamily="18" charset="0"/>
              <a:cs typeface="Times New Roman" panose="02020603050405020304" pitchFamily="18" charset="0"/>
            </a:endParaRPr>
          </a:p>
        </p:txBody>
      </p:sp>
      <p:sp>
        <p:nvSpPr>
          <p:cNvPr id="11" name="Text Box 31"/>
          <p:cNvSpPr txBox="1">
            <a:spLocks noChangeArrowheads="1"/>
          </p:cNvSpPr>
          <p:nvPr/>
        </p:nvSpPr>
        <p:spPr bwMode="auto">
          <a:xfrm>
            <a:off x="1585031" y="2316397"/>
            <a:ext cx="117327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700" dirty="0" smtClean="0">
                <a:solidFill>
                  <a:srgbClr val="000000"/>
                </a:solidFill>
                <a:latin typeface="Arial" charset="0"/>
              </a:rPr>
              <a:t>Sister</a:t>
            </a:r>
            <a:br>
              <a:rPr lang="en-US" sz="1700" dirty="0" smtClean="0">
                <a:solidFill>
                  <a:srgbClr val="000000"/>
                </a:solidFill>
                <a:latin typeface="Arial" charset="0"/>
              </a:rPr>
            </a:br>
            <a:r>
              <a:rPr lang="en-US" sz="1700" dirty="0" smtClean="0">
                <a:solidFill>
                  <a:srgbClr val="000000"/>
                </a:solidFill>
                <a:latin typeface="Arial" charset="0"/>
              </a:rPr>
              <a:t>chromatids</a:t>
            </a:r>
            <a:endParaRPr lang="en-US" sz="1700" dirty="0">
              <a:solidFill>
                <a:srgbClr val="000000"/>
              </a:solidFill>
              <a:latin typeface="Arial" charset="0"/>
            </a:endParaRPr>
          </a:p>
        </p:txBody>
      </p:sp>
      <p:sp>
        <p:nvSpPr>
          <p:cNvPr id="12" name="Text Box 31"/>
          <p:cNvSpPr txBox="1">
            <a:spLocks noChangeArrowheads="1"/>
          </p:cNvSpPr>
          <p:nvPr/>
        </p:nvSpPr>
        <p:spPr bwMode="auto">
          <a:xfrm>
            <a:off x="1407835" y="3571511"/>
            <a:ext cx="1527662" cy="48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lnSpc>
                <a:spcPts val="1900"/>
              </a:lnSpc>
              <a:spcBef>
                <a:spcPct val="0"/>
              </a:spcBef>
              <a:spcAft>
                <a:spcPct val="0"/>
              </a:spcAft>
            </a:pPr>
            <a:r>
              <a:rPr lang="en-US" sz="1700" dirty="0" smtClean="0">
                <a:solidFill>
                  <a:srgbClr val="000000"/>
                </a:solidFill>
                <a:latin typeface="Arial" charset="0"/>
              </a:rPr>
              <a:t>Chromosomes</a:t>
            </a:r>
            <a:br>
              <a:rPr lang="en-US" sz="1700" dirty="0" smtClean="0">
                <a:solidFill>
                  <a:srgbClr val="000000"/>
                </a:solidFill>
                <a:latin typeface="Arial" charset="0"/>
              </a:rPr>
            </a:br>
            <a:r>
              <a:rPr lang="en-US" sz="1700" dirty="0" smtClean="0">
                <a:solidFill>
                  <a:srgbClr val="000000"/>
                </a:solidFill>
                <a:latin typeface="Arial" charset="0"/>
              </a:rPr>
              <a:t>duplicate</a:t>
            </a:r>
            <a:endParaRPr lang="en-US" sz="1700" dirty="0">
              <a:solidFill>
                <a:srgbClr val="000000"/>
              </a:solidFill>
              <a:latin typeface="Arial" charset="0"/>
            </a:endParaRPr>
          </a:p>
        </p:txBody>
      </p:sp>
      <p:sp>
        <p:nvSpPr>
          <p:cNvPr id="13" name="Text Box 31"/>
          <p:cNvSpPr txBox="1">
            <a:spLocks noChangeArrowheads="1"/>
          </p:cNvSpPr>
          <p:nvPr/>
        </p:nvSpPr>
        <p:spPr bwMode="auto">
          <a:xfrm>
            <a:off x="3802785" y="3572346"/>
            <a:ext cx="1492396" cy="730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lnSpc>
                <a:spcPts val="1900"/>
              </a:lnSpc>
              <a:spcBef>
                <a:spcPct val="0"/>
              </a:spcBef>
              <a:spcAft>
                <a:spcPct val="0"/>
              </a:spcAft>
            </a:pPr>
            <a:r>
              <a:rPr lang="en-US" sz="1700" dirty="0" smtClean="0">
                <a:solidFill>
                  <a:srgbClr val="000000"/>
                </a:solidFill>
                <a:latin typeface="Arial" charset="0"/>
              </a:rPr>
              <a:t>Homologous</a:t>
            </a:r>
            <a:br>
              <a:rPr lang="en-US" sz="1700" dirty="0" smtClean="0">
                <a:solidFill>
                  <a:srgbClr val="000000"/>
                </a:solidFill>
                <a:latin typeface="Arial" charset="0"/>
              </a:rPr>
            </a:br>
            <a:r>
              <a:rPr lang="en-US" sz="1700" dirty="0" smtClean="0">
                <a:solidFill>
                  <a:srgbClr val="000000"/>
                </a:solidFill>
                <a:latin typeface="Arial" charset="0"/>
              </a:rPr>
              <a:t>chromosomes</a:t>
            </a:r>
          </a:p>
          <a:p>
            <a:pPr algn="ctr" eaLnBrk="0" fontAlgn="base" hangingPunct="0">
              <a:lnSpc>
                <a:spcPts val="1900"/>
              </a:lnSpc>
              <a:spcBef>
                <a:spcPct val="0"/>
              </a:spcBef>
              <a:spcAft>
                <a:spcPct val="0"/>
              </a:spcAft>
            </a:pPr>
            <a:r>
              <a:rPr lang="en-US" sz="1700" dirty="0" smtClean="0">
                <a:solidFill>
                  <a:srgbClr val="000000"/>
                </a:solidFill>
                <a:latin typeface="Arial" charset="0"/>
              </a:rPr>
              <a:t>separate</a:t>
            </a:r>
            <a:endParaRPr lang="en-US" sz="1700" dirty="0">
              <a:solidFill>
                <a:srgbClr val="000000"/>
              </a:solidFill>
              <a:latin typeface="Arial" charset="0"/>
            </a:endParaRPr>
          </a:p>
        </p:txBody>
      </p:sp>
      <p:sp>
        <p:nvSpPr>
          <p:cNvPr id="14" name="Text Box 31"/>
          <p:cNvSpPr txBox="1">
            <a:spLocks noChangeArrowheads="1"/>
          </p:cNvSpPr>
          <p:nvPr/>
        </p:nvSpPr>
        <p:spPr bwMode="auto">
          <a:xfrm>
            <a:off x="6100023" y="3392282"/>
            <a:ext cx="184505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pPr>
            <a:r>
              <a:rPr lang="en-US" sz="1700" dirty="0" smtClean="0">
                <a:solidFill>
                  <a:srgbClr val="000000"/>
                </a:solidFill>
                <a:latin typeface="Arial" charset="0"/>
              </a:rPr>
              <a:t>Sister chromatids</a:t>
            </a:r>
            <a:br>
              <a:rPr lang="en-US" sz="1700" dirty="0" smtClean="0">
                <a:solidFill>
                  <a:srgbClr val="000000"/>
                </a:solidFill>
                <a:latin typeface="Arial" charset="0"/>
              </a:rPr>
            </a:br>
            <a:r>
              <a:rPr lang="en-US" sz="1700" dirty="0" smtClean="0">
                <a:solidFill>
                  <a:srgbClr val="000000"/>
                </a:solidFill>
                <a:latin typeface="Arial" charset="0"/>
              </a:rPr>
              <a:t>separate</a:t>
            </a:r>
            <a:endParaRPr lang="en-US" sz="1700" dirty="0">
              <a:solidFill>
                <a:srgbClr val="000000"/>
              </a:solidFill>
              <a:latin typeface="Arial" charset="0"/>
            </a:endParaRPr>
          </a:p>
        </p:txBody>
      </p:sp>
      <p:sp>
        <p:nvSpPr>
          <p:cNvPr id="15" name="Text Box 31"/>
          <p:cNvSpPr txBox="1">
            <a:spLocks noChangeArrowheads="1"/>
          </p:cNvSpPr>
          <p:nvPr/>
        </p:nvSpPr>
        <p:spPr bwMode="auto">
          <a:xfrm rot="5400000">
            <a:off x="8068320" y="3404470"/>
            <a:ext cx="1348126"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pPr>
            <a:r>
              <a:rPr lang="en-US" sz="1700" dirty="0" smtClean="0">
                <a:solidFill>
                  <a:srgbClr val="000000"/>
                </a:solidFill>
                <a:latin typeface="Arial" charset="0"/>
              </a:rPr>
              <a:t>Haploid cells</a:t>
            </a:r>
            <a:endParaRPr lang="en-US" sz="1700" dirty="0">
              <a:solidFill>
                <a:srgbClr val="000000"/>
              </a:solidFill>
              <a:latin typeface="Arial" charset="0"/>
            </a:endParaRPr>
          </a:p>
        </p:txBody>
      </p:sp>
      <p:sp>
        <p:nvSpPr>
          <p:cNvPr id="16" name="Text Box 31"/>
          <p:cNvSpPr txBox="1">
            <a:spLocks noChangeArrowheads="1"/>
          </p:cNvSpPr>
          <p:nvPr/>
        </p:nvSpPr>
        <p:spPr bwMode="auto">
          <a:xfrm>
            <a:off x="335334" y="4158778"/>
            <a:ext cx="1492396" cy="11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1800"/>
              </a:lnSpc>
              <a:spcBef>
                <a:spcPct val="0"/>
              </a:spcBef>
              <a:spcAft>
                <a:spcPct val="0"/>
              </a:spcAft>
            </a:pPr>
            <a:r>
              <a:rPr lang="en-US" sz="1700" dirty="0" smtClean="0">
                <a:solidFill>
                  <a:srgbClr val="000000"/>
                </a:solidFill>
                <a:latin typeface="Arial" charset="0"/>
              </a:rPr>
              <a:t>A pair of</a:t>
            </a:r>
          </a:p>
          <a:p>
            <a:pPr eaLnBrk="0" fontAlgn="base" hangingPunct="0">
              <a:lnSpc>
                <a:spcPts val="1800"/>
              </a:lnSpc>
              <a:spcBef>
                <a:spcPct val="0"/>
              </a:spcBef>
              <a:spcAft>
                <a:spcPct val="0"/>
              </a:spcAft>
            </a:pPr>
            <a:r>
              <a:rPr lang="en-US" sz="1700" dirty="0" smtClean="0">
                <a:solidFill>
                  <a:srgbClr val="000000"/>
                </a:solidFill>
                <a:latin typeface="Arial" charset="0"/>
              </a:rPr>
              <a:t>homologous</a:t>
            </a:r>
            <a:br>
              <a:rPr lang="en-US" sz="1700" dirty="0" smtClean="0">
                <a:solidFill>
                  <a:srgbClr val="000000"/>
                </a:solidFill>
                <a:latin typeface="Arial" charset="0"/>
              </a:rPr>
            </a:br>
            <a:r>
              <a:rPr lang="en-US" sz="1700" dirty="0" smtClean="0">
                <a:solidFill>
                  <a:srgbClr val="000000"/>
                </a:solidFill>
                <a:latin typeface="Arial" charset="0"/>
              </a:rPr>
              <a:t>chromosomes</a:t>
            </a:r>
            <a:br>
              <a:rPr lang="en-US" sz="1700" dirty="0" smtClean="0">
                <a:solidFill>
                  <a:srgbClr val="000000"/>
                </a:solidFill>
                <a:latin typeface="Arial" charset="0"/>
              </a:rPr>
            </a:br>
            <a:r>
              <a:rPr lang="en-US" sz="1700" dirty="0" smtClean="0">
                <a:solidFill>
                  <a:srgbClr val="000000"/>
                </a:solidFill>
                <a:latin typeface="Arial" charset="0"/>
              </a:rPr>
              <a:t>in a diploid</a:t>
            </a:r>
          </a:p>
          <a:p>
            <a:pPr eaLnBrk="0" fontAlgn="base" hangingPunct="0">
              <a:lnSpc>
                <a:spcPts val="1800"/>
              </a:lnSpc>
              <a:spcBef>
                <a:spcPct val="0"/>
              </a:spcBef>
              <a:spcAft>
                <a:spcPct val="0"/>
              </a:spcAft>
            </a:pPr>
            <a:r>
              <a:rPr lang="en-US" sz="1700" dirty="0" smtClean="0">
                <a:solidFill>
                  <a:srgbClr val="000000"/>
                </a:solidFill>
                <a:latin typeface="Arial" charset="0"/>
              </a:rPr>
              <a:t>parent cell</a:t>
            </a:r>
            <a:endParaRPr lang="en-US" sz="1700" dirty="0">
              <a:solidFill>
                <a:srgbClr val="000000"/>
              </a:solidFill>
              <a:latin typeface="Arial" charset="0"/>
            </a:endParaRPr>
          </a:p>
        </p:txBody>
      </p:sp>
      <p:sp>
        <p:nvSpPr>
          <p:cNvPr id="17" name="Text Box 31"/>
          <p:cNvSpPr txBox="1">
            <a:spLocks noChangeArrowheads="1"/>
          </p:cNvSpPr>
          <p:nvPr/>
        </p:nvSpPr>
        <p:spPr bwMode="auto">
          <a:xfrm>
            <a:off x="2861870" y="4109350"/>
            <a:ext cx="1492396" cy="974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1900"/>
              </a:lnSpc>
              <a:spcBef>
                <a:spcPct val="0"/>
              </a:spcBef>
              <a:spcAft>
                <a:spcPct val="0"/>
              </a:spcAft>
            </a:pPr>
            <a:r>
              <a:rPr lang="en-US" sz="1700" dirty="0" smtClean="0">
                <a:solidFill>
                  <a:srgbClr val="000000"/>
                </a:solidFill>
                <a:latin typeface="Arial" charset="0"/>
              </a:rPr>
              <a:t>A pair of</a:t>
            </a:r>
            <a:br>
              <a:rPr lang="en-US" sz="1700" dirty="0" smtClean="0">
                <a:solidFill>
                  <a:srgbClr val="000000"/>
                </a:solidFill>
                <a:latin typeface="Arial" charset="0"/>
              </a:rPr>
            </a:br>
            <a:r>
              <a:rPr lang="en-US" sz="1700" dirty="0" smtClean="0">
                <a:solidFill>
                  <a:srgbClr val="000000"/>
                </a:solidFill>
                <a:latin typeface="Arial" charset="0"/>
              </a:rPr>
              <a:t>duplicated</a:t>
            </a:r>
            <a:br>
              <a:rPr lang="en-US" sz="1700" dirty="0" smtClean="0">
                <a:solidFill>
                  <a:srgbClr val="000000"/>
                </a:solidFill>
                <a:latin typeface="Arial" charset="0"/>
              </a:rPr>
            </a:br>
            <a:r>
              <a:rPr lang="en-US" sz="1700" dirty="0" smtClean="0">
                <a:solidFill>
                  <a:srgbClr val="000000"/>
                </a:solidFill>
                <a:latin typeface="Arial" charset="0"/>
              </a:rPr>
              <a:t>homologous</a:t>
            </a:r>
          </a:p>
          <a:p>
            <a:pPr eaLnBrk="0" fontAlgn="base" hangingPunct="0">
              <a:lnSpc>
                <a:spcPts val="1900"/>
              </a:lnSpc>
              <a:spcBef>
                <a:spcPct val="0"/>
              </a:spcBef>
              <a:spcAft>
                <a:spcPct val="0"/>
              </a:spcAft>
            </a:pPr>
            <a:r>
              <a:rPr lang="en-US" sz="1700" dirty="0" smtClean="0">
                <a:solidFill>
                  <a:srgbClr val="000000"/>
                </a:solidFill>
                <a:latin typeface="Arial" charset="0"/>
              </a:rPr>
              <a:t>chromosomes</a:t>
            </a:r>
            <a:endParaRPr lang="en-US" sz="1700" dirty="0">
              <a:solidFill>
                <a:srgbClr val="000000"/>
              </a:solidFill>
              <a:latin typeface="Arial" charset="0"/>
            </a:endParaRPr>
          </a:p>
        </p:txBody>
      </p:sp>
      <p:grpSp>
        <p:nvGrpSpPr>
          <p:cNvPr id="18" name="Group 17"/>
          <p:cNvGrpSpPr/>
          <p:nvPr/>
        </p:nvGrpSpPr>
        <p:grpSpPr>
          <a:xfrm>
            <a:off x="2023808" y="3097414"/>
            <a:ext cx="270204" cy="280744"/>
            <a:chOff x="987097" y="5951781"/>
            <a:chExt cx="270204" cy="280744"/>
          </a:xfrm>
        </p:grpSpPr>
        <p:sp>
          <p:nvSpPr>
            <p:cNvPr id="19" name="Oval 18"/>
            <p:cNvSpPr/>
            <p:nvPr/>
          </p:nvSpPr>
          <p:spPr bwMode="auto">
            <a:xfrm>
              <a:off x="994120" y="5961697"/>
              <a:ext cx="254908" cy="254908"/>
            </a:xfrm>
            <a:prstGeom prst="ellipse">
              <a:avLst/>
            </a:prstGeom>
            <a:solidFill>
              <a:srgbClr val="FF0000"/>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smtClean="0">
                <a:solidFill>
                  <a:srgbClr val="000000"/>
                </a:solidFill>
                <a:ea typeface="ＭＳ Ｐゴシック" charset="0"/>
              </a:endParaRPr>
            </a:p>
          </p:txBody>
        </p:sp>
        <p:sp>
          <p:nvSpPr>
            <p:cNvPr id="20" name="Text Box 31"/>
            <p:cNvSpPr txBox="1">
              <a:spLocks noChangeArrowheads="1"/>
            </p:cNvSpPr>
            <p:nvPr/>
          </p:nvSpPr>
          <p:spPr bwMode="auto">
            <a:xfrm>
              <a:off x="987097" y="5951781"/>
              <a:ext cx="270204" cy="280744"/>
            </a:xfrm>
            <a:prstGeom prst="rect">
              <a:avLst/>
            </a:prstGeom>
            <a:noFill/>
            <a:ln w="6350" cmpd="sng">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pPr>
              <a:r>
                <a:rPr lang="en-US" sz="1600" dirty="0" smtClean="0">
                  <a:solidFill>
                    <a:srgbClr val="FFFFFF"/>
                  </a:solidFill>
                  <a:latin typeface="Arial" charset="0"/>
                </a:rPr>
                <a:t>1</a:t>
              </a:r>
              <a:endParaRPr lang="en-US" sz="1600" dirty="0">
                <a:solidFill>
                  <a:srgbClr val="FFFFFF"/>
                </a:solidFill>
                <a:latin typeface="Arial" charset="0"/>
              </a:endParaRPr>
            </a:p>
          </p:txBody>
        </p:sp>
      </p:grpSp>
      <p:grpSp>
        <p:nvGrpSpPr>
          <p:cNvPr id="21" name="Group 20"/>
          <p:cNvGrpSpPr/>
          <p:nvPr/>
        </p:nvGrpSpPr>
        <p:grpSpPr>
          <a:xfrm>
            <a:off x="4622085" y="3101442"/>
            <a:ext cx="270204" cy="280744"/>
            <a:chOff x="987097" y="5951781"/>
            <a:chExt cx="270204" cy="280744"/>
          </a:xfrm>
        </p:grpSpPr>
        <p:sp>
          <p:nvSpPr>
            <p:cNvPr id="22" name="Oval 21"/>
            <p:cNvSpPr/>
            <p:nvPr/>
          </p:nvSpPr>
          <p:spPr bwMode="auto">
            <a:xfrm>
              <a:off x="994120" y="5961697"/>
              <a:ext cx="254908" cy="254908"/>
            </a:xfrm>
            <a:prstGeom prst="ellipse">
              <a:avLst/>
            </a:prstGeom>
            <a:solidFill>
              <a:srgbClr val="FF0000"/>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smtClean="0">
                <a:solidFill>
                  <a:srgbClr val="000000"/>
                </a:solidFill>
                <a:ea typeface="ＭＳ Ｐゴシック" charset="0"/>
              </a:endParaRPr>
            </a:p>
          </p:txBody>
        </p:sp>
        <p:sp>
          <p:nvSpPr>
            <p:cNvPr id="23" name="Text Box 31"/>
            <p:cNvSpPr txBox="1">
              <a:spLocks noChangeArrowheads="1"/>
            </p:cNvSpPr>
            <p:nvPr/>
          </p:nvSpPr>
          <p:spPr bwMode="auto">
            <a:xfrm>
              <a:off x="987097" y="5951781"/>
              <a:ext cx="270204" cy="280744"/>
            </a:xfrm>
            <a:prstGeom prst="rect">
              <a:avLst/>
            </a:prstGeom>
            <a:noFill/>
            <a:ln w="6350" cmpd="sng">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pPr>
              <a:r>
                <a:rPr lang="en-US" sz="1600" dirty="0" smtClean="0">
                  <a:solidFill>
                    <a:srgbClr val="FFFFFF"/>
                  </a:solidFill>
                  <a:latin typeface="Arial" charset="0"/>
                </a:rPr>
                <a:t>2</a:t>
              </a:r>
              <a:endParaRPr lang="en-US" sz="1600" dirty="0">
                <a:solidFill>
                  <a:srgbClr val="FFFFFF"/>
                </a:solidFill>
                <a:latin typeface="Arial" charset="0"/>
              </a:endParaRPr>
            </a:p>
          </p:txBody>
        </p:sp>
      </p:grpSp>
      <p:grpSp>
        <p:nvGrpSpPr>
          <p:cNvPr id="24" name="Group 23"/>
          <p:cNvGrpSpPr/>
          <p:nvPr/>
        </p:nvGrpSpPr>
        <p:grpSpPr>
          <a:xfrm>
            <a:off x="6875092" y="3091526"/>
            <a:ext cx="270204" cy="280744"/>
            <a:chOff x="987097" y="5951781"/>
            <a:chExt cx="270204" cy="280744"/>
          </a:xfrm>
        </p:grpSpPr>
        <p:sp>
          <p:nvSpPr>
            <p:cNvPr id="25" name="Oval 24"/>
            <p:cNvSpPr/>
            <p:nvPr/>
          </p:nvSpPr>
          <p:spPr bwMode="auto">
            <a:xfrm>
              <a:off x="994120" y="5961697"/>
              <a:ext cx="254908" cy="254908"/>
            </a:xfrm>
            <a:prstGeom prst="ellipse">
              <a:avLst/>
            </a:prstGeom>
            <a:solidFill>
              <a:srgbClr val="FF0000"/>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smtClean="0">
                <a:solidFill>
                  <a:srgbClr val="000000"/>
                </a:solidFill>
                <a:ea typeface="ＭＳ Ｐゴシック" charset="0"/>
              </a:endParaRPr>
            </a:p>
          </p:txBody>
        </p:sp>
        <p:sp>
          <p:nvSpPr>
            <p:cNvPr id="26" name="Text Box 31"/>
            <p:cNvSpPr txBox="1">
              <a:spLocks noChangeArrowheads="1"/>
            </p:cNvSpPr>
            <p:nvPr/>
          </p:nvSpPr>
          <p:spPr bwMode="auto">
            <a:xfrm>
              <a:off x="987097" y="5951781"/>
              <a:ext cx="270204" cy="280744"/>
            </a:xfrm>
            <a:prstGeom prst="rect">
              <a:avLst/>
            </a:prstGeom>
            <a:noFill/>
            <a:ln w="6350" cmpd="sng">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pPr>
              <a:r>
                <a:rPr lang="en-US" sz="1600" dirty="0" smtClean="0">
                  <a:solidFill>
                    <a:srgbClr val="FFFFFF"/>
                  </a:solidFill>
                  <a:latin typeface="Arial" charset="0"/>
                </a:rPr>
                <a:t>3</a:t>
              </a:r>
              <a:endParaRPr lang="en-US" sz="1600" dirty="0">
                <a:solidFill>
                  <a:srgbClr val="FFFFFF"/>
                </a:solidFill>
                <a:latin typeface="Arial" charset="0"/>
              </a:endParaRPr>
            </a:p>
          </p:txBody>
        </p:sp>
      </p:grpSp>
    </p:spTree>
    <p:extLst>
      <p:ext uri="{BB962C8B-B14F-4D97-AF65-F5344CB8AC3E}">
        <p14:creationId xmlns:p14="http://schemas.microsoft.com/office/powerpoint/2010/main" val="5423583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8.13 Meiosis reduces the chromosome number from diploid to haploid</a:t>
            </a:r>
          </a:p>
        </p:txBody>
      </p:sp>
      <p:sp>
        <p:nvSpPr>
          <p:cNvPr id="3" name="Content Placeholder 2"/>
          <p:cNvSpPr>
            <a:spLocks noGrp="1"/>
          </p:cNvSpPr>
          <p:nvPr>
            <p:ph idx="1"/>
          </p:nvPr>
        </p:nvSpPr>
        <p:spPr/>
        <p:txBody>
          <a:bodyPr/>
          <a:lstStyle/>
          <a:p>
            <a:r>
              <a:rPr lang="en-US" b="1" dirty="0"/>
              <a:t>Meiosis</a:t>
            </a:r>
            <a:r>
              <a:rPr lang="en-US" dirty="0"/>
              <a:t> is a type of cell division that produces haploid gametes in diploid organisms</a:t>
            </a:r>
            <a:r>
              <a:rPr lang="en-US" dirty="0" smtClean="0"/>
              <a:t>.</a:t>
            </a:r>
          </a:p>
          <a:p>
            <a:endParaRPr lang="en-US" dirty="0"/>
          </a:p>
          <a:p>
            <a:r>
              <a:rPr lang="en-US" dirty="0"/>
              <a:t>Two haploid gametes may then combine in fertilization to restore the diploid state in the zygote</a:t>
            </a:r>
            <a:r>
              <a:rPr lang="en-US" dirty="0" smtClean="0"/>
              <a:t>.</a:t>
            </a:r>
            <a:endParaRPr lang="en-US" dirty="0"/>
          </a:p>
        </p:txBody>
      </p:sp>
      <p:sp>
        <p:nvSpPr>
          <p:cNvPr id="4" name="Footer Placeholder 3"/>
          <p:cNvSpPr>
            <a:spLocks noGrp="1"/>
          </p:cNvSpPr>
          <p:nvPr>
            <p:ph type="ftr" sz="quarter" idx="11"/>
          </p:nvPr>
        </p:nvSpPr>
        <p:spPr/>
        <p:txBody>
          <a:bodyPr/>
          <a:lstStyle/>
          <a:p>
            <a:r>
              <a:rPr lang="en-US" smtClean="0"/>
              <a:t>© 2015 Pearson Education, Inc.</a:t>
            </a:r>
            <a:endParaRPr lang="en-US" dirty="0"/>
          </a:p>
        </p:txBody>
      </p:sp>
    </p:spTree>
    <p:extLst>
      <p:ext uri="{BB962C8B-B14F-4D97-AF65-F5344CB8AC3E}">
        <p14:creationId xmlns:p14="http://schemas.microsoft.com/office/powerpoint/2010/main" val="2036593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8.13 Meiosis reduces the chromosome number from diploid to haploid</a:t>
            </a:r>
          </a:p>
        </p:txBody>
      </p:sp>
      <p:sp>
        <p:nvSpPr>
          <p:cNvPr id="3" name="Content Placeholder 2"/>
          <p:cNvSpPr>
            <a:spLocks noGrp="1"/>
          </p:cNvSpPr>
          <p:nvPr>
            <p:ph idx="1"/>
          </p:nvPr>
        </p:nvSpPr>
        <p:spPr/>
        <p:txBody>
          <a:bodyPr/>
          <a:lstStyle/>
          <a:p>
            <a:r>
              <a:rPr lang="en-US" dirty="0" smtClean="0"/>
              <a:t>Duplication of chromosomes occurs before mitosis and meiosis </a:t>
            </a:r>
          </a:p>
          <a:p>
            <a:endParaRPr lang="en-US" sz="2400" dirty="0"/>
          </a:p>
          <a:p>
            <a:pPr lvl="1"/>
            <a:r>
              <a:rPr lang="en-US" sz="2400" dirty="0"/>
              <a:t>meiosis is followed by </a:t>
            </a:r>
            <a:r>
              <a:rPr lang="en-US" sz="2400" b="1" dirty="0"/>
              <a:t>two</a:t>
            </a:r>
            <a:r>
              <a:rPr lang="en-US" sz="2400" dirty="0"/>
              <a:t> consecutive cell divisions </a:t>
            </a:r>
          </a:p>
          <a:p>
            <a:pPr lvl="1"/>
            <a:endParaRPr lang="en-US" sz="2400" dirty="0"/>
          </a:p>
          <a:p>
            <a:pPr lvl="1"/>
            <a:r>
              <a:rPr lang="en-US" sz="2400" dirty="0"/>
              <a:t>mitosis is followed by only </a:t>
            </a:r>
            <a:r>
              <a:rPr lang="en-US" sz="2400" b="1" dirty="0"/>
              <a:t>one</a:t>
            </a:r>
            <a:r>
              <a:rPr lang="en-US" sz="2400" dirty="0"/>
              <a:t> cell division</a:t>
            </a:r>
            <a:r>
              <a:rPr lang="en-US" sz="2400" dirty="0" smtClean="0"/>
              <a:t>.</a:t>
            </a:r>
          </a:p>
          <a:p>
            <a:pPr lvl="1"/>
            <a:endParaRPr lang="en-US" dirty="0"/>
          </a:p>
          <a:p>
            <a:r>
              <a:rPr lang="en-US" sz="2400" dirty="0"/>
              <a:t>Because in meiosis, one duplication of chromosomes is followed by two divisions, </a:t>
            </a:r>
            <a:r>
              <a:rPr lang="en-US" sz="2400" dirty="0">
                <a:solidFill>
                  <a:srgbClr val="FF0000"/>
                </a:solidFill>
              </a:rPr>
              <a:t>each of the four daughter cells produced has a haploid set of chromosomes</a:t>
            </a:r>
            <a:r>
              <a:rPr lang="en-US" sz="2400" dirty="0"/>
              <a:t>. </a:t>
            </a:r>
          </a:p>
        </p:txBody>
      </p:sp>
      <p:sp>
        <p:nvSpPr>
          <p:cNvPr id="4" name="Footer Placeholder 3"/>
          <p:cNvSpPr>
            <a:spLocks noGrp="1"/>
          </p:cNvSpPr>
          <p:nvPr>
            <p:ph type="ftr" sz="quarter" idx="11"/>
          </p:nvPr>
        </p:nvSpPr>
        <p:spPr/>
        <p:txBody>
          <a:bodyPr/>
          <a:lstStyle/>
          <a:p>
            <a:r>
              <a:rPr lang="en-US" smtClean="0"/>
              <a:t>© 2015 Pearson Education, Inc.</a:t>
            </a:r>
            <a:endParaRPr lang="en-US" dirty="0"/>
          </a:p>
        </p:txBody>
      </p:sp>
    </p:spTree>
    <p:extLst>
      <p:ext uri="{BB962C8B-B14F-4D97-AF65-F5344CB8AC3E}">
        <p14:creationId xmlns:p14="http://schemas.microsoft.com/office/powerpoint/2010/main" val="1389024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8.13 Meiosis reduces the chromosome number from diploid to haploid </a:t>
            </a:r>
          </a:p>
        </p:txBody>
      </p:sp>
      <p:sp>
        <p:nvSpPr>
          <p:cNvPr id="3" name="Content Placeholder 2"/>
          <p:cNvSpPr>
            <a:spLocks noGrp="1"/>
          </p:cNvSpPr>
          <p:nvPr>
            <p:ph idx="1"/>
          </p:nvPr>
        </p:nvSpPr>
        <p:spPr/>
        <p:txBody>
          <a:bodyPr/>
          <a:lstStyle/>
          <a:p>
            <a:r>
              <a:rPr lang="en-US" b="1" dirty="0" smtClean="0"/>
              <a:t>Interphase</a:t>
            </a:r>
            <a:endParaRPr lang="en-US" dirty="0"/>
          </a:p>
          <a:p>
            <a:pPr lvl="1"/>
            <a:endParaRPr lang="en-US" dirty="0" smtClean="0"/>
          </a:p>
          <a:p>
            <a:pPr lvl="1"/>
            <a:r>
              <a:rPr lang="en-US" dirty="0" smtClean="0"/>
              <a:t>Like </a:t>
            </a:r>
            <a:r>
              <a:rPr lang="en-US" dirty="0"/>
              <a:t>mitosis, meiosis is preceded by an interphase, during which the </a:t>
            </a:r>
            <a:r>
              <a:rPr lang="en-US" b="1" dirty="0"/>
              <a:t>chromosomes duplicate</a:t>
            </a:r>
            <a:r>
              <a:rPr lang="en-US" b="1" dirty="0" smtClean="0"/>
              <a:t>.</a:t>
            </a:r>
            <a:endParaRPr lang="en-US" b="1" dirty="0"/>
          </a:p>
        </p:txBody>
      </p:sp>
      <p:sp>
        <p:nvSpPr>
          <p:cNvPr id="4" name="Footer Placeholder 3"/>
          <p:cNvSpPr>
            <a:spLocks noGrp="1"/>
          </p:cNvSpPr>
          <p:nvPr>
            <p:ph type="ftr" sz="quarter" idx="11"/>
          </p:nvPr>
        </p:nvSpPr>
        <p:spPr/>
        <p:txBody>
          <a:bodyPr/>
          <a:lstStyle/>
          <a:p>
            <a:r>
              <a:rPr lang="en-US" smtClean="0"/>
              <a:t>© 2015 Pearson Education, Inc.</a:t>
            </a:r>
            <a:endParaRPr lang="en-US" dirty="0"/>
          </a:p>
        </p:txBody>
      </p:sp>
    </p:spTree>
    <p:extLst>
      <p:ext uri="{BB962C8B-B14F-4D97-AF65-F5344CB8AC3E}">
        <p14:creationId xmlns:p14="http://schemas.microsoft.com/office/powerpoint/2010/main" val="1720003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8.13 Meiosis reduces the chromosome number from diploid to haploid </a:t>
            </a:r>
          </a:p>
        </p:txBody>
      </p:sp>
      <p:sp>
        <p:nvSpPr>
          <p:cNvPr id="3" name="Content Placeholder 2"/>
          <p:cNvSpPr>
            <a:spLocks noGrp="1"/>
          </p:cNvSpPr>
          <p:nvPr>
            <p:ph idx="1"/>
          </p:nvPr>
        </p:nvSpPr>
        <p:spPr/>
        <p:txBody>
          <a:bodyPr/>
          <a:lstStyle/>
          <a:p>
            <a:r>
              <a:rPr lang="en-US" b="1" dirty="0"/>
              <a:t>Meiosis</a:t>
            </a:r>
            <a:r>
              <a:rPr lang="en-US" dirty="0"/>
              <a:t> </a:t>
            </a:r>
            <a:r>
              <a:rPr lang="en-US" b="1" dirty="0">
                <a:latin typeface="Times New Roman" panose="02020603050405020304" pitchFamily="18" charset="0"/>
                <a:cs typeface="Times New Roman" panose="02020603050405020304" pitchFamily="18" charset="0"/>
              </a:rPr>
              <a:t>I</a:t>
            </a:r>
            <a:r>
              <a:rPr lang="en-US" b="1" dirty="0"/>
              <a:t> – Prophase</a:t>
            </a:r>
            <a:r>
              <a:rPr lang="en-US" dirty="0"/>
              <a:t> </a:t>
            </a:r>
            <a:r>
              <a:rPr lang="en-US" b="1" dirty="0">
                <a:latin typeface="Times New Roman" panose="02020603050405020304" pitchFamily="18" charset="0"/>
                <a:cs typeface="Times New Roman" panose="02020603050405020304" pitchFamily="18" charset="0"/>
              </a:rPr>
              <a:t>I</a:t>
            </a:r>
            <a:r>
              <a:rPr lang="en-US" dirty="0"/>
              <a:t> key </a:t>
            </a:r>
            <a:r>
              <a:rPr lang="en-US" dirty="0" smtClean="0"/>
              <a:t>events</a:t>
            </a:r>
          </a:p>
          <a:p>
            <a:pPr lvl="1"/>
            <a:r>
              <a:rPr lang="en-US" dirty="0" smtClean="0"/>
              <a:t>The </a:t>
            </a:r>
            <a:r>
              <a:rPr lang="en-US" dirty="0">
                <a:solidFill>
                  <a:srgbClr val="FF0000"/>
                </a:solidFill>
              </a:rPr>
              <a:t>nuclear membrane </a:t>
            </a:r>
            <a:r>
              <a:rPr lang="en-US" dirty="0" smtClean="0">
                <a:solidFill>
                  <a:srgbClr val="FF0000"/>
                </a:solidFill>
              </a:rPr>
              <a:t>dissolves.</a:t>
            </a:r>
          </a:p>
          <a:p>
            <a:pPr lvl="1"/>
            <a:endParaRPr lang="en-US" dirty="0"/>
          </a:p>
          <a:p>
            <a:pPr lvl="1"/>
            <a:r>
              <a:rPr lang="en-US" dirty="0">
                <a:solidFill>
                  <a:srgbClr val="FF0000"/>
                </a:solidFill>
              </a:rPr>
              <a:t>Chromatin tightly coils up</a:t>
            </a:r>
            <a:r>
              <a:rPr lang="en-US" dirty="0" smtClean="0"/>
              <a:t>.</a:t>
            </a:r>
          </a:p>
          <a:p>
            <a:pPr lvl="1"/>
            <a:endParaRPr lang="en-US" dirty="0"/>
          </a:p>
          <a:p>
            <a:pPr lvl="1"/>
            <a:r>
              <a:rPr lang="en-US" dirty="0"/>
              <a:t>Homologous chromosomes, each composed of two sister chromatids, come together </a:t>
            </a:r>
            <a:r>
              <a:rPr lang="en-US" dirty="0">
                <a:solidFill>
                  <a:srgbClr val="00B050"/>
                </a:solidFill>
              </a:rPr>
              <a:t>in pairs in a process called </a:t>
            </a:r>
            <a:r>
              <a:rPr lang="en-US" b="1" dirty="0">
                <a:solidFill>
                  <a:srgbClr val="00B050"/>
                </a:solidFill>
              </a:rPr>
              <a:t>synapsis</a:t>
            </a:r>
            <a:r>
              <a:rPr lang="en-US" dirty="0" smtClean="0"/>
              <a:t>.</a:t>
            </a:r>
            <a:endParaRPr lang="en-US" dirty="0"/>
          </a:p>
        </p:txBody>
      </p:sp>
      <p:sp>
        <p:nvSpPr>
          <p:cNvPr id="4" name="Footer Placeholder 3"/>
          <p:cNvSpPr>
            <a:spLocks noGrp="1"/>
          </p:cNvSpPr>
          <p:nvPr>
            <p:ph type="ftr" sz="quarter" idx="11"/>
          </p:nvPr>
        </p:nvSpPr>
        <p:spPr/>
        <p:txBody>
          <a:bodyPr/>
          <a:lstStyle/>
          <a:p>
            <a:r>
              <a:rPr lang="en-US" smtClean="0"/>
              <a:t>© 2015 Pearson Education, Inc.</a:t>
            </a:r>
            <a:endParaRPr lang="en-US" dirty="0"/>
          </a:p>
        </p:txBody>
      </p:sp>
    </p:spTree>
    <p:extLst>
      <p:ext uri="{BB962C8B-B14F-4D97-AF65-F5344CB8AC3E}">
        <p14:creationId xmlns:p14="http://schemas.microsoft.com/office/powerpoint/2010/main" val="335646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Meiosis I – Prophase I Continued…</a:t>
            </a:r>
            <a:endParaRPr lang="en-US" dirty="0"/>
          </a:p>
        </p:txBody>
      </p:sp>
      <p:sp>
        <p:nvSpPr>
          <p:cNvPr id="3" name="Content Placeholder 2"/>
          <p:cNvSpPr>
            <a:spLocks noGrp="1"/>
          </p:cNvSpPr>
          <p:nvPr>
            <p:ph idx="1"/>
          </p:nvPr>
        </p:nvSpPr>
        <p:spPr/>
        <p:txBody>
          <a:bodyPr/>
          <a:lstStyle/>
          <a:p>
            <a:pPr lvl="1"/>
            <a:r>
              <a:rPr lang="en-US" dirty="0">
                <a:solidFill>
                  <a:srgbClr val="00B050"/>
                </a:solidFill>
              </a:rPr>
              <a:t>During synapsis, chromatids of homologous chromosomes exchange segments in a process called </a:t>
            </a:r>
            <a:r>
              <a:rPr lang="en-US" b="1" dirty="0">
                <a:solidFill>
                  <a:srgbClr val="00B050"/>
                </a:solidFill>
              </a:rPr>
              <a:t>crossing</a:t>
            </a:r>
            <a:r>
              <a:rPr lang="en-US" dirty="0">
                <a:solidFill>
                  <a:srgbClr val="00B050"/>
                </a:solidFill>
              </a:rPr>
              <a:t> </a:t>
            </a:r>
            <a:r>
              <a:rPr lang="en-US" b="1" dirty="0">
                <a:solidFill>
                  <a:srgbClr val="00B050"/>
                </a:solidFill>
              </a:rPr>
              <a:t>over</a:t>
            </a:r>
            <a:r>
              <a:rPr lang="en-US" dirty="0" smtClean="0"/>
              <a:t>.</a:t>
            </a:r>
          </a:p>
          <a:p>
            <a:pPr lvl="1"/>
            <a:endParaRPr lang="en-US" dirty="0"/>
          </a:p>
          <a:p>
            <a:pPr lvl="1"/>
            <a:r>
              <a:rPr lang="en-US" dirty="0">
                <a:solidFill>
                  <a:srgbClr val="FF0000"/>
                </a:solidFill>
              </a:rPr>
              <a:t>The chromosome tetrads move toward the center of the cell</a:t>
            </a:r>
            <a:r>
              <a:rPr lang="en-US" dirty="0"/>
              <a:t>.</a:t>
            </a:r>
          </a:p>
          <a:p>
            <a:endParaRPr lang="en-US" dirty="0"/>
          </a:p>
        </p:txBody>
      </p:sp>
      <p:sp>
        <p:nvSpPr>
          <p:cNvPr id="4" name="Footer Placeholder 3"/>
          <p:cNvSpPr>
            <a:spLocks noGrp="1"/>
          </p:cNvSpPr>
          <p:nvPr>
            <p:ph type="ftr" sz="quarter" idx="11"/>
          </p:nvPr>
        </p:nvSpPr>
        <p:spPr/>
        <p:txBody>
          <a:bodyPr/>
          <a:lstStyle/>
          <a:p>
            <a:r>
              <a:rPr lang="en-US" smtClean="0"/>
              <a:t>© 2015 Pearson Education, Inc.</a:t>
            </a:r>
            <a:endParaRPr lang="en-US" dirty="0"/>
          </a:p>
        </p:txBody>
      </p:sp>
    </p:spTree>
    <p:extLst>
      <p:ext uri="{BB962C8B-B14F-4D97-AF65-F5344CB8AC3E}">
        <p14:creationId xmlns:p14="http://schemas.microsoft.com/office/powerpoint/2010/main" val="1539642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hlinkClick r:id="rId2"/>
              </a:rPr>
              <a:t>http://www.cbsnews.com/news/billionaire-doctor-fights-cancer-in-unconventional-way</a:t>
            </a:r>
            <a:r>
              <a:rPr lang="en-US" dirty="0" smtClean="0">
                <a:hlinkClick r:id="rId2"/>
              </a:rPr>
              <a:t>/</a:t>
            </a:r>
            <a:endParaRPr lang="en-US" dirty="0" smtClean="0"/>
          </a:p>
          <a:p>
            <a:endParaRPr lang="en-US" dirty="0"/>
          </a:p>
          <a:p>
            <a:endParaRPr lang="en-US" dirty="0" smtClean="0"/>
          </a:p>
          <a:p>
            <a:r>
              <a:rPr lang="en-US" dirty="0" smtClean="0">
                <a:hlinkClick r:id="rId3"/>
              </a:rPr>
              <a:t>Haploid vs. Diploid </a:t>
            </a:r>
            <a:endParaRPr lang="en-US" dirty="0"/>
          </a:p>
          <a:p>
            <a:endParaRPr lang="en-US" dirty="0"/>
          </a:p>
        </p:txBody>
      </p:sp>
      <p:sp>
        <p:nvSpPr>
          <p:cNvPr id="4" name="Footer Placeholder 3"/>
          <p:cNvSpPr>
            <a:spLocks noGrp="1"/>
          </p:cNvSpPr>
          <p:nvPr>
            <p:ph type="ftr" sz="quarter" idx="11"/>
          </p:nvPr>
        </p:nvSpPr>
        <p:spPr/>
        <p:txBody>
          <a:bodyPr/>
          <a:lstStyle/>
          <a:p>
            <a:r>
              <a:rPr lang="en-US" smtClean="0"/>
              <a:t>© 2015 Pearson Education, Inc.</a:t>
            </a:r>
            <a:endParaRPr lang="en-US" dirty="0"/>
          </a:p>
        </p:txBody>
      </p:sp>
    </p:spTree>
    <p:extLst>
      <p:ext uri="{BB962C8B-B14F-4D97-AF65-F5344CB8AC3E}">
        <p14:creationId xmlns:p14="http://schemas.microsoft.com/office/powerpoint/2010/main" val="30479274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08_13_2Meiosis-U.jpg"/>
          <p:cNvPicPr>
            <a:picLocks noChangeAspect="1"/>
          </p:cNvPicPr>
          <p:nvPr/>
        </p:nvPicPr>
        <p:blipFill rotWithShape="1">
          <a:blip r:embed="rId3" cstate="email">
            <a:extLst>
              <a:ext uri="{28A0092B-C50C-407E-A947-70E740481C1C}">
                <a14:useLocalDpi xmlns:a14="http://schemas.microsoft.com/office/drawing/2010/main" val="0"/>
              </a:ext>
            </a:extLst>
          </a:blip>
          <a:srcRect b="6027"/>
          <a:stretch/>
        </p:blipFill>
        <p:spPr>
          <a:xfrm>
            <a:off x="1094232" y="271272"/>
            <a:ext cx="6955536" cy="5934795"/>
          </a:xfrm>
          <a:prstGeom prst="rect">
            <a:avLst/>
          </a:prstGeom>
        </p:spPr>
      </p:pic>
      <p:sp>
        <p:nvSpPr>
          <p:cNvPr id="9217" name="Rectangle 3"/>
          <p:cNvSpPr>
            <a:spLocks noGrp="1" noChangeArrowheads="1"/>
          </p:cNvSpPr>
          <p:nvPr>
            <p:ph type="ctrTitle"/>
          </p:nvPr>
        </p:nvSpPr>
        <p:spPr bwMode="auto">
          <a:xfrm>
            <a:off x="20638" y="0"/>
            <a:ext cx="564832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1200" dirty="0">
                <a:latin typeface="Arial" charset="0"/>
              </a:rPr>
              <a:t>Figure </a:t>
            </a:r>
            <a:r>
              <a:rPr lang="en-US" sz="1200" dirty="0" smtClean="0">
                <a:latin typeface="Arial" charset="0"/>
              </a:rPr>
              <a:t>8.13-2</a:t>
            </a:r>
            <a:endParaRPr lang="en-US" sz="1200" dirty="0">
              <a:latin typeface="Arial" charset="0"/>
            </a:endParaRPr>
          </a:p>
        </p:txBody>
      </p:sp>
      <p:cxnSp>
        <p:nvCxnSpPr>
          <p:cNvPr id="6" name="Straight Connector 5"/>
          <p:cNvCxnSpPr/>
          <p:nvPr/>
        </p:nvCxnSpPr>
        <p:spPr bwMode="auto">
          <a:xfrm>
            <a:off x="2743807" y="4369765"/>
            <a:ext cx="333426" cy="1029549"/>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Straight Connector 6"/>
          <p:cNvCxnSpPr/>
          <p:nvPr/>
        </p:nvCxnSpPr>
        <p:spPr bwMode="auto">
          <a:xfrm flipH="1">
            <a:off x="1968137" y="4652793"/>
            <a:ext cx="366972" cy="746521"/>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Straight Connector 8"/>
          <p:cNvCxnSpPr/>
          <p:nvPr/>
        </p:nvCxnSpPr>
        <p:spPr bwMode="auto">
          <a:xfrm flipH="1">
            <a:off x="4803958" y="4476206"/>
            <a:ext cx="360225" cy="940526"/>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Connector 11"/>
          <p:cNvCxnSpPr/>
          <p:nvPr/>
        </p:nvCxnSpPr>
        <p:spPr bwMode="auto">
          <a:xfrm flipH="1">
            <a:off x="4803958" y="4428990"/>
            <a:ext cx="514117" cy="987742"/>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Connector 15"/>
          <p:cNvCxnSpPr/>
          <p:nvPr/>
        </p:nvCxnSpPr>
        <p:spPr bwMode="auto">
          <a:xfrm>
            <a:off x="6357464" y="4922861"/>
            <a:ext cx="125613" cy="542265"/>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Connector 17"/>
          <p:cNvCxnSpPr/>
          <p:nvPr/>
        </p:nvCxnSpPr>
        <p:spPr bwMode="auto">
          <a:xfrm>
            <a:off x="6075776" y="5026053"/>
            <a:ext cx="407301" cy="439073"/>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Straight Connector 22"/>
          <p:cNvCxnSpPr>
            <a:stCxn id="9221" idx="1"/>
          </p:cNvCxnSpPr>
          <p:nvPr/>
        </p:nvCxnSpPr>
        <p:spPr bwMode="auto">
          <a:xfrm>
            <a:off x="6650995" y="4422549"/>
            <a:ext cx="373852" cy="52392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Straight Connector 25"/>
          <p:cNvCxnSpPr/>
          <p:nvPr/>
        </p:nvCxnSpPr>
        <p:spPr bwMode="auto">
          <a:xfrm flipH="1">
            <a:off x="6840665" y="2591751"/>
            <a:ext cx="17274" cy="636818"/>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Straight Connector 30"/>
          <p:cNvCxnSpPr/>
          <p:nvPr/>
        </p:nvCxnSpPr>
        <p:spPr bwMode="auto">
          <a:xfrm>
            <a:off x="5922593" y="2232780"/>
            <a:ext cx="183519" cy="1624168"/>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Straight Connector 32"/>
          <p:cNvCxnSpPr/>
          <p:nvPr/>
        </p:nvCxnSpPr>
        <p:spPr bwMode="auto">
          <a:xfrm flipH="1">
            <a:off x="5648836" y="2232780"/>
            <a:ext cx="273757" cy="119622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Straight Connector 34"/>
          <p:cNvCxnSpPr>
            <a:endCxn id="9219" idx="1"/>
          </p:cNvCxnSpPr>
          <p:nvPr/>
        </p:nvCxnSpPr>
        <p:spPr bwMode="auto">
          <a:xfrm>
            <a:off x="1788292" y="2408046"/>
            <a:ext cx="541000" cy="344191"/>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219" name="Right Brace 9218"/>
          <p:cNvSpPr/>
          <p:nvPr/>
        </p:nvSpPr>
        <p:spPr bwMode="auto">
          <a:xfrm rot="14359546">
            <a:off x="2303870" y="2339616"/>
            <a:ext cx="158146" cy="945469"/>
          </a:xfrm>
          <a:prstGeom prst="rightBrace">
            <a:avLst>
              <a:gd name="adj1" fmla="val 33423"/>
              <a:gd name="adj2" fmla="val 48363"/>
            </a:avLst>
          </a:prstGeom>
          <a:no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smtClean="0">
              <a:solidFill>
                <a:srgbClr val="000000"/>
              </a:solidFill>
              <a:ea typeface="ＭＳ Ｐゴシック" charset="0"/>
            </a:endParaRPr>
          </a:p>
        </p:txBody>
      </p:sp>
      <p:sp>
        <p:nvSpPr>
          <p:cNvPr id="9221" name="Right Brace 9220"/>
          <p:cNvSpPr/>
          <p:nvPr/>
        </p:nvSpPr>
        <p:spPr bwMode="auto">
          <a:xfrm rot="2869584">
            <a:off x="6512276" y="4121392"/>
            <a:ext cx="165994" cy="479294"/>
          </a:xfrm>
          <a:prstGeom prst="rightBrace">
            <a:avLst>
              <a:gd name="adj1" fmla="val 27848"/>
              <a:gd name="adj2" fmla="val 50000"/>
            </a:avLst>
          </a:prstGeom>
          <a:no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smtClean="0">
              <a:solidFill>
                <a:srgbClr val="000000"/>
              </a:solidFill>
              <a:ea typeface="ＭＳ Ｐゴシック" charset="0"/>
            </a:endParaRPr>
          </a:p>
        </p:txBody>
      </p:sp>
      <p:sp>
        <p:nvSpPr>
          <p:cNvPr id="47" name="Text Box 31"/>
          <p:cNvSpPr txBox="1">
            <a:spLocks noChangeArrowheads="1"/>
          </p:cNvSpPr>
          <p:nvPr/>
        </p:nvSpPr>
        <p:spPr bwMode="auto">
          <a:xfrm>
            <a:off x="1552531" y="365447"/>
            <a:ext cx="2063064"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pPr>
            <a:r>
              <a:rPr lang="en-US" sz="2300" cap="small" dirty="0" smtClean="0">
                <a:solidFill>
                  <a:srgbClr val="000000"/>
                </a:solidFill>
                <a:latin typeface="Arial" charset="0"/>
              </a:rPr>
              <a:t>Interphase:</a:t>
            </a:r>
            <a:br>
              <a:rPr lang="en-US" sz="2300" cap="small" dirty="0" smtClean="0">
                <a:solidFill>
                  <a:srgbClr val="000000"/>
                </a:solidFill>
                <a:latin typeface="Arial" charset="0"/>
              </a:rPr>
            </a:br>
            <a:r>
              <a:rPr lang="en-US" sz="2300" dirty="0" smtClean="0">
                <a:solidFill>
                  <a:srgbClr val="000000"/>
                </a:solidFill>
                <a:latin typeface="Arial" charset="0"/>
              </a:rPr>
              <a:t>Chromosomes</a:t>
            </a:r>
            <a:br>
              <a:rPr lang="en-US" sz="2300" dirty="0" smtClean="0">
                <a:solidFill>
                  <a:srgbClr val="000000"/>
                </a:solidFill>
                <a:latin typeface="Arial" charset="0"/>
              </a:rPr>
            </a:br>
            <a:r>
              <a:rPr lang="en-US" sz="2300" dirty="0" smtClean="0">
                <a:solidFill>
                  <a:srgbClr val="000000"/>
                </a:solidFill>
                <a:latin typeface="Arial" charset="0"/>
              </a:rPr>
              <a:t>duplicate</a:t>
            </a:r>
            <a:endParaRPr lang="en-US" sz="2300" dirty="0">
              <a:solidFill>
                <a:srgbClr val="000000"/>
              </a:solidFill>
              <a:latin typeface="Arial" charset="0"/>
            </a:endParaRPr>
          </a:p>
        </p:txBody>
      </p:sp>
      <p:sp>
        <p:nvSpPr>
          <p:cNvPr id="48" name="Text Box 31"/>
          <p:cNvSpPr txBox="1">
            <a:spLocks noChangeArrowheads="1"/>
          </p:cNvSpPr>
          <p:nvPr/>
        </p:nvSpPr>
        <p:spPr bwMode="auto">
          <a:xfrm>
            <a:off x="1124053" y="2072524"/>
            <a:ext cx="180498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2200" dirty="0" smtClean="0">
                <a:solidFill>
                  <a:srgbClr val="000000"/>
                </a:solidFill>
                <a:latin typeface="Arial" charset="0"/>
              </a:rPr>
              <a:t>Centrosomes</a:t>
            </a:r>
            <a:endParaRPr lang="en-US" sz="2200" dirty="0">
              <a:solidFill>
                <a:srgbClr val="000000"/>
              </a:solidFill>
              <a:latin typeface="Arial" charset="0"/>
            </a:endParaRPr>
          </a:p>
        </p:txBody>
      </p:sp>
      <p:sp>
        <p:nvSpPr>
          <p:cNvPr id="49" name="Text Box 31"/>
          <p:cNvSpPr txBox="1">
            <a:spLocks noChangeArrowheads="1"/>
          </p:cNvSpPr>
          <p:nvPr/>
        </p:nvSpPr>
        <p:spPr bwMode="auto">
          <a:xfrm>
            <a:off x="6345136" y="2259501"/>
            <a:ext cx="102111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2200" dirty="0" smtClean="0">
                <a:solidFill>
                  <a:srgbClr val="000000"/>
                </a:solidFill>
                <a:latin typeface="Arial" charset="0"/>
              </a:rPr>
              <a:t>Spindle</a:t>
            </a:r>
            <a:endParaRPr lang="en-US" sz="2200" dirty="0">
              <a:solidFill>
                <a:srgbClr val="000000"/>
              </a:solidFill>
              <a:latin typeface="Arial" charset="0"/>
            </a:endParaRPr>
          </a:p>
        </p:txBody>
      </p:sp>
      <p:sp>
        <p:nvSpPr>
          <p:cNvPr id="50" name="Text Box 31"/>
          <p:cNvSpPr txBox="1">
            <a:spLocks noChangeArrowheads="1"/>
          </p:cNvSpPr>
          <p:nvPr/>
        </p:nvSpPr>
        <p:spPr bwMode="auto">
          <a:xfrm>
            <a:off x="2539094" y="5361018"/>
            <a:ext cx="141224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2200" dirty="0" smtClean="0">
                <a:solidFill>
                  <a:srgbClr val="000000"/>
                </a:solidFill>
                <a:latin typeface="Arial" charset="0"/>
              </a:rPr>
              <a:t>Chromatin</a:t>
            </a:r>
            <a:endParaRPr lang="en-US" sz="2200" dirty="0">
              <a:solidFill>
                <a:srgbClr val="000000"/>
              </a:solidFill>
              <a:latin typeface="Arial" charset="0"/>
            </a:endParaRPr>
          </a:p>
        </p:txBody>
      </p:sp>
      <p:sp>
        <p:nvSpPr>
          <p:cNvPr id="51" name="Text Box 31"/>
          <p:cNvSpPr txBox="1">
            <a:spLocks noChangeArrowheads="1"/>
          </p:cNvSpPr>
          <p:nvPr/>
        </p:nvSpPr>
        <p:spPr bwMode="auto">
          <a:xfrm>
            <a:off x="1124053" y="5345991"/>
            <a:ext cx="1226298"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2200" dirty="0" smtClean="0">
                <a:solidFill>
                  <a:srgbClr val="000000"/>
                </a:solidFill>
                <a:latin typeface="Arial" charset="0"/>
              </a:rPr>
              <a:t>Nuclear</a:t>
            </a:r>
            <a:br>
              <a:rPr lang="en-US" sz="2200" dirty="0" smtClean="0">
                <a:solidFill>
                  <a:srgbClr val="000000"/>
                </a:solidFill>
                <a:latin typeface="Arial" charset="0"/>
              </a:rPr>
            </a:br>
            <a:r>
              <a:rPr lang="en-US" sz="2200" dirty="0" smtClean="0">
                <a:solidFill>
                  <a:srgbClr val="000000"/>
                </a:solidFill>
                <a:latin typeface="Arial" charset="0"/>
              </a:rPr>
              <a:t>envelope</a:t>
            </a:r>
            <a:endParaRPr lang="en-US" sz="2200" dirty="0">
              <a:solidFill>
                <a:srgbClr val="000000"/>
              </a:solidFill>
              <a:latin typeface="Arial" charset="0"/>
            </a:endParaRPr>
          </a:p>
        </p:txBody>
      </p:sp>
      <p:sp>
        <p:nvSpPr>
          <p:cNvPr id="52" name="Text Box 31"/>
          <p:cNvSpPr txBox="1">
            <a:spLocks noChangeArrowheads="1"/>
          </p:cNvSpPr>
          <p:nvPr/>
        </p:nvSpPr>
        <p:spPr bwMode="auto">
          <a:xfrm>
            <a:off x="6171191" y="5416551"/>
            <a:ext cx="185467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2200" dirty="0" smtClean="0">
                <a:solidFill>
                  <a:srgbClr val="000000"/>
                </a:solidFill>
                <a:latin typeface="Arial" charset="0"/>
              </a:rPr>
              <a:t>Fragments</a:t>
            </a:r>
            <a:br>
              <a:rPr lang="en-US" sz="2200" dirty="0" smtClean="0">
                <a:solidFill>
                  <a:srgbClr val="000000"/>
                </a:solidFill>
                <a:latin typeface="Arial" charset="0"/>
              </a:rPr>
            </a:br>
            <a:r>
              <a:rPr lang="en-US" sz="2200" dirty="0" smtClean="0">
                <a:solidFill>
                  <a:srgbClr val="000000"/>
                </a:solidFill>
                <a:latin typeface="Arial" charset="0"/>
              </a:rPr>
              <a:t>of the nuclear</a:t>
            </a:r>
          </a:p>
          <a:p>
            <a:pPr eaLnBrk="0" fontAlgn="base" hangingPunct="0">
              <a:spcBef>
                <a:spcPct val="0"/>
              </a:spcBef>
              <a:spcAft>
                <a:spcPct val="0"/>
              </a:spcAft>
            </a:pPr>
            <a:r>
              <a:rPr lang="en-US" sz="2200" dirty="0" smtClean="0">
                <a:solidFill>
                  <a:srgbClr val="000000"/>
                </a:solidFill>
                <a:latin typeface="Arial" charset="0"/>
              </a:rPr>
              <a:t>envelope</a:t>
            </a:r>
            <a:endParaRPr lang="en-US" sz="2200" dirty="0">
              <a:solidFill>
                <a:srgbClr val="000000"/>
              </a:solidFill>
              <a:latin typeface="Arial" charset="0"/>
            </a:endParaRPr>
          </a:p>
        </p:txBody>
      </p:sp>
      <p:sp>
        <p:nvSpPr>
          <p:cNvPr id="53" name="Text Box 31"/>
          <p:cNvSpPr txBox="1">
            <a:spLocks noChangeArrowheads="1"/>
          </p:cNvSpPr>
          <p:nvPr/>
        </p:nvSpPr>
        <p:spPr bwMode="auto">
          <a:xfrm>
            <a:off x="4572000" y="1560711"/>
            <a:ext cx="1853071"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2200" dirty="0" smtClean="0">
                <a:solidFill>
                  <a:srgbClr val="000000"/>
                </a:solidFill>
                <a:latin typeface="Arial" charset="0"/>
              </a:rPr>
              <a:t>Sites of</a:t>
            </a:r>
            <a:br>
              <a:rPr lang="en-US" sz="2200" dirty="0" smtClean="0">
                <a:solidFill>
                  <a:srgbClr val="000000"/>
                </a:solidFill>
                <a:latin typeface="Arial" charset="0"/>
              </a:rPr>
            </a:br>
            <a:r>
              <a:rPr lang="en-US" sz="2200" dirty="0" smtClean="0">
                <a:solidFill>
                  <a:srgbClr val="000000"/>
                </a:solidFill>
                <a:latin typeface="Arial" charset="0"/>
              </a:rPr>
              <a:t>crossing over</a:t>
            </a:r>
            <a:endParaRPr lang="en-US" sz="2200" dirty="0">
              <a:solidFill>
                <a:srgbClr val="000000"/>
              </a:solidFill>
              <a:latin typeface="Arial" charset="0"/>
            </a:endParaRPr>
          </a:p>
        </p:txBody>
      </p:sp>
      <p:sp>
        <p:nvSpPr>
          <p:cNvPr id="54" name="Text Box 31"/>
          <p:cNvSpPr txBox="1">
            <a:spLocks noChangeArrowheads="1"/>
          </p:cNvSpPr>
          <p:nvPr/>
        </p:nvSpPr>
        <p:spPr bwMode="auto">
          <a:xfrm>
            <a:off x="4426472" y="5412116"/>
            <a:ext cx="1522853"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2200" dirty="0" smtClean="0">
                <a:solidFill>
                  <a:srgbClr val="000000"/>
                </a:solidFill>
                <a:latin typeface="Arial" charset="0"/>
              </a:rPr>
              <a:t>Sister</a:t>
            </a:r>
            <a:br>
              <a:rPr lang="en-US" sz="2200" dirty="0" smtClean="0">
                <a:solidFill>
                  <a:srgbClr val="000000"/>
                </a:solidFill>
                <a:latin typeface="Arial" charset="0"/>
              </a:rPr>
            </a:br>
            <a:r>
              <a:rPr lang="en-US" sz="2200" dirty="0" smtClean="0">
                <a:solidFill>
                  <a:srgbClr val="000000"/>
                </a:solidFill>
                <a:latin typeface="Arial" charset="0"/>
              </a:rPr>
              <a:t>chromatids</a:t>
            </a:r>
            <a:endParaRPr lang="en-US" sz="2200" dirty="0">
              <a:solidFill>
                <a:srgbClr val="000000"/>
              </a:solidFill>
              <a:latin typeface="Arial" charset="0"/>
            </a:endParaRPr>
          </a:p>
        </p:txBody>
      </p:sp>
      <p:cxnSp>
        <p:nvCxnSpPr>
          <p:cNvPr id="57" name="Straight Connector 56"/>
          <p:cNvCxnSpPr/>
          <p:nvPr/>
        </p:nvCxnSpPr>
        <p:spPr bwMode="auto">
          <a:xfrm flipH="1">
            <a:off x="6837921" y="2591751"/>
            <a:ext cx="15941" cy="636818"/>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3" name="Text Box 31"/>
          <p:cNvSpPr txBox="1">
            <a:spLocks noChangeArrowheads="1"/>
          </p:cNvSpPr>
          <p:nvPr/>
        </p:nvSpPr>
        <p:spPr bwMode="auto">
          <a:xfrm>
            <a:off x="6869151" y="4934071"/>
            <a:ext cx="84305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2200" dirty="0" smtClean="0">
                <a:solidFill>
                  <a:srgbClr val="000000"/>
                </a:solidFill>
                <a:latin typeface="Arial" charset="0"/>
              </a:rPr>
              <a:t>Tetrad</a:t>
            </a:r>
            <a:endParaRPr lang="en-US" sz="2200" dirty="0">
              <a:solidFill>
                <a:srgbClr val="000000"/>
              </a:solidFill>
              <a:latin typeface="Arial" charset="0"/>
            </a:endParaRPr>
          </a:p>
        </p:txBody>
      </p:sp>
      <p:sp>
        <p:nvSpPr>
          <p:cNvPr id="64" name="Text Box 31"/>
          <p:cNvSpPr txBox="1">
            <a:spLocks noChangeArrowheads="1"/>
          </p:cNvSpPr>
          <p:nvPr/>
        </p:nvSpPr>
        <p:spPr bwMode="auto">
          <a:xfrm>
            <a:off x="5397827" y="981615"/>
            <a:ext cx="157670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2200" dirty="0" smtClean="0">
                <a:solidFill>
                  <a:srgbClr val="000000"/>
                </a:solidFill>
                <a:latin typeface="Arial" charset="0"/>
              </a:rPr>
              <a:t>Prophase </a:t>
            </a:r>
            <a:r>
              <a:rPr lang="en-US" sz="2200" dirty="0" smtClean="0">
                <a:solidFill>
                  <a:srgbClr val="000000"/>
                </a:solidFill>
                <a:latin typeface="Times New Roman" panose="02020603050405020304" pitchFamily="18" charset="0"/>
                <a:cs typeface="Times New Roman" panose="02020603050405020304" pitchFamily="18" charset="0"/>
              </a:rPr>
              <a:t>I</a:t>
            </a:r>
            <a:endParaRPr lang="en-US" sz="2200" dirty="0">
              <a:solidFill>
                <a:srgbClr val="000000"/>
              </a:solidFill>
              <a:latin typeface="Times New Roman" panose="02020603050405020304" pitchFamily="18" charset="0"/>
              <a:cs typeface="Times New Roman" panose="02020603050405020304" pitchFamily="18" charset="0"/>
            </a:endParaRPr>
          </a:p>
        </p:txBody>
      </p:sp>
      <p:sp>
        <p:nvSpPr>
          <p:cNvPr id="65" name="Text Box 31"/>
          <p:cNvSpPr txBox="1">
            <a:spLocks noChangeArrowheads="1"/>
          </p:cNvSpPr>
          <p:nvPr/>
        </p:nvSpPr>
        <p:spPr bwMode="auto">
          <a:xfrm>
            <a:off x="5474507" y="481462"/>
            <a:ext cx="1325323" cy="20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lnSpc>
                <a:spcPts val="1600"/>
              </a:lnSpc>
              <a:spcBef>
                <a:spcPct val="0"/>
              </a:spcBef>
              <a:spcAft>
                <a:spcPct val="0"/>
              </a:spcAft>
            </a:pPr>
            <a:r>
              <a:rPr lang="en-US" sz="2300" cap="small" dirty="0" smtClean="0">
                <a:solidFill>
                  <a:srgbClr val="000000"/>
                </a:solidFill>
                <a:latin typeface="Arial" charset="0"/>
              </a:rPr>
              <a:t>Meiosis </a:t>
            </a:r>
            <a:r>
              <a:rPr lang="en-US" sz="2300" cap="small" dirty="0" smtClean="0">
                <a:solidFill>
                  <a:srgbClr val="000000"/>
                </a:solidFill>
                <a:latin typeface="Times New Roman" panose="02020603050405020304" pitchFamily="18" charset="0"/>
                <a:cs typeface="Times New Roman" panose="02020603050405020304" pitchFamily="18" charset="0"/>
              </a:rPr>
              <a:t>I</a:t>
            </a:r>
            <a:r>
              <a:rPr lang="en-US" sz="2300" cap="small" dirty="0" smtClean="0">
                <a:solidFill>
                  <a:srgbClr val="000000"/>
                </a:solidFill>
                <a:latin typeface="Arial" charset="0"/>
              </a:rPr>
              <a:t>:</a:t>
            </a:r>
            <a:endParaRPr lang="en-US" sz="2300" dirty="0">
              <a:solidFill>
                <a:srgbClr val="000000"/>
              </a:solidFill>
              <a:latin typeface="Arial" charset="0"/>
            </a:endParaRPr>
          </a:p>
        </p:txBody>
      </p:sp>
    </p:spTree>
    <p:extLst>
      <p:ext uri="{BB962C8B-B14F-4D97-AF65-F5344CB8AC3E}">
        <p14:creationId xmlns:p14="http://schemas.microsoft.com/office/powerpoint/2010/main" val="21540325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8.13 Meiosis reduces the chromosome number from diploid to haploid </a:t>
            </a:r>
          </a:p>
        </p:txBody>
      </p:sp>
      <p:sp>
        <p:nvSpPr>
          <p:cNvPr id="3" name="Content Placeholder 2"/>
          <p:cNvSpPr>
            <a:spLocks noGrp="1"/>
          </p:cNvSpPr>
          <p:nvPr>
            <p:ph idx="1"/>
          </p:nvPr>
        </p:nvSpPr>
        <p:spPr/>
        <p:txBody>
          <a:bodyPr/>
          <a:lstStyle/>
          <a:p>
            <a:r>
              <a:rPr lang="en-US" b="1" dirty="0"/>
              <a:t>Meiosis </a:t>
            </a:r>
            <a:r>
              <a:rPr lang="en-US" b="1" dirty="0">
                <a:latin typeface="Times New Roman" panose="02020603050405020304" pitchFamily="18" charset="0"/>
                <a:cs typeface="Times New Roman" panose="02020603050405020304" pitchFamily="18" charset="0"/>
              </a:rPr>
              <a:t>I</a:t>
            </a:r>
            <a:r>
              <a:rPr lang="en-US" b="1" dirty="0"/>
              <a:t> – Metaphase </a:t>
            </a:r>
            <a:r>
              <a:rPr lang="en-US" b="1" dirty="0">
                <a:latin typeface="Times New Roman" panose="02020603050405020304" pitchFamily="18" charset="0"/>
                <a:cs typeface="Times New Roman" panose="02020603050405020304" pitchFamily="18" charset="0"/>
              </a:rPr>
              <a:t>I</a:t>
            </a:r>
            <a:r>
              <a:rPr lang="en-US" dirty="0"/>
              <a:t>: </a:t>
            </a:r>
            <a:r>
              <a:rPr lang="en-US" dirty="0" smtClean="0">
                <a:solidFill>
                  <a:srgbClr val="FF0000"/>
                </a:solidFill>
              </a:rPr>
              <a:t>Tetrads </a:t>
            </a:r>
            <a:r>
              <a:rPr lang="en-US" dirty="0">
                <a:solidFill>
                  <a:srgbClr val="FF0000"/>
                </a:solidFill>
              </a:rPr>
              <a:t>align at the cell equator</a:t>
            </a:r>
            <a:r>
              <a:rPr lang="en-US" dirty="0" smtClean="0">
                <a:solidFill>
                  <a:srgbClr val="FF0000"/>
                </a:solidFill>
              </a:rPr>
              <a:t>.</a:t>
            </a:r>
          </a:p>
          <a:p>
            <a:endParaRPr lang="en-US" dirty="0"/>
          </a:p>
          <a:p>
            <a:r>
              <a:rPr lang="en-US" b="1" dirty="0"/>
              <a:t>Meiosis</a:t>
            </a:r>
            <a:r>
              <a:rPr lang="en-US" b="1" dirty="0">
                <a:latin typeface="Times New Roman" panose="02020603050405020304" pitchFamily="18" charset="0"/>
                <a:cs typeface="Times New Roman" panose="02020603050405020304" pitchFamily="18" charset="0"/>
              </a:rPr>
              <a:t> I </a:t>
            </a:r>
            <a:r>
              <a:rPr lang="en-US" b="1" dirty="0"/>
              <a:t>– Anaphase </a:t>
            </a:r>
            <a:r>
              <a:rPr lang="en-US" b="1" dirty="0">
                <a:latin typeface="Times New Roman" panose="02020603050405020304" pitchFamily="18" charset="0"/>
                <a:cs typeface="Times New Roman" panose="02020603050405020304" pitchFamily="18" charset="0"/>
              </a:rPr>
              <a:t>I</a:t>
            </a:r>
            <a:endParaRPr lang="en-US" b="1" dirty="0"/>
          </a:p>
          <a:p>
            <a:pPr lvl="1"/>
            <a:r>
              <a:rPr lang="en-US" dirty="0">
                <a:solidFill>
                  <a:srgbClr val="00B050"/>
                </a:solidFill>
              </a:rPr>
              <a:t>Homologous pairs </a:t>
            </a:r>
            <a:r>
              <a:rPr lang="en-US" dirty="0">
                <a:solidFill>
                  <a:srgbClr val="FF0000"/>
                </a:solidFill>
              </a:rPr>
              <a:t>separate and move toward opposite poles of the cell</a:t>
            </a:r>
            <a:r>
              <a:rPr lang="en-US" dirty="0" smtClean="0"/>
              <a:t>.</a:t>
            </a:r>
          </a:p>
          <a:p>
            <a:pPr lvl="1"/>
            <a:endParaRPr lang="en-US" dirty="0"/>
          </a:p>
          <a:p>
            <a:pPr lvl="1"/>
            <a:r>
              <a:rPr lang="en-US" dirty="0">
                <a:solidFill>
                  <a:srgbClr val="00B050"/>
                </a:solidFill>
              </a:rPr>
              <a:t>Unlike mitosis, the sister chromatids making up each doubled chromosome remain attached</a:t>
            </a:r>
            <a:r>
              <a:rPr lang="en-US" dirty="0" smtClean="0"/>
              <a:t>.</a:t>
            </a:r>
            <a:endParaRPr lang="en-US" dirty="0"/>
          </a:p>
        </p:txBody>
      </p:sp>
      <p:sp>
        <p:nvSpPr>
          <p:cNvPr id="4" name="Footer Placeholder 3"/>
          <p:cNvSpPr>
            <a:spLocks noGrp="1"/>
          </p:cNvSpPr>
          <p:nvPr>
            <p:ph type="ftr" sz="quarter" idx="11"/>
          </p:nvPr>
        </p:nvSpPr>
        <p:spPr/>
        <p:txBody>
          <a:bodyPr/>
          <a:lstStyle/>
          <a:p>
            <a:r>
              <a:rPr lang="en-US" smtClean="0"/>
              <a:t>© 2015 Pearson Education, Inc.</a:t>
            </a:r>
            <a:endParaRPr lang="en-US" dirty="0"/>
          </a:p>
        </p:txBody>
      </p:sp>
    </p:spTree>
    <p:extLst>
      <p:ext uri="{BB962C8B-B14F-4D97-AF65-F5344CB8AC3E}">
        <p14:creationId xmlns:p14="http://schemas.microsoft.com/office/powerpoint/2010/main" val="3124599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8_13_3Meiosis-U.jpg"/>
          <p:cNvPicPr>
            <a:picLocks noChangeAspect="1"/>
          </p:cNvPicPr>
          <p:nvPr/>
        </p:nvPicPr>
        <p:blipFill rotWithShape="1">
          <a:blip r:embed="rId3" cstate="email">
            <a:extLst>
              <a:ext uri="{28A0092B-C50C-407E-A947-70E740481C1C}">
                <a14:useLocalDpi xmlns:a14="http://schemas.microsoft.com/office/drawing/2010/main" val="0"/>
              </a:ext>
            </a:extLst>
          </a:blip>
          <a:srcRect b="5632"/>
          <a:stretch/>
        </p:blipFill>
        <p:spPr>
          <a:xfrm>
            <a:off x="1240536" y="137160"/>
            <a:ext cx="6662928" cy="6212840"/>
          </a:xfrm>
          <a:prstGeom prst="rect">
            <a:avLst/>
          </a:prstGeom>
        </p:spPr>
      </p:pic>
      <p:sp>
        <p:nvSpPr>
          <p:cNvPr id="9217" name="Rectangle 3"/>
          <p:cNvSpPr>
            <a:spLocks noGrp="1" noChangeArrowheads="1"/>
          </p:cNvSpPr>
          <p:nvPr>
            <p:ph type="ctrTitle"/>
          </p:nvPr>
        </p:nvSpPr>
        <p:spPr bwMode="auto">
          <a:xfrm>
            <a:off x="20638" y="0"/>
            <a:ext cx="564832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1200" dirty="0">
                <a:latin typeface="Arial" charset="0"/>
              </a:rPr>
              <a:t>Figure </a:t>
            </a:r>
            <a:r>
              <a:rPr lang="en-US" sz="1200" dirty="0" smtClean="0">
                <a:latin typeface="Arial" charset="0"/>
              </a:rPr>
              <a:t>8.13-3</a:t>
            </a:r>
            <a:endParaRPr lang="en-US" sz="1200" dirty="0">
              <a:latin typeface="Arial" charset="0"/>
            </a:endParaRPr>
          </a:p>
        </p:txBody>
      </p:sp>
      <p:cxnSp>
        <p:nvCxnSpPr>
          <p:cNvPr id="7" name="Straight Connector 6"/>
          <p:cNvCxnSpPr/>
          <p:nvPr/>
        </p:nvCxnSpPr>
        <p:spPr bwMode="auto">
          <a:xfrm>
            <a:off x="1825730" y="2423950"/>
            <a:ext cx="343538" cy="528395"/>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Straight Connector 7"/>
          <p:cNvCxnSpPr/>
          <p:nvPr/>
        </p:nvCxnSpPr>
        <p:spPr bwMode="auto">
          <a:xfrm>
            <a:off x="1954833" y="3919216"/>
            <a:ext cx="5290" cy="1416405"/>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Straight Connector 8"/>
          <p:cNvCxnSpPr/>
          <p:nvPr/>
        </p:nvCxnSpPr>
        <p:spPr bwMode="auto">
          <a:xfrm flipV="1">
            <a:off x="3880266" y="3828747"/>
            <a:ext cx="177954" cy="1195589"/>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Text Box 31"/>
          <p:cNvSpPr txBox="1">
            <a:spLocks noChangeArrowheads="1"/>
          </p:cNvSpPr>
          <p:nvPr/>
        </p:nvSpPr>
        <p:spPr bwMode="auto">
          <a:xfrm>
            <a:off x="1661900" y="5311342"/>
            <a:ext cx="169758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2200" dirty="0" smtClean="0">
                <a:solidFill>
                  <a:srgbClr val="000000"/>
                </a:solidFill>
                <a:latin typeface="Arial" charset="0"/>
              </a:rPr>
              <a:t>Centromere</a:t>
            </a:r>
            <a:br>
              <a:rPr lang="en-US" sz="2200" dirty="0" smtClean="0">
                <a:solidFill>
                  <a:srgbClr val="000000"/>
                </a:solidFill>
                <a:latin typeface="Arial" charset="0"/>
              </a:rPr>
            </a:br>
            <a:r>
              <a:rPr lang="en-US" sz="2200" dirty="0" smtClean="0">
                <a:solidFill>
                  <a:srgbClr val="000000"/>
                </a:solidFill>
                <a:latin typeface="Arial" charset="0"/>
              </a:rPr>
              <a:t>(with a </a:t>
            </a:r>
            <a:br>
              <a:rPr lang="en-US" sz="2200" dirty="0" smtClean="0">
                <a:solidFill>
                  <a:srgbClr val="000000"/>
                </a:solidFill>
                <a:latin typeface="Arial" charset="0"/>
              </a:rPr>
            </a:br>
            <a:r>
              <a:rPr lang="en-US" sz="2200" dirty="0" smtClean="0">
                <a:solidFill>
                  <a:srgbClr val="000000"/>
                </a:solidFill>
                <a:latin typeface="Arial" charset="0"/>
              </a:rPr>
              <a:t>kinetochore)</a:t>
            </a:r>
            <a:endParaRPr lang="en-US" sz="2200" dirty="0">
              <a:solidFill>
                <a:srgbClr val="000000"/>
              </a:solidFill>
              <a:latin typeface="Arial" charset="0"/>
            </a:endParaRPr>
          </a:p>
        </p:txBody>
      </p:sp>
      <p:sp>
        <p:nvSpPr>
          <p:cNvPr id="12" name="Text Box 31"/>
          <p:cNvSpPr txBox="1">
            <a:spLocks noChangeArrowheads="1"/>
          </p:cNvSpPr>
          <p:nvPr/>
        </p:nvSpPr>
        <p:spPr bwMode="auto">
          <a:xfrm>
            <a:off x="1416271" y="1430955"/>
            <a:ext cx="287418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2200" dirty="0" smtClean="0">
                <a:solidFill>
                  <a:srgbClr val="000000"/>
                </a:solidFill>
                <a:latin typeface="Arial" charset="0"/>
              </a:rPr>
              <a:t>Spindle microtubules</a:t>
            </a:r>
            <a:br>
              <a:rPr lang="en-US" sz="2200" dirty="0" smtClean="0">
                <a:solidFill>
                  <a:srgbClr val="000000"/>
                </a:solidFill>
                <a:latin typeface="Arial" charset="0"/>
              </a:rPr>
            </a:br>
            <a:r>
              <a:rPr lang="en-US" sz="2200" dirty="0" smtClean="0">
                <a:solidFill>
                  <a:srgbClr val="000000"/>
                </a:solidFill>
                <a:latin typeface="Arial" charset="0"/>
              </a:rPr>
              <a:t>attached to a</a:t>
            </a:r>
            <a:br>
              <a:rPr lang="en-US" sz="2200" dirty="0" smtClean="0">
                <a:solidFill>
                  <a:srgbClr val="000000"/>
                </a:solidFill>
                <a:latin typeface="Arial" charset="0"/>
              </a:rPr>
            </a:br>
            <a:r>
              <a:rPr lang="en-US" sz="2200" dirty="0" smtClean="0">
                <a:solidFill>
                  <a:srgbClr val="000000"/>
                </a:solidFill>
                <a:latin typeface="Arial" charset="0"/>
              </a:rPr>
              <a:t>kinetochore</a:t>
            </a:r>
            <a:endParaRPr lang="en-US" sz="2200" dirty="0">
              <a:solidFill>
                <a:srgbClr val="000000"/>
              </a:solidFill>
              <a:latin typeface="Arial" charset="0"/>
            </a:endParaRPr>
          </a:p>
        </p:txBody>
      </p:sp>
      <p:sp>
        <p:nvSpPr>
          <p:cNvPr id="13" name="Text Box 31"/>
          <p:cNvSpPr txBox="1">
            <a:spLocks noChangeArrowheads="1"/>
          </p:cNvSpPr>
          <p:nvPr/>
        </p:nvSpPr>
        <p:spPr bwMode="auto">
          <a:xfrm>
            <a:off x="4654268" y="1448255"/>
            <a:ext cx="2385268"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2200" dirty="0" smtClean="0">
                <a:solidFill>
                  <a:srgbClr val="000000"/>
                </a:solidFill>
                <a:latin typeface="Arial" charset="0"/>
              </a:rPr>
              <a:t>Sister chromatids</a:t>
            </a:r>
            <a:br>
              <a:rPr lang="en-US" sz="2200" dirty="0" smtClean="0">
                <a:solidFill>
                  <a:srgbClr val="000000"/>
                </a:solidFill>
                <a:latin typeface="Arial" charset="0"/>
              </a:rPr>
            </a:br>
            <a:r>
              <a:rPr lang="en-US" sz="2200" dirty="0" smtClean="0">
                <a:solidFill>
                  <a:srgbClr val="000000"/>
                </a:solidFill>
                <a:latin typeface="Arial" charset="0"/>
              </a:rPr>
              <a:t>remain attached</a:t>
            </a:r>
            <a:endParaRPr lang="en-US" sz="2200" dirty="0">
              <a:solidFill>
                <a:srgbClr val="000000"/>
              </a:solidFill>
              <a:latin typeface="Arial" charset="0"/>
            </a:endParaRPr>
          </a:p>
        </p:txBody>
      </p:sp>
      <p:sp>
        <p:nvSpPr>
          <p:cNvPr id="14" name="Text Box 31"/>
          <p:cNvSpPr txBox="1">
            <a:spLocks noChangeArrowheads="1"/>
          </p:cNvSpPr>
          <p:nvPr/>
        </p:nvSpPr>
        <p:spPr bwMode="auto">
          <a:xfrm>
            <a:off x="3523298" y="4997067"/>
            <a:ext cx="1461939"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2200" dirty="0" smtClean="0">
                <a:solidFill>
                  <a:srgbClr val="000000"/>
                </a:solidFill>
                <a:latin typeface="Arial" charset="0"/>
              </a:rPr>
              <a:t>Metaphase</a:t>
            </a:r>
          </a:p>
          <a:p>
            <a:pPr eaLnBrk="0" fontAlgn="base" hangingPunct="0">
              <a:spcBef>
                <a:spcPct val="0"/>
              </a:spcBef>
              <a:spcAft>
                <a:spcPct val="0"/>
              </a:spcAft>
            </a:pPr>
            <a:r>
              <a:rPr lang="en-US" sz="2200" dirty="0" smtClean="0">
                <a:solidFill>
                  <a:srgbClr val="000000"/>
                </a:solidFill>
                <a:latin typeface="Arial" charset="0"/>
              </a:rPr>
              <a:t>plate</a:t>
            </a:r>
            <a:endParaRPr lang="en-US" sz="2200" dirty="0">
              <a:solidFill>
                <a:srgbClr val="000000"/>
              </a:solidFill>
              <a:latin typeface="Arial" charset="0"/>
            </a:endParaRPr>
          </a:p>
        </p:txBody>
      </p:sp>
      <p:cxnSp>
        <p:nvCxnSpPr>
          <p:cNvPr id="15" name="Straight Connector 14"/>
          <p:cNvCxnSpPr/>
          <p:nvPr/>
        </p:nvCxnSpPr>
        <p:spPr bwMode="auto">
          <a:xfrm flipH="1" flipV="1">
            <a:off x="5341898" y="4584639"/>
            <a:ext cx="214002" cy="989595"/>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Connector 15"/>
          <p:cNvCxnSpPr/>
          <p:nvPr/>
        </p:nvCxnSpPr>
        <p:spPr bwMode="auto">
          <a:xfrm flipH="1" flipV="1">
            <a:off x="5342205" y="3169566"/>
            <a:ext cx="213696" cy="2404668"/>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Straight Connector 16"/>
          <p:cNvCxnSpPr/>
          <p:nvPr/>
        </p:nvCxnSpPr>
        <p:spPr bwMode="auto">
          <a:xfrm flipH="1" flipV="1">
            <a:off x="5487742" y="2102339"/>
            <a:ext cx="314190" cy="977374"/>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Connector 17"/>
          <p:cNvCxnSpPr/>
          <p:nvPr/>
        </p:nvCxnSpPr>
        <p:spPr bwMode="auto">
          <a:xfrm flipH="1" flipV="1">
            <a:off x="5487740" y="2101873"/>
            <a:ext cx="230480" cy="922026"/>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 name="Text Box 31"/>
          <p:cNvSpPr txBox="1">
            <a:spLocks noChangeArrowheads="1"/>
          </p:cNvSpPr>
          <p:nvPr/>
        </p:nvSpPr>
        <p:spPr bwMode="auto">
          <a:xfrm>
            <a:off x="2055595" y="846170"/>
            <a:ext cx="182467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2200" dirty="0" smtClean="0">
                <a:solidFill>
                  <a:srgbClr val="000000"/>
                </a:solidFill>
                <a:latin typeface="Arial" charset="0"/>
              </a:rPr>
              <a:t>Metaphase </a:t>
            </a:r>
            <a:r>
              <a:rPr lang="en-US" sz="2200" dirty="0" smtClean="0">
                <a:solidFill>
                  <a:srgbClr val="000000"/>
                </a:solidFill>
                <a:latin typeface="Times New Roman" panose="02020603050405020304" pitchFamily="18" charset="0"/>
                <a:cs typeface="Times New Roman" panose="02020603050405020304" pitchFamily="18" charset="0"/>
              </a:rPr>
              <a:t>I</a:t>
            </a:r>
            <a:endParaRPr lang="en-US" sz="2200" dirty="0">
              <a:solidFill>
                <a:srgbClr val="000000"/>
              </a:solidFill>
              <a:latin typeface="Times New Roman" panose="02020603050405020304" pitchFamily="18" charset="0"/>
              <a:cs typeface="Times New Roman" panose="02020603050405020304" pitchFamily="18" charset="0"/>
            </a:endParaRPr>
          </a:p>
        </p:txBody>
      </p:sp>
      <p:sp>
        <p:nvSpPr>
          <p:cNvPr id="20" name="Text Box 31"/>
          <p:cNvSpPr txBox="1">
            <a:spLocks noChangeArrowheads="1"/>
          </p:cNvSpPr>
          <p:nvPr/>
        </p:nvSpPr>
        <p:spPr bwMode="auto">
          <a:xfrm>
            <a:off x="5308427" y="834755"/>
            <a:ext cx="182467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2200" dirty="0" smtClean="0">
                <a:solidFill>
                  <a:srgbClr val="000000"/>
                </a:solidFill>
                <a:latin typeface="Arial" charset="0"/>
              </a:rPr>
              <a:t>Anaphase </a:t>
            </a:r>
            <a:r>
              <a:rPr lang="en-US" sz="2200" dirty="0" smtClean="0">
                <a:solidFill>
                  <a:srgbClr val="000000"/>
                </a:solidFill>
                <a:latin typeface="Times New Roman" panose="02020603050405020304" pitchFamily="18" charset="0"/>
                <a:cs typeface="Times New Roman" panose="02020603050405020304" pitchFamily="18" charset="0"/>
              </a:rPr>
              <a:t>I</a:t>
            </a:r>
            <a:endParaRPr lang="en-US" sz="2200" dirty="0">
              <a:solidFill>
                <a:srgbClr val="000000"/>
              </a:solidFill>
              <a:latin typeface="Times New Roman" panose="02020603050405020304" pitchFamily="18" charset="0"/>
              <a:cs typeface="Times New Roman" panose="02020603050405020304" pitchFamily="18" charset="0"/>
            </a:endParaRPr>
          </a:p>
        </p:txBody>
      </p:sp>
      <p:sp>
        <p:nvSpPr>
          <p:cNvPr id="34" name="Text Box 31"/>
          <p:cNvSpPr txBox="1">
            <a:spLocks noChangeArrowheads="1"/>
          </p:cNvSpPr>
          <p:nvPr/>
        </p:nvSpPr>
        <p:spPr bwMode="auto">
          <a:xfrm>
            <a:off x="5263457" y="5557657"/>
            <a:ext cx="193001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2200" dirty="0" smtClean="0">
                <a:solidFill>
                  <a:srgbClr val="000000"/>
                </a:solidFill>
                <a:latin typeface="Arial" charset="0"/>
              </a:rPr>
              <a:t>Homologous</a:t>
            </a:r>
            <a:r>
              <a:rPr lang="en-US" sz="2200" dirty="0">
                <a:solidFill>
                  <a:srgbClr val="000000"/>
                </a:solidFill>
                <a:latin typeface="Arial" charset="0"/>
              </a:rPr>
              <a:t/>
            </a:r>
            <a:br>
              <a:rPr lang="en-US" sz="2200" dirty="0">
                <a:solidFill>
                  <a:srgbClr val="000000"/>
                </a:solidFill>
                <a:latin typeface="Arial" charset="0"/>
              </a:rPr>
            </a:br>
            <a:r>
              <a:rPr lang="en-US" sz="2200" dirty="0" smtClean="0">
                <a:solidFill>
                  <a:srgbClr val="000000"/>
                </a:solidFill>
                <a:latin typeface="Arial" charset="0"/>
              </a:rPr>
              <a:t>chromosomes</a:t>
            </a:r>
            <a:br>
              <a:rPr lang="en-US" sz="2200" dirty="0" smtClean="0">
                <a:solidFill>
                  <a:srgbClr val="000000"/>
                </a:solidFill>
                <a:latin typeface="Arial" charset="0"/>
              </a:rPr>
            </a:br>
            <a:r>
              <a:rPr lang="en-US" sz="2200" dirty="0" smtClean="0">
                <a:solidFill>
                  <a:srgbClr val="000000"/>
                </a:solidFill>
                <a:latin typeface="Arial" charset="0"/>
              </a:rPr>
              <a:t>separate</a:t>
            </a:r>
            <a:endParaRPr lang="en-US" sz="2200" dirty="0">
              <a:solidFill>
                <a:srgbClr val="000000"/>
              </a:solidFill>
              <a:latin typeface="Arial" charset="0"/>
            </a:endParaRPr>
          </a:p>
        </p:txBody>
      </p:sp>
      <p:sp>
        <p:nvSpPr>
          <p:cNvPr id="35" name="Text Box 31"/>
          <p:cNvSpPr txBox="1">
            <a:spLocks noChangeArrowheads="1"/>
          </p:cNvSpPr>
          <p:nvPr/>
        </p:nvSpPr>
        <p:spPr bwMode="auto">
          <a:xfrm>
            <a:off x="3909338" y="374562"/>
            <a:ext cx="1325323" cy="20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lnSpc>
                <a:spcPts val="1600"/>
              </a:lnSpc>
              <a:spcBef>
                <a:spcPct val="0"/>
              </a:spcBef>
              <a:spcAft>
                <a:spcPct val="0"/>
              </a:spcAft>
            </a:pPr>
            <a:r>
              <a:rPr lang="en-US" sz="2300" cap="small" dirty="0" smtClean="0">
                <a:solidFill>
                  <a:srgbClr val="000000"/>
                </a:solidFill>
                <a:latin typeface="Arial" charset="0"/>
              </a:rPr>
              <a:t>Meiosis </a:t>
            </a:r>
            <a:r>
              <a:rPr lang="en-US" sz="2300" cap="small" dirty="0" smtClean="0">
                <a:solidFill>
                  <a:srgbClr val="000000"/>
                </a:solidFill>
                <a:latin typeface="Times New Roman" panose="02020603050405020304" pitchFamily="18" charset="0"/>
                <a:cs typeface="Times New Roman" panose="02020603050405020304" pitchFamily="18" charset="0"/>
              </a:rPr>
              <a:t>I</a:t>
            </a:r>
            <a:r>
              <a:rPr lang="en-US" sz="2300" cap="small" dirty="0" smtClean="0">
                <a:solidFill>
                  <a:srgbClr val="000000"/>
                </a:solidFill>
                <a:latin typeface="Arial" charset="0"/>
              </a:rPr>
              <a:t>:</a:t>
            </a:r>
            <a:endParaRPr lang="en-US" sz="2300" dirty="0">
              <a:solidFill>
                <a:srgbClr val="000000"/>
              </a:solidFill>
              <a:latin typeface="Arial" charset="0"/>
            </a:endParaRPr>
          </a:p>
        </p:txBody>
      </p:sp>
    </p:spTree>
    <p:extLst>
      <p:ext uri="{BB962C8B-B14F-4D97-AF65-F5344CB8AC3E}">
        <p14:creationId xmlns:p14="http://schemas.microsoft.com/office/powerpoint/2010/main" val="25498804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8.13 Meiosis reduces the chromosome number from diploid to haploid </a:t>
            </a:r>
          </a:p>
        </p:txBody>
      </p:sp>
      <p:sp>
        <p:nvSpPr>
          <p:cNvPr id="3" name="Content Placeholder 2"/>
          <p:cNvSpPr>
            <a:spLocks noGrp="1"/>
          </p:cNvSpPr>
          <p:nvPr>
            <p:ph idx="1"/>
          </p:nvPr>
        </p:nvSpPr>
        <p:spPr/>
        <p:txBody>
          <a:bodyPr/>
          <a:lstStyle/>
          <a:p>
            <a:r>
              <a:rPr lang="en-US" b="1" dirty="0"/>
              <a:t>Meiosis </a:t>
            </a:r>
            <a:r>
              <a:rPr lang="en-US" b="1" dirty="0">
                <a:latin typeface="Times New Roman" panose="02020603050405020304" pitchFamily="18" charset="0"/>
                <a:cs typeface="Times New Roman" panose="02020603050405020304" pitchFamily="18" charset="0"/>
              </a:rPr>
              <a:t>I</a:t>
            </a:r>
            <a:r>
              <a:rPr lang="en-US" b="1" dirty="0"/>
              <a:t> – Telophase </a:t>
            </a:r>
          </a:p>
          <a:p>
            <a:pPr lvl="1"/>
            <a:r>
              <a:rPr lang="en-US" dirty="0">
                <a:solidFill>
                  <a:srgbClr val="FF0000"/>
                </a:solidFill>
              </a:rPr>
              <a:t>Duplicated chromosomes have reached the poles</a:t>
            </a:r>
            <a:r>
              <a:rPr lang="en-US" dirty="0" smtClean="0"/>
              <a:t>.</a:t>
            </a:r>
          </a:p>
          <a:p>
            <a:pPr lvl="1"/>
            <a:endParaRPr lang="en-US" dirty="0"/>
          </a:p>
          <a:p>
            <a:pPr lvl="1"/>
            <a:r>
              <a:rPr lang="en-US" dirty="0" smtClean="0">
                <a:solidFill>
                  <a:srgbClr val="FF0000"/>
                </a:solidFill>
              </a:rPr>
              <a:t>Usually</a:t>
            </a:r>
            <a:r>
              <a:rPr lang="en-US" dirty="0">
                <a:solidFill>
                  <a:srgbClr val="FF0000"/>
                </a:solidFill>
              </a:rPr>
              <a:t>, cytokinesis occurs along with telophase</a:t>
            </a:r>
            <a:r>
              <a:rPr lang="en-US" dirty="0" smtClean="0"/>
              <a:t>.</a:t>
            </a:r>
            <a:endParaRPr lang="en-US" dirty="0"/>
          </a:p>
        </p:txBody>
      </p:sp>
      <p:sp>
        <p:nvSpPr>
          <p:cNvPr id="4" name="Footer Placeholder 3"/>
          <p:cNvSpPr>
            <a:spLocks noGrp="1"/>
          </p:cNvSpPr>
          <p:nvPr>
            <p:ph type="ftr" sz="quarter" idx="11"/>
          </p:nvPr>
        </p:nvSpPr>
        <p:spPr/>
        <p:txBody>
          <a:bodyPr/>
          <a:lstStyle/>
          <a:p>
            <a:r>
              <a:rPr lang="en-US" smtClean="0"/>
              <a:t>© 2015 Pearson Education, Inc.</a:t>
            </a:r>
            <a:endParaRPr lang="en-US" dirty="0"/>
          </a:p>
        </p:txBody>
      </p:sp>
    </p:spTree>
    <p:extLst>
      <p:ext uri="{BB962C8B-B14F-4D97-AF65-F5344CB8AC3E}">
        <p14:creationId xmlns:p14="http://schemas.microsoft.com/office/powerpoint/2010/main" val="298166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08_13_5Meiosis-U.jpg"/>
          <p:cNvPicPr>
            <a:picLocks noChangeAspect="1"/>
          </p:cNvPicPr>
          <p:nvPr/>
        </p:nvPicPr>
        <p:blipFill rotWithShape="1">
          <a:blip r:embed="rId3" cstate="email">
            <a:extLst>
              <a:ext uri="{28A0092B-C50C-407E-A947-70E740481C1C}">
                <a14:useLocalDpi xmlns:a14="http://schemas.microsoft.com/office/drawing/2010/main" val="0"/>
              </a:ext>
            </a:extLst>
          </a:blip>
          <a:srcRect b="3828"/>
          <a:stretch/>
        </p:blipFill>
        <p:spPr>
          <a:xfrm>
            <a:off x="2724912" y="1155192"/>
            <a:ext cx="3694176" cy="4373541"/>
          </a:xfrm>
          <a:prstGeom prst="rect">
            <a:avLst/>
          </a:prstGeom>
        </p:spPr>
      </p:pic>
      <p:sp>
        <p:nvSpPr>
          <p:cNvPr id="9217" name="Rectangle 3"/>
          <p:cNvSpPr>
            <a:spLocks noGrp="1" noChangeArrowheads="1"/>
          </p:cNvSpPr>
          <p:nvPr>
            <p:ph type="ctrTitle"/>
          </p:nvPr>
        </p:nvSpPr>
        <p:spPr bwMode="auto">
          <a:xfrm>
            <a:off x="20638" y="0"/>
            <a:ext cx="564832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1200" dirty="0">
                <a:latin typeface="Arial" charset="0"/>
              </a:rPr>
              <a:t>Figure </a:t>
            </a:r>
            <a:r>
              <a:rPr lang="en-US" sz="1200" dirty="0" smtClean="0">
                <a:latin typeface="Arial" charset="0"/>
              </a:rPr>
              <a:t>8.13-5</a:t>
            </a:r>
            <a:endParaRPr lang="en-US" sz="1200" dirty="0">
              <a:latin typeface="Arial" charset="0"/>
            </a:endParaRPr>
          </a:p>
        </p:txBody>
      </p:sp>
      <p:sp>
        <p:nvSpPr>
          <p:cNvPr id="7" name="Freeform 6"/>
          <p:cNvSpPr/>
          <p:nvPr/>
        </p:nvSpPr>
        <p:spPr bwMode="auto">
          <a:xfrm>
            <a:off x="3231107" y="3111690"/>
            <a:ext cx="863221" cy="907576"/>
          </a:xfrm>
          <a:custGeom>
            <a:avLst/>
            <a:gdLst>
              <a:gd name="connsiteX0" fmla="*/ 0 w 553064"/>
              <a:gd name="connsiteY0" fmla="*/ 0 h 582561"/>
              <a:gd name="connsiteX1" fmla="*/ 169606 w 553064"/>
              <a:gd name="connsiteY1" fmla="*/ 582561 h 582561"/>
              <a:gd name="connsiteX2" fmla="*/ 553064 w 553064"/>
              <a:gd name="connsiteY2" fmla="*/ 582561 h 582561"/>
            </a:gdLst>
            <a:ahLst/>
            <a:cxnLst>
              <a:cxn ang="0">
                <a:pos x="connsiteX0" y="connsiteY0"/>
              </a:cxn>
              <a:cxn ang="0">
                <a:pos x="connsiteX1" y="connsiteY1"/>
              </a:cxn>
              <a:cxn ang="0">
                <a:pos x="connsiteX2" y="connsiteY2"/>
              </a:cxn>
            </a:cxnLst>
            <a:rect l="l" t="t" r="r" b="b"/>
            <a:pathLst>
              <a:path w="553064" h="582561">
                <a:moveTo>
                  <a:pt x="0" y="0"/>
                </a:moveTo>
                <a:lnTo>
                  <a:pt x="169606" y="582561"/>
                </a:lnTo>
                <a:lnTo>
                  <a:pt x="553064" y="582561"/>
                </a:lnTo>
              </a:path>
            </a:pathLst>
          </a:custGeom>
          <a:no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smtClean="0">
              <a:solidFill>
                <a:srgbClr val="000000"/>
              </a:solidFill>
              <a:ea typeface="ＭＳ Ｐゴシック" charset="0"/>
            </a:endParaRPr>
          </a:p>
        </p:txBody>
      </p:sp>
      <p:sp>
        <p:nvSpPr>
          <p:cNvPr id="8" name="Text Box 31"/>
          <p:cNvSpPr txBox="1">
            <a:spLocks noChangeArrowheads="1"/>
          </p:cNvSpPr>
          <p:nvPr/>
        </p:nvSpPr>
        <p:spPr bwMode="auto">
          <a:xfrm>
            <a:off x="3443564" y="1212808"/>
            <a:ext cx="219850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pPr>
            <a:r>
              <a:rPr lang="en-US" sz="2100" dirty="0" err="1" smtClean="0">
                <a:solidFill>
                  <a:srgbClr val="000000"/>
                </a:solidFill>
                <a:latin typeface="Arial" charset="0"/>
              </a:rPr>
              <a:t>Telophase</a:t>
            </a:r>
            <a:r>
              <a:rPr lang="en-US" sz="2100" dirty="0" smtClean="0">
                <a:solidFill>
                  <a:srgbClr val="000000"/>
                </a:solidFill>
                <a:latin typeface="Arial" charset="0"/>
              </a:rPr>
              <a:t> </a:t>
            </a:r>
            <a:r>
              <a:rPr lang="en-US" sz="2100" dirty="0" smtClean="0">
                <a:solidFill>
                  <a:srgbClr val="000000"/>
                </a:solidFill>
                <a:latin typeface="Times New Roman" panose="02020603050405020304" pitchFamily="18" charset="0"/>
                <a:cs typeface="Times New Roman" panose="02020603050405020304" pitchFamily="18" charset="0"/>
              </a:rPr>
              <a:t>I</a:t>
            </a:r>
            <a:r>
              <a:rPr lang="en-US" sz="2100" dirty="0" smtClean="0">
                <a:solidFill>
                  <a:srgbClr val="000000"/>
                </a:solidFill>
                <a:latin typeface="Arial" charset="0"/>
              </a:rPr>
              <a:t> and</a:t>
            </a:r>
            <a:br>
              <a:rPr lang="en-US" sz="2100" dirty="0" smtClean="0">
                <a:solidFill>
                  <a:srgbClr val="000000"/>
                </a:solidFill>
                <a:latin typeface="Arial" charset="0"/>
              </a:rPr>
            </a:br>
            <a:r>
              <a:rPr lang="en-US" sz="2100" dirty="0" smtClean="0">
                <a:solidFill>
                  <a:srgbClr val="000000"/>
                </a:solidFill>
                <a:latin typeface="Arial" charset="0"/>
              </a:rPr>
              <a:t>Cytokinesis</a:t>
            </a:r>
            <a:endParaRPr lang="en-US" sz="2100" dirty="0">
              <a:solidFill>
                <a:srgbClr val="000000"/>
              </a:solidFill>
              <a:latin typeface="Times New Roman" panose="02020603050405020304" pitchFamily="18" charset="0"/>
              <a:cs typeface="Times New Roman" panose="02020603050405020304" pitchFamily="18" charset="0"/>
            </a:endParaRPr>
          </a:p>
        </p:txBody>
      </p:sp>
      <p:sp>
        <p:nvSpPr>
          <p:cNvPr id="9" name="Text Box 31"/>
          <p:cNvSpPr txBox="1">
            <a:spLocks noChangeArrowheads="1"/>
          </p:cNvSpPr>
          <p:nvPr/>
        </p:nvSpPr>
        <p:spPr bwMode="auto">
          <a:xfrm>
            <a:off x="2809187" y="2441867"/>
            <a:ext cx="117981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2100" dirty="0" smtClean="0">
                <a:solidFill>
                  <a:srgbClr val="000000"/>
                </a:solidFill>
                <a:latin typeface="Arial" charset="0"/>
              </a:rPr>
              <a:t>Cleavage</a:t>
            </a:r>
            <a:br>
              <a:rPr lang="en-US" sz="2100" dirty="0" smtClean="0">
                <a:solidFill>
                  <a:srgbClr val="000000"/>
                </a:solidFill>
                <a:latin typeface="Arial" charset="0"/>
              </a:rPr>
            </a:br>
            <a:r>
              <a:rPr lang="en-US" sz="2100" dirty="0" smtClean="0">
                <a:solidFill>
                  <a:srgbClr val="000000"/>
                </a:solidFill>
                <a:latin typeface="Arial" charset="0"/>
              </a:rPr>
              <a:t>furrow</a:t>
            </a:r>
            <a:endParaRPr lang="en-US" sz="2100" dirty="0">
              <a:solidFill>
                <a:srgbClr val="000000"/>
              </a:solidFill>
              <a:latin typeface="Arial" charset="0"/>
            </a:endParaRPr>
          </a:p>
        </p:txBody>
      </p:sp>
    </p:spTree>
    <p:extLst>
      <p:ext uri="{BB962C8B-B14F-4D97-AF65-F5344CB8AC3E}">
        <p14:creationId xmlns:p14="http://schemas.microsoft.com/office/powerpoint/2010/main" val="42410320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8.13 Meiosis reduces the chromosome number from diploid to haploid </a:t>
            </a:r>
          </a:p>
        </p:txBody>
      </p:sp>
      <p:sp>
        <p:nvSpPr>
          <p:cNvPr id="3" name="Content Placeholder 2"/>
          <p:cNvSpPr>
            <a:spLocks noGrp="1"/>
          </p:cNvSpPr>
          <p:nvPr>
            <p:ph idx="1"/>
          </p:nvPr>
        </p:nvSpPr>
        <p:spPr/>
        <p:txBody>
          <a:bodyPr/>
          <a:lstStyle/>
          <a:p>
            <a:r>
              <a:rPr lang="en-US" dirty="0"/>
              <a:t>Meiosis </a:t>
            </a:r>
            <a:r>
              <a:rPr lang="en-US" dirty="0">
                <a:latin typeface="Times New Roman" panose="02020603050405020304" pitchFamily="18" charset="0"/>
                <a:cs typeface="Times New Roman" panose="02020603050405020304" pitchFamily="18" charset="0"/>
              </a:rPr>
              <a:t>II</a:t>
            </a:r>
            <a:r>
              <a:rPr lang="en-US" dirty="0"/>
              <a:t> follows meiosis </a:t>
            </a:r>
            <a:r>
              <a:rPr lang="en-US" dirty="0">
                <a:latin typeface="Times New Roman" panose="02020603050405020304" pitchFamily="18" charset="0"/>
                <a:cs typeface="Times New Roman" panose="02020603050405020304" pitchFamily="18" charset="0"/>
              </a:rPr>
              <a:t>I</a:t>
            </a:r>
            <a:r>
              <a:rPr lang="en-US" dirty="0"/>
              <a:t> </a:t>
            </a:r>
            <a:r>
              <a:rPr lang="en-US" b="1" dirty="0"/>
              <a:t>without</a:t>
            </a:r>
            <a:r>
              <a:rPr lang="en-US" dirty="0"/>
              <a:t> chromosome duplication</a:t>
            </a:r>
            <a:r>
              <a:rPr lang="en-US" dirty="0" smtClean="0"/>
              <a:t>.</a:t>
            </a:r>
          </a:p>
          <a:p>
            <a:endParaRPr lang="en-US" dirty="0"/>
          </a:p>
          <a:p>
            <a:r>
              <a:rPr lang="en-US" dirty="0"/>
              <a:t>Each of the two haploid products enters meiosis </a:t>
            </a:r>
            <a:r>
              <a:rPr lang="en-US" dirty="0">
                <a:latin typeface="Times New Roman" panose="02020603050405020304" pitchFamily="18" charset="0"/>
                <a:cs typeface="Times New Roman" panose="02020603050405020304" pitchFamily="18" charset="0"/>
              </a:rPr>
              <a:t>II</a:t>
            </a:r>
            <a:r>
              <a:rPr lang="en-US" dirty="0" smtClean="0"/>
              <a:t>.</a:t>
            </a:r>
          </a:p>
          <a:p>
            <a:endParaRPr lang="en-US" dirty="0"/>
          </a:p>
          <a:p>
            <a:r>
              <a:rPr lang="en-US" b="1" dirty="0"/>
              <a:t>Meiosis </a:t>
            </a:r>
            <a:r>
              <a:rPr lang="en-US" b="1" dirty="0">
                <a:latin typeface="Times New Roman" panose="02020603050405020304" pitchFamily="18" charset="0"/>
                <a:cs typeface="Times New Roman" panose="02020603050405020304" pitchFamily="18" charset="0"/>
              </a:rPr>
              <a:t>II</a:t>
            </a:r>
            <a:r>
              <a:rPr lang="en-US" b="1" dirty="0"/>
              <a:t> – Prophase </a:t>
            </a:r>
            <a:r>
              <a:rPr lang="en-US" b="1" dirty="0">
                <a:latin typeface="Times New Roman" panose="02020603050405020304" pitchFamily="18" charset="0"/>
                <a:cs typeface="Times New Roman" panose="02020603050405020304" pitchFamily="18" charset="0"/>
              </a:rPr>
              <a:t>II</a:t>
            </a:r>
          </a:p>
          <a:p>
            <a:pPr lvl="1"/>
            <a:r>
              <a:rPr lang="en-US" dirty="0">
                <a:solidFill>
                  <a:srgbClr val="FF0000"/>
                </a:solidFill>
              </a:rPr>
              <a:t>A spindle forms and moves chromosomes toward the middle of the cell</a:t>
            </a:r>
            <a:r>
              <a:rPr lang="en-US" dirty="0"/>
              <a:t>. </a:t>
            </a:r>
          </a:p>
        </p:txBody>
      </p:sp>
      <p:sp>
        <p:nvSpPr>
          <p:cNvPr id="4" name="Footer Placeholder 3"/>
          <p:cNvSpPr>
            <a:spLocks noGrp="1"/>
          </p:cNvSpPr>
          <p:nvPr>
            <p:ph type="ftr" sz="quarter" idx="11"/>
          </p:nvPr>
        </p:nvSpPr>
        <p:spPr/>
        <p:txBody>
          <a:bodyPr/>
          <a:lstStyle/>
          <a:p>
            <a:r>
              <a:rPr lang="en-US" smtClean="0"/>
              <a:t>© 2015 Pearson Education, Inc.</a:t>
            </a:r>
            <a:endParaRPr lang="en-US" dirty="0"/>
          </a:p>
        </p:txBody>
      </p:sp>
    </p:spTree>
    <p:extLst>
      <p:ext uri="{BB962C8B-B14F-4D97-AF65-F5344CB8AC3E}">
        <p14:creationId xmlns:p14="http://schemas.microsoft.com/office/powerpoint/2010/main" val="142908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8.13 Meiosis reduces the chromosome number from diploid to haploid </a:t>
            </a:r>
          </a:p>
        </p:txBody>
      </p:sp>
      <p:sp>
        <p:nvSpPr>
          <p:cNvPr id="3" name="Content Placeholder 2"/>
          <p:cNvSpPr>
            <a:spLocks noGrp="1"/>
          </p:cNvSpPr>
          <p:nvPr>
            <p:ph idx="1"/>
          </p:nvPr>
        </p:nvSpPr>
        <p:spPr/>
        <p:txBody>
          <a:bodyPr/>
          <a:lstStyle/>
          <a:p>
            <a:r>
              <a:rPr lang="en-US" b="1" dirty="0"/>
              <a:t>Meiosis </a:t>
            </a:r>
            <a:r>
              <a:rPr lang="en-US" b="1" dirty="0">
                <a:latin typeface="Times New Roman" panose="02020603050405020304" pitchFamily="18" charset="0"/>
                <a:cs typeface="Times New Roman" panose="02020603050405020304" pitchFamily="18" charset="0"/>
              </a:rPr>
              <a:t>II</a:t>
            </a:r>
            <a:r>
              <a:rPr lang="en-US" b="1" dirty="0"/>
              <a:t> – Metaphase </a:t>
            </a:r>
            <a:r>
              <a:rPr lang="en-US" b="1" dirty="0">
                <a:latin typeface="Times New Roman" panose="02020603050405020304" pitchFamily="18" charset="0"/>
                <a:cs typeface="Times New Roman" panose="02020603050405020304" pitchFamily="18" charset="0"/>
              </a:rPr>
              <a:t>II</a:t>
            </a:r>
            <a:r>
              <a:rPr lang="en-US" dirty="0"/>
              <a:t>: </a:t>
            </a:r>
            <a:endParaRPr lang="en-US" dirty="0" smtClean="0"/>
          </a:p>
          <a:p>
            <a:pPr lvl="1"/>
            <a:r>
              <a:rPr lang="en-US" dirty="0" smtClean="0">
                <a:solidFill>
                  <a:srgbClr val="FF0000"/>
                </a:solidFill>
              </a:rPr>
              <a:t>Duplicated </a:t>
            </a:r>
            <a:r>
              <a:rPr lang="en-US" dirty="0">
                <a:solidFill>
                  <a:srgbClr val="FF0000"/>
                </a:solidFill>
              </a:rPr>
              <a:t>chromosomes align at the cell equator like they are in mitosis</a:t>
            </a:r>
            <a:r>
              <a:rPr lang="en-US" dirty="0" smtClean="0">
                <a:solidFill>
                  <a:srgbClr val="FF0000"/>
                </a:solidFill>
              </a:rPr>
              <a:t>.</a:t>
            </a:r>
          </a:p>
          <a:p>
            <a:endParaRPr lang="en-US" dirty="0"/>
          </a:p>
          <a:p>
            <a:r>
              <a:rPr lang="en-US" b="1" dirty="0"/>
              <a:t>Meiosis </a:t>
            </a:r>
            <a:r>
              <a:rPr lang="en-US" b="1" dirty="0">
                <a:latin typeface="Times New Roman" panose="02020603050405020304" pitchFamily="18" charset="0"/>
                <a:cs typeface="Times New Roman" panose="02020603050405020304" pitchFamily="18" charset="0"/>
              </a:rPr>
              <a:t>II</a:t>
            </a:r>
            <a:r>
              <a:rPr lang="en-US" b="1" dirty="0"/>
              <a:t> – Anaphase </a:t>
            </a:r>
            <a:r>
              <a:rPr lang="en-US" b="1" dirty="0" smtClean="0">
                <a:latin typeface="Times New Roman" panose="02020603050405020304" pitchFamily="18" charset="0"/>
                <a:cs typeface="Times New Roman" panose="02020603050405020304" pitchFamily="18" charset="0"/>
              </a:rPr>
              <a:t>II</a:t>
            </a:r>
            <a:endParaRPr lang="en-US" b="1" dirty="0">
              <a:latin typeface="Times New Roman" panose="02020603050405020304" pitchFamily="18" charset="0"/>
              <a:cs typeface="Times New Roman" panose="02020603050405020304" pitchFamily="18" charset="0"/>
            </a:endParaRPr>
          </a:p>
          <a:p>
            <a:pPr lvl="1"/>
            <a:r>
              <a:rPr lang="en-US" dirty="0">
                <a:solidFill>
                  <a:srgbClr val="FF0000"/>
                </a:solidFill>
              </a:rPr>
              <a:t>Sister chromatids separate. </a:t>
            </a:r>
            <a:endParaRPr lang="en-US" dirty="0" smtClean="0">
              <a:solidFill>
                <a:srgbClr val="FF0000"/>
              </a:solidFill>
            </a:endParaRPr>
          </a:p>
          <a:p>
            <a:pPr lvl="1"/>
            <a:endParaRPr lang="en-US" dirty="0">
              <a:solidFill>
                <a:srgbClr val="FF0000"/>
              </a:solidFill>
            </a:endParaRPr>
          </a:p>
          <a:p>
            <a:pPr lvl="1"/>
            <a:r>
              <a:rPr lang="en-US" dirty="0">
                <a:solidFill>
                  <a:srgbClr val="FF0000"/>
                </a:solidFill>
              </a:rPr>
              <a:t>Individual chromosomes move toward opposite poles.</a:t>
            </a:r>
          </a:p>
        </p:txBody>
      </p:sp>
      <p:sp>
        <p:nvSpPr>
          <p:cNvPr id="4" name="Footer Placeholder 3"/>
          <p:cNvSpPr>
            <a:spLocks noGrp="1"/>
          </p:cNvSpPr>
          <p:nvPr>
            <p:ph type="ftr" sz="quarter" idx="11"/>
          </p:nvPr>
        </p:nvSpPr>
        <p:spPr/>
        <p:txBody>
          <a:bodyPr/>
          <a:lstStyle/>
          <a:p>
            <a:r>
              <a:rPr lang="en-US" smtClean="0"/>
              <a:t>© 2015 Pearson Education, Inc.</a:t>
            </a:r>
            <a:endParaRPr lang="en-US" dirty="0"/>
          </a:p>
        </p:txBody>
      </p:sp>
    </p:spTree>
    <p:extLst>
      <p:ext uri="{BB962C8B-B14F-4D97-AF65-F5344CB8AC3E}">
        <p14:creationId xmlns:p14="http://schemas.microsoft.com/office/powerpoint/2010/main" val="3578797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8_13_4Meiosis-U.jpg"/>
          <p:cNvPicPr>
            <a:picLocks noChangeAspect="1"/>
          </p:cNvPicPr>
          <p:nvPr/>
        </p:nvPicPr>
        <p:blipFill rotWithShape="1">
          <a:blip r:embed="rId3" cstate="email">
            <a:extLst>
              <a:ext uri="{28A0092B-C50C-407E-A947-70E740481C1C}">
                <a14:useLocalDpi xmlns:a14="http://schemas.microsoft.com/office/drawing/2010/main" val="0"/>
              </a:ext>
            </a:extLst>
          </a:blip>
          <a:srcRect b="4330"/>
          <a:stretch/>
        </p:blipFill>
        <p:spPr>
          <a:xfrm>
            <a:off x="298704" y="1399032"/>
            <a:ext cx="8546592" cy="3884168"/>
          </a:xfrm>
          <a:prstGeom prst="rect">
            <a:avLst/>
          </a:prstGeom>
        </p:spPr>
      </p:pic>
      <p:sp>
        <p:nvSpPr>
          <p:cNvPr id="9217" name="Rectangle 3"/>
          <p:cNvSpPr>
            <a:spLocks noGrp="1" noChangeArrowheads="1"/>
          </p:cNvSpPr>
          <p:nvPr>
            <p:ph type="ctrTitle"/>
          </p:nvPr>
        </p:nvSpPr>
        <p:spPr bwMode="auto">
          <a:xfrm>
            <a:off x="20638" y="0"/>
            <a:ext cx="564832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1200" dirty="0">
                <a:latin typeface="Arial" charset="0"/>
              </a:rPr>
              <a:t>Figure </a:t>
            </a:r>
            <a:r>
              <a:rPr lang="en-US" sz="1200" dirty="0" smtClean="0">
                <a:latin typeface="Arial" charset="0"/>
              </a:rPr>
              <a:t>8.13-4</a:t>
            </a:r>
            <a:endParaRPr lang="en-US" sz="1200" dirty="0">
              <a:latin typeface="Arial" charset="0"/>
            </a:endParaRPr>
          </a:p>
        </p:txBody>
      </p:sp>
      <p:sp>
        <p:nvSpPr>
          <p:cNvPr id="27" name="Text Box 31"/>
          <p:cNvSpPr txBox="1">
            <a:spLocks noChangeArrowheads="1"/>
          </p:cNvSpPr>
          <p:nvPr/>
        </p:nvSpPr>
        <p:spPr bwMode="auto">
          <a:xfrm>
            <a:off x="5743764" y="3522344"/>
            <a:ext cx="151323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400" dirty="0" smtClean="0">
                <a:solidFill>
                  <a:srgbClr val="000000"/>
                </a:solidFill>
                <a:latin typeface="Arial" charset="0"/>
              </a:rPr>
              <a:t>Sister chromatids</a:t>
            </a:r>
            <a:br>
              <a:rPr lang="en-US" sz="1400" dirty="0" smtClean="0">
                <a:solidFill>
                  <a:srgbClr val="000000"/>
                </a:solidFill>
                <a:latin typeface="Arial" charset="0"/>
              </a:rPr>
            </a:br>
            <a:r>
              <a:rPr lang="en-US" sz="1400" dirty="0" smtClean="0">
                <a:solidFill>
                  <a:srgbClr val="000000"/>
                </a:solidFill>
                <a:latin typeface="Arial" charset="0"/>
              </a:rPr>
              <a:t>separate</a:t>
            </a:r>
            <a:endParaRPr lang="en-US" sz="1400" dirty="0">
              <a:solidFill>
                <a:srgbClr val="000000"/>
              </a:solidFill>
              <a:latin typeface="Arial" charset="0"/>
            </a:endParaRPr>
          </a:p>
        </p:txBody>
      </p:sp>
      <p:cxnSp>
        <p:nvCxnSpPr>
          <p:cNvPr id="6" name="Straight Connector 5"/>
          <p:cNvCxnSpPr/>
          <p:nvPr/>
        </p:nvCxnSpPr>
        <p:spPr bwMode="auto">
          <a:xfrm>
            <a:off x="6384268" y="3933965"/>
            <a:ext cx="321332" cy="400968"/>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Text Box 31"/>
          <p:cNvSpPr txBox="1">
            <a:spLocks noChangeArrowheads="1"/>
          </p:cNvSpPr>
          <p:nvPr/>
        </p:nvSpPr>
        <p:spPr bwMode="auto">
          <a:xfrm>
            <a:off x="2976321" y="1883785"/>
            <a:ext cx="108424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400" dirty="0" smtClean="0">
                <a:solidFill>
                  <a:srgbClr val="000000"/>
                </a:solidFill>
                <a:latin typeface="Arial" charset="0"/>
              </a:rPr>
              <a:t>Prophase </a:t>
            </a:r>
            <a:r>
              <a:rPr lang="en-US" sz="1400" dirty="0" smtClean="0">
                <a:solidFill>
                  <a:srgbClr val="000000"/>
                </a:solidFill>
                <a:latin typeface="Times New Roman" panose="02020603050405020304" pitchFamily="18" charset="0"/>
                <a:cs typeface="Times New Roman" panose="02020603050405020304" pitchFamily="18" charset="0"/>
              </a:rPr>
              <a:t>II</a:t>
            </a:r>
            <a:endParaRPr lang="en-US" sz="1400" dirty="0">
              <a:solidFill>
                <a:srgbClr val="000000"/>
              </a:solidFill>
              <a:latin typeface="Times New Roman" panose="02020603050405020304" pitchFamily="18" charset="0"/>
              <a:cs typeface="Times New Roman" panose="02020603050405020304" pitchFamily="18" charset="0"/>
            </a:endParaRPr>
          </a:p>
        </p:txBody>
      </p:sp>
      <p:sp>
        <p:nvSpPr>
          <p:cNvPr id="8" name="Text Box 31"/>
          <p:cNvSpPr txBox="1">
            <a:spLocks noChangeArrowheads="1"/>
          </p:cNvSpPr>
          <p:nvPr/>
        </p:nvSpPr>
        <p:spPr bwMode="auto">
          <a:xfrm>
            <a:off x="4083722" y="1475049"/>
            <a:ext cx="3294172" cy="20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lnSpc>
                <a:spcPts val="1600"/>
              </a:lnSpc>
              <a:spcBef>
                <a:spcPct val="0"/>
              </a:spcBef>
              <a:spcAft>
                <a:spcPct val="0"/>
              </a:spcAft>
            </a:pPr>
            <a:r>
              <a:rPr lang="en-US" sz="1500" cap="small" dirty="0" smtClean="0">
                <a:solidFill>
                  <a:srgbClr val="000000"/>
                </a:solidFill>
                <a:latin typeface="Arial" charset="0"/>
              </a:rPr>
              <a:t>Meiosis </a:t>
            </a:r>
            <a:r>
              <a:rPr lang="en-US" sz="1500" cap="small" dirty="0" smtClean="0">
                <a:solidFill>
                  <a:srgbClr val="000000"/>
                </a:solidFill>
                <a:latin typeface="Times New Roman" panose="02020603050405020304" pitchFamily="18" charset="0"/>
                <a:cs typeface="Times New Roman" panose="02020603050405020304" pitchFamily="18" charset="0"/>
              </a:rPr>
              <a:t>II</a:t>
            </a:r>
            <a:r>
              <a:rPr lang="en-US" sz="1500" cap="small" dirty="0" smtClean="0">
                <a:solidFill>
                  <a:srgbClr val="000000"/>
                </a:solidFill>
                <a:latin typeface="Arial" charset="0"/>
              </a:rPr>
              <a:t>: </a:t>
            </a:r>
            <a:r>
              <a:rPr lang="en-US" sz="1400" dirty="0" smtClean="0">
                <a:solidFill>
                  <a:srgbClr val="000000"/>
                </a:solidFill>
                <a:latin typeface="Arial" charset="0"/>
              </a:rPr>
              <a:t>Sister chromatids separate</a:t>
            </a:r>
            <a:endParaRPr lang="en-US" sz="1400" dirty="0">
              <a:solidFill>
                <a:srgbClr val="000000"/>
              </a:solidFill>
              <a:latin typeface="Arial" charset="0"/>
            </a:endParaRPr>
          </a:p>
        </p:txBody>
      </p:sp>
      <p:cxnSp>
        <p:nvCxnSpPr>
          <p:cNvPr id="9" name="Straight Connector 8"/>
          <p:cNvCxnSpPr/>
          <p:nvPr/>
        </p:nvCxnSpPr>
        <p:spPr bwMode="auto">
          <a:xfrm flipH="1">
            <a:off x="6354233" y="3933965"/>
            <a:ext cx="30035" cy="400968"/>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Freeform 9"/>
          <p:cNvSpPr/>
          <p:nvPr/>
        </p:nvSpPr>
        <p:spPr bwMode="auto">
          <a:xfrm>
            <a:off x="641555" y="3016045"/>
            <a:ext cx="553064" cy="582561"/>
          </a:xfrm>
          <a:custGeom>
            <a:avLst/>
            <a:gdLst>
              <a:gd name="connsiteX0" fmla="*/ 0 w 553064"/>
              <a:gd name="connsiteY0" fmla="*/ 0 h 582561"/>
              <a:gd name="connsiteX1" fmla="*/ 169606 w 553064"/>
              <a:gd name="connsiteY1" fmla="*/ 582561 h 582561"/>
              <a:gd name="connsiteX2" fmla="*/ 553064 w 553064"/>
              <a:gd name="connsiteY2" fmla="*/ 582561 h 582561"/>
            </a:gdLst>
            <a:ahLst/>
            <a:cxnLst>
              <a:cxn ang="0">
                <a:pos x="connsiteX0" y="connsiteY0"/>
              </a:cxn>
              <a:cxn ang="0">
                <a:pos x="connsiteX1" y="connsiteY1"/>
              </a:cxn>
              <a:cxn ang="0">
                <a:pos x="connsiteX2" y="connsiteY2"/>
              </a:cxn>
            </a:cxnLst>
            <a:rect l="l" t="t" r="r" b="b"/>
            <a:pathLst>
              <a:path w="553064" h="582561">
                <a:moveTo>
                  <a:pt x="0" y="0"/>
                </a:moveTo>
                <a:lnTo>
                  <a:pt x="169606" y="582561"/>
                </a:lnTo>
                <a:lnTo>
                  <a:pt x="553064" y="582561"/>
                </a:lnTo>
              </a:path>
            </a:pathLst>
          </a:custGeom>
          <a:no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smtClean="0">
              <a:solidFill>
                <a:srgbClr val="000000"/>
              </a:solidFill>
              <a:ea typeface="ＭＳ Ｐゴシック" charset="0"/>
            </a:endParaRPr>
          </a:p>
        </p:txBody>
      </p:sp>
      <p:sp>
        <p:nvSpPr>
          <p:cNvPr id="13" name="Text Box 31"/>
          <p:cNvSpPr txBox="1">
            <a:spLocks noChangeArrowheads="1"/>
          </p:cNvSpPr>
          <p:nvPr/>
        </p:nvSpPr>
        <p:spPr bwMode="auto">
          <a:xfrm>
            <a:off x="4439537" y="1898533"/>
            <a:ext cx="116306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400" dirty="0" smtClean="0">
                <a:solidFill>
                  <a:srgbClr val="000000"/>
                </a:solidFill>
                <a:latin typeface="Arial" charset="0"/>
              </a:rPr>
              <a:t>Metaphase </a:t>
            </a:r>
            <a:r>
              <a:rPr lang="en-US" sz="1400" dirty="0" smtClean="0">
                <a:solidFill>
                  <a:srgbClr val="000000"/>
                </a:solidFill>
                <a:latin typeface="Times New Roman" panose="02020603050405020304" pitchFamily="18" charset="0"/>
                <a:cs typeface="Times New Roman" panose="02020603050405020304" pitchFamily="18" charset="0"/>
              </a:rPr>
              <a:t>II</a:t>
            </a:r>
            <a:endParaRPr lang="en-US" sz="1400" dirty="0">
              <a:solidFill>
                <a:srgbClr val="000000"/>
              </a:solidFill>
              <a:latin typeface="Times New Roman" panose="02020603050405020304" pitchFamily="18" charset="0"/>
              <a:cs typeface="Times New Roman" panose="02020603050405020304" pitchFamily="18" charset="0"/>
            </a:endParaRPr>
          </a:p>
        </p:txBody>
      </p:sp>
      <p:sp>
        <p:nvSpPr>
          <p:cNvPr id="14" name="Text Box 31"/>
          <p:cNvSpPr txBox="1">
            <a:spLocks noChangeArrowheads="1"/>
          </p:cNvSpPr>
          <p:nvPr/>
        </p:nvSpPr>
        <p:spPr bwMode="auto">
          <a:xfrm>
            <a:off x="807344" y="1776063"/>
            <a:ext cx="138182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pPr>
            <a:r>
              <a:rPr lang="en-US" sz="1400" dirty="0" err="1" smtClean="0">
                <a:solidFill>
                  <a:srgbClr val="000000"/>
                </a:solidFill>
                <a:latin typeface="Arial" charset="0"/>
              </a:rPr>
              <a:t>Telophase</a:t>
            </a:r>
            <a:r>
              <a:rPr lang="en-US" sz="1400" dirty="0" smtClean="0">
                <a:solidFill>
                  <a:srgbClr val="000000"/>
                </a:solidFill>
                <a:latin typeface="Arial" charset="0"/>
              </a:rPr>
              <a:t> </a:t>
            </a:r>
            <a:r>
              <a:rPr lang="en-US" sz="1400" dirty="0" smtClean="0">
                <a:solidFill>
                  <a:srgbClr val="000000"/>
                </a:solidFill>
                <a:latin typeface="Times New Roman" panose="02020603050405020304" pitchFamily="18" charset="0"/>
                <a:cs typeface="Times New Roman" panose="02020603050405020304" pitchFamily="18" charset="0"/>
              </a:rPr>
              <a:t>I</a:t>
            </a:r>
            <a:r>
              <a:rPr lang="en-US" sz="1400" dirty="0" smtClean="0">
                <a:solidFill>
                  <a:srgbClr val="000000"/>
                </a:solidFill>
                <a:latin typeface="Arial" charset="0"/>
              </a:rPr>
              <a:t> and</a:t>
            </a:r>
            <a:br>
              <a:rPr lang="en-US" sz="1400" dirty="0" smtClean="0">
                <a:solidFill>
                  <a:srgbClr val="000000"/>
                </a:solidFill>
                <a:latin typeface="Arial" charset="0"/>
              </a:rPr>
            </a:br>
            <a:r>
              <a:rPr lang="en-US" sz="1400" dirty="0" smtClean="0">
                <a:solidFill>
                  <a:srgbClr val="000000"/>
                </a:solidFill>
                <a:latin typeface="Arial" charset="0"/>
              </a:rPr>
              <a:t>Cytokinesis</a:t>
            </a:r>
            <a:endParaRPr lang="en-US" sz="1400" dirty="0">
              <a:solidFill>
                <a:srgbClr val="000000"/>
              </a:solidFill>
              <a:latin typeface="Times New Roman" panose="02020603050405020304" pitchFamily="18" charset="0"/>
              <a:cs typeface="Times New Roman" panose="02020603050405020304" pitchFamily="18" charset="0"/>
            </a:endParaRPr>
          </a:p>
        </p:txBody>
      </p:sp>
      <p:sp>
        <p:nvSpPr>
          <p:cNvPr id="15" name="Text Box 31"/>
          <p:cNvSpPr txBox="1">
            <a:spLocks noChangeArrowheads="1"/>
          </p:cNvSpPr>
          <p:nvPr/>
        </p:nvSpPr>
        <p:spPr bwMode="auto">
          <a:xfrm>
            <a:off x="6024422" y="1891158"/>
            <a:ext cx="116306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400" dirty="0" smtClean="0">
                <a:solidFill>
                  <a:srgbClr val="000000"/>
                </a:solidFill>
                <a:latin typeface="Arial" charset="0"/>
              </a:rPr>
              <a:t>Anaphase </a:t>
            </a:r>
            <a:r>
              <a:rPr lang="en-US" sz="1400" dirty="0" smtClean="0">
                <a:solidFill>
                  <a:srgbClr val="000000"/>
                </a:solidFill>
                <a:latin typeface="Times New Roman" panose="02020603050405020304" pitchFamily="18" charset="0"/>
                <a:cs typeface="Times New Roman" panose="02020603050405020304" pitchFamily="18" charset="0"/>
              </a:rPr>
              <a:t>II</a:t>
            </a:r>
            <a:endParaRPr lang="en-US" sz="1400" dirty="0">
              <a:solidFill>
                <a:srgbClr val="000000"/>
              </a:solidFill>
              <a:latin typeface="Times New Roman" panose="02020603050405020304" pitchFamily="18" charset="0"/>
              <a:cs typeface="Times New Roman" panose="02020603050405020304" pitchFamily="18" charset="0"/>
            </a:endParaRPr>
          </a:p>
        </p:txBody>
      </p:sp>
      <p:sp>
        <p:nvSpPr>
          <p:cNvPr id="16" name="Text Box 31"/>
          <p:cNvSpPr txBox="1">
            <a:spLocks noChangeArrowheads="1"/>
          </p:cNvSpPr>
          <p:nvPr/>
        </p:nvSpPr>
        <p:spPr bwMode="auto">
          <a:xfrm>
            <a:off x="7354971" y="1790811"/>
            <a:ext cx="138182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pPr>
            <a:r>
              <a:rPr lang="en-US" sz="1400" dirty="0" err="1" smtClean="0">
                <a:solidFill>
                  <a:srgbClr val="000000"/>
                </a:solidFill>
                <a:latin typeface="Arial" charset="0"/>
              </a:rPr>
              <a:t>Telophase</a:t>
            </a:r>
            <a:r>
              <a:rPr lang="en-US" sz="1400" dirty="0" smtClean="0">
                <a:solidFill>
                  <a:srgbClr val="000000"/>
                </a:solidFill>
                <a:latin typeface="Arial" charset="0"/>
              </a:rPr>
              <a:t> </a:t>
            </a:r>
            <a:r>
              <a:rPr lang="en-US" sz="1400" dirty="0" smtClean="0">
                <a:solidFill>
                  <a:srgbClr val="000000"/>
                </a:solidFill>
                <a:latin typeface="Times New Roman" panose="02020603050405020304" pitchFamily="18" charset="0"/>
                <a:cs typeface="Times New Roman" panose="02020603050405020304" pitchFamily="18" charset="0"/>
              </a:rPr>
              <a:t>II</a:t>
            </a:r>
            <a:br>
              <a:rPr lang="en-US" sz="1400" dirty="0" smtClean="0">
                <a:solidFill>
                  <a:srgbClr val="000000"/>
                </a:solidFill>
                <a:latin typeface="Times New Roman" panose="02020603050405020304" pitchFamily="18" charset="0"/>
                <a:cs typeface="Times New Roman" panose="02020603050405020304" pitchFamily="18" charset="0"/>
              </a:rPr>
            </a:br>
            <a:r>
              <a:rPr lang="en-US" sz="1400" dirty="0" smtClean="0">
                <a:solidFill>
                  <a:srgbClr val="000000"/>
                </a:solidFill>
                <a:latin typeface="Arial" charset="0"/>
              </a:rPr>
              <a:t>and Cytokinesis</a:t>
            </a:r>
            <a:endParaRPr lang="en-US" sz="1400" dirty="0">
              <a:solidFill>
                <a:srgbClr val="000000"/>
              </a:solidFill>
              <a:latin typeface="Times New Roman" panose="02020603050405020304" pitchFamily="18" charset="0"/>
              <a:cs typeface="Times New Roman" panose="02020603050405020304" pitchFamily="18" charset="0"/>
            </a:endParaRPr>
          </a:p>
        </p:txBody>
      </p:sp>
      <p:sp>
        <p:nvSpPr>
          <p:cNvPr id="17" name="Text Box 31"/>
          <p:cNvSpPr txBox="1">
            <a:spLocks noChangeArrowheads="1"/>
          </p:cNvSpPr>
          <p:nvPr/>
        </p:nvSpPr>
        <p:spPr bwMode="auto">
          <a:xfrm>
            <a:off x="7494103" y="3480744"/>
            <a:ext cx="111408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400" dirty="0" smtClean="0">
                <a:solidFill>
                  <a:srgbClr val="000000"/>
                </a:solidFill>
                <a:latin typeface="Arial" charset="0"/>
              </a:rPr>
              <a:t>Haploid</a:t>
            </a:r>
            <a:br>
              <a:rPr lang="en-US" sz="1400" dirty="0" smtClean="0">
                <a:solidFill>
                  <a:srgbClr val="000000"/>
                </a:solidFill>
                <a:latin typeface="Arial" charset="0"/>
              </a:rPr>
            </a:br>
            <a:r>
              <a:rPr lang="en-US" sz="1400" dirty="0" smtClean="0">
                <a:solidFill>
                  <a:srgbClr val="000000"/>
                </a:solidFill>
                <a:latin typeface="Arial" charset="0"/>
              </a:rPr>
              <a:t>daughter</a:t>
            </a:r>
            <a:br>
              <a:rPr lang="en-US" sz="1400" dirty="0" smtClean="0">
                <a:solidFill>
                  <a:srgbClr val="000000"/>
                </a:solidFill>
                <a:latin typeface="Arial" charset="0"/>
              </a:rPr>
            </a:br>
            <a:r>
              <a:rPr lang="en-US" sz="1400" dirty="0" smtClean="0">
                <a:solidFill>
                  <a:srgbClr val="000000"/>
                </a:solidFill>
                <a:latin typeface="Arial" charset="0"/>
              </a:rPr>
              <a:t>cells forming</a:t>
            </a:r>
            <a:endParaRPr lang="en-US" sz="1400" dirty="0">
              <a:solidFill>
                <a:srgbClr val="000000"/>
              </a:solidFill>
              <a:latin typeface="Arial" charset="0"/>
            </a:endParaRPr>
          </a:p>
        </p:txBody>
      </p:sp>
      <p:sp>
        <p:nvSpPr>
          <p:cNvPr id="18" name="Text Box 31"/>
          <p:cNvSpPr txBox="1">
            <a:spLocks noChangeArrowheads="1"/>
          </p:cNvSpPr>
          <p:nvPr/>
        </p:nvSpPr>
        <p:spPr bwMode="auto">
          <a:xfrm>
            <a:off x="378869" y="2585158"/>
            <a:ext cx="78547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400" dirty="0" smtClean="0">
                <a:solidFill>
                  <a:srgbClr val="000000"/>
                </a:solidFill>
                <a:latin typeface="Arial" charset="0"/>
              </a:rPr>
              <a:t>Cleavage</a:t>
            </a:r>
            <a:br>
              <a:rPr lang="en-US" sz="1400" dirty="0" smtClean="0">
                <a:solidFill>
                  <a:srgbClr val="000000"/>
                </a:solidFill>
                <a:latin typeface="Arial" charset="0"/>
              </a:rPr>
            </a:br>
            <a:r>
              <a:rPr lang="en-US" sz="1400" dirty="0" smtClean="0">
                <a:solidFill>
                  <a:srgbClr val="000000"/>
                </a:solidFill>
                <a:latin typeface="Arial" charset="0"/>
              </a:rPr>
              <a:t>furrow</a:t>
            </a:r>
            <a:endParaRPr lang="en-US" sz="1400" dirty="0">
              <a:solidFill>
                <a:srgbClr val="000000"/>
              </a:solidFill>
              <a:latin typeface="Arial" charset="0"/>
            </a:endParaRPr>
          </a:p>
        </p:txBody>
      </p:sp>
    </p:spTree>
    <p:extLst>
      <p:ext uri="{BB962C8B-B14F-4D97-AF65-F5344CB8AC3E}">
        <p14:creationId xmlns:p14="http://schemas.microsoft.com/office/powerpoint/2010/main" val="25341795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08_13_6Meiosis-U.jpg"/>
          <p:cNvPicPr>
            <a:picLocks noChangeAspect="1"/>
          </p:cNvPicPr>
          <p:nvPr/>
        </p:nvPicPr>
        <p:blipFill rotWithShape="1">
          <a:blip r:embed="rId3" cstate="email">
            <a:extLst>
              <a:ext uri="{28A0092B-C50C-407E-A947-70E740481C1C}">
                <a14:useLocalDpi xmlns:a14="http://schemas.microsoft.com/office/drawing/2010/main" val="0"/>
              </a:ext>
            </a:extLst>
          </a:blip>
          <a:srcRect b="2537"/>
          <a:stretch/>
        </p:blipFill>
        <p:spPr>
          <a:xfrm>
            <a:off x="298704" y="646176"/>
            <a:ext cx="8546592" cy="5424424"/>
          </a:xfrm>
          <a:prstGeom prst="rect">
            <a:avLst/>
          </a:prstGeom>
        </p:spPr>
      </p:pic>
      <p:sp>
        <p:nvSpPr>
          <p:cNvPr id="9217" name="Rectangle 3"/>
          <p:cNvSpPr>
            <a:spLocks noGrp="1" noChangeArrowheads="1"/>
          </p:cNvSpPr>
          <p:nvPr>
            <p:ph type="ctrTitle"/>
          </p:nvPr>
        </p:nvSpPr>
        <p:spPr bwMode="auto">
          <a:xfrm>
            <a:off x="20638" y="0"/>
            <a:ext cx="564832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1200" dirty="0">
                <a:latin typeface="Arial" charset="0"/>
              </a:rPr>
              <a:t>Figure </a:t>
            </a:r>
            <a:r>
              <a:rPr lang="en-US" sz="1200" dirty="0" smtClean="0">
                <a:latin typeface="Arial" charset="0"/>
              </a:rPr>
              <a:t>8.13-6</a:t>
            </a:r>
            <a:endParaRPr lang="en-US" sz="1200" dirty="0">
              <a:latin typeface="Arial" charset="0"/>
            </a:endParaRPr>
          </a:p>
        </p:txBody>
      </p:sp>
      <p:sp>
        <p:nvSpPr>
          <p:cNvPr id="7" name="Text Box 31"/>
          <p:cNvSpPr txBox="1">
            <a:spLocks noChangeArrowheads="1"/>
          </p:cNvSpPr>
          <p:nvPr/>
        </p:nvSpPr>
        <p:spPr bwMode="auto">
          <a:xfrm>
            <a:off x="4539615" y="3584416"/>
            <a:ext cx="2164054"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2000" dirty="0" smtClean="0">
                <a:solidFill>
                  <a:srgbClr val="000000"/>
                </a:solidFill>
                <a:latin typeface="Arial" charset="0"/>
              </a:rPr>
              <a:t>Sister chromatids</a:t>
            </a:r>
            <a:br>
              <a:rPr lang="en-US" sz="2000" dirty="0" smtClean="0">
                <a:solidFill>
                  <a:srgbClr val="000000"/>
                </a:solidFill>
                <a:latin typeface="Arial" charset="0"/>
              </a:rPr>
            </a:br>
            <a:r>
              <a:rPr lang="en-US" sz="2000" dirty="0" smtClean="0">
                <a:solidFill>
                  <a:srgbClr val="000000"/>
                </a:solidFill>
                <a:latin typeface="Arial" charset="0"/>
              </a:rPr>
              <a:t>separate</a:t>
            </a:r>
            <a:endParaRPr lang="en-US" sz="2000" dirty="0">
              <a:solidFill>
                <a:srgbClr val="000000"/>
              </a:solidFill>
              <a:latin typeface="Arial" charset="0"/>
            </a:endParaRPr>
          </a:p>
        </p:txBody>
      </p:sp>
      <p:cxnSp>
        <p:nvCxnSpPr>
          <p:cNvPr id="8" name="Straight Connector 7"/>
          <p:cNvCxnSpPr/>
          <p:nvPr/>
        </p:nvCxnSpPr>
        <p:spPr bwMode="auto">
          <a:xfrm>
            <a:off x="5441931" y="4175594"/>
            <a:ext cx="451922" cy="557492"/>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Text Box 31"/>
          <p:cNvSpPr txBox="1">
            <a:spLocks noChangeArrowheads="1"/>
          </p:cNvSpPr>
          <p:nvPr/>
        </p:nvSpPr>
        <p:spPr bwMode="auto">
          <a:xfrm>
            <a:off x="680174" y="1321160"/>
            <a:ext cx="175696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2000" dirty="0" smtClean="0">
                <a:solidFill>
                  <a:srgbClr val="000000"/>
                </a:solidFill>
                <a:latin typeface="Arial" charset="0"/>
              </a:rPr>
              <a:t>Prophase </a:t>
            </a:r>
            <a:r>
              <a:rPr lang="en-US" sz="2000" dirty="0" smtClean="0">
                <a:solidFill>
                  <a:srgbClr val="000000"/>
                </a:solidFill>
                <a:latin typeface="Times New Roman" panose="02020603050405020304" pitchFamily="18" charset="0"/>
                <a:cs typeface="Times New Roman" panose="02020603050405020304" pitchFamily="18" charset="0"/>
              </a:rPr>
              <a:t>II</a:t>
            </a:r>
            <a:endParaRPr lang="en-US" sz="2000" dirty="0">
              <a:solidFill>
                <a:srgbClr val="000000"/>
              </a:solidFill>
              <a:latin typeface="Times New Roman" panose="02020603050405020304" pitchFamily="18" charset="0"/>
              <a:cs typeface="Times New Roman" panose="02020603050405020304" pitchFamily="18" charset="0"/>
            </a:endParaRPr>
          </a:p>
        </p:txBody>
      </p:sp>
      <p:sp>
        <p:nvSpPr>
          <p:cNvPr id="10" name="Text Box 31"/>
          <p:cNvSpPr txBox="1">
            <a:spLocks noChangeArrowheads="1"/>
          </p:cNvSpPr>
          <p:nvPr/>
        </p:nvSpPr>
        <p:spPr bwMode="auto">
          <a:xfrm>
            <a:off x="2298930" y="807619"/>
            <a:ext cx="4611840" cy="20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lnSpc>
                <a:spcPts val="1600"/>
              </a:lnSpc>
              <a:spcBef>
                <a:spcPct val="0"/>
              </a:spcBef>
              <a:spcAft>
                <a:spcPct val="0"/>
              </a:spcAft>
            </a:pPr>
            <a:r>
              <a:rPr lang="en-US" sz="2000" cap="small" dirty="0" smtClean="0">
                <a:solidFill>
                  <a:srgbClr val="000000"/>
                </a:solidFill>
                <a:latin typeface="Arial" charset="0"/>
              </a:rPr>
              <a:t>Meiosis </a:t>
            </a:r>
            <a:r>
              <a:rPr lang="en-US" sz="2000" cap="small" dirty="0" smtClean="0">
                <a:solidFill>
                  <a:srgbClr val="000000"/>
                </a:solidFill>
                <a:latin typeface="Times New Roman" panose="02020603050405020304" pitchFamily="18" charset="0"/>
                <a:cs typeface="Times New Roman" panose="02020603050405020304" pitchFamily="18" charset="0"/>
              </a:rPr>
              <a:t>II</a:t>
            </a:r>
            <a:r>
              <a:rPr lang="en-US" sz="2000" cap="small" dirty="0" smtClean="0">
                <a:solidFill>
                  <a:srgbClr val="000000"/>
                </a:solidFill>
                <a:latin typeface="Arial" charset="0"/>
              </a:rPr>
              <a:t>: </a:t>
            </a:r>
            <a:r>
              <a:rPr lang="en-US" sz="2000" dirty="0" smtClean="0">
                <a:solidFill>
                  <a:srgbClr val="000000"/>
                </a:solidFill>
                <a:latin typeface="Arial" charset="0"/>
              </a:rPr>
              <a:t>Sister chromatids separate</a:t>
            </a:r>
            <a:endParaRPr lang="en-US" sz="2000" dirty="0">
              <a:solidFill>
                <a:srgbClr val="000000"/>
              </a:solidFill>
              <a:latin typeface="Arial" charset="0"/>
            </a:endParaRPr>
          </a:p>
        </p:txBody>
      </p:sp>
      <p:cxnSp>
        <p:nvCxnSpPr>
          <p:cNvPr id="11" name="Straight Connector 10"/>
          <p:cNvCxnSpPr/>
          <p:nvPr/>
        </p:nvCxnSpPr>
        <p:spPr bwMode="auto">
          <a:xfrm flipH="1">
            <a:off x="5405857" y="4175594"/>
            <a:ext cx="36075" cy="543279"/>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Text Box 31"/>
          <p:cNvSpPr txBox="1">
            <a:spLocks noChangeArrowheads="1"/>
          </p:cNvSpPr>
          <p:nvPr/>
        </p:nvSpPr>
        <p:spPr bwMode="auto">
          <a:xfrm>
            <a:off x="2720158" y="1321840"/>
            <a:ext cx="18846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2000" dirty="0" smtClean="0">
                <a:solidFill>
                  <a:srgbClr val="000000"/>
                </a:solidFill>
                <a:latin typeface="Arial" charset="0"/>
              </a:rPr>
              <a:t>Metaphase </a:t>
            </a:r>
            <a:r>
              <a:rPr lang="en-US" sz="2000" dirty="0" smtClean="0">
                <a:solidFill>
                  <a:srgbClr val="000000"/>
                </a:solidFill>
                <a:latin typeface="Times New Roman" panose="02020603050405020304" pitchFamily="18" charset="0"/>
                <a:cs typeface="Times New Roman" panose="02020603050405020304" pitchFamily="18" charset="0"/>
              </a:rPr>
              <a:t>II</a:t>
            </a:r>
            <a:endParaRPr lang="en-US" sz="2000" dirty="0">
              <a:solidFill>
                <a:srgbClr val="000000"/>
              </a:solidFill>
              <a:latin typeface="Times New Roman" panose="02020603050405020304" pitchFamily="18" charset="0"/>
              <a:cs typeface="Times New Roman" panose="02020603050405020304" pitchFamily="18" charset="0"/>
            </a:endParaRPr>
          </a:p>
        </p:txBody>
      </p:sp>
      <p:sp>
        <p:nvSpPr>
          <p:cNvPr id="13" name="Text Box 31"/>
          <p:cNvSpPr txBox="1">
            <a:spLocks noChangeArrowheads="1"/>
          </p:cNvSpPr>
          <p:nvPr/>
        </p:nvSpPr>
        <p:spPr bwMode="auto">
          <a:xfrm>
            <a:off x="4952162" y="1314465"/>
            <a:ext cx="149667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2000" dirty="0" smtClean="0">
                <a:solidFill>
                  <a:srgbClr val="000000"/>
                </a:solidFill>
                <a:latin typeface="Arial" charset="0"/>
              </a:rPr>
              <a:t>Anaphase </a:t>
            </a:r>
            <a:r>
              <a:rPr lang="en-US" sz="2000" dirty="0" smtClean="0">
                <a:solidFill>
                  <a:srgbClr val="000000"/>
                </a:solidFill>
                <a:latin typeface="Times New Roman" panose="02020603050405020304" pitchFamily="18" charset="0"/>
                <a:cs typeface="Times New Roman" panose="02020603050405020304" pitchFamily="18" charset="0"/>
              </a:rPr>
              <a:t>II</a:t>
            </a:r>
            <a:endParaRPr lang="en-US" sz="2000" dirty="0">
              <a:solidFill>
                <a:srgbClr val="000000"/>
              </a:solidFill>
              <a:latin typeface="Times New Roman" panose="02020603050405020304" pitchFamily="18" charset="0"/>
              <a:cs typeface="Times New Roman" panose="02020603050405020304" pitchFamily="18" charset="0"/>
            </a:endParaRPr>
          </a:p>
        </p:txBody>
      </p:sp>
      <p:sp>
        <p:nvSpPr>
          <p:cNvPr id="14" name="Text Box 31"/>
          <p:cNvSpPr txBox="1">
            <a:spLocks noChangeArrowheads="1"/>
          </p:cNvSpPr>
          <p:nvPr/>
        </p:nvSpPr>
        <p:spPr bwMode="auto">
          <a:xfrm>
            <a:off x="6648472" y="1157846"/>
            <a:ext cx="2239195"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pPr>
            <a:r>
              <a:rPr lang="en-US" sz="2000" dirty="0" err="1" smtClean="0">
                <a:solidFill>
                  <a:srgbClr val="000000"/>
                </a:solidFill>
                <a:latin typeface="Arial" charset="0"/>
              </a:rPr>
              <a:t>Telophase</a:t>
            </a:r>
            <a:r>
              <a:rPr lang="en-US" sz="2000" dirty="0" smtClean="0">
                <a:solidFill>
                  <a:srgbClr val="000000"/>
                </a:solidFill>
                <a:latin typeface="Arial" charset="0"/>
              </a:rPr>
              <a:t> </a:t>
            </a:r>
            <a:r>
              <a:rPr lang="en-US" sz="2000" dirty="0" smtClean="0">
                <a:solidFill>
                  <a:srgbClr val="000000"/>
                </a:solidFill>
                <a:latin typeface="Times New Roman" panose="02020603050405020304" pitchFamily="18" charset="0"/>
                <a:cs typeface="Times New Roman" panose="02020603050405020304" pitchFamily="18" charset="0"/>
              </a:rPr>
              <a:t>II</a:t>
            </a:r>
            <a:br>
              <a:rPr lang="en-US" sz="2000" dirty="0" smtClean="0">
                <a:solidFill>
                  <a:srgbClr val="000000"/>
                </a:solidFill>
                <a:latin typeface="Times New Roman" panose="02020603050405020304" pitchFamily="18" charset="0"/>
                <a:cs typeface="Times New Roman" panose="02020603050405020304" pitchFamily="18" charset="0"/>
              </a:rPr>
            </a:br>
            <a:r>
              <a:rPr lang="en-US" sz="2000" dirty="0" smtClean="0">
                <a:solidFill>
                  <a:srgbClr val="000000"/>
                </a:solidFill>
                <a:latin typeface="Arial" charset="0"/>
              </a:rPr>
              <a:t>and Cytokinesis</a:t>
            </a:r>
            <a:endParaRPr lang="en-US" sz="2000" dirty="0">
              <a:solidFill>
                <a:srgbClr val="000000"/>
              </a:solidFill>
              <a:latin typeface="Times New Roman" panose="02020603050405020304" pitchFamily="18" charset="0"/>
              <a:cs typeface="Times New Roman" panose="02020603050405020304" pitchFamily="18" charset="0"/>
            </a:endParaRPr>
          </a:p>
        </p:txBody>
      </p:sp>
      <p:sp>
        <p:nvSpPr>
          <p:cNvPr id="15" name="Text Box 31"/>
          <p:cNvSpPr txBox="1">
            <a:spLocks noChangeArrowheads="1"/>
          </p:cNvSpPr>
          <p:nvPr/>
        </p:nvSpPr>
        <p:spPr bwMode="auto">
          <a:xfrm>
            <a:off x="6991858" y="3516942"/>
            <a:ext cx="159338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2000" dirty="0" smtClean="0">
                <a:solidFill>
                  <a:srgbClr val="000000"/>
                </a:solidFill>
                <a:latin typeface="Arial" charset="0"/>
              </a:rPr>
              <a:t>Haploid</a:t>
            </a:r>
            <a:br>
              <a:rPr lang="en-US" sz="2000" dirty="0" smtClean="0">
                <a:solidFill>
                  <a:srgbClr val="000000"/>
                </a:solidFill>
                <a:latin typeface="Arial" charset="0"/>
              </a:rPr>
            </a:br>
            <a:r>
              <a:rPr lang="en-US" sz="2000" dirty="0" smtClean="0">
                <a:solidFill>
                  <a:srgbClr val="000000"/>
                </a:solidFill>
                <a:latin typeface="Arial" charset="0"/>
              </a:rPr>
              <a:t>daughter</a:t>
            </a:r>
            <a:br>
              <a:rPr lang="en-US" sz="2000" dirty="0" smtClean="0">
                <a:solidFill>
                  <a:srgbClr val="000000"/>
                </a:solidFill>
                <a:latin typeface="Arial" charset="0"/>
              </a:rPr>
            </a:br>
            <a:r>
              <a:rPr lang="en-US" sz="2000" dirty="0" smtClean="0">
                <a:solidFill>
                  <a:srgbClr val="000000"/>
                </a:solidFill>
                <a:latin typeface="Arial" charset="0"/>
              </a:rPr>
              <a:t>cells forming</a:t>
            </a:r>
            <a:endParaRPr lang="en-US" sz="2000" dirty="0">
              <a:solidFill>
                <a:srgbClr val="000000"/>
              </a:solidFill>
              <a:latin typeface="Arial" charset="0"/>
            </a:endParaRPr>
          </a:p>
        </p:txBody>
      </p:sp>
    </p:spTree>
    <p:extLst>
      <p:ext uri="{BB962C8B-B14F-4D97-AF65-F5344CB8AC3E}">
        <p14:creationId xmlns:p14="http://schemas.microsoft.com/office/powerpoint/2010/main" val="264196802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08_13_7MeiosisLilyCells-U.jpg"/>
          <p:cNvPicPr>
            <a:picLocks noChangeAspect="1"/>
          </p:cNvPicPr>
          <p:nvPr/>
        </p:nvPicPr>
        <p:blipFill rotWithShape="1">
          <a:blip r:embed="rId3" cstate="email">
            <a:extLst>
              <a:ext uri="{28A0092B-C50C-407E-A947-70E740481C1C}">
                <a14:useLocalDpi xmlns:a14="http://schemas.microsoft.com/office/drawing/2010/main" val="0"/>
              </a:ext>
            </a:extLst>
          </a:blip>
          <a:srcRect b="3972"/>
          <a:stretch/>
        </p:blipFill>
        <p:spPr>
          <a:xfrm>
            <a:off x="1807464" y="1322832"/>
            <a:ext cx="5529072" cy="4045035"/>
          </a:xfrm>
          <a:prstGeom prst="rect">
            <a:avLst/>
          </a:prstGeom>
        </p:spPr>
      </p:pic>
      <p:sp>
        <p:nvSpPr>
          <p:cNvPr id="9217" name="Rectangle 3"/>
          <p:cNvSpPr>
            <a:spLocks noGrp="1" noChangeArrowheads="1"/>
          </p:cNvSpPr>
          <p:nvPr>
            <p:ph type="ctrTitle"/>
          </p:nvPr>
        </p:nvSpPr>
        <p:spPr bwMode="auto">
          <a:xfrm>
            <a:off x="20638" y="0"/>
            <a:ext cx="564832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1200" dirty="0">
                <a:latin typeface="Arial" charset="0"/>
              </a:rPr>
              <a:t>Figure </a:t>
            </a:r>
            <a:r>
              <a:rPr lang="en-US" sz="1200" dirty="0" smtClean="0">
                <a:latin typeface="Arial" charset="0"/>
              </a:rPr>
              <a:t>8.13-7</a:t>
            </a:r>
            <a:endParaRPr lang="en-US" sz="1200" dirty="0">
              <a:latin typeface="Arial" charset="0"/>
            </a:endParaRPr>
          </a:p>
        </p:txBody>
      </p:sp>
      <p:sp>
        <p:nvSpPr>
          <p:cNvPr id="27" name="Text Box 31"/>
          <p:cNvSpPr txBox="1">
            <a:spLocks noChangeArrowheads="1"/>
          </p:cNvSpPr>
          <p:nvPr/>
        </p:nvSpPr>
        <p:spPr bwMode="auto">
          <a:xfrm>
            <a:off x="1847220" y="4831266"/>
            <a:ext cx="211596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dirty="0" smtClean="0">
                <a:solidFill>
                  <a:srgbClr val="000000"/>
                </a:solidFill>
                <a:latin typeface="Arial" charset="0"/>
              </a:rPr>
              <a:t>Two lily cells</a:t>
            </a:r>
          </a:p>
          <a:p>
            <a:pPr eaLnBrk="0" fontAlgn="base" hangingPunct="0">
              <a:spcBef>
                <a:spcPct val="0"/>
              </a:spcBef>
              <a:spcAft>
                <a:spcPct val="0"/>
              </a:spcAft>
            </a:pPr>
            <a:r>
              <a:rPr lang="en-US" sz="1800" dirty="0" smtClean="0">
                <a:solidFill>
                  <a:srgbClr val="000000"/>
                </a:solidFill>
                <a:latin typeface="Arial" charset="0"/>
              </a:rPr>
              <a:t>undergo meiosis </a:t>
            </a:r>
            <a:r>
              <a:rPr lang="en-US" sz="1800" dirty="0" smtClean="0">
                <a:solidFill>
                  <a:srgbClr val="000000"/>
                </a:solidFill>
                <a:latin typeface="Times New Roman" panose="02020603050405020304" pitchFamily="18" charset="0"/>
                <a:cs typeface="Times New Roman" panose="02020603050405020304" pitchFamily="18" charset="0"/>
              </a:rPr>
              <a:t>II</a:t>
            </a:r>
            <a:endParaRPr lang="en-US" sz="18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668668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8.11 Chromosomes are matched in homologous pairs</a:t>
            </a:r>
          </a:p>
        </p:txBody>
      </p:sp>
      <p:sp>
        <p:nvSpPr>
          <p:cNvPr id="3" name="Content Placeholder 2"/>
          <p:cNvSpPr>
            <a:spLocks noGrp="1"/>
          </p:cNvSpPr>
          <p:nvPr>
            <p:ph idx="1"/>
          </p:nvPr>
        </p:nvSpPr>
        <p:spPr/>
        <p:txBody>
          <a:bodyPr/>
          <a:lstStyle/>
          <a:p>
            <a:r>
              <a:rPr lang="en-US" dirty="0"/>
              <a:t>In humans, </a:t>
            </a:r>
            <a:r>
              <a:rPr lang="en-US" b="1" dirty="0"/>
              <a:t>somatic</a:t>
            </a:r>
            <a:r>
              <a:rPr lang="en-US" dirty="0"/>
              <a:t> </a:t>
            </a:r>
            <a:r>
              <a:rPr lang="en-US" b="1" dirty="0"/>
              <a:t>cells</a:t>
            </a:r>
            <a:r>
              <a:rPr lang="en-US" dirty="0"/>
              <a:t> have </a:t>
            </a:r>
            <a:r>
              <a:rPr lang="en-US" b="1" dirty="0" smtClean="0"/>
              <a:t>46 chromosomes </a:t>
            </a:r>
            <a:r>
              <a:rPr lang="en-US" dirty="0"/>
              <a:t>forming </a:t>
            </a:r>
            <a:r>
              <a:rPr lang="en-US" b="1" dirty="0"/>
              <a:t>23 pairs </a:t>
            </a:r>
            <a:r>
              <a:rPr lang="en-US" dirty="0"/>
              <a:t>of homologous chromosomes</a:t>
            </a:r>
            <a:r>
              <a:rPr lang="en-US" dirty="0" smtClean="0"/>
              <a:t>.</a:t>
            </a:r>
          </a:p>
          <a:p>
            <a:endParaRPr lang="en-US" dirty="0"/>
          </a:p>
          <a:p>
            <a:r>
              <a:rPr lang="en-US" b="1" dirty="0" smtClean="0"/>
              <a:t>Somatic cells are body</a:t>
            </a:r>
            <a:r>
              <a:rPr lang="en-US" dirty="0" smtClean="0"/>
              <a:t> cells – all cells of the body other than sperm and egg </a:t>
            </a:r>
          </a:p>
          <a:p>
            <a:endParaRPr lang="en-US" dirty="0"/>
          </a:p>
          <a:p>
            <a:endParaRPr lang="en-US" dirty="0"/>
          </a:p>
        </p:txBody>
      </p:sp>
      <p:sp>
        <p:nvSpPr>
          <p:cNvPr id="4" name="Footer Placeholder 3"/>
          <p:cNvSpPr>
            <a:spLocks noGrp="1"/>
          </p:cNvSpPr>
          <p:nvPr>
            <p:ph type="ftr" sz="quarter" idx="11"/>
          </p:nvPr>
        </p:nvSpPr>
        <p:spPr/>
        <p:txBody>
          <a:bodyPr/>
          <a:lstStyle/>
          <a:p>
            <a:r>
              <a:rPr lang="en-US" smtClean="0"/>
              <a:t>© 2015 Pearson Education, Inc.</a:t>
            </a:r>
            <a:endParaRPr lang="en-US" dirty="0"/>
          </a:p>
        </p:txBody>
      </p:sp>
    </p:spTree>
    <p:extLst>
      <p:ext uri="{BB962C8B-B14F-4D97-AF65-F5344CB8AC3E}">
        <p14:creationId xmlns:p14="http://schemas.microsoft.com/office/powerpoint/2010/main" val="885691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8.13 Meiosis reduces the chromosome number from diploid to haploid </a:t>
            </a:r>
          </a:p>
        </p:txBody>
      </p:sp>
      <p:sp>
        <p:nvSpPr>
          <p:cNvPr id="3" name="Content Placeholder 2"/>
          <p:cNvSpPr>
            <a:spLocks noGrp="1"/>
          </p:cNvSpPr>
          <p:nvPr>
            <p:ph idx="1"/>
          </p:nvPr>
        </p:nvSpPr>
        <p:spPr/>
        <p:txBody>
          <a:bodyPr/>
          <a:lstStyle/>
          <a:p>
            <a:r>
              <a:rPr lang="en-US" b="1" dirty="0"/>
              <a:t>Meiosis </a:t>
            </a:r>
            <a:r>
              <a:rPr lang="en-US" b="1" dirty="0">
                <a:latin typeface="Times New Roman" panose="02020603050405020304" pitchFamily="18" charset="0"/>
                <a:cs typeface="Times New Roman" panose="02020603050405020304" pitchFamily="18" charset="0"/>
              </a:rPr>
              <a:t>II</a:t>
            </a:r>
            <a:r>
              <a:rPr lang="en-US" b="1" dirty="0"/>
              <a:t> – </a:t>
            </a:r>
            <a:r>
              <a:rPr lang="en-US" b="1" dirty="0" err="1"/>
              <a:t>Telophase</a:t>
            </a:r>
            <a:r>
              <a:rPr lang="en-US" b="1" dirty="0"/>
              <a:t> </a:t>
            </a:r>
            <a:r>
              <a:rPr lang="en-US" b="1" dirty="0">
                <a:latin typeface="Times New Roman" panose="02020603050405020304" pitchFamily="18" charset="0"/>
                <a:cs typeface="Times New Roman" panose="02020603050405020304" pitchFamily="18" charset="0"/>
              </a:rPr>
              <a:t>II</a:t>
            </a:r>
            <a:r>
              <a:rPr lang="en-US" dirty="0"/>
              <a:t> </a:t>
            </a:r>
          </a:p>
          <a:p>
            <a:pPr lvl="1"/>
            <a:r>
              <a:rPr lang="en-US" dirty="0">
                <a:solidFill>
                  <a:srgbClr val="FF0000"/>
                </a:solidFill>
              </a:rPr>
              <a:t>Chromosomes have reached the poles of the cell</a:t>
            </a:r>
            <a:r>
              <a:rPr lang="en-US" dirty="0" smtClean="0">
                <a:solidFill>
                  <a:srgbClr val="FF0000"/>
                </a:solidFill>
              </a:rPr>
              <a:t>.</a:t>
            </a:r>
          </a:p>
          <a:p>
            <a:pPr lvl="1"/>
            <a:endParaRPr lang="en-US" dirty="0">
              <a:solidFill>
                <a:srgbClr val="FF0000"/>
              </a:solidFill>
            </a:endParaRPr>
          </a:p>
          <a:p>
            <a:pPr lvl="1"/>
            <a:r>
              <a:rPr lang="en-US" dirty="0">
                <a:solidFill>
                  <a:srgbClr val="FF0000"/>
                </a:solidFill>
              </a:rPr>
              <a:t>A nuclear envelope forms around each set of chromosomes</a:t>
            </a:r>
            <a:r>
              <a:rPr lang="en-US" dirty="0" smtClean="0">
                <a:solidFill>
                  <a:srgbClr val="FF0000"/>
                </a:solidFill>
              </a:rPr>
              <a:t>.</a:t>
            </a:r>
          </a:p>
          <a:p>
            <a:pPr lvl="1"/>
            <a:endParaRPr lang="en-US" dirty="0"/>
          </a:p>
          <a:p>
            <a:pPr lvl="1"/>
            <a:r>
              <a:rPr lang="en-US" dirty="0">
                <a:solidFill>
                  <a:srgbClr val="00B050"/>
                </a:solidFill>
              </a:rPr>
              <a:t>With cytokinesis, four haploid cells are produced</a:t>
            </a:r>
            <a:r>
              <a:rPr lang="en-US" dirty="0" smtClean="0"/>
              <a:t>.</a:t>
            </a:r>
            <a:endParaRPr lang="en-US" dirty="0"/>
          </a:p>
        </p:txBody>
      </p:sp>
      <p:sp>
        <p:nvSpPr>
          <p:cNvPr id="4" name="Footer Placeholder 3"/>
          <p:cNvSpPr>
            <a:spLocks noGrp="1"/>
          </p:cNvSpPr>
          <p:nvPr>
            <p:ph type="ftr" sz="quarter" idx="11"/>
          </p:nvPr>
        </p:nvSpPr>
        <p:spPr/>
        <p:txBody>
          <a:bodyPr/>
          <a:lstStyle/>
          <a:p>
            <a:r>
              <a:rPr lang="en-US" smtClean="0"/>
              <a:t>© 2015 Pearson Education, Inc.</a:t>
            </a:r>
            <a:endParaRPr lang="en-US" dirty="0"/>
          </a:p>
        </p:txBody>
      </p:sp>
    </p:spTree>
    <p:extLst>
      <p:ext uri="{BB962C8B-B14F-4D97-AF65-F5344CB8AC3E}">
        <p14:creationId xmlns:p14="http://schemas.microsoft.com/office/powerpoint/2010/main" val="564394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8.14 VISUALIZING THE CONCEPT: Mitosis and meiosis have important similarities and differences </a:t>
            </a:r>
          </a:p>
        </p:txBody>
      </p:sp>
      <p:sp>
        <p:nvSpPr>
          <p:cNvPr id="3" name="Content Placeholder 2"/>
          <p:cNvSpPr>
            <a:spLocks noGrp="1"/>
          </p:cNvSpPr>
          <p:nvPr>
            <p:ph idx="1"/>
          </p:nvPr>
        </p:nvSpPr>
        <p:spPr/>
        <p:txBody>
          <a:bodyPr/>
          <a:lstStyle/>
          <a:p>
            <a:r>
              <a:rPr lang="en-US" dirty="0"/>
              <a:t>Mitosis and meiosis both begin with </a:t>
            </a:r>
            <a:r>
              <a:rPr lang="en-US" b="1" dirty="0"/>
              <a:t>diploid parent cells </a:t>
            </a:r>
            <a:r>
              <a:rPr lang="en-US" dirty="0"/>
              <a:t>that have </a:t>
            </a:r>
            <a:r>
              <a:rPr lang="en-US" b="1" dirty="0"/>
              <a:t>chromosomes duplicated during the previous interphase</a:t>
            </a:r>
            <a:r>
              <a:rPr lang="en-US" dirty="0"/>
              <a:t>. </a:t>
            </a:r>
            <a:endParaRPr lang="en-US" dirty="0" smtClean="0"/>
          </a:p>
          <a:p>
            <a:endParaRPr lang="en-US" dirty="0"/>
          </a:p>
          <a:p>
            <a:r>
              <a:rPr lang="en-US" dirty="0"/>
              <a:t>However, the end products differ.</a:t>
            </a:r>
          </a:p>
          <a:p>
            <a:pPr lvl="1"/>
            <a:r>
              <a:rPr lang="en-US" dirty="0"/>
              <a:t>Mitosis produces </a:t>
            </a:r>
            <a:r>
              <a:rPr lang="en-US" b="1" dirty="0">
                <a:solidFill>
                  <a:schemeClr val="tx1">
                    <a:lumMod val="95000"/>
                    <a:lumOff val="5000"/>
                  </a:schemeClr>
                </a:solidFill>
              </a:rPr>
              <a:t>two genetically identical diploid somatic daughter cells</a:t>
            </a:r>
            <a:r>
              <a:rPr lang="en-US" b="1" dirty="0" smtClean="0">
                <a:solidFill>
                  <a:schemeClr val="tx1">
                    <a:lumMod val="95000"/>
                    <a:lumOff val="5000"/>
                  </a:schemeClr>
                </a:solidFill>
              </a:rPr>
              <a:t>.</a:t>
            </a:r>
          </a:p>
          <a:p>
            <a:pPr lvl="1"/>
            <a:endParaRPr lang="en-US" dirty="0"/>
          </a:p>
          <a:p>
            <a:pPr lvl="1"/>
            <a:r>
              <a:rPr lang="en-US" dirty="0"/>
              <a:t>Meiosis produces </a:t>
            </a:r>
            <a:r>
              <a:rPr lang="en-US" b="1" dirty="0"/>
              <a:t>four genetically unique haploid gametes</a:t>
            </a:r>
            <a:r>
              <a:rPr lang="en-US" b="1" dirty="0" smtClean="0"/>
              <a:t>.</a:t>
            </a:r>
            <a:endParaRPr lang="en-US" b="1" dirty="0"/>
          </a:p>
        </p:txBody>
      </p:sp>
      <p:sp>
        <p:nvSpPr>
          <p:cNvPr id="4" name="Footer Placeholder 3"/>
          <p:cNvSpPr>
            <a:spLocks noGrp="1"/>
          </p:cNvSpPr>
          <p:nvPr>
            <p:ph type="ftr" sz="quarter" idx="11"/>
          </p:nvPr>
        </p:nvSpPr>
        <p:spPr/>
        <p:txBody>
          <a:bodyPr/>
          <a:lstStyle/>
          <a:p>
            <a:r>
              <a:rPr lang="en-US" smtClean="0"/>
              <a:t>© 2015 Pearson Education, Inc.</a:t>
            </a:r>
            <a:endParaRPr lang="en-US" dirty="0"/>
          </a:p>
        </p:txBody>
      </p:sp>
    </p:spTree>
    <p:extLst>
      <p:ext uri="{BB962C8B-B14F-4D97-AF65-F5344CB8AC3E}">
        <p14:creationId xmlns:p14="http://schemas.microsoft.com/office/powerpoint/2010/main" val="210770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08_14MitosisVsMeiosis_1-U.jpg"/>
          <p:cNvPicPr>
            <a:picLocks noChangeAspect="1"/>
          </p:cNvPicPr>
          <p:nvPr/>
        </p:nvPicPr>
        <p:blipFill rotWithShape="1">
          <a:blip r:embed="rId3" cstate="email">
            <a:extLst>
              <a:ext uri="{28A0092B-C50C-407E-A947-70E740481C1C}">
                <a14:useLocalDpi xmlns:a14="http://schemas.microsoft.com/office/drawing/2010/main" val="0"/>
              </a:ext>
            </a:extLst>
          </a:blip>
          <a:srcRect b="4475"/>
          <a:stretch/>
        </p:blipFill>
        <p:spPr>
          <a:xfrm>
            <a:off x="734568" y="137160"/>
            <a:ext cx="7674864" cy="6289040"/>
          </a:xfrm>
          <a:prstGeom prst="rect">
            <a:avLst/>
          </a:prstGeom>
        </p:spPr>
      </p:pic>
      <p:sp>
        <p:nvSpPr>
          <p:cNvPr id="9217" name="Rectangle 3"/>
          <p:cNvSpPr>
            <a:spLocks noGrp="1" noChangeArrowheads="1"/>
          </p:cNvSpPr>
          <p:nvPr>
            <p:ph type="ctrTitle"/>
          </p:nvPr>
        </p:nvSpPr>
        <p:spPr bwMode="auto">
          <a:xfrm>
            <a:off x="20638" y="0"/>
            <a:ext cx="564832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1200" dirty="0">
                <a:latin typeface="Arial" charset="0"/>
              </a:rPr>
              <a:t>Figure </a:t>
            </a:r>
            <a:r>
              <a:rPr lang="en-US" sz="1200" dirty="0" smtClean="0">
                <a:latin typeface="Arial" charset="0"/>
              </a:rPr>
              <a:t>8.14-1</a:t>
            </a:r>
            <a:endParaRPr lang="en-US" sz="1200" dirty="0">
              <a:latin typeface="Arial" charset="0"/>
            </a:endParaRPr>
          </a:p>
        </p:txBody>
      </p:sp>
      <p:sp>
        <p:nvSpPr>
          <p:cNvPr id="15" name="Text Box 31"/>
          <p:cNvSpPr txBox="1">
            <a:spLocks noChangeArrowheads="1"/>
          </p:cNvSpPr>
          <p:nvPr/>
        </p:nvSpPr>
        <p:spPr bwMode="auto">
          <a:xfrm>
            <a:off x="4502195" y="930435"/>
            <a:ext cx="648653" cy="279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lnSpc>
                <a:spcPct val="90000"/>
              </a:lnSpc>
              <a:spcBef>
                <a:spcPct val="0"/>
              </a:spcBef>
              <a:spcAft>
                <a:spcPct val="0"/>
              </a:spcAft>
            </a:pPr>
            <a:r>
              <a:rPr lang="en-US" sz="1000" dirty="0" smtClean="0">
                <a:solidFill>
                  <a:srgbClr val="000000"/>
                </a:solidFill>
                <a:latin typeface="Arial" charset="0"/>
              </a:rPr>
              <a:t>Parent cell</a:t>
            </a:r>
            <a:br>
              <a:rPr lang="en-US" sz="1000" dirty="0" smtClean="0">
                <a:solidFill>
                  <a:srgbClr val="000000"/>
                </a:solidFill>
                <a:latin typeface="Arial" charset="0"/>
              </a:rPr>
            </a:br>
            <a:r>
              <a:rPr lang="en-US" sz="1000" dirty="0" smtClean="0">
                <a:solidFill>
                  <a:srgbClr val="000000"/>
                </a:solidFill>
                <a:latin typeface="Arial" charset="0"/>
              </a:rPr>
              <a:t>2</a:t>
            </a:r>
            <a:r>
              <a:rPr lang="en-US" sz="1000" i="1" dirty="0" smtClean="0">
                <a:solidFill>
                  <a:srgbClr val="000000"/>
                </a:solidFill>
                <a:latin typeface="Arial" charset="0"/>
              </a:rPr>
              <a:t>n</a:t>
            </a:r>
            <a:r>
              <a:rPr lang="en-US" sz="1000" dirty="0" smtClean="0">
                <a:solidFill>
                  <a:srgbClr val="000000"/>
                </a:solidFill>
                <a:latin typeface="Arial" charset="0"/>
              </a:rPr>
              <a:t> </a:t>
            </a:r>
            <a:r>
              <a:rPr lang="en-US" sz="1000" dirty="0" smtClean="0">
                <a:solidFill>
                  <a:srgbClr val="000000"/>
                </a:solidFill>
                <a:latin typeface="Symbol Std"/>
                <a:cs typeface="Symbol Std"/>
              </a:rPr>
              <a:t>=</a:t>
            </a:r>
            <a:r>
              <a:rPr lang="en-US" sz="1000" dirty="0" smtClean="0">
                <a:solidFill>
                  <a:srgbClr val="000000"/>
                </a:solidFill>
                <a:latin typeface="Arial" charset="0"/>
              </a:rPr>
              <a:t> 4</a:t>
            </a:r>
            <a:endParaRPr lang="en-US" sz="1000" dirty="0">
              <a:solidFill>
                <a:srgbClr val="000000"/>
              </a:solidFill>
              <a:latin typeface="Arial" charset="0"/>
            </a:endParaRPr>
          </a:p>
        </p:txBody>
      </p:sp>
      <p:sp>
        <p:nvSpPr>
          <p:cNvPr id="20" name="Text Box 31"/>
          <p:cNvSpPr txBox="1">
            <a:spLocks noChangeArrowheads="1"/>
          </p:cNvSpPr>
          <p:nvPr/>
        </p:nvSpPr>
        <p:spPr bwMode="auto">
          <a:xfrm>
            <a:off x="2355895" y="263685"/>
            <a:ext cx="734889" cy="197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ct val="90000"/>
              </a:lnSpc>
              <a:spcBef>
                <a:spcPct val="0"/>
              </a:spcBef>
              <a:spcAft>
                <a:spcPct val="0"/>
              </a:spcAft>
            </a:pPr>
            <a:r>
              <a:rPr lang="en-US" sz="1400" dirty="0" smtClean="0">
                <a:solidFill>
                  <a:srgbClr val="FFFFFF"/>
                </a:solidFill>
                <a:latin typeface="Arial" charset="0"/>
              </a:rPr>
              <a:t>MITOSIS</a:t>
            </a:r>
            <a:endParaRPr lang="en-US" sz="1400" dirty="0">
              <a:solidFill>
                <a:srgbClr val="FFFFFF"/>
              </a:solidFill>
              <a:latin typeface="Arial" charset="0"/>
            </a:endParaRPr>
          </a:p>
        </p:txBody>
      </p:sp>
      <p:sp>
        <p:nvSpPr>
          <p:cNvPr id="28" name="Text Box 31"/>
          <p:cNvSpPr txBox="1">
            <a:spLocks noChangeArrowheads="1"/>
          </p:cNvSpPr>
          <p:nvPr/>
        </p:nvSpPr>
        <p:spPr bwMode="auto">
          <a:xfrm>
            <a:off x="6021961" y="255219"/>
            <a:ext cx="867963" cy="197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ct val="90000"/>
              </a:lnSpc>
              <a:spcBef>
                <a:spcPct val="0"/>
              </a:spcBef>
              <a:spcAft>
                <a:spcPct val="0"/>
              </a:spcAft>
            </a:pPr>
            <a:r>
              <a:rPr lang="en-US" sz="1400" dirty="0" smtClean="0">
                <a:solidFill>
                  <a:srgbClr val="FFFFFF"/>
                </a:solidFill>
                <a:latin typeface="Arial" charset="0"/>
              </a:rPr>
              <a:t>MEIOSIS </a:t>
            </a:r>
            <a:r>
              <a:rPr lang="en-US" sz="1400" dirty="0" smtClean="0">
                <a:solidFill>
                  <a:srgbClr val="FFFFFF"/>
                </a:solidFill>
                <a:latin typeface="Times New Roman"/>
                <a:cs typeface="Times New Roman"/>
              </a:rPr>
              <a:t>I</a:t>
            </a:r>
            <a:endParaRPr lang="en-US" sz="1400" dirty="0">
              <a:solidFill>
                <a:srgbClr val="FFFFFF"/>
              </a:solidFill>
              <a:latin typeface="Times New Roman"/>
              <a:cs typeface="Times New Roman"/>
            </a:endParaRPr>
          </a:p>
        </p:txBody>
      </p:sp>
    </p:spTree>
    <p:extLst>
      <p:ext uri="{BB962C8B-B14F-4D97-AF65-F5344CB8AC3E}">
        <p14:creationId xmlns:p14="http://schemas.microsoft.com/office/powerpoint/2010/main" val="202333699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08_14MitosisVsMeiosis_2-U.jpg"/>
          <p:cNvPicPr>
            <a:picLocks noChangeAspect="1"/>
          </p:cNvPicPr>
          <p:nvPr/>
        </p:nvPicPr>
        <p:blipFill rotWithShape="1">
          <a:blip r:embed="rId3" cstate="email">
            <a:extLst>
              <a:ext uri="{28A0092B-C50C-407E-A947-70E740481C1C}">
                <a14:useLocalDpi xmlns:a14="http://schemas.microsoft.com/office/drawing/2010/main" val="0"/>
              </a:ext>
            </a:extLst>
          </a:blip>
          <a:srcRect b="3833"/>
          <a:stretch/>
        </p:blipFill>
        <p:spPr>
          <a:xfrm>
            <a:off x="734568" y="137160"/>
            <a:ext cx="7674864" cy="6331373"/>
          </a:xfrm>
          <a:prstGeom prst="rect">
            <a:avLst/>
          </a:prstGeom>
        </p:spPr>
      </p:pic>
      <p:sp>
        <p:nvSpPr>
          <p:cNvPr id="9217" name="Rectangle 3"/>
          <p:cNvSpPr>
            <a:spLocks noGrp="1" noChangeArrowheads="1"/>
          </p:cNvSpPr>
          <p:nvPr>
            <p:ph type="ctrTitle"/>
          </p:nvPr>
        </p:nvSpPr>
        <p:spPr bwMode="auto">
          <a:xfrm>
            <a:off x="20638" y="0"/>
            <a:ext cx="564832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1200" dirty="0">
                <a:latin typeface="Arial" charset="0"/>
              </a:rPr>
              <a:t>Figure </a:t>
            </a:r>
            <a:r>
              <a:rPr lang="en-US" sz="1200" dirty="0" smtClean="0">
                <a:latin typeface="Arial" charset="0"/>
              </a:rPr>
              <a:t>8.14-2</a:t>
            </a:r>
            <a:endParaRPr lang="en-US" sz="1200" dirty="0">
              <a:latin typeface="Arial" charset="0"/>
            </a:endParaRPr>
          </a:p>
        </p:txBody>
      </p:sp>
      <p:sp>
        <p:nvSpPr>
          <p:cNvPr id="4" name="Text Box 31"/>
          <p:cNvSpPr txBox="1">
            <a:spLocks noChangeArrowheads="1"/>
          </p:cNvSpPr>
          <p:nvPr/>
        </p:nvSpPr>
        <p:spPr bwMode="auto">
          <a:xfrm>
            <a:off x="3422695" y="778035"/>
            <a:ext cx="897870" cy="279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ct val="90000"/>
              </a:lnSpc>
              <a:spcBef>
                <a:spcPct val="0"/>
              </a:spcBef>
              <a:spcAft>
                <a:spcPct val="0"/>
              </a:spcAft>
            </a:pPr>
            <a:r>
              <a:rPr lang="en-US" sz="1000" dirty="0" smtClean="0">
                <a:solidFill>
                  <a:srgbClr val="000000"/>
                </a:solidFill>
                <a:latin typeface="Arial" charset="0"/>
              </a:rPr>
              <a:t>Chromosomes</a:t>
            </a:r>
            <a:br>
              <a:rPr lang="en-US" sz="1000" dirty="0" smtClean="0">
                <a:solidFill>
                  <a:srgbClr val="000000"/>
                </a:solidFill>
                <a:latin typeface="Arial" charset="0"/>
              </a:rPr>
            </a:br>
            <a:r>
              <a:rPr lang="en-US" sz="1000" dirty="0" smtClean="0">
                <a:solidFill>
                  <a:srgbClr val="000000"/>
                </a:solidFill>
                <a:latin typeface="Arial" charset="0"/>
              </a:rPr>
              <a:t>are duplicated</a:t>
            </a:r>
            <a:endParaRPr lang="en-US" sz="1000" dirty="0">
              <a:solidFill>
                <a:srgbClr val="000000"/>
              </a:solidFill>
              <a:latin typeface="Arial" charset="0"/>
            </a:endParaRPr>
          </a:p>
        </p:txBody>
      </p:sp>
      <p:cxnSp>
        <p:nvCxnSpPr>
          <p:cNvPr id="5" name="Straight Connector 4"/>
          <p:cNvCxnSpPr/>
          <p:nvPr/>
        </p:nvCxnSpPr>
        <p:spPr bwMode="auto">
          <a:xfrm flipV="1">
            <a:off x="2684266" y="1591733"/>
            <a:ext cx="554234" cy="13500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 name="Straight Connector 5"/>
          <p:cNvCxnSpPr/>
          <p:nvPr/>
        </p:nvCxnSpPr>
        <p:spPr bwMode="auto">
          <a:xfrm>
            <a:off x="2675800" y="1726733"/>
            <a:ext cx="444167" cy="3010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Straight Connector 6"/>
          <p:cNvCxnSpPr/>
          <p:nvPr/>
        </p:nvCxnSpPr>
        <p:spPr bwMode="auto">
          <a:xfrm flipV="1">
            <a:off x="6303433" y="1714500"/>
            <a:ext cx="402167" cy="80433"/>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Straight Connector 7"/>
          <p:cNvCxnSpPr/>
          <p:nvPr/>
        </p:nvCxnSpPr>
        <p:spPr bwMode="auto">
          <a:xfrm>
            <a:off x="6485467" y="1625600"/>
            <a:ext cx="207433" cy="88899"/>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Straight Connector 8"/>
          <p:cNvCxnSpPr/>
          <p:nvPr/>
        </p:nvCxnSpPr>
        <p:spPr bwMode="auto">
          <a:xfrm>
            <a:off x="6235700" y="1820333"/>
            <a:ext cx="444500" cy="258233"/>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Text Box 31"/>
          <p:cNvSpPr txBox="1">
            <a:spLocks noChangeArrowheads="1"/>
          </p:cNvSpPr>
          <p:nvPr/>
        </p:nvSpPr>
        <p:spPr bwMode="auto">
          <a:xfrm>
            <a:off x="5314995" y="784385"/>
            <a:ext cx="897870" cy="279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ct val="90000"/>
              </a:lnSpc>
              <a:spcBef>
                <a:spcPct val="0"/>
              </a:spcBef>
              <a:spcAft>
                <a:spcPct val="0"/>
              </a:spcAft>
            </a:pPr>
            <a:r>
              <a:rPr lang="en-US" sz="1000" dirty="0" smtClean="0">
                <a:solidFill>
                  <a:srgbClr val="000000"/>
                </a:solidFill>
                <a:latin typeface="Arial" charset="0"/>
              </a:rPr>
              <a:t>Chromosomes</a:t>
            </a:r>
            <a:br>
              <a:rPr lang="en-US" sz="1000" dirty="0" smtClean="0">
                <a:solidFill>
                  <a:srgbClr val="000000"/>
                </a:solidFill>
                <a:latin typeface="Arial" charset="0"/>
              </a:rPr>
            </a:br>
            <a:r>
              <a:rPr lang="en-US" sz="1000" dirty="0" smtClean="0">
                <a:solidFill>
                  <a:srgbClr val="000000"/>
                </a:solidFill>
                <a:latin typeface="Arial" charset="0"/>
              </a:rPr>
              <a:t>are duplicated</a:t>
            </a:r>
            <a:endParaRPr lang="en-US" sz="1000" dirty="0">
              <a:solidFill>
                <a:srgbClr val="000000"/>
              </a:solidFill>
              <a:latin typeface="Arial" charset="0"/>
            </a:endParaRPr>
          </a:p>
        </p:txBody>
      </p:sp>
      <p:sp>
        <p:nvSpPr>
          <p:cNvPr id="15" name="Text Box 31"/>
          <p:cNvSpPr txBox="1">
            <a:spLocks noChangeArrowheads="1"/>
          </p:cNvSpPr>
          <p:nvPr/>
        </p:nvSpPr>
        <p:spPr bwMode="auto">
          <a:xfrm>
            <a:off x="4502195" y="930435"/>
            <a:ext cx="648653" cy="279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lnSpc>
                <a:spcPct val="90000"/>
              </a:lnSpc>
              <a:spcBef>
                <a:spcPct val="0"/>
              </a:spcBef>
              <a:spcAft>
                <a:spcPct val="0"/>
              </a:spcAft>
            </a:pPr>
            <a:r>
              <a:rPr lang="en-US" sz="1000" dirty="0" smtClean="0">
                <a:solidFill>
                  <a:srgbClr val="000000"/>
                </a:solidFill>
                <a:latin typeface="Arial" charset="0"/>
              </a:rPr>
              <a:t>Parent cell</a:t>
            </a:r>
            <a:br>
              <a:rPr lang="en-US" sz="1000" dirty="0" smtClean="0">
                <a:solidFill>
                  <a:srgbClr val="000000"/>
                </a:solidFill>
                <a:latin typeface="Arial" charset="0"/>
              </a:rPr>
            </a:br>
            <a:r>
              <a:rPr lang="en-US" sz="1000" dirty="0" smtClean="0">
                <a:solidFill>
                  <a:srgbClr val="000000"/>
                </a:solidFill>
                <a:latin typeface="Arial" charset="0"/>
              </a:rPr>
              <a:t>2</a:t>
            </a:r>
            <a:r>
              <a:rPr lang="en-US" sz="1000" i="1" dirty="0" smtClean="0">
                <a:solidFill>
                  <a:srgbClr val="000000"/>
                </a:solidFill>
                <a:latin typeface="Arial" charset="0"/>
              </a:rPr>
              <a:t>n</a:t>
            </a:r>
            <a:r>
              <a:rPr lang="en-US" sz="1000" dirty="0" smtClean="0">
                <a:solidFill>
                  <a:srgbClr val="000000"/>
                </a:solidFill>
                <a:latin typeface="Arial" charset="0"/>
              </a:rPr>
              <a:t> </a:t>
            </a:r>
            <a:r>
              <a:rPr lang="en-US" sz="1000" dirty="0" smtClean="0">
                <a:solidFill>
                  <a:srgbClr val="000000"/>
                </a:solidFill>
                <a:latin typeface="Symbol Std"/>
                <a:cs typeface="Symbol Std"/>
              </a:rPr>
              <a:t>=</a:t>
            </a:r>
            <a:r>
              <a:rPr lang="en-US" sz="1000" dirty="0" smtClean="0">
                <a:solidFill>
                  <a:srgbClr val="000000"/>
                </a:solidFill>
                <a:latin typeface="Arial" charset="0"/>
              </a:rPr>
              <a:t> 4</a:t>
            </a:r>
            <a:endParaRPr lang="en-US" sz="1000" dirty="0">
              <a:solidFill>
                <a:srgbClr val="000000"/>
              </a:solidFill>
              <a:latin typeface="Arial" charset="0"/>
            </a:endParaRPr>
          </a:p>
        </p:txBody>
      </p:sp>
      <p:sp>
        <p:nvSpPr>
          <p:cNvPr id="16" name="Text Box 31"/>
          <p:cNvSpPr txBox="1">
            <a:spLocks noChangeArrowheads="1"/>
          </p:cNvSpPr>
          <p:nvPr/>
        </p:nvSpPr>
        <p:spPr bwMode="auto">
          <a:xfrm>
            <a:off x="1873295" y="1647985"/>
            <a:ext cx="983718" cy="41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ct val="90000"/>
              </a:lnSpc>
              <a:spcBef>
                <a:spcPct val="0"/>
              </a:spcBef>
              <a:spcAft>
                <a:spcPct val="0"/>
              </a:spcAft>
            </a:pPr>
            <a:r>
              <a:rPr lang="en-US" sz="1000" dirty="0" smtClean="0">
                <a:solidFill>
                  <a:srgbClr val="000000"/>
                </a:solidFill>
                <a:latin typeface="Arial" charset="0"/>
              </a:rPr>
              <a:t>Homologous</a:t>
            </a:r>
            <a:br>
              <a:rPr lang="en-US" sz="1000" dirty="0" smtClean="0">
                <a:solidFill>
                  <a:srgbClr val="000000"/>
                </a:solidFill>
                <a:latin typeface="Arial" charset="0"/>
              </a:rPr>
            </a:br>
            <a:r>
              <a:rPr lang="en-US" sz="1000" dirty="0" smtClean="0">
                <a:solidFill>
                  <a:srgbClr val="000000"/>
                </a:solidFill>
                <a:latin typeface="Arial" charset="0"/>
              </a:rPr>
              <a:t>chromosomes</a:t>
            </a:r>
          </a:p>
          <a:p>
            <a:pPr eaLnBrk="0" fontAlgn="base" hangingPunct="0">
              <a:lnSpc>
                <a:spcPct val="90000"/>
              </a:lnSpc>
              <a:spcBef>
                <a:spcPct val="0"/>
              </a:spcBef>
              <a:spcAft>
                <a:spcPct val="0"/>
              </a:spcAft>
            </a:pPr>
            <a:r>
              <a:rPr lang="en-US" sz="1000" dirty="0" smtClean="0">
                <a:solidFill>
                  <a:srgbClr val="000000"/>
                </a:solidFill>
                <a:latin typeface="Arial" charset="0"/>
              </a:rPr>
              <a:t>remain separate</a:t>
            </a:r>
            <a:endParaRPr lang="en-US" sz="1000" dirty="0">
              <a:solidFill>
                <a:srgbClr val="000000"/>
              </a:solidFill>
              <a:latin typeface="Arial" charset="0"/>
            </a:endParaRPr>
          </a:p>
        </p:txBody>
      </p:sp>
      <p:sp>
        <p:nvSpPr>
          <p:cNvPr id="20" name="Text Box 31"/>
          <p:cNvSpPr txBox="1">
            <a:spLocks noChangeArrowheads="1"/>
          </p:cNvSpPr>
          <p:nvPr/>
        </p:nvSpPr>
        <p:spPr bwMode="auto">
          <a:xfrm>
            <a:off x="2355895" y="263685"/>
            <a:ext cx="734889" cy="197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ct val="90000"/>
              </a:lnSpc>
              <a:spcBef>
                <a:spcPct val="0"/>
              </a:spcBef>
              <a:spcAft>
                <a:spcPct val="0"/>
              </a:spcAft>
            </a:pPr>
            <a:r>
              <a:rPr lang="en-US" sz="1400" dirty="0" smtClean="0">
                <a:solidFill>
                  <a:srgbClr val="FFFFFF"/>
                </a:solidFill>
                <a:latin typeface="Arial" charset="0"/>
              </a:rPr>
              <a:t>MITOSIS</a:t>
            </a:r>
            <a:endParaRPr lang="en-US" sz="1400" dirty="0">
              <a:solidFill>
                <a:srgbClr val="FFFFFF"/>
              </a:solidFill>
              <a:latin typeface="Arial" charset="0"/>
            </a:endParaRPr>
          </a:p>
        </p:txBody>
      </p:sp>
      <p:sp>
        <p:nvSpPr>
          <p:cNvPr id="21" name="Text Box 31"/>
          <p:cNvSpPr txBox="1">
            <a:spLocks noChangeArrowheads="1"/>
          </p:cNvSpPr>
          <p:nvPr/>
        </p:nvSpPr>
        <p:spPr bwMode="auto">
          <a:xfrm>
            <a:off x="1003345" y="1222535"/>
            <a:ext cx="701289"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ct val="90000"/>
              </a:lnSpc>
              <a:spcBef>
                <a:spcPct val="0"/>
              </a:spcBef>
              <a:spcAft>
                <a:spcPct val="0"/>
              </a:spcAft>
            </a:pPr>
            <a:r>
              <a:rPr lang="en-US" sz="1200" dirty="0" smtClean="0">
                <a:solidFill>
                  <a:srgbClr val="294E83"/>
                </a:solidFill>
                <a:latin typeface="Arial" charset="0"/>
              </a:rPr>
              <a:t>Prophase</a:t>
            </a:r>
          </a:p>
        </p:txBody>
      </p:sp>
      <p:sp>
        <p:nvSpPr>
          <p:cNvPr id="25" name="Text Box 31"/>
          <p:cNvSpPr txBox="1">
            <a:spLocks noChangeArrowheads="1"/>
          </p:cNvSpPr>
          <p:nvPr/>
        </p:nvSpPr>
        <p:spPr bwMode="auto">
          <a:xfrm>
            <a:off x="7415787" y="1222535"/>
            <a:ext cx="803931"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ct val="90000"/>
              </a:lnSpc>
              <a:spcBef>
                <a:spcPct val="0"/>
              </a:spcBef>
              <a:spcAft>
                <a:spcPct val="0"/>
              </a:spcAft>
            </a:pPr>
            <a:r>
              <a:rPr lang="en-US" sz="1200" dirty="0" smtClean="0">
                <a:solidFill>
                  <a:srgbClr val="294E83"/>
                </a:solidFill>
                <a:latin typeface="Arial" charset="0"/>
              </a:rPr>
              <a:t>Prophase </a:t>
            </a:r>
            <a:r>
              <a:rPr lang="en-US" sz="1200" dirty="0" smtClean="0">
                <a:solidFill>
                  <a:srgbClr val="294E83"/>
                </a:solidFill>
                <a:latin typeface="Times New Roman"/>
                <a:cs typeface="Times New Roman"/>
              </a:rPr>
              <a:t>I</a:t>
            </a:r>
          </a:p>
        </p:txBody>
      </p:sp>
      <p:sp>
        <p:nvSpPr>
          <p:cNvPr id="28" name="Text Box 31"/>
          <p:cNvSpPr txBox="1">
            <a:spLocks noChangeArrowheads="1"/>
          </p:cNvSpPr>
          <p:nvPr/>
        </p:nvSpPr>
        <p:spPr bwMode="auto">
          <a:xfrm>
            <a:off x="6021961" y="255219"/>
            <a:ext cx="867963" cy="197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ct val="90000"/>
              </a:lnSpc>
              <a:spcBef>
                <a:spcPct val="0"/>
              </a:spcBef>
              <a:spcAft>
                <a:spcPct val="0"/>
              </a:spcAft>
            </a:pPr>
            <a:r>
              <a:rPr lang="en-US" sz="1400" dirty="0" smtClean="0">
                <a:solidFill>
                  <a:srgbClr val="FFFFFF"/>
                </a:solidFill>
                <a:latin typeface="Arial" charset="0"/>
              </a:rPr>
              <a:t>MEIOSIS </a:t>
            </a:r>
            <a:r>
              <a:rPr lang="en-US" sz="1400" dirty="0" smtClean="0">
                <a:solidFill>
                  <a:srgbClr val="FFFFFF"/>
                </a:solidFill>
                <a:latin typeface="Times New Roman"/>
                <a:cs typeface="Times New Roman"/>
              </a:rPr>
              <a:t>I</a:t>
            </a:r>
            <a:endParaRPr lang="en-US" sz="1400" dirty="0">
              <a:solidFill>
                <a:srgbClr val="FFFFFF"/>
              </a:solidFill>
              <a:latin typeface="Times New Roman"/>
              <a:cs typeface="Times New Roman"/>
            </a:endParaRPr>
          </a:p>
        </p:txBody>
      </p:sp>
      <p:sp>
        <p:nvSpPr>
          <p:cNvPr id="29" name="Text Box 31"/>
          <p:cNvSpPr txBox="1">
            <a:spLocks noChangeArrowheads="1"/>
          </p:cNvSpPr>
          <p:nvPr/>
        </p:nvSpPr>
        <p:spPr bwMode="auto">
          <a:xfrm>
            <a:off x="6728928" y="1504051"/>
            <a:ext cx="876580" cy="41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ct val="90000"/>
              </a:lnSpc>
              <a:spcBef>
                <a:spcPct val="0"/>
              </a:spcBef>
              <a:spcAft>
                <a:spcPct val="0"/>
              </a:spcAft>
            </a:pPr>
            <a:r>
              <a:rPr lang="en-US" sz="1000" dirty="0" smtClean="0">
                <a:solidFill>
                  <a:srgbClr val="000000"/>
                </a:solidFill>
                <a:latin typeface="Arial" charset="0"/>
              </a:rPr>
              <a:t>Homologous</a:t>
            </a:r>
            <a:br>
              <a:rPr lang="en-US" sz="1000" dirty="0" smtClean="0">
                <a:solidFill>
                  <a:srgbClr val="000000"/>
                </a:solidFill>
                <a:latin typeface="Arial" charset="0"/>
              </a:rPr>
            </a:br>
            <a:r>
              <a:rPr lang="en-US" sz="1000" dirty="0" smtClean="0">
                <a:solidFill>
                  <a:srgbClr val="000000"/>
                </a:solidFill>
                <a:latin typeface="Arial" charset="0"/>
              </a:rPr>
              <a:t>chromosomes</a:t>
            </a:r>
            <a:br>
              <a:rPr lang="en-US" sz="1000" dirty="0" smtClean="0">
                <a:solidFill>
                  <a:srgbClr val="000000"/>
                </a:solidFill>
                <a:latin typeface="Arial" charset="0"/>
              </a:rPr>
            </a:br>
            <a:r>
              <a:rPr lang="en-US" sz="1000" dirty="0" smtClean="0">
                <a:solidFill>
                  <a:srgbClr val="000000"/>
                </a:solidFill>
                <a:latin typeface="Arial" charset="0"/>
              </a:rPr>
              <a:t>pair up</a:t>
            </a:r>
            <a:endParaRPr lang="en-US" sz="1000" dirty="0">
              <a:solidFill>
                <a:srgbClr val="000000"/>
              </a:solidFill>
              <a:latin typeface="Arial" charset="0"/>
            </a:endParaRPr>
          </a:p>
        </p:txBody>
      </p:sp>
      <p:sp>
        <p:nvSpPr>
          <p:cNvPr id="30" name="Text Box 31"/>
          <p:cNvSpPr txBox="1">
            <a:spLocks noChangeArrowheads="1"/>
          </p:cNvSpPr>
          <p:nvPr/>
        </p:nvSpPr>
        <p:spPr bwMode="auto">
          <a:xfrm>
            <a:off x="6711995" y="2003585"/>
            <a:ext cx="862303" cy="141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ct val="90000"/>
              </a:lnSpc>
              <a:spcBef>
                <a:spcPct val="0"/>
              </a:spcBef>
              <a:spcAft>
                <a:spcPct val="0"/>
              </a:spcAft>
            </a:pPr>
            <a:r>
              <a:rPr lang="en-US" sz="1000" dirty="0" smtClean="0">
                <a:solidFill>
                  <a:srgbClr val="000000"/>
                </a:solidFill>
                <a:latin typeface="Arial" charset="0"/>
              </a:rPr>
              <a:t>Crossing over</a:t>
            </a:r>
            <a:endParaRPr lang="en-US" sz="1000" dirty="0">
              <a:solidFill>
                <a:srgbClr val="000000"/>
              </a:solidFill>
              <a:latin typeface="Arial" charset="0"/>
            </a:endParaRPr>
          </a:p>
        </p:txBody>
      </p:sp>
    </p:spTree>
    <p:extLst>
      <p:ext uri="{BB962C8B-B14F-4D97-AF65-F5344CB8AC3E}">
        <p14:creationId xmlns:p14="http://schemas.microsoft.com/office/powerpoint/2010/main" val="393871212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08_14MitosisVsMeiosis_3-U.jpg"/>
          <p:cNvPicPr>
            <a:picLocks noChangeAspect="1"/>
          </p:cNvPicPr>
          <p:nvPr/>
        </p:nvPicPr>
        <p:blipFill rotWithShape="1">
          <a:blip r:embed="rId3" cstate="email">
            <a:extLst>
              <a:ext uri="{28A0092B-C50C-407E-A947-70E740481C1C}">
                <a14:useLocalDpi xmlns:a14="http://schemas.microsoft.com/office/drawing/2010/main" val="0"/>
              </a:ext>
            </a:extLst>
          </a:blip>
          <a:srcRect b="3704"/>
          <a:stretch/>
        </p:blipFill>
        <p:spPr>
          <a:xfrm>
            <a:off x="734568" y="137160"/>
            <a:ext cx="7674864" cy="6339840"/>
          </a:xfrm>
          <a:prstGeom prst="rect">
            <a:avLst/>
          </a:prstGeom>
        </p:spPr>
      </p:pic>
      <p:sp>
        <p:nvSpPr>
          <p:cNvPr id="9217" name="Rectangle 3"/>
          <p:cNvSpPr>
            <a:spLocks noGrp="1" noChangeArrowheads="1"/>
          </p:cNvSpPr>
          <p:nvPr>
            <p:ph type="ctrTitle"/>
          </p:nvPr>
        </p:nvSpPr>
        <p:spPr bwMode="auto">
          <a:xfrm>
            <a:off x="20638" y="0"/>
            <a:ext cx="564832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1200" dirty="0">
                <a:latin typeface="Arial" charset="0"/>
              </a:rPr>
              <a:t>Figure </a:t>
            </a:r>
            <a:r>
              <a:rPr lang="en-US" sz="1200" dirty="0" smtClean="0">
                <a:latin typeface="Arial" charset="0"/>
              </a:rPr>
              <a:t>8.14-3</a:t>
            </a:r>
            <a:endParaRPr lang="en-US" sz="1200" dirty="0">
              <a:latin typeface="Arial" charset="0"/>
            </a:endParaRPr>
          </a:p>
        </p:txBody>
      </p:sp>
      <p:sp>
        <p:nvSpPr>
          <p:cNvPr id="4" name="Text Box 31"/>
          <p:cNvSpPr txBox="1">
            <a:spLocks noChangeArrowheads="1"/>
          </p:cNvSpPr>
          <p:nvPr/>
        </p:nvSpPr>
        <p:spPr bwMode="auto">
          <a:xfrm>
            <a:off x="3422695" y="778035"/>
            <a:ext cx="897870" cy="279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ct val="90000"/>
              </a:lnSpc>
              <a:spcBef>
                <a:spcPct val="0"/>
              </a:spcBef>
              <a:spcAft>
                <a:spcPct val="0"/>
              </a:spcAft>
            </a:pPr>
            <a:r>
              <a:rPr lang="en-US" sz="1000" dirty="0" smtClean="0">
                <a:solidFill>
                  <a:srgbClr val="000000"/>
                </a:solidFill>
                <a:latin typeface="Arial" charset="0"/>
              </a:rPr>
              <a:t>Chromosomes</a:t>
            </a:r>
            <a:br>
              <a:rPr lang="en-US" sz="1000" dirty="0" smtClean="0">
                <a:solidFill>
                  <a:srgbClr val="000000"/>
                </a:solidFill>
                <a:latin typeface="Arial" charset="0"/>
              </a:rPr>
            </a:br>
            <a:r>
              <a:rPr lang="en-US" sz="1000" dirty="0" smtClean="0">
                <a:solidFill>
                  <a:srgbClr val="000000"/>
                </a:solidFill>
                <a:latin typeface="Arial" charset="0"/>
              </a:rPr>
              <a:t>are duplicated</a:t>
            </a:r>
            <a:endParaRPr lang="en-US" sz="1000" dirty="0">
              <a:solidFill>
                <a:srgbClr val="000000"/>
              </a:solidFill>
              <a:latin typeface="Arial" charset="0"/>
            </a:endParaRPr>
          </a:p>
        </p:txBody>
      </p:sp>
      <p:cxnSp>
        <p:nvCxnSpPr>
          <p:cNvPr id="5" name="Straight Connector 4"/>
          <p:cNvCxnSpPr/>
          <p:nvPr/>
        </p:nvCxnSpPr>
        <p:spPr bwMode="auto">
          <a:xfrm flipV="1">
            <a:off x="2684266" y="1591733"/>
            <a:ext cx="554234" cy="13500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 name="Straight Connector 5"/>
          <p:cNvCxnSpPr/>
          <p:nvPr/>
        </p:nvCxnSpPr>
        <p:spPr bwMode="auto">
          <a:xfrm>
            <a:off x="2675800" y="1726733"/>
            <a:ext cx="444167" cy="3010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Straight Connector 6"/>
          <p:cNvCxnSpPr/>
          <p:nvPr/>
        </p:nvCxnSpPr>
        <p:spPr bwMode="auto">
          <a:xfrm flipV="1">
            <a:off x="6303433" y="1714500"/>
            <a:ext cx="402167" cy="80433"/>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Straight Connector 7"/>
          <p:cNvCxnSpPr/>
          <p:nvPr/>
        </p:nvCxnSpPr>
        <p:spPr bwMode="auto">
          <a:xfrm>
            <a:off x="6485467" y="1625600"/>
            <a:ext cx="207433" cy="88899"/>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Straight Connector 8"/>
          <p:cNvCxnSpPr/>
          <p:nvPr/>
        </p:nvCxnSpPr>
        <p:spPr bwMode="auto">
          <a:xfrm>
            <a:off x="6235700" y="1820333"/>
            <a:ext cx="444500" cy="258233"/>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Text Box 31"/>
          <p:cNvSpPr txBox="1">
            <a:spLocks noChangeArrowheads="1"/>
          </p:cNvSpPr>
          <p:nvPr/>
        </p:nvSpPr>
        <p:spPr bwMode="auto">
          <a:xfrm>
            <a:off x="5314995" y="784385"/>
            <a:ext cx="897870" cy="279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ct val="90000"/>
              </a:lnSpc>
              <a:spcBef>
                <a:spcPct val="0"/>
              </a:spcBef>
              <a:spcAft>
                <a:spcPct val="0"/>
              </a:spcAft>
            </a:pPr>
            <a:r>
              <a:rPr lang="en-US" sz="1000" dirty="0" smtClean="0">
                <a:solidFill>
                  <a:srgbClr val="000000"/>
                </a:solidFill>
                <a:latin typeface="Arial" charset="0"/>
              </a:rPr>
              <a:t>Chromosomes</a:t>
            </a:r>
            <a:br>
              <a:rPr lang="en-US" sz="1000" dirty="0" smtClean="0">
                <a:solidFill>
                  <a:srgbClr val="000000"/>
                </a:solidFill>
                <a:latin typeface="Arial" charset="0"/>
              </a:rPr>
            </a:br>
            <a:r>
              <a:rPr lang="en-US" sz="1000" dirty="0" smtClean="0">
                <a:solidFill>
                  <a:srgbClr val="000000"/>
                </a:solidFill>
                <a:latin typeface="Arial" charset="0"/>
              </a:rPr>
              <a:t>are duplicated</a:t>
            </a:r>
            <a:endParaRPr lang="en-US" sz="1000" dirty="0">
              <a:solidFill>
                <a:srgbClr val="000000"/>
              </a:solidFill>
              <a:latin typeface="Arial" charset="0"/>
            </a:endParaRPr>
          </a:p>
        </p:txBody>
      </p:sp>
      <p:sp>
        <p:nvSpPr>
          <p:cNvPr id="15" name="Text Box 31"/>
          <p:cNvSpPr txBox="1">
            <a:spLocks noChangeArrowheads="1"/>
          </p:cNvSpPr>
          <p:nvPr/>
        </p:nvSpPr>
        <p:spPr bwMode="auto">
          <a:xfrm>
            <a:off x="4502195" y="930435"/>
            <a:ext cx="648653" cy="279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lnSpc>
                <a:spcPct val="90000"/>
              </a:lnSpc>
              <a:spcBef>
                <a:spcPct val="0"/>
              </a:spcBef>
              <a:spcAft>
                <a:spcPct val="0"/>
              </a:spcAft>
            </a:pPr>
            <a:r>
              <a:rPr lang="en-US" sz="1000" dirty="0" smtClean="0">
                <a:solidFill>
                  <a:srgbClr val="000000"/>
                </a:solidFill>
                <a:latin typeface="Arial" charset="0"/>
              </a:rPr>
              <a:t>Parent cell</a:t>
            </a:r>
            <a:br>
              <a:rPr lang="en-US" sz="1000" dirty="0" smtClean="0">
                <a:solidFill>
                  <a:srgbClr val="000000"/>
                </a:solidFill>
                <a:latin typeface="Arial" charset="0"/>
              </a:rPr>
            </a:br>
            <a:r>
              <a:rPr lang="en-US" sz="1000" dirty="0" smtClean="0">
                <a:solidFill>
                  <a:srgbClr val="000000"/>
                </a:solidFill>
                <a:latin typeface="Arial" charset="0"/>
              </a:rPr>
              <a:t>2</a:t>
            </a:r>
            <a:r>
              <a:rPr lang="en-US" sz="1000" i="1" dirty="0" smtClean="0">
                <a:solidFill>
                  <a:srgbClr val="000000"/>
                </a:solidFill>
                <a:latin typeface="Arial" charset="0"/>
              </a:rPr>
              <a:t>n</a:t>
            </a:r>
            <a:r>
              <a:rPr lang="en-US" sz="1000" dirty="0" smtClean="0">
                <a:solidFill>
                  <a:srgbClr val="000000"/>
                </a:solidFill>
                <a:latin typeface="Arial" charset="0"/>
              </a:rPr>
              <a:t> </a:t>
            </a:r>
            <a:r>
              <a:rPr lang="en-US" sz="1000" dirty="0" smtClean="0">
                <a:solidFill>
                  <a:srgbClr val="000000"/>
                </a:solidFill>
                <a:latin typeface="Symbol Std"/>
                <a:cs typeface="Symbol Std"/>
              </a:rPr>
              <a:t>=</a:t>
            </a:r>
            <a:r>
              <a:rPr lang="en-US" sz="1000" dirty="0" smtClean="0">
                <a:solidFill>
                  <a:srgbClr val="000000"/>
                </a:solidFill>
                <a:latin typeface="Arial" charset="0"/>
              </a:rPr>
              <a:t> 4</a:t>
            </a:r>
            <a:endParaRPr lang="en-US" sz="1000" dirty="0">
              <a:solidFill>
                <a:srgbClr val="000000"/>
              </a:solidFill>
              <a:latin typeface="Arial" charset="0"/>
            </a:endParaRPr>
          </a:p>
        </p:txBody>
      </p:sp>
      <p:sp>
        <p:nvSpPr>
          <p:cNvPr id="16" name="Text Box 31"/>
          <p:cNvSpPr txBox="1">
            <a:spLocks noChangeArrowheads="1"/>
          </p:cNvSpPr>
          <p:nvPr/>
        </p:nvSpPr>
        <p:spPr bwMode="auto">
          <a:xfrm>
            <a:off x="1873295" y="1647985"/>
            <a:ext cx="983718" cy="41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ct val="90000"/>
              </a:lnSpc>
              <a:spcBef>
                <a:spcPct val="0"/>
              </a:spcBef>
              <a:spcAft>
                <a:spcPct val="0"/>
              </a:spcAft>
            </a:pPr>
            <a:r>
              <a:rPr lang="en-US" sz="1000" dirty="0" smtClean="0">
                <a:solidFill>
                  <a:srgbClr val="000000"/>
                </a:solidFill>
                <a:latin typeface="Arial" charset="0"/>
              </a:rPr>
              <a:t>Homologous</a:t>
            </a:r>
            <a:br>
              <a:rPr lang="en-US" sz="1000" dirty="0" smtClean="0">
                <a:solidFill>
                  <a:srgbClr val="000000"/>
                </a:solidFill>
                <a:latin typeface="Arial" charset="0"/>
              </a:rPr>
            </a:br>
            <a:r>
              <a:rPr lang="en-US" sz="1000" dirty="0" smtClean="0">
                <a:solidFill>
                  <a:srgbClr val="000000"/>
                </a:solidFill>
                <a:latin typeface="Arial" charset="0"/>
              </a:rPr>
              <a:t>chromosomes</a:t>
            </a:r>
          </a:p>
          <a:p>
            <a:pPr eaLnBrk="0" fontAlgn="base" hangingPunct="0">
              <a:lnSpc>
                <a:spcPct val="90000"/>
              </a:lnSpc>
              <a:spcBef>
                <a:spcPct val="0"/>
              </a:spcBef>
              <a:spcAft>
                <a:spcPct val="0"/>
              </a:spcAft>
            </a:pPr>
            <a:r>
              <a:rPr lang="en-US" sz="1000" dirty="0" smtClean="0">
                <a:solidFill>
                  <a:srgbClr val="000000"/>
                </a:solidFill>
                <a:latin typeface="Arial" charset="0"/>
              </a:rPr>
              <a:t>remain separate</a:t>
            </a:r>
            <a:endParaRPr lang="en-US" sz="1000" dirty="0">
              <a:solidFill>
                <a:srgbClr val="000000"/>
              </a:solidFill>
              <a:latin typeface="Arial" charset="0"/>
            </a:endParaRPr>
          </a:p>
        </p:txBody>
      </p:sp>
      <p:sp>
        <p:nvSpPr>
          <p:cNvPr id="17" name="Text Box 31"/>
          <p:cNvSpPr txBox="1">
            <a:spLocks noChangeArrowheads="1"/>
          </p:cNvSpPr>
          <p:nvPr/>
        </p:nvSpPr>
        <p:spPr bwMode="auto">
          <a:xfrm>
            <a:off x="1866945" y="2727485"/>
            <a:ext cx="1004945" cy="41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ct val="90000"/>
              </a:lnSpc>
              <a:spcBef>
                <a:spcPct val="0"/>
              </a:spcBef>
              <a:spcAft>
                <a:spcPct val="0"/>
              </a:spcAft>
            </a:pPr>
            <a:r>
              <a:rPr lang="en-US" sz="1000" dirty="0" smtClean="0">
                <a:solidFill>
                  <a:srgbClr val="000000"/>
                </a:solidFill>
                <a:latin typeface="Arial" charset="0"/>
              </a:rPr>
              <a:t>Chromosomes</a:t>
            </a:r>
            <a:br>
              <a:rPr lang="en-US" sz="1000" dirty="0" smtClean="0">
                <a:solidFill>
                  <a:srgbClr val="000000"/>
                </a:solidFill>
                <a:latin typeface="Arial" charset="0"/>
              </a:rPr>
            </a:br>
            <a:r>
              <a:rPr lang="en-US" sz="1000" dirty="0" smtClean="0">
                <a:solidFill>
                  <a:srgbClr val="000000"/>
                </a:solidFill>
                <a:latin typeface="Arial" charset="0"/>
              </a:rPr>
              <a:t>line up at the</a:t>
            </a:r>
            <a:br>
              <a:rPr lang="en-US" sz="1000" dirty="0" smtClean="0">
                <a:solidFill>
                  <a:srgbClr val="000000"/>
                </a:solidFill>
                <a:latin typeface="Arial" charset="0"/>
              </a:rPr>
            </a:br>
            <a:r>
              <a:rPr lang="en-US" sz="1000" dirty="0" smtClean="0">
                <a:solidFill>
                  <a:srgbClr val="000000"/>
                </a:solidFill>
                <a:latin typeface="Arial" charset="0"/>
              </a:rPr>
              <a:t>metaphase plate</a:t>
            </a:r>
            <a:endParaRPr lang="en-US" sz="1000" dirty="0">
              <a:solidFill>
                <a:srgbClr val="000000"/>
              </a:solidFill>
              <a:latin typeface="Arial" charset="0"/>
            </a:endParaRPr>
          </a:p>
        </p:txBody>
      </p:sp>
      <p:sp>
        <p:nvSpPr>
          <p:cNvPr id="20" name="Text Box 31"/>
          <p:cNvSpPr txBox="1">
            <a:spLocks noChangeArrowheads="1"/>
          </p:cNvSpPr>
          <p:nvPr/>
        </p:nvSpPr>
        <p:spPr bwMode="auto">
          <a:xfrm>
            <a:off x="2355895" y="263685"/>
            <a:ext cx="734889" cy="197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ct val="90000"/>
              </a:lnSpc>
              <a:spcBef>
                <a:spcPct val="0"/>
              </a:spcBef>
              <a:spcAft>
                <a:spcPct val="0"/>
              </a:spcAft>
            </a:pPr>
            <a:r>
              <a:rPr lang="en-US" sz="1400" dirty="0" smtClean="0">
                <a:solidFill>
                  <a:srgbClr val="FFFFFF"/>
                </a:solidFill>
                <a:latin typeface="Arial" charset="0"/>
              </a:rPr>
              <a:t>MITOSIS</a:t>
            </a:r>
            <a:endParaRPr lang="en-US" sz="1400" dirty="0">
              <a:solidFill>
                <a:srgbClr val="FFFFFF"/>
              </a:solidFill>
              <a:latin typeface="Arial" charset="0"/>
            </a:endParaRPr>
          </a:p>
        </p:txBody>
      </p:sp>
      <p:sp>
        <p:nvSpPr>
          <p:cNvPr id="21" name="Text Box 31"/>
          <p:cNvSpPr txBox="1">
            <a:spLocks noChangeArrowheads="1"/>
          </p:cNvSpPr>
          <p:nvPr/>
        </p:nvSpPr>
        <p:spPr bwMode="auto">
          <a:xfrm>
            <a:off x="1003345" y="1222535"/>
            <a:ext cx="701289"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ct val="90000"/>
              </a:lnSpc>
              <a:spcBef>
                <a:spcPct val="0"/>
              </a:spcBef>
              <a:spcAft>
                <a:spcPct val="0"/>
              </a:spcAft>
            </a:pPr>
            <a:r>
              <a:rPr lang="en-US" sz="1200" dirty="0" smtClean="0">
                <a:solidFill>
                  <a:srgbClr val="294E83"/>
                </a:solidFill>
                <a:latin typeface="Arial" charset="0"/>
              </a:rPr>
              <a:t>Prophase</a:t>
            </a:r>
          </a:p>
        </p:txBody>
      </p:sp>
      <p:sp>
        <p:nvSpPr>
          <p:cNvPr id="22" name="Text Box 31"/>
          <p:cNvSpPr txBox="1">
            <a:spLocks noChangeArrowheads="1"/>
          </p:cNvSpPr>
          <p:nvPr/>
        </p:nvSpPr>
        <p:spPr bwMode="auto">
          <a:xfrm>
            <a:off x="958895" y="2257585"/>
            <a:ext cx="795365"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ct val="90000"/>
              </a:lnSpc>
              <a:spcBef>
                <a:spcPct val="0"/>
              </a:spcBef>
              <a:spcAft>
                <a:spcPct val="0"/>
              </a:spcAft>
            </a:pPr>
            <a:r>
              <a:rPr lang="en-US" sz="1200" dirty="0" smtClean="0">
                <a:solidFill>
                  <a:srgbClr val="294E83"/>
                </a:solidFill>
                <a:latin typeface="Arial" charset="0"/>
              </a:rPr>
              <a:t>Metaphase</a:t>
            </a:r>
            <a:endParaRPr lang="en-US" sz="1200" dirty="0">
              <a:solidFill>
                <a:srgbClr val="294E83"/>
              </a:solidFill>
              <a:latin typeface="Arial" charset="0"/>
            </a:endParaRPr>
          </a:p>
        </p:txBody>
      </p:sp>
      <p:sp>
        <p:nvSpPr>
          <p:cNvPr id="25" name="Text Box 31"/>
          <p:cNvSpPr txBox="1">
            <a:spLocks noChangeArrowheads="1"/>
          </p:cNvSpPr>
          <p:nvPr/>
        </p:nvSpPr>
        <p:spPr bwMode="auto">
          <a:xfrm>
            <a:off x="7415787" y="1222535"/>
            <a:ext cx="803931"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ct val="90000"/>
              </a:lnSpc>
              <a:spcBef>
                <a:spcPct val="0"/>
              </a:spcBef>
              <a:spcAft>
                <a:spcPct val="0"/>
              </a:spcAft>
            </a:pPr>
            <a:r>
              <a:rPr lang="en-US" sz="1200" dirty="0" smtClean="0">
                <a:solidFill>
                  <a:srgbClr val="294E83"/>
                </a:solidFill>
                <a:latin typeface="Arial" charset="0"/>
              </a:rPr>
              <a:t>Prophase </a:t>
            </a:r>
            <a:r>
              <a:rPr lang="en-US" sz="1200" dirty="0" smtClean="0">
                <a:solidFill>
                  <a:srgbClr val="294E83"/>
                </a:solidFill>
                <a:latin typeface="Times New Roman"/>
                <a:cs typeface="Times New Roman"/>
              </a:rPr>
              <a:t>I</a:t>
            </a:r>
          </a:p>
        </p:txBody>
      </p:sp>
      <p:sp>
        <p:nvSpPr>
          <p:cNvPr id="26" name="Text Box 31"/>
          <p:cNvSpPr txBox="1">
            <a:spLocks noChangeArrowheads="1"/>
          </p:cNvSpPr>
          <p:nvPr/>
        </p:nvSpPr>
        <p:spPr bwMode="auto">
          <a:xfrm>
            <a:off x="7371337" y="2254410"/>
            <a:ext cx="898007"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ct val="90000"/>
              </a:lnSpc>
              <a:spcBef>
                <a:spcPct val="0"/>
              </a:spcBef>
              <a:spcAft>
                <a:spcPct val="0"/>
              </a:spcAft>
            </a:pPr>
            <a:r>
              <a:rPr lang="en-US" sz="1200" dirty="0" smtClean="0">
                <a:solidFill>
                  <a:srgbClr val="294E83"/>
                </a:solidFill>
                <a:latin typeface="Arial" charset="0"/>
              </a:rPr>
              <a:t>Metaphase </a:t>
            </a:r>
            <a:r>
              <a:rPr lang="en-US" sz="1200" dirty="0" smtClean="0">
                <a:solidFill>
                  <a:srgbClr val="294E83"/>
                </a:solidFill>
                <a:latin typeface="Times New Roman"/>
                <a:cs typeface="Times New Roman"/>
              </a:rPr>
              <a:t>I</a:t>
            </a:r>
            <a:endParaRPr lang="en-US" sz="1200" dirty="0">
              <a:solidFill>
                <a:srgbClr val="294E83"/>
              </a:solidFill>
              <a:latin typeface="Arial" charset="0"/>
            </a:endParaRPr>
          </a:p>
        </p:txBody>
      </p:sp>
      <p:sp>
        <p:nvSpPr>
          <p:cNvPr id="28" name="Text Box 31"/>
          <p:cNvSpPr txBox="1">
            <a:spLocks noChangeArrowheads="1"/>
          </p:cNvSpPr>
          <p:nvPr/>
        </p:nvSpPr>
        <p:spPr bwMode="auto">
          <a:xfrm>
            <a:off x="6021961" y="255219"/>
            <a:ext cx="867963" cy="197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ct val="90000"/>
              </a:lnSpc>
              <a:spcBef>
                <a:spcPct val="0"/>
              </a:spcBef>
              <a:spcAft>
                <a:spcPct val="0"/>
              </a:spcAft>
            </a:pPr>
            <a:r>
              <a:rPr lang="en-US" sz="1400" dirty="0" smtClean="0">
                <a:solidFill>
                  <a:srgbClr val="FFFFFF"/>
                </a:solidFill>
                <a:latin typeface="Arial" charset="0"/>
              </a:rPr>
              <a:t>MEIOSIS </a:t>
            </a:r>
            <a:r>
              <a:rPr lang="en-US" sz="1400" dirty="0" smtClean="0">
                <a:solidFill>
                  <a:srgbClr val="FFFFFF"/>
                </a:solidFill>
                <a:latin typeface="Times New Roman"/>
                <a:cs typeface="Times New Roman"/>
              </a:rPr>
              <a:t>I</a:t>
            </a:r>
            <a:endParaRPr lang="en-US" sz="1400" dirty="0">
              <a:solidFill>
                <a:srgbClr val="FFFFFF"/>
              </a:solidFill>
              <a:latin typeface="Times New Roman"/>
              <a:cs typeface="Times New Roman"/>
            </a:endParaRPr>
          </a:p>
        </p:txBody>
      </p:sp>
      <p:sp>
        <p:nvSpPr>
          <p:cNvPr id="29" name="Text Box 31"/>
          <p:cNvSpPr txBox="1">
            <a:spLocks noChangeArrowheads="1"/>
          </p:cNvSpPr>
          <p:nvPr/>
        </p:nvSpPr>
        <p:spPr bwMode="auto">
          <a:xfrm>
            <a:off x="6728928" y="1504051"/>
            <a:ext cx="876580" cy="41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ct val="90000"/>
              </a:lnSpc>
              <a:spcBef>
                <a:spcPct val="0"/>
              </a:spcBef>
              <a:spcAft>
                <a:spcPct val="0"/>
              </a:spcAft>
            </a:pPr>
            <a:r>
              <a:rPr lang="en-US" sz="1000" dirty="0" smtClean="0">
                <a:solidFill>
                  <a:srgbClr val="000000"/>
                </a:solidFill>
                <a:latin typeface="Arial" charset="0"/>
              </a:rPr>
              <a:t>Homologous</a:t>
            </a:r>
            <a:br>
              <a:rPr lang="en-US" sz="1000" dirty="0" smtClean="0">
                <a:solidFill>
                  <a:srgbClr val="000000"/>
                </a:solidFill>
                <a:latin typeface="Arial" charset="0"/>
              </a:rPr>
            </a:br>
            <a:r>
              <a:rPr lang="en-US" sz="1000" dirty="0" smtClean="0">
                <a:solidFill>
                  <a:srgbClr val="000000"/>
                </a:solidFill>
                <a:latin typeface="Arial" charset="0"/>
              </a:rPr>
              <a:t>chromosomes</a:t>
            </a:r>
            <a:br>
              <a:rPr lang="en-US" sz="1000" dirty="0" smtClean="0">
                <a:solidFill>
                  <a:srgbClr val="000000"/>
                </a:solidFill>
                <a:latin typeface="Arial" charset="0"/>
              </a:rPr>
            </a:br>
            <a:r>
              <a:rPr lang="en-US" sz="1000" dirty="0" smtClean="0">
                <a:solidFill>
                  <a:srgbClr val="000000"/>
                </a:solidFill>
                <a:latin typeface="Arial" charset="0"/>
              </a:rPr>
              <a:t>pair up</a:t>
            </a:r>
            <a:endParaRPr lang="en-US" sz="1000" dirty="0">
              <a:solidFill>
                <a:srgbClr val="000000"/>
              </a:solidFill>
              <a:latin typeface="Arial" charset="0"/>
            </a:endParaRPr>
          </a:p>
        </p:txBody>
      </p:sp>
      <p:sp>
        <p:nvSpPr>
          <p:cNvPr id="30" name="Text Box 31"/>
          <p:cNvSpPr txBox="1">
            <a:spLocks noChangeArrowheads="1"/>
          </p:cNvSpPr>
          <p:nvPr/>
        </p:nvSpPr>
        <p:spPr bwMode="auto">
          <a:xfrm>
            <a:off x="6711995" y="2003585"/>
            <a:ext cx="862303" cy="141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ct val="90000"/>
              </a:lnSpc>
              <a:spcBef>
                <a:spcPct val="0"/>
              </a:spcBef>
              <a:spcAft>
                <a:spcPct val="0"/>
              </a:spcAft>
            </a:pPr>
            <a:r>
              <a:rPr lang="en-US" sz="1000" dirty="0" smtClean="0">
                <a:solidFill>
                  <a:srgbClr val="000000"/>
                </a:solidFill>
                <a:latin typeface="Arial" charset="0"/>
              </a:rPr>
              <a:t>Crossing over</a:t>
            </a:r>
            <a:endParaRPr lang="en-US" sz="1000" dirty="0">
              <a:solidFill>
                <a:srgbClr val="000000"/>
              </a:solidFill>
              <a:latin typeface="Arial" charset="0"/>
            </a:endParaRPr>
          </a:p>
        </p:txBody>
      </p:sp>
      <p:sp>
        <p:nvSpPr>
          <p:cNvPr id="31" name="Text Box 31"/>
          <p:cNvSpPr txBox="1">
            <a:spLocks noChangeArrowheads="1"/>
          </p:cNvSpPr>
          <p:nvPr/>
        </p:nvSpPr>
        <p:spPr bwMode="auto">
          <a:xfrm>
            <a:off x="6855928" y="2621652"/>
            <a:ext cx="1004945" cy="69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ct val="90000"/>
              </a:lnSpc>
              <a:spcBef>
                <a:spcPct val="0"/>
              </a:spcBef>
              <a:spcAft>
                <a:spcPct val="0"/>
              </a:spcAft>
            </a:pPr>
            <a:r>
              <a:rPr lang="en-US" sz="1000" dirty="0" smtClean="0">
                <a:solidFill>
                  <a:srgbClr val="000000"/>
                </a:solidFill>
                <a:latin typeface="Arial" charset="0"/>
              </a:rPr>
              <a:t>Pairs of</a:t>
            </a:r>
            <a:br>
              <a:rPr lang="en-US" sz="1000" dirty="0" smtClean="0">
                <a:solidFill>
                  <a:srgbClr val="000000"/>
                </a:solidFill>
                <a:latin typeface="Arial" charset="0"/>
              </a:rPr>
            </a:br>
            <a:r>
              <a:rPr lang="en-US" sz="1000" dirty="0" smtClean="0">
                <a:solidFill>
                  <a:srgbClr val="000000"/>
                </a:solidFill>
                <a:latin typeface="Arial" charset="0"/>
              </a:rPr>
              <a:t>homologous</a:t>
            </a:r>
            <a:br>
              <a:rPr lang="en-US" sz="1000" dirty="0" smtClean="0">
                <a:solidFill>
                  <a:srgbClr val="000000"/>
                </a:solidFill>
                <a:latin typeface="Arial" charset="0"/>
              </a:rPr>
            </a:br>
            <a:r>
              <a:rPr lang="en-US" sz="1000" dirty="0" smtClean="0">
                <a:solidFill>
                  <a:srgbClr val="000000"/>
                </a:solidFill>
                <a:latin typeface="Arial" charset="0"/>
              </a:rPr>
              <a:t>chromosomes</a:t>
            </a:r>
            <a:br>
              <a:rPr lang="en-US" sz="1000" dirty="0" smtClean="0">
                <a:solidFill>
                  <a:srgbClr val="000000"/>
                </a:solidFill>
                <a:latin typeface="Arial" charset="0"/>
              </a:rPr>
            </a:br>
            <a:r>
              <a:rPr lang="en-US" sz="1000" dirty="0" smtClean="0">
                <a:solidFill>
                  <a:srgbClr val="000000"/>
                </a:solidFill>
                <a:latin typeface="Arial" charset="0"/>
              </a:rPr>
              <a:t>line up at the </a:t>
            </a:r>
            <a:br>
              <a:rPr lang="en-US" sz="1000" dirty="0" smtClean="0">
                <a:solidFill>
                  <a:srgbClr val="000000"/>
                </a:solidFill>
                <a:latin typeface="Arial" charset="0"/>
              </a:rPr>
            </a:br>
            <a:r>
              <a:rPr lang="en-US" sz="1000" dirty="0" smtClean="0">
                <a:solidFill>
                  <a:srgbClr val="000000"/>
                </a:solidFill>
                <a:latin typeface="Arial" charset="0"/>
              </a:rPr>
              <a:t>metaphase plate</a:t>
            </a:r>
            <a:endParaRPr lang="en-US" sz="1000" dirty="0">
              <a:solidFill>
                <a:srgbClr val="000000"/>
              </a:solidFill>
              <a:latin typeface="Arial" charset="0"/>
            </a:endParaRPr>
          </a:p>
        </p:txBody>
      </p:sp>
    </p:spTree>
    <p:extLst>
      <p:ext uri="{BB962C8B-B14F-4D97-AF65-F5344CB8AC3E}">
        <p14:creationId xmlns:p14="http://schemas.microsoft.com/office/powerpoint/2010/main" val="326859088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08_14MitosisVsMeiosis_4-U.jpg"/>
          <p:cNvPicPr>
            <a:picLocks noChangeAspect="1"/>
          </p:cNvPicPr>
          <p:nvPr/>
        </p:nvPicPr>
        <p:blipFill rotWithShape="1">
          <a:blip r:embed="rId3" cstate="email">
            <a:extLst>
              <a:ext uri="{28A0092B-C50C-407E-A947-70E740481C1C}">
                <a14:useLocalDpi xmlns:a14="http://schemas.microsoft.com/office/drawing/2010/main" val="0"/>
              </a:ext>
            </a:extLst>
          </a:blip>
          <a:srcRect b="3833"/>
          <a:stretch/>
        </p:blipFill>
        <p:spPr>
          <a:xfrm>
            <a:off x="734568" y="137160"/>
            <a:ext cx="7674864" cy="6331373"/>
          </a:xfrm>
          <a:prstGeom prst="rect">
            <a:avLst/>
          </a:prstGeom>
        </p:spPr>
      </p:pic>
      <p:sp>
        <p:nvSpPr>
          <p:cNvPr id="9217" name="Rectangle 3"/>
          <p:cNvSpPr>
            <a:spLocks noGrp="1" noChangeArrowheads="1"/>
          </p:cNvSpPr>
          <p:nvPr>
            <p:ph type="ctrTitle"/>
          </p:nvPr>
        </p:nvSpPr>
        <p:spPr bwMode="auto">
          <a:xfrm>
            <a:off x="20638" y="0"/>
            <a:ext cx="564832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1200" dirty="0">
                <a:latin typeface="Arial" charset="0"/>
              </a:rPr>
              <a:t>Figure </a:t>
            </a:r>
            <a:r>
              <a:rPr lang="en-US" sz="1200" dirty="0" smtClean="0">
                <a:latin typeface="Arial" charset="0"/>
              </a:rPr>
              <a:t>8.14-4</a:t>
            </a:r>
            <a:endParaRPr lang="en-US" sz="1200" dirty="0">
              <a:latin typeface="Arial" charset="0"/>
            </a:endParaRPr>
          </a:p>
        </p:txBody>
      </p:sp>
      <p:sp>
        <p:nvSpPr>
          <p:cNvPr id="37" name="Text Box 31"/>
          <p:cNvSpPr txBox="1">
            <a:spLocks noChangeArrowheads="1"/>
          </p:cNvSpPr>
          <p:nvPr/>
        </p:nvSpPr>
        <p:spPr bwMode="auto">
          <a:xfrm>
            <a:off x="3422695" y="778035"/>
            <a:ext cx="897870" cy="279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ct val="90000"/>
              </a:lnSpc>
              <a:spcBef>
                <a:spcPct val="0"/>
              </a:spcBef>
              <a:spcAft>
                <a:spcPct val="0"/>
              </a:spcAft>
            </a:pPr>
            <a:r>
              <a:rPr lang="en-US" sz="1000" dirty="0" smtClean="0">
                <a:solidFill>
                  <a:srgbClr val="000000"/>
                </a:solidFill>
                <a:latin typeface="Arial" charset="0"/>
              </a:rPr>
              <a:t>Chromosomes</a:t>
            </a:r>
            <a:br>
              <a:rPr lang="en-US" sz="1000" dirty="0" smtClean="0">
                <a:solidFill>
                  <a:srgbClr val="000000"/>
                </a:solidFill>
                <a:latin typeface="Arial" charset="0"/>
              </a:rPr>
            </a:br>
            <a:r>
              <a:rPr lang="en-US" sz="1000" dirty="0" smtClean="0">
                <a:solidFill>
                  <a:srgbClr val="000000"/>
                </a:solidFill>
                <a:latin typeface="Arial" charset="0"/>
              </a:rPr>
              <a:t>are duplicated</a:t>
            </a:r>
            <a:endParaRPr lang="en-US" sz="1000" dirty="0">
              <a:solidFill>
                <a:srgbClr val="000000"/>
              </a:solidFill>
              <a:latin typeface="Arial" charset="0"/>
            </a:endParaRPr>
          </a:p>
        </p:txBody>
      </p:sp>
      <p:cxnSp>
        <p:nvCxnSpPr>
          <p:cNvPr id="38" name="Straight Connector 37"/>
          <p:cNvCxnSpPr/>
          <p:nvPr/>
        </p:nvCxnSpPr>
        <p:spPr bwMode="auto">
          <a:xfrm flipV="1">
            <a:off x="2684266" y="1591733"/>
            <a:ext cx="554234" cy="13500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Straight Connector 38"/>
          <p:cNvCxnSpPr/>
          <p:nvPr/>
        </p:nvCxnSpPr>
        <p:spPr bwMode="auto">
          <a:xfrm>
            <a:off x="2675800" y="1726733"/>
            <a:ext cx="444167" cy="3010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 name="Straight Connector 39"/>
          <p:cNvCxnSpPr/>
          <p:nvPr/>
        </p:nvCxnSpPr>
        <p:spPr bwMode="auto">
          <a:xfrm flipV="1">
            <a:off x="6303433" y="1714500"/>
            <a:ext cx="402167" cy="80433"/>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 name="Straight Connector 40"/>
          <p:cNvCxnSpPr/>
          <p:nvPr/>
        </p:nvCxnSpPr>
        <p:spPr bwMode="auto">
          <a:xfrm>
            <a:off x="6485467" y="1625600"/>
            <a:ext cx="207433" cy="88899"/>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 name="Straight Connector 41"/>
          <p:cNvCxnSpPr/>
          <p:nvPr/>
        </p:nvCxnSpPr>
        <p:spPr bwMode="auto">
          <a:xfrm>
            <a:off x="6235700" y="1820333"/>
            <a:ext cx="444500" cy="258233"/>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Straight Connector 42"/>
          <p:cNvCxnSpPr/>
          <p:nvPr/>
        </p:nvCxnSpPr>
        <p:spPr bwMode="auto">
          <a:xfrm flipV="1">
            <a:off x="5918200" y="4135966"/>
            <a:ext cx="1181100" cy="97367"/>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 name="Straight Connector 43"/>
          <p:cNvCxnSpPr/>
          <p:nvPr/>
        </p:nvCxnSpPr>
        <p:spPr bwMode="auto">
          <a:xfrm>
            <a:off x="6790267" y="4064000"/>
            <a:ext cx="309033" cy="71966"/>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 name="Straight Connector 44"/>
          <p:cNvCxnSpPr/>
          <p:nvPr/>
        </p:nvCxnSpPr>
        <p:spPr bwMode="auto">
          <a:xfrm>
            <a:off x="6747933" y="4419600"/>
            <a:ext cx="347134" cy="59266"/>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 name="Straight Connector 45"/>
          <p:cNvCxnSpPr/>
          <p:nvPr/>
        </p:nvCxnSpPr>
        <p:spPr bwMode="auto">
          <a:xfrm>
            <a:off x="6781800" y="4385733"/>
            <a:ext cx="313267" cy="93133"/>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7" name="Text Box 31"/>
          <p:cNvSpPr txBox="1">
            <a:spLocks noChangeArrowheads="1"/>
          </p:cNvSpPr>
          <p:nvPr/>
        </p:nvSpPr>
        <p:spPr bwMode="auto">
          <a:xfrm>
            <a:off x="5314995" y="784385"/>
            <a:ext cx="897870" cy="279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ct val="90000"/>
              </a:lnSpc>
              <a:spcBef>
                <a:spcPct val="0"/>
              </a:spcBef>
              <a:spcAft>
                <a:spcPct val="0"/>
              </a:spcAft>
            </a:pPr>
            <a:r>
              <a:rPr lang="en-US" sz="1000" dirty="0" smtClean="0">
                <a:solidFill>
                  <a:srgbClr val="000000"/>
                </a:solidFill>
                <a:latin typeface="Arial" charset="0"/>
              </a:rPr>
              <a:t>Chromosomes</a:t>
            </a:r>
            <a:br>
              <a:rPr lang="en-US" sz="1000" dirty="0" smtClean="0">
                <a:solidFill>
                  <a:srgbClr val="000000"/>
                </a:solidFill>
                <a:latin typeface="Arial" charset="0"/>
              </a:rPr>
            </a:br>
            <a:r>
              <a:rPr lang="en-US" sz="1000" dirty="0" smtClean="0">
                <a:solidFill>
                  <a:srgbClr val="000000"/>
                </a:solidFill>
                <a:latin typeface="Arial" charset="0"/>
              </a:rPr>
              <a:t>are duplicated</a:t>
            </a:r>
            <a:endParaRPr lang="en-US" sz="1000" dirty="0">
              <a:solidFill>
                <a:srgbClr val="000000"/>
              </a:solidFill>
              <a:latin typeface="Arial" charset="0"/>
            </a:endParaRPr>
          </a:p>
        </p:txBody>
      </p:sp>
      <p:sp>
        <p:nvSpPr>
          <p:cNvPr id="48" name="Text Box 31"/>
          <p:cNvSpPr txBox="1">
            <a:spLocks noChangeArrowheads="1"/>
          </p:cNvSpPr>
          <p:nvPr/>
        </p:nvSpPr>
        <p:spPr bwMode="auto">
          <a:xfrm>
            <a:off x="4502195" y="930435"/>
            <a:ext cx="648653" cy="279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lnSpc>
                <a:spcPct val="90000"/>
              </a:lnSpc>
              <a:spcBef>
                <a:spcPct val="0"/>
              </a:spcBef>
              <a:spcAft>
                <a:spcPct val="0"/>
              </a:spcAft>
            </a:pPr>
            <a:r>
              <a:rPr lang="en-US" sz="1000" dirty="0" smtClean="0">
                <a:solidFill>
                  <a:srgbClr val="000000"/>
                </a:solidFill>
                <a:latin typeface="Arial" charset="0"/>
              </a:rPr>
              <a:t>Parent cell</a:t>
            </a:r>
            <a:br>
              <a:rPr lang="en-US" sz="1000" dirty="0" smtClean="0">
                <a:solidFill>
                  <a:srgbClr val="000000"/>
                </a:solidFill>
                <a:latin typeface="Arial" charset="0"/>
              </a:rPr>
            </a:br>
            <a:r>
              <a:rPr lang="en-US" sz="1000" dirty="0" smtClean="0">
                <a:solidFill>
                  <a:srgbClr val="000000"/>
                </a:solidFill>
                <a:latin typeface="Arial" charset="0"/>
              </a:rPr>
              <a:t>2</a:t>
            </a:r>
            <a:r>
              <a:rPr lang="en-US" sz="1000" i="1" dirty="0" smtClean="0">
                <a:solidFill>
                  <a:srgbClr val="000000"/>
                </a:solidFill>
                <a:latin typeface="Arial" charset="0"/>
              </a:rPr>
              <a:t>n</a:t>
            </a:r>
            <a:r>
              <a:rPr lang="en-US" sz="1000" dirty="0" smtClean="0">
                <a:solidFill>
                  <a:srgbClr val="000000"/>
                </a:solidFill>
                <a:latin typeface="Arial" charset="0"/>
              </a:rPr>
              <a:t> </a:t>
            </a:r>
            <a:r>
              <a:rPr lang="en-US" sz="1000" dirty="0" smtClean="0">
                <a:solidFill>
                  <a:srgbClr val="000000"/>
                </a:solidFill>
                <a:latin typeface="Symbol Std"/>
                <a:cs typeface="Symbol Std"/>
              </a:rPr>
              <a:t>=</a:t>
            </a:r>
            <a:r>
              <a:rPr lang="en-US" sz="1000" dirty="0" smtClean="0">
                <a:solidFill>
                  <a:srgbClr val="000000"/>
                </a:solidFill>
                <a:latin typeface="Arial" charset="0"/>
              </a:rPr>
              <a:t> 4</a:t>
            </a:r>
            <a:endParaRPr lang="en-US" sz="1000" dirty="0">
              <a:solidFill>
                <a:srgbClr val="000000"/>
              </a:solidFill>
              <a:latin typeface="Arial" charset="0"/>
            </a:endParaRPr>
          </a:p>
        </p:txBody>
      </p:sp>
      <p:sp>
        <p:nvSpPr>
          <p:cNvPr id="49" name="Text Box 31"/>
          <p:cNvSpPr txBox="1">
            <a:spLocks noChangeArrowheads="1"/>
          </p:cNvSpPr>
          <p:nvPr/>
        </p:nvSpPr>
        <p:spPr bwMode="auto">
          <a:xfrm>
            <a:off x="1873295" y="1647985"/>
            <a:ext cx="983718" cy="41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ct val="90000"/>
              </a:lnSpc>
              <a:spcBef>
                <a:spcPct val="0"/>
              </a:spcBef>
              <a:spcAft>
                <a:spcPct val="0"/>
              </a:spcAft>
            </a:pPr>
            <a:r>
              <a:rPr lang="en-US" sz="1000" dirty="0" smtClean="0">
                <a:solidFill>
                  <a:srgbClr val="000000"/>
                </a:solidFill>
                <a:latin typeface="Arial" charset="0"/>
              </a:rPr>
              <a:t>Homologous</a:t>
            </a:r>
            <a:br>
              <a:rPr lang="en-US" sz="1000" dirty="0" smtClean="0">
                <a:solidFill>
                  <a:srgbClr val="000000"/>
                </a:solidFill>
                <a:latin typeface="Arial" charset="0"/>
              </a:rPr>
            </a:br>
            <a:r>
              <a:rPr lang="en-US" sz="1000" dirty="0" smtClean="0">
                <a:solidFill>
                  <a:srgbClr val="000000"/>
                </a:solidFill>
                <a:latin typeface="Arial" charset="0"/>
              </a:rPr>
              <a:t>chromosomes</a:t>
            </a:r>
          </a:p>
          <a:p>
            <a:pPr eaLnBrk="0" fontAlgn="base" hangingPunct="0">
              <a:lnSpc>
                <a:spcPct val="90000"/>
              </a:lnSpc>
              <a:spcBef>
                <a:spcPct val="0"/>
              </a:spcBef>
              <a:spcAft>
                <a:spcPct val="0"/>
              </a:spcAft>
            </a:pPr>
            <a:r>
              <a:rPr lang="en-US" sz="1000" dirty="0" smtClean="0">
                <a:solidFill>
                  <a:srgbClr val="000000"/>
                </a:solidFill>
                <a:latin typeface="Arial" charset="0"/>
              </a:rPr>
              <a:t>remain separate</a:t>
            </a:r>
            <a:endParaRPr lang="en-US" sz="1000" dirty="0">
              <a:solidFill>
                <a:srgbClr val="000000"/>
              </a:solidFill>
              <a:latin typeface="Arial" charset="0"/>
            </a:endParaRPr>
          </a:p>
        </p:txBody>
      </p:sp>
      <p:sp>
        <p:nvSpPr>
          <p:cNvPr id="50" name="Text Box 31"/>
          <p:cNvSpPr txBox="1">
            <a:spLocks noChangeArrowheads="1"/>
          </p:cNvSpPr>
          <p:nvPr/>
        </p:nvSpPr>
        <p:spPr bwMode="auto">
          <a:xfrm>
            <a:off x="1866945" y="2727485"/>
            <a:ext cx="1004945" cy="41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ct val="90000"/>
              </a:lnSpc>
              <a:spcBef>
                <a:spcPct val="0"/>
              </a:spcBef>
              <a:spcAft>
                <a:spcPct val="0"/>
              </a:spcAft>
            </a:pPr>
            <a:r>
              <a:rPr lang="en-US" sz="1000" dirty="0" smtClean="0">
                <a:solidFill>
                  <a:srgbClr val="000000"/>
                </a:solidFill>
                <a:latin typeface="Arial" charset="0"/>
              </a:rPr>
              <a:t>Chromosomes</a:t>
            </a:r>
            <a:br>
              <a:rPr lang="en-US" sz="1000" dirty="0" smtClean="0">
                <a:solidFill>
                  <a:srgbClr val="000000"/>
                </a:solidFill>
                <a:latin typeface="Arial" charset="0"/>
              </a:rPr>
            </a:br>
            <a:r>
              <a:rPr lang="en-US" sz="1000" dirty="0" smtClean="0">
                <a:solidFill>
                  <a:srgbClr val="000000"/>
                </a:solidFill>
                <a:latin typeface="Arial" charset="0"/>
              </a:rPr>
              <a:t>line up at the</a:t>
            </a:r>
            <a:br>
              <a:rPr lang="en-US" sz="1000" dirty="0" smtClean="0">
                <a:solidFill>
                  <a:srgbClr val="000000"/>
                </a:solidFill>
                <a:latin typeface="Arial" charset="0"/>
              </a:rPr>
            </a:br>
            <a:r>
              <a:rPr lang="en-US" sz="1000" dirty="0" smtClean="0">
                <a:solidFill>
                  <a:srgbClr val="000000"/>
                </a:solidFill>
                <a:latin typeface="Arial" charset="0"/>
              </a:rPr>
              <a:t>metaphase plate</a:t>
            </a:r>
            <a:endParaRPr lang="en-US" sz="1000" dirty="0">
              <a:solidFill>
                <a:srgbClr val="000000"/>
              </a:solidFill>
              <a:latin typeface="Arial" charset="0"/>
            </a:endParaRPr>
          </a:p>
        </p:txBody>
      </p:sp>
      <p:sp>
        <p:nvSpPr>
          <p:cNvPr id="51" name="Text Box 31"/>
          <p:cNvSpPr txBox="1">
            <a:spLocks noChangeArrowheads="1"/>
          </p:cNvSpPr>
          <p:nvPr/>
        </p:nvSpPr>
        <p:spPr bwMode="auto">
          <a:xfrm>
            <a:off x="2933745" y="4454685"/>
            <a:ext cx="834062" cy="41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lnSpc>
                <a:spcPct val="90000"/>
              </a:lnSpc>
              <a:spcBef>
                <a:spcPct val="0"/>
              </a:spcBef>
              <a:spcAft>
                <a:spcPct val="0"/>
              </a:spcAft>
            </a:pPr>
            <a:r>
              <a:rPr lang="en-US" sz="1000" dirty="0" smtClean="0">
                <a:solidFill>
                  <a:srgbClr val="000000"/>
                </a:solidFill>
                <a:latin typeface="Arial" charset="0"/>
              </a:rPr>
              <a:t>Sister</a:t>
            </a:r>
            <a:br>
              <a:rPr lang="en-US" sz="1000" dirty="0" smtClean="0">
                <a:solidFill>
                  <a:srgbClr val="000000"/>
                </a:solidFill>
                <a:latin typeface="Arial" charset="0"/>
              </a:rPr>
            </a:br>
            <a:r>
              <a:rPr lang="en-US" sz="1000" dirty="0" smtClean="0">
                <a:solidFill>
                  <a:srgbClr val="000000"/>
                </a:solidFill>
                <a:latin typeface="Arial" charset="0"/>
              </a:rPr>
              <a:t>chromatids</a:t>
            </a:r>
            <a:br>
              <a:rPr lang="en-US" sz="1000" dirty="0" smtClean="0">
                <a:solidFill>
                  <a:srgbClr val="000000"/>
                </a:solidFill>
                <a:latin typeface="Arial" charset="0"/>
              </a:rPr>
            </a:br>
            <a:r>
              <a:rPr lang="en-US" sz="1000" dirty="0" smtClean="0">
                <a:solidFill>
                  <a:srgbClr val="000000"/>
                </a:solidFill>
                <a:latin typeface="Arial" charset="0"/>
              </a:rPr>
              <a:t>are separated</a:t>
            </a:r>
            <a:endParaRPr lang="en-US" sz="1000" dirty="0">
              <a:solidFill>
                <a:srgbClr val="000000"/>
              </a:solidFill>
              <a:latin typeface="Arial" charset="0"/>
            </a:endParaRPr>
          </a:p>
        </p:txBody>
      </p:sp>
      <p:sp>
        <p:nvSpPr>
          <p:cNvPr id="52" name="Text Box 31"/>
          <p:cNvSpPr txBox="1">
            <a:spLocks noChangeArrowheads="1"/>
          </p:cNvSpPr>
          <p:nvPr/>
        </p:nvSpPr>
        <p:spPr bwMode="auto">
          <a:xfrm>
            <a:off x="2755945" y="4556285"/>
            <a:ext cx="174138" cy="141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ct val="90000"/>
              </a:lnSpc>
              <a:spcBef>
                <a:spcPct val="0"/>
              </a:spcBef>
              <a:spcAft>
                <a:spcPct val="0"/>
              </a:spcAft>
            </a:pPr>
            <a:r>
              <a:rPr lang="en-US" sz="1000" dirty="0" smtClean="0">
                <a:solidFill>
                  <a:srgbClr val="000000"/>
                </a:solidFill>
                <a:latin typeface="Arial" charset="0"/>
              </a:rPr>
              <a:t>2</a:t>
            </a:r>
            <a:r>
              <a:rPr lang="en-US" sz="1000" i="1" dirty="0" smtClean="0">
                <a:solidFill>
                  <a:srgbClr val="000000"/>
                </a:solidFill>
                <a:latin typeface="Arial" charset="0"/>
              </a:rPr>
              <a:t>n</a:t>
            </a:r>
            <a:endParaRPr lang="en-US" sz="1000" i="1" dirty="0">
              <a:solidFill>
                <a:srgbClr val="000000"/>
              </a:solidFill>
              <a:latin typeface="Arial" charset="0"/>
            </a:endParaRPr>
          </a:p>
        </p:txBody>
      </p:sp>
      <p:sp>
        <p:nvSpPr>
          <p:cNvPr id="53" name="Text Box 31"/>
          <p:cNvSpPr txBox="1">
            <a:spLocks noChangeArrowheads="1"/>
          </p:cNvSpPr>
          <p:nvPr/>
        </p:nvSpPr>
        <p:spPr bwMode="auto">
          <a:xfrm>
            <a:off x="2355895" y="263685"/>
            <a:ext cx="734889" cy="197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ct val="90000"/>
              </a:lnSpc>
              <a:spcBef>
                <a:spcPct val="0"/>
              </a:spcBef>
              <a:spcAft>
                <a:spcPct val="0"/>
              </a:spcAft>
            </a:pPr>
            <a:r>
              <a:rPr lang="en-US" sz="1400" dirty="0" smtClean="0">
                <a:solidFill>
                  <a:srgbClr val="FFFFFF"/>
                </a:solidFill>
                <a:latin typeface="Arial" charset="0"/>
              </a:rPr>
              <a:t>MITOSIS</a:t>
            </a:r>
            <a:endParaRPr lang="en-US" sz="1400" dirty="0">
              <a:solidFill>
                <a:srgbClr val="FFFFFF"/>
              </a:solidFill>
              <a:latin typeface="Arial" charset="0"/>
            </a:endParaRPr>
          </a:p>
        </p:txBody>
      </p:sp>
      <p:sp>
        <p:nvSpPr>
          <p:cNvPr id="54" name="Text Box 31"/>
          <p:cNvSpPr txBox="1">
            <a:spLocks noChangeArrowheads="1"/>
          </p:cNvSpPr>
          <p:nvPr/>
        </p:nvSpPr>
        <p:spPr bwMode="auto">
          <a:xfrm>
            <a:off x="1003345" y="1222535"/>
            <a:ext cx="701289"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ct val="90000"/>
              </a:lnSpc>
              <a:spcBef>
                <a:spcPct val="0"/>
              </a:spcBef>
              <a:spcAft>
                <a:spcPct val="0"/>
              </a:spcAft>
            </a:pPr>
            <a:r>
              <a:rPr lang="en-US" sz="1200" dirty="0" smtClean="0">
                <a:solidFill>
                  <a:srgbClr val="294E83"/>
                </a:solidFill>
                <a:latin typeface="Arial" charset="0"/>
              </a:rPr>
              <a:t>Prophase</a:t>
            </a:r>
          </a:p>
        </p:txBody>
      </p:sp>
      <p:sp>
        <p:nvSpPr>
          <p:cNvPr id="55" name="Text Box 31"/>
          <p:cNvSpPr txBox="1">
            <a:spLocks noChangeArrowheads="1"/>
          </p:cNvSpPr>
          <p:nvPr/>
        </p:nvSpPr>
        <p:spPr bwMode="auto">
          <a:xfrm>
            <a:off x="958895" y="2257585"/>
            <a:ext cx="795365"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ct val="90000"/>
              </a:lnSpc>
              <a:spcBef>
                <a:spcPct val="0"/>
              </a:spcBef>
              <a:spcAft>
                <a:spcPct val="0"/>
              </a:spcAft>
            </a:pPr>
            <a:r>
              <a:rPr lang="en-US" sz="1200" dirty="0" smtClean="0">
                <a:solidFill>
                  <a:srgbClr val="294E83"/>
                </a:solidFill>
                <a:latin typeface="Arial" charset="0"/>
              </a:rPr>
              <a:t>Metaphase</a:t>
            </a:r>
            <a:endParaRPr lang="en-US" sz="1200" dirty="0">
              <a:solidFill>
                <a:srgbClr val="294E83"/>
              </a:solidFill>
              <a:latin typeface="Arial" charset="0"/>
            </a:endParaRPr>
          </a:p>
        </p:txBody>
      </p:sp>
      <p:sp>
        <p:nvSpPr>
          <p:cNvPr id="56" name="Text Box 31"/>
          <p:cNvSpPr txBox="1">
            <a:spLocks noChangeArrowheads="1"/>
          </p:cNvSpPr>
          <p:nvPr/>
        </p:nvSpPr>
        <p:spPr bwMode="auto">
          <a:xfrm>
            <a:off x="971595" y="3483135"/>
            <a:ext cx="76250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200" dirty="0" smtClean="0">
                <a:solidFill>
                  <a:srgbClr val="294E83"/>
                </a:solidFill>
                <a:latin typeface="Arial" charset="0"/>
              </a:rPr>
              <a:t>Anaphase</a:t>
            </a:r>
            <a:br>
              <a:rPr lang="en-US" sz="1200" dirty="0" smtClean="0">
                <a:solidFill>
                  <a:srgbClr val="294E83"/>
                </a:solidFill>
                <a:latin typeface="Arial" charset="0"/>
              </a:rPr>
            </a:br>
            <a:r>
              <a:rPr lang="en-US" sz="1200" dirty="0" err="1" smtClean="0">
                <a:solidFill>
                  <a:srgbClr val="294E83"/>
                </a:solidFill>
                <a:latin typeface="Arial" charset="0"/>
              </a:rPr>
              <a:t>Telophase</a:t>
            </a:r>
            <a:endParaRPr lang="en-US" sz="1200" dirty="0">
              <a:solidFill>
                <a:srgbClr val="294E83"/>
              </a:solidFill>
              <a:latin typeface="Arial" charset="0"/>
            </a:endParaRPr>
          </a:p>
        </p:txBody>
      </p:sp>
      <p:sp>
        <p:nvSpPr>
          <p:cNvPr id="57" name="Text Box 31"/>
          <p:cNvSpPr txBox="1">
            <a:spLocks noChangeArrowheads="1"/>
          </p:cNvSpPr>
          <p:nvPr/>
        </p:nvSpPr>
        <p:spPr bwMode="auto">
          <a:xfrm>
            <a:off x="3810045" y="4549935"/>
            <a:ext cx="174138" cy="141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ct val="90000"/>
              </a:lnSpc>
              <a:spcBef>
                <a:spcPct val="0"/>
              </a:spcBef>
              <a:spcAft>
                <a:spcPct val="0"/>
              </a:spcAft>
            </a:pPr>
            <a:r>
              <a:rPr lang="en-US" sz="1000" dirty="0" smtClean="0">
                <a:solidFill>
                  <a:srgbClr val="000000"/>
                </a:solidFill>
                <a:latin typeface="Arial" charset="0"/>
              </a:rPr>
              <a:t>2</a:t>
            </a:r>
            <a:r>
              <a:rPr lang="en-US" sz="1000" i="1" dirty="0" smtClean="0">
                <a:solidFill>
                  <a:srgbClr val="000000"/>
                </a:solidFill>
                <a:latin typeface="Arial" charset="0"/>
              </a:rPr>
              <a:t>n</a:t>
            </a:r>
            <a:endParaRPr lang="en-US" sz="1000" i="1" dirty="0">
              <a:solidFill>
                <a:srgbClr val="000000"/>
              </a:solidFill>
              <a:latin typeface="Arial" charset="0"/>
            </a:endParaRPr>
          </a:p>
        </p:txBody>
      </p:sp>
      <p:sp>
        <p:nvSpPr>
          <p:cNvPr id="58" name="Text Box 31"/>
          <p:cNvSpPr txBox="1">
            <a:spLocks noChangeArrowheads="1"/>
          </p:cNvSpPr>
          <p:nvPr/>
        </p:nvSpPr>
        <p:spPr bwMode="auto">
          <a:xfrm>
            <a:off x="7415787" y="1222535"/>
            <a:ext cx="803931"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ct val="90000"/>
              </a:lnSpc>
              <a:spcBef>
                <a:spcPct val="0"/>
              </a:spcBef>
              <a:spcAft>
                <a:spcPct val="0"/>
              </a:spcAft>
            </a:pPr>
            <a:r>
              <a:rPr lang="en-US" sz="1200" dirty="0" smtClean="0">
                <a:solidFill>
                  <a:srgbClr val="294E83"/>
                </a:solidFill>
                <a:latin typeface="Arial" charset="0"/>
              </a:rPr>
              <a:t>Prophase </a:t>
            </a:r>
            <a:r>
              <a:rPr lang="en-US" sz="1200" dirty="0" smtClean="0">
                <a:solidFill>
                  <a:srgbClr val="294E83"/>
                </a:solidFill>
                <a:latin typeface="Times New Roman"/>
                <a:cs typeface="Times New Roman"/>
              </a:rPr>
              <a:t>I</a:t>
            </a:r>
          </a:p>
        </p:txBody>
      </p:sp>
      <p:sp>
        <p:nvSpPr>
          <p:cNvPr id="59" name="Text Box 31"/>
          <p:cNvSpPr txBox="1">
            <a:spLocks noChangeArrowheads="1"/>
          </p:cNvSpPr>
          <p:nvPr/>
        </p:nvSpPr>
        <p:spPr bwMode="auto">
          <a:xfrm>
            <a:off x="7371337" y="2254410"/>
            <a:ext cx="898007"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ct val="90000"/>
              </a:lnSpc>
              <a:spcBef>
                <a:spcPct val="0"/>
              </a:spcBef>
              <a:spcAft>
                <a:spcPct val="0"/>
              </a:spcAft>
            </a:pPr>
            <a:r>
              <a:rPr lang="en-US" sz="1200" dirty="0" smtClean="0">
                <a:solidFill>
                  <a:srgbClr val="294E83"/>
                </a:solidFill>
                <a:latin typeface="Arial" charset="0"/>
              </a:rPr>
              <a:t>Metaphase </a:t>
            </a:r>
            <a:r>
              <a:rPr lang="en-US" sz="1200" dirty="0" smtClean="0">
                <a:solidFill>
                  <a:srgbClr val="294E83"/>
                </a:solidFill>
                <a:latin typeface="Times New Roman"/>
                <a:cs typeface="Times New Roman"/>
              </a:rPr>
              <a:t>I</a:t>
            </a:r>
            <a:endParaRPr lang="en-US" sz="1200" dirty="0">
              <a:solidFill>
                <a:srgbClr val="294E83"/>
              </a:solidFill>
              <a:latin typeface="Arial" charset="0"/>
            </a:endParaRPr>
          </a:p>
        </p:txBody>
      </p:sp>
      <p:sp>
        <p:nvSpPr>
          <p:cNvPr id="60" name="Text Box 31"/>
          <p:cNvSpPr txBox="1">
            <a:spLocks noChangeArrowheads="1"/>
          </p:cNvSpPr>
          <p:nvPr/>
        </p:nvSpPr>
        <p:spPr bwMode="auto">
          <a:xfrm>
            <a:off x="7403087" y="3486310"/>
            <a:ext cx="865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200" dirty="0" smtClean="0">
                <a:solidFill>
                  <a:srgbClr val="294E83"/>
                </a:solidFill>
                <a:latin typeface="Arial" charset="0"/>
              </a:rPr>
              <a:t>Anaphase </a:t>
            </a:r>
            <a:r>
              <a:rPr lang="en-US" sz="1200" dirty="0" smtClean="0">
                <a:solidFill>
                  <a:srgbClr val="294E83"/>
                </a:solidFill>
                <a:latin typeface="Times New Roman"/>
                <a:cs typeface="Times New Roman"/>
              </a:rPr>
              <a:t>I</a:t>
            </a:r>
            <a:r>
              <a:rPr lang="en-US" sz="1200" dirty="0" smtClean="0">
                <a:solidFill>
                  <a:srgbClr val="294E83"/>
                </a:solidFill>
                <a:latin typeface="Arial" charset="0"/>
              </a:rPr>
              <a:t/>
            </a:r>
            <a:br>
              <a:rPr lang="en-US" sz="1200" dirty="0" smtClean="0">
                <a:solidFill>
                  <a:srgbClr val="294E83"/>
                </a:solidFill>
                <a:latin typeface="Arial" charset="0"/>
              </a:rPr>
            </a:br>
            <a:r>
              <a:rPr lang="en-US" sz="1200" dirty="0" err="1" smtClean="0">
                <a:solidFill>
                  <a:srgbClr val="294E83"/>
                </a:solidFill>
                <a:latin typeface="Arial" charset="0"/>
              </a:rPr>
              <a:t>Telophase</a:t>
            </a:r>
            <a:r>
              <a:rPr lang="en-US" sz="1200" dirty="0" smtClean="0">
                <a:solidFill>
                  <a:srgbClr val="294E83"/>
                </a:solidFill>
                <a:latin typeface="Arial" charset="0"/>
              </a:rPr>
              <a:t> </a:t>
            </a:r>
            <a:r>
              <a:rPr lang="en-US" sz="1200" dirty="0">
                <a:solidFill>
                  <a:srgbClr val="294E83"/>
                </a:solidFill>
                <a:latin typeface="Times New Roman"/>
                <a:cs typeface="Times New Roman"/>
              </a:rPr>
              <a:t>I</a:t>
            </a:r>
            <a:endParaRPr lang="en-US" sz="1200" dirty="0">
              <a:solidFill>
                <a:srgbClr val="294E83"/>
              </a:solidFill>
              <a:latin typeface="Arial" charset="0"/>
            </a:endParaRPr>
          </a:p>
        </p:txBody>
      </p:sp>
      <p:sp>
        <p:nvSpPr>
          <p:cNvPr id="61" name="Text Box 31"/>
          <p:cNvSpPr txBox="1">
            <a:spLocks noChangeArrowheads="1"/>
          </p:cNvSpPr>
          <p:nvPr/>
        </p:nvSpPr>
        <p:spPr bwMode="auto">
          <a:xfrm>
            <a:off x="6021961" y="255219"/>
            <a:ext cx="867963" cy="197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ct val="90000"/>
              </a:lnSpc>
              <a:spcBef>
                <a:spcPct val="0"/>
              </a:spcBef>
              <a:spcAft>
                <a:spcPct val="0"/>
              </a:spcAft>
            </a:pPr>
            <a:r>
              <a:rPr lang="en-US" sz="1400" dirty="0" smtClean="0">
                <a:solidFill>
                  <a:srgbClr val="FFFFFF"/>
                </a:solidFill>
                <a:latin typeface="Arial" charset="0"/>
              </a:rPr>
              <a:t>MEIOSIS </a:t>
            </a:r>
            <a:r>
              <a:rPr lang="en-US" sz="1400" dirty="0" smtClean="0">
                <a:solidFill>
                  <a:srgbClr val="FFFFFF"/>
                </a:solidFill>
                <a:latin typeface="Times New Roman"/>
                <a:cs typeface="Times New Roman"/>
              </a:rPr>
              <a:t>I</a:t>
            </a:r>
            <a:endParaRPr lang="en-US" sz="1400" dirty="0">
              <a:solidFill>
                <a:srgbClr val="FFFFFF"/>
              </a:solidFill>
              <a:latin typeface="Times New Roman"/>
              <a:cs typeface="Times New Roman"/>
            </a:endParaRPr>
          </a:p>
        </p:txBody>
      </p:sp>
      <p:sp>
        <p:nvSpPr>
          <p:cNvPr id="62" name="Text Box 31"/>
          <p:cNvSpPr txBox="1">
            <a:spLocks noChangeArrowheads="1"/>
          </p:cNvSpPr>
          <p:nvPr/>
        </p:nvSpPr>
        <p:spPr bwMode="auto">
          <a:xfrm>
            <a:off x="6728928" y="1504051"/>
            <a:ext cx="876580" cy="41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ct val="90000"/>
              </a:lnSpc>
              <a:spcBef>
                <a:spcPct val="0"/>
              </a:spcBef>
              <a:spcAft>
                <a:spcPct val="0"/>
              </a:spcAft>
            </a:pPr>
            <a:r>
              <a:rPr lang="en-US" sz="1000" dirty="0" smtClean="0">
                <a:solidFill>
                  <a:srgbClr val="000000"/>
                </a:solidFill>
                <a:latin typeface="Arial" charset="0"/>
              </a:rPr>
              <a:t>Homologous</a:t>
            </a:r>
            <a:br>
              <a:rPr lang="en-US" sz="1000" dirty="0" smtClean="0">
                <a:solidFill>
                  <a:srgbClr val="000000"/>
                </a:solidFill>
                <a:latin typeface="Arial" charset="0"/>
              </a:rPr>
            </a:br>
            <a:r>
              <a:rPr lang="en-US" sz="1000" dirty="0" smtClean="0">
                <a:solidFill>
                  <a:srgbClr val="000000"/>
                </a:solidFill>
                <a:latin typeface="Arial" charset="0"/>
              </a:rPr>
              <a:t>chromosomes</a:t>
            </a:r>
            <a:br>
              <a:rPr lang="en-US" sz="1000" dirty="0" smtClean="0">
                <a:solidFill>
                  <a:srgbClr val="000000"/>
                </a:solidFill>
                <a:latin typeface="Arial" charset="0"/>
              </a:rPr>
            </a:br>
            <a:r>
              <a:rPr lang="en-US" sz="1000" dirty="0" smtClean="0">
                <a:solidFill>
                  <a:srgbClr val="000000"/>
                </a:solidFill>
                <a:latin typeface="Arial" charset="0"/>
              </a:rPr>
              <a:t>pair up</a:t>
            </a:r>
            <a:endParaRPr lang="en-US" sz="1000" dirty="0">
              <a:solidFill>
                <a:srgbClr val="000000"/>
              </a:solidFill>
              <a:latin typeface="Arial" charset="0"/>
            </a:endParaRPr>
          </a:p>
        </p:txBody>
      </p:sp>
      <p:sp>
        <p:nvSpPr>
          <p:cNvPr id="63" name="Text Box 31"/>
          <p:cNvSpPr txBox="1">
            <a:spLocks noChangeArrowheads="1"/>
          </p:cNvSpPr>
          <p:nvPr/>
        </p:nvSpPr>
        <p:spPr bwMode="auto">
          <a:xfrm>
            <a:off x="6711995" y="2003585"/>
            <a:ext cx="862303" cy="141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ct val="90000"/>
              </a:lnSpc>
              <a:spcBef>
                <a:spcPct val="0"/>
              </a:spcBef>
              <a:spcAft>
                <a:spcPct val="0"/>
              </a:spcAft>
            </a:pPr>
            <a:r>
              <a:rPr lang="en-US" sz="1000" dirty="0" smtClean="0">
                <a:solidFill>
                  <a:srgbClr val="000000"/>
                </a:solidFill>
                <a:latin typeface="Arial" charset="0"/>
              </a:rPr>
              <a:t>Crossing over</a:t>
            </a:r>
            <a:endParaRPr lang="en-US" sz="1000" dirty="0">
              <a:solidFill>
                <a:srgbClr val="000000"/>
              </a:solidFill>
              <a:latin typeface="Arial" charset="0"/>
            </a:endParaRPr>
          </a:p>
        </p:txBody>
      </p:sp>
      <p:sp>
        <p:nvSpPr>
          <p:cNvPr id="64" name="Text Box 31"/>
          <p:cNvSpPr txBox="1">
            <a:spLocks noChangeArrowheads="1"/>
          </p:cNvSpPr>
          <p:nvPr/>
        </p:nvSpPr>
        <p:spPr bwMode="auto">
          <a:xfrm>
            <a:off x="6855928" y="2621652"/>
            <a:ext cx="1004945" cy="69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ct val="90000"/>
              </a:lnSpc>
              <a:spcBef>
                <a:spcPct val="0"/>
              </a:spcBef>
              <a:spcAft>
                <a:spcPct val="0"/>
              </a:spcAft>
            </a:pPr>
            <a:r>
              <a:rPr lang="en-US" sz="1000" dirty="0" smtClean="0">
                <a:solidFill>
                  <a:srgbClr val="000000"/>
                </a:solidFill>
                <a:latin typeface="Arial" charset="0"/>
              </a:rPr>
              <a:t>Pairs of</a:t>
            </a:r>
            <a:br>
              <a:rPr lang="en-US" sz="1000" dirty="0" smtClean="0">
                <a:solidFill>
                  <a:srgbClr val="000000"/>
                </a:solidFill>
                <a:latin typeface="Arial" charset="0"/>
              </a:rPr>
            </a:br>
            <a:r>
              <a:rPr lang="en-US" sz="1000" dirty="0" smtClean="0">
                <a:solidFill>
                  <a:srgbClr val="000000"/>
                </a:solidFill>
                <a:latin typeface="Arial" charset="0"/>
              </a:rPr>
              <a:t>homologous</a:t>
            </a:r>
            <a:br>
              <a:rPr lang="en-US" sz="1000" dirty="0" smtClean="0">
                <a:solidFill>
                  <a:srgbClr val="000000"/>
                </a:solidFill>
                <a:latin typeface="Arial" charset="0"/>
              </a:rPr>
            </a:br>
            <a:r>
              <a:rPr lang="en-US" sz="1000" dirty="0" smtClean="0">
                <a:solidFill>
                  <a:srgbClr val="000000"/>
                </a:solidFill>
                <a:latin typeface="Arial" charset="0"/>
              </a:rPr>
              <a:t>chromosomes</a:t>
            </a:r>
            <a:br>
              <a:rPr lang="en-US" sz="1000" dirty="0" smtClean="0">
                <a:solidFill>
                  <a:srgbClr val="000000"/>
                </a:solidFill>
                <a:latin typeface="Arial" charset="0"/>
              </a:rPr>
            </a:br>
            <a:r>
              <a:rPr lang="en-US" sz="1000" dirty="0" smtClean="0">
                <a:solidFill>
                  <a:srgbClr val="000000"/>
                </a:solidFill>
                <a:latin typeface="Arial" charset="0"/>
              </a:rPr>
              <a:t>line up at the </a:t>
            </a:r>
            <a:br>
              <a:rPr lang="en-US" sz="1000" dirty="0" smtClean="0">
                <a:solidFill>
                  <a:srgbClr val="000000"/>
                </a:solidFill>
                <a:latin typeface="Arial" charset="0"/>
              </a:rPr>
            </a:br>
            <a:r>
              <a:rPr lang="en-US" sz="1000" dirty="0" smtClean="0">
                <a:solidFill>
                  <a:srgbClr val="000000"/>
                </a:solidFill>
                <a:latin typeface="Arial" charset="0"/>
              </a:rPr>
              <a:t>metaphase plate</a:t>
            </a:r>
            <a:endParaRPr lang="en-US" sz="1000" dirty="0">
              <a:solidFill>
                <a:srgbClr val="000000"/>
              </a:solidFill>
              <a:latin typeface="Arial" charset="0"/>
            </a:endParaRPr>
          </a:p>
        </p:txBody>
      </p:sp>
      <p:sp>
        <p:nvSpPr>
          <p:cNvPr id="65" name="Text Box 31"/>
          <p:cNvSpPr txBox="1">
            <a:spLocks noChangeArrowheads="1"/>
          </p:cNvSpPr>
          <p:nvPr/>
        </p:nvSpPr>
        <p:spPr bwMode="auto">
          <a:xfrm>
            <a:off x="7126863" y="3933985"/>
            <a:ext cx="876580" cy="41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ct val="90000"/>
              </a:lnSpc>
              <a:spcBef>
                <a:spcPct val="0"/>
              </a:spcBef>
              <a:spcAft>
                <a:spcPct val="0"/>
              </a:spcAft>
            </a:pPr>
            <a:r>
              <a:rPr lang="en-US" sz="1000" dirty="0" smtClean="0">
                <a:solidFill>
                  <a:srgbClr val="000000"/>
                </a:solidFill>
                <a:latin typeface="Arial" charset="0"/>
              </a:rPr>
              <a:t>Homologous</a:t>
            </a:r>
            <a:br>
              <a:rPr lang="en-US" sz="1000" dirty="0" smtClean="0">
                <a:solidFill>
                  <a:srgbClr val="000000"/>
                </a:solidFill>
                <a:latin typeface="Arial" charset="0"/>
              </a:rPr>
            </a:br>
            <a:r>
              <a:rPr lang="en-US" sz="1000" dirty="0" smtClean="0">
                <a:solidFill>
                  <a:srgbClr val="000000"/>
                </a:solidFill>
                <a:latin typeface="Arial" charset="0"/>
              </a:rPr>
              <a:t>chromosomes</a:t>
            </a:r>
            <a:br>
              <a:rPr lang="en-US" sz="1000" dirty="0" smtClean="0">
                <a:solidFill>
                  <a:srgbClr val="000000"/>
                </a:solidFill>
                <a:latin typeface="Arial" charset="0"/>
              </a:rPr>
            </a:br>
            <a:r>
              <a:rPr lang="en-US" sz="1000" dirty="0" smtClean="0">
                <a:solidFill>
                  <a:srgbClr val="000000"/>
                </a:solidFill>
                <a:latin typeface="Arial" charset="0"/>
              </a:rPr>
              <a:t>are separated</a:t>
            </a:r>
            <a:endParaRPr lang="en-US" sz="1000" dirty="0">
              <a:solidFill>
                <a:srgbClr val="000000"/>
              </a:solidFill>
              <a:latin typeface="Arial" charset="0"/>
            </a:endParaRPr>
          </a:p>
        </p:txBody>
      </p:sp>
      <p:sp>
        <p:nvSpPr>
          <p:cNvPr id="66" name="Text Box 31"/>
          <p:cNvSpPr txBox="1">
            <a:spLocks noChangeArrowheads="1"/>
          </p:cNvSpPr>
          <p:nvPr/>
        </p:nvSpPr>
        <p:spPr bwMode="auto">
          <a:xfrm>
            <a:off x="7135328" y="4408118"/>
            <a:ext cx="1083279" cy="279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ct val="90000"/>
              </a:lnSpc>
              <a:spcBef>
                <a:spcPct val="0"/>
              </a:spcBef>
              <a:spcAft>
                <a:spcPct val="0"/>
              </a:spcAft>
            </a:pPr>
            <a:r>
              <a:rPr lang="en-US" sz="1000" dirty="0" smtClean="0">
                <a:solidFill>
                  <a:srgbClr val="000000"/>
                </a:solidFill>
                <a:latin typeface="Arial" charset="0"/>
              </a:rPr>
              <a:t>Sister chromatids</a:t>
            </a:r>
            <a:br>
              <a:rPr lang="en-US" sz="1000" dirty="0" smtClean="0">
                <a:solidFill>
                  <a:srgbClr val="000000"/>
                </a:solidFill>
                <a:latin typeface="Arial" charset="0"/>
              </a:rPr>
            </a:br>
            <a:r>
              <a:rPr lang="en-US" sz="1000" dirty="0" smtClean="0">
                <a:solidFill>
                  <a:srgbClr val="000000"/>
                </a:solidFill>
                <a:latin typeface="Arial" charset="0"/>
              </a:rPr>
              <a:t>remain attached</a:t>
            </a:r>
            <a:endParaRPr lang="en-US" sz="1000" dirty="0">
              <a:solidFill>
                <a:srgbClr val="000000"/>
              </a:solidFill>
              <a:latin typeface="Arial" charset="0"/>
            </a:endParaRPr>
          </a:p>
        </p:txBody>
      </p:sp>
      <p:sp>
        <p:nvSpPr>
          <p:cNvPr id="67" name="Text Box 31"/>
          <p:cNvSpPr txBox="1">
            <a:spLocks noChangeArrowheads="1"/>
          </p:cNvSpPr>
          <p:nvPr/>
        </p:nvSpPr>
        <p:spPr bwMode="auto">
          <a:xfrm>
            <a:off x="5622958" y="4562635"/>
            <a:ext cx="303661" cy="141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lnSpc>
                <a:spcPct val="90000"/>
              </a:lnSpc>
              <a:spcBef>
                <a:spcPct val="0"/>
              </a:spcBef>
              <a:spcAft>
                <a:spcPct val="0"/>
              </a:spcAft>
            </a:pPr>
            <a:r>
              <a:rPr lang="en-US" sz="1000" i="1" dirty="0" smtClean="0">
                <a:solidFill>
                  <a:srgbClr val="000000"/>
                </a:solidFill>
                <a:latin typeface="Arial" charset="0"/>
              </a:rPr>
              <a:t>n</a:t>
            </a:r>
            <a:r>
              <a:rPr lang="en-US" sz="1000" dirty="0" smtClean="0">
                <a:solidFill>
                  <a:srgbClr val="000000"/>
                </a:solidFill>
                <a:latin typeface="Arial" charset="0"/>
              </a:rPr>
              <a:t> </a:t>
            </a:r>
            <a:r>
              <a:rPr lang="en-US" sz="1000" dirty="0" smtClean="0">
                <a:solidFill>
                  <a:srgbClr val="000000"/>
                </a:solidFill>
                <a:latin typeface="Symbol Std"/>
                <a:cs typeface="Symbol Std"/>
              </a:rPr>
              <a:t>=</a:t>
            </a:r>
            <a:r>
              <a:rPr lang="en-US" sz="1000" dirty="0" smtClean="0">
                <a:solidFill>
                  <a:srgbClr val="000000"/>
                </a:solidFill>
                <a:latin typeface="Arial" charset="0"/>
              </a:rPr>
              <a:t> 2</a:t>
            </a:r>
            <a:endParaRPr lang="en-US" sz="1000" dirty="0">
              <a:solidFill>
                <a:srgbClr val="000000"/>
              </a:solidFill>
              <a:latin typeface="Arial" charset="0"/>
            </a:endParaRPr>
          </a:p>
        </p:txBody>
      </p:sp>
      <p:sp>
        <p:nvSpPr>
          <p:cNvPr id="68" name="Text Box 31"/>
          <p:cNvSpPr txBox="1">
            <a:spLocks noChangeArrowheads="1"/>
          </p:cNvSpPr>
          <p:nvPr/>
        </p:nvSpPr>
        <p:spPr bwMode="auto">
          <a:xfrm>
            <a:off x="6579690" y="4554169"/>
            <a:ext cx="303661" cy="141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lnSpc>
                <a:spcPct val="90000"/>
              </a:lnSpc>
              <a:spcBef>
                <a:spcPct val="0"/>
              </a:spcBef>
              <a:spcAft>
                <a:spcPct val="0"/>
              </a:spcAft>
            </a:pPr>
            <a:r>
              <a:rPr lang="en-US" sz="1000" i="1" dirty="0" smtClean="0">
                <a:solidFill>
                  <a:srgbClr val="000000"/>
                </a:solidFill>
                <a:latin typeface="Arial" charset="0"/>
              </a:rPr>
              <a:t>n</a:t>
            </a:r>
            <a:r>
              <a:rPr lang="en-US" sz="1000" dirty="0" smtClean="0">
                <a:solidFill>
                  <a:srgbClr val="000000"/>
                </a:solidFill>
                <a:latin typeface="Arial" charset="0"/>
              </a:rPr>
              <a:t> </a:t>
            </a:r>
            <a:r>
              <a:rPr lang="en-US" sz="1000" dirty="0" smtClean="0">
                <a:solidFill>
                  <a:srgbClr val="000000"/>
                </a:solidFill>
                <a:latin typeface="Symbol Std"/>
                <a:cs typeface="Symbol Std"/>
              </a:rPr>
              <a:t>=</a:t>
            </a:r>
            <a:r>
              <a:rPr lang="en-US" sz="1000" dirty="0" smtClean="0">
                <a:solidFill>
                  <a:srgbClr val="000000"/>
                </a:solidFill>
                <a:latin typeface="Arial" charset="0"/>
              </a:rPr>
              <a:t> 2</a:t>
            </a:r>
            <a:endParaRPr lang="en-US" sz="1000" dirty="0">
              <a:solidFill>
                <a:srgbClr val="000000"/>
              </a:solidFill>
              <a:latin typeface="Arial" charset="0"/>
            </a:endParaRPr>
          </a:p>
        </p:txBody>
      </p:sp>
    </p:spTree>
    <p:extLst>
      <p:ext uri="{BB962C8B-B14F-4D97-AF65-F5344CB8AC3E}">
        <p14:creationId xmlns:p14="http://schemas.microsoft.com/office/powerpoint/2010/main" val="274462207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1" name="Picture 9220" descr="08_14MitosisVsMeiosis_5-U.jpg"/>
          <p:cNvPicPr>
            <a:picLocks noChangeAspect="1"/>
          </p:cNvPicPr>
          <p:nvPr/>
        </p:nvPicPr>
        <p:blipFill rotWithShape="1">
          <a:blip r:embed="rId3" cstate="email">
            <a:extLst>
              <a:ext uri="{28A0092B-C50C-407E-A947-70E740481C1C}">
                <a14:useLocalDpi xmlns:a14="http://schemas.microsoft.com/office/drawing/2010/main" val="0"/>
              </a:ext>
            </a:extLst>
          </a:blip>
          <a:srcRect b="3318"/>
          <a:stretch/>
        </p:blipFill>
        <p:spPr>
          <a:xfrm>
            <a:off x="734568" y="137160"/>
            <a:ext cx="7674864" cy="6365240"/>
          </a:xfrm>
          <a:prstGeom prst="rect">
            <a:avLst/>
          </a:prstGeom>
        </p:spPr>
      </p:pic>
      <p:sp>
        <p:nvSpPr>
          <p:cNvPr id="9217" name="Rectangle 3"/>
          <p:cNvSpPr>
            <a:spLocks noGrp="1" noChangeArrowheads="1"/>
          </p:cNvSpPr>
          <p:nvPr>
            <p:ph type="ctrTitle"/>
          </p:nvPr>
        </p:nvSpPr>
        <p:spPr bwMode="auto">
          <a:xfrm>
            <a:off x="20638" y="0"/>
            <a:ext cx="564832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1200" dirty="0">
                <a:latin typeface="Arial" charset="0"/>
              </a:rPr>
              <a:t>Figure </a:t>
            </a:r>
            <a:r>
              <a:rPr lang="en-US" sz="1200" dirty="0" smtClean="0">
                <a:latin typeface="Arial" charset="0"/>
              </a:rPr>
              <a:t>8.14-5</a:t>
            </a:r>
            <a:endParaRPr lang="en-US" sz="1200" dirty="0">
              <a:latin typeface="Arial" charset="0"/>
            </a:endParaRPr>
          </a:p>
        </p:txBody>
      </p:sp>
      <p:sp>
        <p:nvSpPr>
          <p:cNvPr id="27" name="Text Box 31"/>
          <p:cNvSpPr txBox="1">
            <a:spLocks noChangeArrowheads="1"/>
          </p:cNvSpPr>
          <p:nvPr/>
        </p:nvSpPr>
        <p:spPr bwMode="auto">
          <a:xfrm>
            <a:off x="3422695" y="778035"/>
            <a:ext cx="897870" cy="279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ct val="90000"/>
              </a:lnSpc>
              <a:spcBef>
                <a:spcPct val="0"/>
              </a:spcBef>
              <a:spcAft>
                <a:spcPct val="0"/>
              </a:spcAft>
            </a:pPr>
            <a:r>
              <a:rPr lang="en-US" sz="1000" dirty="0" smtClean="0">
                <a:solidFill>
                  <a:srgbClr val="000000"/>
                </a:solidFill>
                <a:latin typeface="Arial" charset="0"/>
              </a:rPr>
              <a:t>Chromosomes</a:t>
            </a:r>
            <a:br>
              <a:rPr lang="en-US" sz="1000" dirty="0" smtClean="0">
                <a:solidFill>
                  <a:srgbClr val="000000"/>
                </a:solidFill>
                <a:latin typeface="Arial" charset="0"/>
              </a:rPr>
            </a:br>
            <a:r>
              <a:rPr lang="en-US" sz="1000" dirty="0" smtClean="0">
                <a:solidFill>
                  <a:srgbClr val="000000"/>
                </a:solidFill>
                <a:latin typeface="Arial" charset="0"/>
              </a:rPr>
              <a:t>are duplicated</a:t>
            </a:r>
            <a:endParaRPr lang="en-US" sz="1000" dirty="0">
              <a:solidFill>
                <a:srgbClr val="000000"/>
              </a:solidFill>
              <a:latin typeface="Arial" charset="0"/>
            </a:endParaRPr>
          </a:p>
        </p:txBody>
      </p:sp>
      <p:cxnSp>
        <p:nvCxnSpPr>
          <p:cNvPr id="6" name="Straight Connector 5"/>
          <p:cNvCxnSpPr/>
          <p:nvPr/>
        </p:nvCxnSpPr>
        <p:spPr bwMode="auto">
          <a:xfrm flipV="1">
            <a:off x="2684266" y="1591733"/>
            <a:ext cx="554234" cy="13500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Straight Connector 6"/>
          <p:cNvCxnSpPr/>
          <p:nvPr/>
        </p:nvCxnSpPr>
        <p:spPr bwMode="auto">
          <a:xfrm>
            <a:off x="2675800" y="1726733"/>
            <a:ext cx="444167" cy="3010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Straight Connector 8"/>
          <p:cNvCxnSpPr/>
          <p:nvPr/>
        </p:nvCxnSpPr>
        <p:spPr bwMode="auto">
          <a:xfrm flipV="1">
            <a:off x="6303433" y="1714500"/>
            <a:ext cx="402167" cy="80433"/>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Connector 10"/>
          <p:cNvCxnSpPr/>
          <p:nvPr/>
        </p:nvCxnSpPr>
        <p:spPr bwMode="auto">
          <a:xfrm>
            <a:off x="6485467" y="1625600"/>
            <a:ext cx="207433" cy="88899"/>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Connector 12"/>
          <p:cNvCxnSpPr/>
          <p:nvPr/>
        </p:nvCxnSpPr>
        <p:spPr bwMode="auto">
          <a:xfrm>
            <a:off x="6235700" y="1820333"/>
            <a:ext cx="444500" cy="258233"/>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Connector 14"/>
          <p:cNvCxnSpPr/>
          <p:nvPr/>
        </p:nvCxnSpPr>
        <p:spPr bwMode="auto">
          <a:xfrm flipV="1">
            <a:off x="5918200" y="4135966"/>
            <a:ext cx="1181100" cy="97367"/>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Connector 17"/>
          <p:cNvCxnSpPr/>
          <p:nvPr/>
        </p:nvCxnSpPr>
        <p:spPr bwMode="auto">
          <a:xfrm>
            <a:off x="6790267" y="4064000"/>
            <a:ext cx="309033" cy="71966"/>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Straight Connector 19"/>
          <p:cNvCxnSpPr/>
          <p:nvPr/>
        </p:nvCxnSpPr>
        <p:spPr bwMode="auto">
          <a:xfrm>
            <a:off x="6747933" y="4419600"/>
            <a:ext cx="347134" cy="59266"/>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Straight Connector 21"/>
          <p:cNvCxnSpPr/>
          <p:nvPr/>
        </p:nvCxnSpPr>
        <p:spPr bwMode="auto">
          <a:xfrm>
            <a:off x="6781800" y="4385733"/>
            <a:ext cx="313267" cy="93133"/>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 name="Text Box 31"/>
          <p:cNvSpPr txBox="1">
            <a:spLocks noChangeArrowheads="1"/>
          </p:cNvSpPr>
          <p:nvPr/>
        </p:nvSpPr>
        <p:spPr bwMode="auto">
          <a:xfrm>
            <a:off x="5314995" y="784385"/>
            <a:ext cx="897870" cy="279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ct val="90000"/>
              </a:lnSpc>
              <a:spcBef>
                <a:spcPct val="0"/>
              </a:spcBef>
              <a:spcAft>
                <a:spcPct val="0"/>
              </a:spcAft>
            </a:pPr>
            <a:r>
              <a:rPr lang="en-US" sz="1000" dirty="0" smtClean="0">
                <a:solidFill>
                  <a:srgbClr val="000000"/>
                </a:solidFill>
                <a:latin typeface="Arial" charset="0"/>
              </a:rPr>
              <a:t>Chromosomes</a:t>
            </a:r>
            <a:br>
              <a:rPr lang="en-US" sz="1000" dirty="0" smtClean="0">
                <a:solidFill>
                  <a:srgbClr val="000000"/>
                </a:solidFill>
                <a:latin typeface="Arial" charset="0"/>
              </a:rPr>
            </a:br>
            <a:r>
              <a:rPr lang="en-US" sz="1000" dirty="0" smtClean="0">
                <a:solidFill>
                  <a:srgbClr val="000000"/>
                </a:solidFill>
                <a:latin typeface="Arial" charset="0"/>
              </a:rPr>
              <a:t>are duplicated</a:t>
            </a:r>
            <a:endParaRPr lang="en-US" sz="1000" dirty="0">
              <a:solidFill>
                <a:srgbClr val="000000"/>
              </a:solidFill>
              <a:latin typeface="Arial" charset="0"/>
            </a:endParaRPr>
          </a:p>
        </p:txBody>
      </p:sp>
      <p:sp>
        <p:nvSpPr>
          <p:cNvPr id="25" name="Text Box 31"/>
          <p:cNvSpPr txBox="1">
            <a:spLocks noChangeArrowheads="1"/>
          </p:cNvSpPr>
          <p:nvPr/>
        </p:nvSpPr>
        <p:spPr bwMode="auto">
          <a:xfrm>
            <a:off x="4502195" y="930435"/>
            <a:ext cx="648653" cy="279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lnSpc>
                <a:spcPct val="90000"/>
              </a:lnSpc>
              <a:spcBef>
                <a:spcPct val="0"/>
              </a:spcBef>
              <a:spcAft>
                <a:spcPct val="0"/>
              </a:spcAft>
            </a:pPr>
            <a:r>
              <a:rPr lang="en-US" sz="1000" dirty="0" smtClean="0">
                <a:solidFill>
                  <a:srgbClr val="000000"/>
                </a:solidFill>
                <a:latin typeface="Arial" charset="0"/>
              </a:rPr>
              <a:t>Parent cell</a:t>
            </a:r>
            <a:br>
              <a:rPr lang="en-US" sz="1000" dirty="0" smtClean="0">
                <a:solidFill>
                  <a:srgbClr val="000000"/>
                </a:solidFill>
                <a:latin typeface="Arial" charset="0"/>
              </a:rPr>
            </a:br>
            <a:r>
              <a:rPr lang="en-US" sz="1000" dirty="0" smtClean="0">
                <a:solidFill>
                  <a:srgbClr val="000000"/>
                </a:solidFill>
                <a:latin typeface="Arial" charset="0"/>
              </a:rPr>
              <a:t>2</a:t>
            </a:r>
            <a:r>
              <a:rPr lang="en-US" sz="1000" i="1" dirty="0" smtClean="0">
                <a:solidFill>
                  <a:srgbClr val="000000"/>
                </a:solidFill>
                <a:latin typeface="Arial" charset="0"/>
              </a:rPr>
              <a:t>n</a:t>
            </a:r>
            <a:r>
              <a:rPr lang="en-US" sz="1000" dirty="0" smtClean="0">
                <a:solidFill>
                  <a:srgbClr val="000000"/>
                </a:solidFill>
                <a:latin typeface="Arial" charset="0"/>
              </a:rPr>
              <a:t> </a:t>
            </a:r>
            <a:r>
              <a:rPr lang="en-US" sz="1000" dirty="0" smtClean="0">
                <a:solidFill>
                  <a:srgbClr val="000000"/>
                </a:solidFill>
                <a:latin typeface="Symbol Std"/>
                <a:cs typeface="Symbol Std"/>
              </a:rPr>
              <a:t>=</a:t>
            </a:r>
            <a:r>
              <a:rPr lang="en-US" sz="1000" dirty="0" smtClean="0">
                <a:solidFill>
                  <a:srgbClr val="000000"/>
                </a:solidFill>
                <a:latin typeface="Arial" charset="0"/>
              </a:rPr>
              <a:t> 4</a:t>
            </a:r>
            <a:endParaRPr lang="en-US" sz="1000" dirty="0">
              <a:solidFill>
                <a:srgbClr val="000000"/>
              </a:solidFill>
              <a:latin typeface="Arial" charset="0"/>
            </a:endParaRPr>
          </a:p>
        </p:txBody>
      </p:sp>
      <p:sp>
        <p:nvSpPr>
          <p:cNvPr id="26" name="Text Box 31"/>
          <p:cNvSpPr txBox="1">
            <a:spLocks noChangeArrowheads="1"/>
          </p:cNvSpPr>
          <p:nvPr/>
        </p:nvSpPr>
        <p:spPr bwMode="auto">
          <a:xfrm>
            <a:off x="1873295" y="1647985"/>
            <a:ext cx="983718" cy="41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ct val="90000"/>
              </a:lnSpc>
              <a:spcBef>
                <a:spcPct val="0"/>
              </a:spcBef>
              <a:spcAft>
                <a:spcPct val="0"/>
              </a:spcAft>
            </a:pPr>
            <a:r>
              <a:rPr lang="en-US" sz="1000" dirty="0" smtClean="0">
                <a:solidFill>
                  <a:srgbClr val="000000"/>
                </a:solidFill>
                <a:latin typeface="Arial" charset="0"/>
              </a:rPr>
              <a:t>Homologous</a:t>
            </a:r>
            <a:br>
              <a:rPr lang="en-US" sz="1000" dirty="0" smtClean="0">
                <a:solidFill>
                  <a:srgbClr val="000000"/>
                </a:solidFill>
                <a:latin typeface="Arial" charset="0"/>
              </a:rPr>
            </a:br>
            <a:r>
              <a:rPr lang="en-US" sz="1000" dirty="0" smtClean="0">
                <a:solidFill>
                  <a:srgbClr val="000000"/>
                </a:solidFill>
                <a:latin typeface="Arial" charset="0"/>
              </a:rPr>
              <a:t>chromosomes</a:t>
            </a:r>
          </a:p>
          <a:p>
            <a:pPr eaLnBrk="0" fontAlgn="base" hangingPunct="0">
              <a:lnSpc>
                <a:spcPct val="90000"/>
              </a:lnSpc>
              <a:spcBef>
                <a:spcPct val="0"/>
              </a:spcBef>
              <a:spcAft>
                <a:spcPct val="0"/>
              </a:spcAft>
            </a:pPr>
            <a:r>
              <a:rPr lang="en-US" sz="1000" dirty="0" smtClean="0">
                <a:solidFill>
                  <a:srgbClr val="000000"/>
                </a:solidFill>
                <a:latin typeface="Arial" charset="0"/>
              </a:rPr>
              <a:t>remain separate</a:t>
            </a:r>
            <a:endParaRPr lang="en-US" sz="1000" dirty="0">
              <a:solidFill>
                <a:srgbClr val="000000"/>
              </a:solidFill>
              <a:latin typeface="Arial" charset="0"/>
            </a:endParaRPr>
          </a:p>
        </p:txBody>
      </p:sp>
      <p:sp>
        <p:nvSpPr>
          <p:cNvPr id="28" name="Text Box 31"/>
          <p:cNvSpPr txBox="1">
            <a:spLocks noChangeArrowheads="1"/>
          </p:cNvSpPr>
          <p:nvPr/>
        </p:nvSpPr>
        <p:spPr bwMode="auto">
          <a:xfrm>
            <a:off x="1866945" y="2727485"/>
            <a:ext cx="1004945" cy="41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ct val="90000"/>
              </a:lnSpc>
              <a:spcBef>
                <a:spcPct val="0"/>
              </a:spcBef>
              <a:spcAft>
                <a:spcPct val="0"/>
              </a:spcAft>
            </a:pPr>
            <a:r>
              <a:rPr lang="en-US" sz="1000" dirty="0" smtClean="0">
                <a:solidFill>
                  <a:srgbClr val="000000"/>
                </a:solidFill>
                <a:latin typeface="Arial" charset="0"/>
              </a:rPr>
              <a:t>Chromosomes</a:t>
            </a:r>
            <a:br>
              <a:rPr lang="en-US" sz="1000" dirty="0" smtClean="0">
                <a:solidFill>
                  <a:srgbClr val="000000"/>
                </a:solidFill>
                <a:latin typeface="Arial" charset="0"/>
              </a:rPr>
            </a:br>
            <a:r>
              <a:rPr lang="en-US" sz="1000" dirty="0" smtClean="0">
                <a:solidFill>
                  <a:srgbClr val="000000"/>
                </a:solidFill>
                <a:latin typeface="Arial" charset="0"/>
              </a:rPr>
              <a:t>line up at the</a:t>
            </a:r>
            <a:br>
              <a:rPr lang="en-US" sz="1000" dirty="0" smtClean="0">
                <a:solidFill>
                  <a:srgbClr val="000000"/>
                </a:solidFill>
                <a:latin typeface="Arial" charset="0"/>
              </a:rPr>
            </a:br>
            <a:r>
              <a:rPr lang="en-US" sz="1000" dirty="0" smtClean="0">
                <a:solidFill>
                  <a:srgbClr val="000000"/>
                </a:solidFill>
                <a:latin typeface="Arial" charset="0"/>
              </a:rPr>
              <a:t>metaphase plate</a:t>
            </a:r>
            <a:endParaRPr lang="en-US" sz="1000" dirty="0">
              <a:solidFill>
                <a:srgbClr val="000000"/>
              </a:solidFill>
              <a:latin typeface="Arial" charset="0"/>
            </a:endParaRPr>
          </a:p>
        </p:txBody>
      </p:sp>
      <p:sp>
        <p:nvSpPr>
          <p:cNvPr id="29" name="Text Box 31"/>
          <p:cNvSpPr txBox="1">
            <a:spLocks noChangeArrowheads="1"/>
          </p:cNvSpPr>
          <p:nvPr/>
        </p:nvSpPr>
        <p:spPr bwMode="auto">
          <a:xfrm>
            <a:off x="2933745" y="4454685"/>
            <a:ext cx="834062" cy="41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lnSpc>
                <a:spcPct val="90000"/>
              </a:lnSpc>
              <a:spcBef>
                <a:spcPct val="0"/>
              </a:spcBef>
              <a:spcAft>
                <a:spcPct val="0"/>
              </a:spcAft>
            </a:pPr>
            <a:r>
              <a:rPr lang="en-US" sz="1000" dirty="0" smtClean="0">
                <a:solidFill>
                  <a:srgbClr val="000000"/>
                </a:solidFill>
                <a:latin typeface="Arial" charset="0"/>
              </a:rPr>
              <a:t>Sister</a:t>
            </a:r>
            <a:br>
              <a:rPr lang="en-US" sz="1000" dirty="0" smtClean="0">
                <a:solidFill>
                  <a:srgbClr val="000000"/>
                </a:solidFill>
                <a:latin typeface="Arial" charset="0"/>
              </a:rPr>
            </a:br>
            <a:r>
              <a:rPr lang="en-US" sz="1000" dirty="0" smtClean="0">
                <a:solidFill>
                  <a:srgbClr val="000000"/>
                </a:solidFill>
                <a:latin typeface="Arial" charset="0"/>
              </a:rPr>
              <a:t>chromatids</a:t>
            </a:r>
            <a:br>
              <a:rPr lang="en-US" sz="1000" dirty="0" smtClean="0">
                <a:solidFill>
                  <a:srgbClr val="000000"/>
                </a:solidFill>
                <a:latin typeface="Arial" charset="0"/>
              </a:rPr>
            </a:br>
            <a:r>
              <a:rPr lang="en-US" sz="1000" dirty="0" smtClean="0">
                <a:solidFill>
                  <a:srgbClr val="000000"/>
                </a:solidFill>
                <a:latin typeface="Arial" charset="0"/>
              </a:rPr>
              <a:t>are separated</a:t>
            </a:r>
            <a:endParaRPr lang="en-US" sz="1000" dirty="0">
              <a:solidFill>
                <a:srgbClr val="000000"/>
              </a:solidFill>
              <a:latin typeface="Arial" charset="0"/>
            </a:endParaRPr>
          </a:p>
        </p:txBody>
      </p:sp>
      <p:sp>
        <p:nvSpPr>
          <p:cNvPr id="30" name="Text Box 31"/>
          <p:cNvSpPr txBox="1">
            <a:spLocks noChangeArrowheads="1"/>
          </p:cNvSpPr>
          <p:nvPr/>
        </p:nvSpPr>
        <p:spPr bwMode="auto">
          <a:xfrm>
            <a:off x="2755945" y="4556285"/>
            <a:ext cx="174138" cy="141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ct val="90000"/>
              </a:lnSpc>
              <a:spcBef>
                <a:spcPct val="0"/>
              </a:spcBef>
              <a:spcAft>
                <a:spcPct val="0"/>
              </a:spcAft>
            </a:pPr>
            <a:r>
              <a:rPr lang="en-US" sz="1000" dirty="0" smtClean="0">
                <a:solidFill>
                  <a:srgbClr val="000000"/>
                </a:solidFill>
                <a:latin typeface="Arial" charset="0"/>
              </a:rPr>
              <a:t>2</a:t>
            </a:r>
            <a:r>
              <a:rPr lang="en-US" sz="1000" i="1" dirty="0" smtClean="0">
                <a:solidFill>
                  <a:srgbClr val="000000"/>
                </a:solidFill>
                <a:latin typeface="Arial" charset="0"/>
              </a:rPr>
              <a:t>n</a:t>
            </a:r>
            <a:endParaRPr lang="en-US" sz="1000" i="1" dirty="0">
              <a:solidFill>
                <a:srgbClr val="000000"/>
              </a:solidFill>
              <a:latin typeface="Arial" charset="0"/>
            </a:endParaRPr>
          </a:p>
        </p:txBody>
      </p:sp>
      <p:sp>
        <p:nvSpPr>
          <p:cNvPr id="31" name="Text Box 31"/>
          <p:cNvSpPr txBox="1">
            <a:spLocks noChangeArrowheads="1"/>
          </p:cNvSpPr>
          <p:nvPr/>
        </p:nvSpPr>
        <p:spPr bwMode="auto">
          <a:xfrm>
            <a:off x="2355895" y="263685"/>
            <a:ext cx="734889" cy="197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ct val="90000"/>
              </a:lnSpc>
              <a:spcBef>
                <a:spcPct val="0"/>
              </a:spcBef>
              <a:spcAft>
                <a:spcPct val="0"/>
              </a:spcAft>
            </a:pPr>
            <a:r>
              <a:rPr lang="en-US" sz="1400" dirty="0" smtClean="0">
                <a:solidFill>
                  <a:srgbClr val="FFFFFF"/>
                </a:solidFill>
                <a:latin typeface="Arial" charset="0"/>
              </a:rPr>
              <a:t>MITOSIS</a:t>
            </a:r>
            <a:endParaRPr lang="en-US" sz="1400" dirty="0">
              <a:solidFill>
                <a:srgbClr val="FFFFFF"/>
              </a:solidFill>
              <a:latin typeface="Arial" charset="0"/>
            </a:endParaRPr>
          </a:p>
        </p:txBody>
      </p:sp>
      <p:sp>
        <p:nvSpPr>
          <p:cNvPr id="32" name="Text Box 31"/>
          <p:cNvSpPr txBox="1">
            <a:spLocks noChangeArrowheads="1"/>
          </p:cNvSpPr>
          <p:nvPr/>
        </p:nvSpPr>
        <p:spPr bwMode="auto">
          <a:xfrm>
            <a:off x="1003345" y="1222535"/>
            <a:ext cx="701289"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ct val="90000"/>
              </a:lnSpc>
              <a:spcBef>
                <a:spcPct val="0"/>
              </a:spcBef>
              <a:spcAft>
                <a:spcPct val="0"/>
              </a:spcAft>
            </a:pPr>
            <a:r>
              <a:rPr lang="en-US" sz="1200" dirty="0" smtClean="0">
                <a:solidFill>
                  <a:srgbClr val="294E83"/>
                </a:solidFill>
                <a:latin typeface="Arial" charset="0"/>
              </a:rPr>
              <a:t>Prophase</a:t>
            </a:r>
          </a:p>
        </p:txBody>
      </p:sp>
      <p:sp>
        <p:nvSpPr>
          <p:cNvPr id="33" name="Text Box 31"/>
          <p:cNvSpPr txBox="1">
            <a:spLocks noChangeArrowheads="1"/>
          </p:cNvSpPr>
          <p:nvPr/>
        </p:nvSpPr>
        <p:spPr bwMode="auto">
          <a:xfrm>
            <a:off x="958895" y="2257585"/>
            <a:ext cx="795365"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ct val="90000"/>
              </a:lnSpc>
              <a:spcBef>
                <a:spcPct val="0"/>
              </a:spcBef>
              <a:spcAft>
                <a:spcPct val="0"/>
              </a:spcAft>
            </a:pPr>
            <a:r>
              <a:rPr lang="en-US" sz="1200" dirty="0" smtClean="0">
                <a:solidFill>
                  <a:srgbClr val="294E83"/>
                </a:solidFill>
                <a:latin typeface="Arial" charset="0"/>
              </a:rPr>
              <a:t>Metaphase</a:t>
            </a:r>
            <a:endParaRPr lang="en-US" sz="1200" dirty="0">
              <a:solidFill>
                <a:srgbClr val="294E83"/>
              </a:solidFill>
              <a:latin typeface="Arial" charset="0"/>
            </a:endParaRPr>
          </a:p>
        </p:txBody>
      </p:sp>
      <p:sp>
        <p:nvSpPr>
          <p:cNvPr id="34" name="Text Box 31"/>
          <p:cNvSpPr txBox="1">
            <a:spLocks noChangeArrowheads="1"/>
          </p:cNvSpPr>
          <p:nvPr/>
        </p:nvSpPr>
        <p:spPr bwMode="auto">
          <a:xfrm>
            <a:off x="971595" y="3483135"/>
            <a:ext cx="76250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200" dirty="0" smtClean="0">
                <a:solidFill>
                  <a:srgbClr val="294E83"/>
                </a:solidFill>
                <a:latin typeface="Arial" charset="0"/>
              </a:rPr>
              <a:t>Anaphase</a:t>
            </a:r>
            <a:br>
              <a:rPr lang="en-US" sz="1200" dirty="0" smtClean="0">
                <a:solidFill>
                  <a:srgbClr val="294E83"/>
                </a:solidFill>
                <a:latin typeface="Arial" charset="0"/>
              </a:rPr>
            </a:br>
            <a:r>
              <a:rPr lang="en-US" sz="1200" dirty="0" err="1" smtClean="0">
                <a:solidFill>
                  <a:srgbClr val="294E83"/>
                </a:solidFill>
                <a:latin typeface="Arial" charset="0"/>
              </a:rPr>
              <a:t>Telophase</a:t>
            </a:r>
            <a:endParaRPr lang="en-US" sz="1200" dirty="0">
              <a:solidFill>
                <a:srgbClr val="294E83"/>
              </a:solidFill>
              <a:latin typeface="Arial" charset="0"/>
            </a:endParaRPr>
          </a:p>
        </p:txBody>
      </p:sp>
      <p:sp>
        <p:nvSpPr>
          <p:cNvPr id="35" name="Text Box 31"/>
          <p:cNvSpPr txBox="1">
            <a:spLocks noChangeArrowheads="1"/>
          </p:cNvSpPr>
          <p:nvPr/>
        </p:nvSpPr>
        <p:spPr bwMode="auto">
          <a:xfrm>
            <a:off x="3810045" y="4549935"/>
            <a:ext cx="174138" cy="141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ct val="90000"/>
              </a:lnSpc>
              <a:spcBef>
                <a:spcPct val="0"/>
              </a:spcBef>
              <a:spcAft>
                <a:spcPct val="0"/>
              </a:spcAft>
            </a:pPr>
            <a:r>
              <a:rPr lang="en-US" sz="1000" dirty="0" smtClean="0">
                <a:solidFill>
                  <a:srgbClr val="000000"/>
                </a:solidFill>
                <a:latin typeface="Arial" charset="0"/>
              </a:rPr>
              <a:t>2</a:t>
            </a:r>
            <a:r>
              <a:rPr lang="en-US" sz="1000" i="1" dirty="0" smtClean="0">
                <a:solidFill>
                  <a:srgbClr val="000000"/>
                </a:solidFill>
                <a:latin typeface="Arial" charset="0"/>
              </a:rPr>
              <a:t>n</a:t>
            </a:r>
            <a:endParaRPr lang="en-US" sz="1000" i="1" dirty="0">
              <a:solidFill>
                <a:srgbClr val="000000"/>
              </a:solidFill>
              <a:latin typeface="Arial" charset="0"/>
            </a:endParaRPr>
          </a:p>
        </p:txBody>
      </p:sp>
      <p:cxnSp>
        <p:nvCxnSpPr>
          <p:cNvPr id="36" name="Straight Connector 35"/>
          <p:cNvCxnSpPr/>
          <p:nvPr/>
        </p:nvCxnSpPr>
        <p:spPr bwMode="auto">
          <a:xfrm>
            <a:off x="6565900" y="5454650"/>
            <a:ext cx="615950" cy="122767"/>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Straight Connector 36"/>
          <p:cNvCxnSpPr/>
          <p:nvPr/>
        </p:nvCxnSpPr>
        <p:spPr bwMode="auto">
          <a:xfrm>
            <a:off x="7004050" y="5454650"/>
            <a:ext cx="177800" cy="122766"/>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3" name="Text Box 31"/>
          <p:cNvSpPr txBox="1">
            <a:spLocks noChangeArrowheads="1"/>
          </p:cNvSpPr>
          <p:nvPr/>
        </p:nvSpPr>
        <p:spPr bwMode="auto">
          <a:xfrm>
            <a:off x="7415787" y="1222535"/>
            <a:ext cx="803931"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ct val="90000"/>
              </a:lnSpc>
              <a:spcBef>
                <a:spcPct val="0"/>
              </a:spcBef>
              <a:spcAft>
                <a:spcPct val="0"/>
              </a:spcAft>
            </a:pPr>
            <a:r>
              <a:rPr lang="en-US" sz="1200" dirty="0" smtClean="0">
                <a:solidFill>
                  <a:srgbClr val="294E83"/>
                </a:solidFill>
                <a:latin typeface="Arial" charset="0"/>
              </a:rPr>
              <a:t>Prophase </a:t>
            </a:r>
            <a:r>
              <a:rPr lang="en-US" sz="1200" dirty="0" smtClean="0">
                <a:solidFill>
                  <a:srgbClr val="294E83"/>
                </a:solidFill>
                <a:latin typeface="Times New Roman"/>
                <a:cs typeface="Times New Roman"/>
              </a:rPr>
              <a:t>I</a:t>
            </a:r>
          </a:p>
        </p:txBody>
      </p:sp>
      <p:sp>
        <p:nvSpPr>
          <p:cNvPr id="44" name="Text Box 31"/>
          <p:cNvSpPr txBox="1">
            <a:spLocks noChangeArrowheads="1"/>
          </p:cNvSpPr>
          <p:nvPr/>
        </p:nvSpPr>
        <p:spPr bwMode="auto">
          <a:xfrm>
            <a:off x="7371337" y="2254410"/>
            <a:ext cx="898007"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ct val="90000"/>
              </a:lnSpc>
              <a:spcBef>
                <a:spcPct val="0"/>
              </a:spcBef>
              <a:spcAft>
                <a:spcPct val="0"/>
              </a:spcAft>
            </a:pPr>
            <a:r>
              <a:rPr lang="en-US" sz="1200" dirty="0" smtClean="0">
                <a:solidFill>
                  <a:srgbClr val="294E83"/>
                </a:solidFill>
                <a:latin typeface="Arial" charset="0"/>
              </a:rPr>
              <a:t>Metaphase </a:t>
            </a:r>
            <a:r>
              <a:rPr lang="en-US" sz="1200" dirty="0" smtClean="0">
                <a:solidFill>
                  <a:srgbClr val="294E83"/>
                </a:solidFill>
                <a:latin typeface="Times New Roman"/>
                <a:cs typeface="Times New Roman"/>
              </a:rPr>
              <a:t>I</a:t>
            </a:r>
            <a:endParaRPr lang="en-US" sz="1200" dirty="0">
              <a:solidFill>
                <a:srgbClr val="294E83"/>
              </a:solidFill>
              <a:latin typeface="Arial" charset="0"/>
            </a:endParaRPr>
          </a:p>
        </p:txBody>
      </p:sp>
      <p:sp>
        <p:nvSpPr>
          <p:cNvPr id="45" name="Text Box 31"/>
          <p:cNvSpPr txBox="1">
            <a:spLocks noChangeArrowheads="1"/>
          </p:cNvSpPr>
          <p:nvPr/>
        </p:nvSpPr>
        <p:spPr bwMode="auto">
          <a:xfrm>
            <a:off x="7403087" y="3486310"/>
            <a:ext cx="865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200" dirty="0" smtClean="0">
                <a:solidFill>
                  <a:srgbClr val="294E83"/>
                </a:solidFill>
                <a:latin typeface="Arial" charset="0"/>
              </a:rPr>
              <a:t>Anaphase </a:t>
            </a:r>
            <a:r>
              <a:rPr lang="en-US" sz="1200" dirty="0" smtClean="0">
                <a:solidFill>
                  <a:srgbClr val="294E83"/>
                </a:solidFill>
                <a:latin typeface="Times New Roman"/>
                <a:cs typeface="Times New Roman"/>
              </a:rPr>
              <a:t>I</a:t>
            </a:r>
            <a:r>
              <a:rPr lang="en-US" sz="1200" dirty="0" smtClean="0">
                <a:solidFill>
                  <a:srgbClr val="294E83"/>
                </a:solidFill>
                <a:latin typeface="Arial" charset="0"/>
              </a:rPr>
              <a:t/>
            </a:r>
            <a:br>
              <a:rPr lang="en-US" sz="1200" dirty="0" smtClean="0">
                <a:solidFill>
                  <a:srgbClr val="294E83"/>
                </a:solidFill>
                <a:latin typeface="Arial" charset="0"/>
              </a:rPr>
            </a:br>
            <a:r>
              <a:rPr lang="en-US" sz="1200" dirty="0" err="1" smtClean="0">
                <a:solidFill>
                  <a:srgbClr val="294E83"/>
                </a:solidFill>
                <a:latin typeface="Arial" charset="0"/>
              </a:rPr>
              <a:t>Telophase</a:t>
            </a:r>
            <a:r>
              <a:rPr lang="en-US" sz="1200" dirty="0" smtClean="0">
                <a:solidFill>
                  <a:srgbClr val="294E83"/>
                </a:solidFill>
                <a:latin typeface="Arial" charset="0"/>
              </a:rPr>
              <a:t> </a:t>
            </a:r>
            <a:r>
              <a:rPr lang="en-US" sz="1200" dirty="0">
                <a:solidFill>
                  <a:srgbClr val="294E83"/>
                </a:solidFill>
                <a:latin typeface="Times New Roman"/>
                <a:cs typeface="Times New Roman"/>
              </a:rPr>
              <a:t>I</a:t>
            </a:r>
            <a:endParaRPr lang="en-US" sz="1200" dirty="0">
              <a:solidFill>
                <a:srgbClr val="294E83"/>
              </a:solidFill>
              <a:latin typeface="Arial" charset="0"/>
            </a:endParaRPr>
          </a:p>
        </p:txBody>
      </p:sp>
      <p:sp>
        <p:nvSpPr>
          <p:cNvPr id="46" name="Text Box 31"/>
          <p:cNvSpPr txBox="1">
            <a:spLocks noChangeArrowheads="1"/>
          </p:cNvSpPr>
          <p:nvPr/>
        </p:nvSpPr>
        <p:spPr bwMode="auto">
          <a:xfrm>
            <a:off x="6021961" y="255219"/>
            <a:ext cx="867963" cy="197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ct val="90000"/>
              </a:lnSpc>
              <a:spcBef>
                <a:spcPct val="0"/>
              </a:spcBef>
              <a:spcAft>
                <a:spcPct val="0"/>
              </a:spcAft>
            </a:pPr>
            <a:r>
              <a:rPr lang="en-US" sz="1400" dirty="0" smtClean="0">
                <a:solidFill>
                  <a:srgbClr val="FFFFFF"/>
                </a:solidFill>
                <a:latin typeface="Arial" charset="0"/>
              </a:rPr>
              <a:t>MEIOSIS </a:t>
            </a:r>
            <a:r>
              <a:rPr lang="en-US" sz="1400" dirty="0" smtClean="0">
                <a:solidFill>
                  <a:srgbClr val="FFFFFF"/>
                </a:solidFill>
                <a:latin typeface="Times New Roman"/>
                <a:cs typeface="Times New Roman"/>
              </a:rPr>
              <a:t>I</a:t>
            </a:r>
            <a:endParaRPr lang="en-US" sz="1400" dirty="0">
              <a:solidFill>
                <a:srgbClr val="FFFFFF"/>
              </a:solidFill>
              <a:latin typeface="Times New Roman"/>
              <a:cs typeface="Times New Roman"/>
            </a:endParaRPr>
          </a:p>
        </p:txBody>
      </p:sp>
      <p:sp>
        <p:nvSpPr>
          <p:cNvPr id="47" name="Text Box 31"/>
          <p:cNvSpPr txBox="1">
            <a:spLocks noChangeArrowheads="1"/>
          </p:cNvSpPr>
          <p:nvPr/>
        </p:nvSpPr>
        <p:spPr bwMode="auto">
          <a:xfrm>
            <a:off x="4650361" y="4734085"/>
            <a:ext cx="937832" cy="197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ct val="90000"/>
              </a:lnSpc>
              <a:spcBef>
                <a:spcPct val="0"/>
              </a:spcBef>
              <a:spcAft>
                <a:spcPct val="0"/>
              </a:spcAft>
            </a:pPr>
            <a:r>
              <a:rPr lang="en-US" sz="1400" dirty="0" smtClean="0">
                <a:solidFill>
                  <a:srgbClr val="FFFFFF"/>
                </a:solidFill>
                <a:latin typeface="Arial" charset="0"/>
              </a:rPr>
              <a:t>MEIOSIS </a:t>
            </a:r>
            <a:r>
              <a:rPr lang="en-US" sz="1400" dirty="0" smtClean="0">
                <a:solidFill>
                  <a:srgbClr val="FFFFFF"/>
                </a:solidFill>
                <a:latin typeface="Times New Roman"/>
                <a:cs typeface="Times New Roman"/>
              </a:rPr>
              <a:t>II</a:t>
            </a:r>
            <a:endParaRPr lang="en-US" sz="1400" dirty="0">
              <a:solidFill>
                <a:srgbClr val="FFFFFF"/>
              </a:solidFill>
              <a:latin typeface="Times New Roman"/>
              <a:cs typeface="Times New Roman"/>
            </a:endParaRPr>
          </a:p>
        </p:txBody>
      </p:sp>
      <p:sp>
        <p:nvSpPr>
          <p:cNvPr id="48" name="Text Box 31"/>
          <p:cNvSpPr txBox="1">
            <a:spLocks noChangeArrowheads="1"/>
          </p:cNvSpPr>
          <p:nvPr/>
        </p:nvSpPr>
        <p:spPr bwMode="auto">
          <a:xfrm>
            <a:off x="6728928" y="1504051"/>
            <a:ext cx="876580" cy="41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ct val="90000"/>
              </a:lnSpc>
              <a:spcBef>
                <a:spcPct val="0"/>
              </a:spcBef>
              <a:spcAft>
                <a:spcPct val="0"/>
              </a:spcAft>
            </a:pPr>
            <a:r>
              <a:rPr lang="en-US" sz="1000" dirty="0" smtClean="0">
                <a:solidFill>
                  <a:srgbClr val="000000"/>
                </a:solidFill>
                <a:latin typeface="Arial" charset="0"/>
              </a:rPr>
              <a:t>Homologous</a:t>
            </a:r>
            <a:br>
              <a:rPr lang="en-US" sz="1000" dirty="0" smtClean="0">
                <a:solidFill>
                  <a:srgbClr val="000000"/>
                </a:solidFill>
                <a:latin typeface="Arial" charset="0"/>
              </a:rPr>
            </a:br>
            <a:r>
              <a:rPr lang="en-US" sz="1000" dirty="0" smtClean="0">
                <a:solidFill>
                  <a:srgbClr val="000000"/>
                </a:solidFill>
                <a:latin typeface="Arial" charset="0"/>
              </a:rPr>
              <a:t>chromosomes</a:t>
            </a:r>
            <a:br>
              <a:rPr lang="en-US" sz="1000" dirty="0" smtClean="0">
                <a:solidFill>
                  <a:srgbClr val="000000"/>
                </a:solidFill>
                <a:latin typeface="Arial" charset="0"/>
              </a:rPr>
            </a:br>
            <a:r>
              <a:rPr lang="en-US" sz="1000" dirty="0" smtClean="0">
                <a:solidFill>
                  <a:srgbClr val="000000"/>
                </a:solidFill>
                <a:latin typeface="Arial" charset="0"/>
              </a:rPr>
              <a:t>pair up</a:t>
            </a:r>
            <a:endParaRPr lang="en-US" sz="1000" dirty="0">
              <a:solidFill>
                <a:srgbClr val="000000"/>
              </a:solidFill>
              <a:latin typeface="Arial" charset="0"/>
            </a:endParaRPr>
          </a:p>
        </p:txBody>
      </p:sp>
      <p:sp>
        <p:nvSpPr>
          <p:cNvPr id="49" name="Text Box 31"/>
          <p:cNvSpPr txBox="1">
            <a:spLocks noChangeArrowheads="1"/>
          </p:cNvSpPr>
          <p:nvPr/>
        </p:nvSpPr>
        <p:spPr bwMode="auto">
          <a:xfrm>
            <a:off x="6711995" y="2003585"/>
            <a:ext cx="862303" cy="141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ct val="90000"/>
              </a:lnSpc>
              <a:spcBef>
                <a:spcPct val="0"/>
              </a:spcBef>
              <a:spcAft>
                <a:spcPct val="0"/>
              </a:spcAft>
            </a:pPr>
            <a:r>
              <a:rPr lang="en-US" sz="1000" dirty="0" smtClean="0">
                <a:solidFill>
                  <a:srgbClr val="000000"/>
                </a:solidFill>
                <a:latin typeface="Arial" charset="0"/>
              </a:rPr>
              <a:t>Crossing over</a:t>
            </a:r>
            <a:endParaRPr lang="en-US" sz="1000" dirty="0">
              <a:solidFill>
                <a:srgbClr val="000000"/>
              </a:solidFill>
              <a:latin typeface="Arial" charset="0"/>
            </a:endParaRPr>
          </a:p>
        </p:txBody>
      </p:sp>
      <p:sp>
        <p:nvSpPr>
          <p:cNvPr id="50" name="Text Box 31"/>
          <p:cNvSpPr txBox="1">
            <a:spLocks noChangeArrowheads="1"/>
          </p:cNvSpPr>
          <p:nvPr/>
        </p:nvSpPr>
        <p:spPr bwMode="auto">
          <a:xfrm>
            <a:off x="6855928" y="2621652"/>
            <a:ext cx="1004945" cy="69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ct val="90000"/>
              </a:lnSpc>
              <a:spcBef>
                <a:spcPct val="0"/>
              </a:spcBef>
              <a:spcAft>
                <a:spcPct val="0"/>
              </a:spcAft>
            </a:pPr>
            <a:r>
              <a:rPr lang="en-US" sz="1000" dirty="0" smtClean="0">
                <a:solidFill>
                  <a:srgbClr val="000000"/>
                </a:solidFill>
                <a:latin typeface="Arial" charset="0"/>
              </a:rPr>
              <a:t>Pairs of</a:t>
            </a:r>
            <a:br>
              <a:rPr lang="en-US" sz="1000" dirty="0" smtClean="0">
                <a:solidFill>
                  <a:srgbClr val="000000"/>
                </a:solidFill>
                <a:latin typeface="Arial" charset="0"/>
              </a:rPr>
            </a:br>
            <a:r>
              <a:rPr lang="en-US" sz="1000" dirty="0" smtClean="0">
                <a:solidFill>
                  <a:srgbClr val="000000"/>
                </a:solidFill>
                <a:latin typeface="Arial" charset="0"/>
              </a:rPr>
              <a:t>homologous</a:t>
            </a:r>
            <a:br>
              <a:rPr lang="en-US" sz="1000" dirty="0" smtClean="0">
                <a:solidFill>
                  <a:srgbClr val="000000"/>
                </a:solidFill>
                <a:latin typeface="Arial" charset="0"/>
              </a:rPr>
            </a:br>
            <a:r>
              <a:rPr lang="en-US" sz="1000" dirty="0" smtClean="0">
                <a:solidFill>
                  <a:srgbClr val="000000"/>
                </a:solidFill>
                <a:latin typeface="Arial" charset="0"/>
              </a:rPr>
              <a:t>chromosomes</a:t>
            </a:r>
            <a:br>
              <a:rPr lang="en-US" sz="1000" dirty="0" smtClean="0">
                <a:solidFill>
                  <a:srgbClr val="000000"/>
                </a:solidFill>
                <a:latin typeface="Arial" charset="0"/>
              </a:rPr>
            </a:br>
            <a:r>
              <a:rPr lang="en-US" sz="1000" dirty="0" smtClean="0">
                <a:solidFill>
                  <a:srgbClr val="000000"/>
                </a:solidFill>
                <a:latin typeface="Arial" charset="0"/>
              </a:rPr>
              <a:t>line up at the </a:t>
            </a:r>
            <a:br>
              <a:rPr lang="en-US" sz="1000" dirty="0" smtClean="0">
                <a:solidFill>
                  <a:srgbClr val="000000"/>
                </a:solidFill>
                <a:latin typeface="Arial" charset="0"/>
              </a:rPr>
            </a:br>
            <a:r>
              <a:rPr lang="en-US" sz="1000" dirty="0" smtClean="0">
                <a:solidFill>
                  <a:srgbClr val="000000"/>
                </a:solidFill>
                <a:latin typeface="Arial" charset="0"/>
              </a:rPr>
              <a:t>metaphase plate</a:t>
            </a:r>
            <a:endParaRPr lang="en-US" sz="1000" dirty="0">
              <a:solidFill>
                <a:srgbClr val="000000"/>
              </a:solidFill>
              <a:latin typeface="Arial" charset="0"/>
            </a:endParaRPr>
          </a:p>
        </p:txBody>
      </p:sp>
      <p:sp>
        <p:nvSpPr>
          <p:cNvPr id="51" name="Text Box 31"/>
          <p:cNvSpPr txBox="1">
            <a:spLocks noChangeArrowheads="1"/>
          </p:cNvSpPr>
          <p:nvPr/>
        </p:nvSpPr>
        <p:spPr bwMode="auto">
          <a:xfrm>
            <a:off x="7126863" y="3933985"/>
            <a:ext cx="876580" cy="41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ct val="90000"/>
              </a:lnSpc>
              <a:spcBef>
                <a:spcPct val="0"/>
              </a:spcBef>
              <a:spcAft>
                <a:spcPct val="0"/>
              </a:spcAft>
            </a:pPr>
            <a:r>
              <a:rPr lang="en-US" sz="1000" dirty="0" smtClean="0">
                <a:solidFill>
                  <a:srgbClr val="000000"/>
                </a:solidFill>
                <a:latin typeface="Arial" charset="0"/>
              </a:rPr>
              <a:t>Homologous</a:t>
            </a:r>
            <a:br>
              <a:rPr lang="en-US" sz="1000" dirty="0" smtClean="0">
                <a:solidFill>
                  <a:srgbClr val="000000"/>
                </a:solidFill>
                <a:latin typeface="Arial" charset="0"/>
              </a:rPr>
            </a:br>
            <a:r>
              <a:rPr lang="en-US" sz="1000" dirty="0" smtClean="0">
                <a:solidFill>
                  <a:srgbClr val="000000"/>
                </a:solidFill>
                <a:latin typeface="Arial" charset="0"/>
              </a:rPr>
              <a:t>chromosomes</a:t>
            </a:r>
            <a:br>
              <a:rPr lang="en-US" sz="1000" dirty="0" smtClean="0">
                <a:solidFill>
                  <a:srgbClr val="000000"/>
                </a:solidFill>
                <a:latin typeface="Arial" charset="0"/>
              </a:rPr>
            </a:br>
            <a:r>
              <a:rPr lang="en-US" sz="1000" dirty="0" smtClean="0">
                <a:solidFill>
                  <a:srgbClr val="000000"/>
                </a:solidFill>
                <a:latin typeface="Arial" charset="0"/>
              </a:rPr>
              <a:t>are separated</a:t>
            </a:r>
            <a:endParaRPr lang="en-US" sz="1000" dirty="0">
              <a:solidFill>
                <a:srgbClr val="000000"/>
              </a:solidFill>
              <a:latin typeface="Arial" charset="0"/>
            </a:endParaRPr>
          </a:p>
        </p:txBody>
      </p:sp>
      <p:sp>
        <p:nvSpPr>
          <p:cNvPr id="52" name="Text Box 31"/>
          <p:cNvSpPr txBox="1">
            <a:spLocks noChangeArrowheads="1"/>
          </p:cNvSpPr>
          <p:nvPr/>
        </p:nvSpPr>
        <p:spPr bwMode="auto">
          <a:xfrm>
            <a:off x="7135328" y="4408118"/>
            <a:ext cx="1083279" cy="279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ct val="90000"/>
              </a:lnSpc>
              <a:spcBef>
                <a:spcPct val="0"/>
              </a:spcBef>
              <a:spcAft>
                <a:spcPct val="0"/>
              </a:spcAft>
            </a:pPr>
            <a:r>
              <a:rPr lang="en-US" sz="1000" dirty="0" smtClean="0">
                <a:solidFill>
                  <a:srgbClr val="000000"/>
                </a:solidFill>
                <a:latin typeface="Arial" charset="0"/>
              </a:rPr>
              <a:t>Sister chromatids</a:t>
            </a:r>
            <a:br>
              <a:rPr lang="en-US" sz="1000" dirty="0" smtClean="0">
                <a:solidFill>
                  <a:srgbClr val="000000"/>
                </a:solidFill>
                <a:latin typeface="Arial" charset="0"/>
              </a:rPr>
            </a:br>
            <a:r>
              <a:rPr lang="en-US" sz="1000" dirty="0" smtClean="0">
                <a:solidFill>
                  <a:srgbClr val="000000"/>
                </a:solidFill>
                <a:latin typeface="Arial" charset="0"/>
              </a:rPr>
              <a:t>remain attached</a:t>
            </a:r>
            <a:endParaRPr lang="en-US" sz="1000" dirty="0">
              <a:solidFill>
                <a:srgbClr val="000000"/>
              </a:solidFill>
              <a:latin typeface="Arial" charset="0"/>
            </a:endParaRPr>
          </a:p>
        </p:txBody>
      </p:sp>
      <p:sp>
        <p:nvSpPr>
          <p:cNvPr id="53" name="Text Box 31"/>
          <p:cNvSpPr txBox="1">
            <a:spLocks noChangeArrowheads="1"/>
          </p:cNvSpPr>
          <p:nvPr/>
        </p:nvSpPr>
        <p:spPr bwMode="auto">
          <a:xfrm>
            <a:off x="7203064" y="5237851"/>
            <a:ext cx="834062" cy="41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ct val="90000"/>
              </a:lnSpc>
              <a:spcBef>
                <a:spcPct val="0"/>
              </a:spcBef>
              <a:spcAft>
                <a:spcPct val="0"/>
              </a:spcAft>
            </a:pPr>
            <a:r>
              <a:rPr lang="en-US" sz="1000" dirty="0" smtClean="0">
                <a:solidFill>
                  <a:srgbClr val="000000"/>
                </a:solidFill>
                <a:latin typeface="Arial" charset="0"/>
              </a:rPr>
              <a:t>Sister</a:t>
            </a:r>
            <a:br>
              <a:rPr lang="en-US" sz="1000" dirty="0" smtClean="0">
                <a:solidFill>
                  <a:srgbClr val="000000"/>
                </a:solidFill>
                <a:latin typeface="Arial" charset="0"/>
              </a:rPr>
            </a:br>
            <a:r>
              <a:rPr lang="en-US" sz="1000" dirty="0" smtClean="0">
                <a:solidFill>
                  <a:srgbClr val="000000"/>
                </a:solidFill>
                <a:latin typeface="Arial" charset="0"/>
              </a:rPr>
              <a:t>chromatids</a:t>
            </a:r>
            <a:br>
              <a:rPr lang="en-US" sz="1000" dirty="0" smtClean="0">
                <a:solidFill>
                  <a:srgbClr val="000000"/>
                </a:solidFill>
                <a:latin typeface="Arial" charset="0"/>
              </a:rPr>
            </a:br>
            <a:r>
              <a:rPr lang="en-US" sz="1000" dirty="0" smtClean="0">
                <a:solidFill>
                  <a:srgbClr val="000000"/>
                </a:solidFill>
                <a:latin typeface="Arial" charset="0"/>
              </a:rPr>
              <a:t>are separated</a:t>
            </a:r>
            <a:endParaRPr lang="en-US" sz="1000" dirty="0">
              <a:solidFill>
                <a:srgbClr val="000000"/>
              </a:solidFill>
              <a:latin typeface="Arial" charset="0"/>
            </a:endParaRPr>
          </a:p>
        </p:txBody>
      </p:sp>
      <p:sp>
        <p:nvSpPr>
          <p:cNvPr id="54" name="Text Box 31"/>
          <p:cNvSpPr txBox="1">
            <a:spLocks noChangeArrowheads="1"/>
          </p:cNvSpPr>
          <p:nvPr/>
        </p:nvSpPr>
        <p:spPr bwMode="auto">
          <a:xfrm>
            <a:off x="5622958" y="4562635"/>
            <a:ext cx="303661" cy="141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lnSpc>
                <a:spcPct val="90000"/>
              </a:lnSpc>
              <a:spcBef>
                <a:spcPct val="0"/>
              </a:spcBef>
              <a:spcAft>
                <a:spcPct val="0"/>
              </a:spcAft>
            </a:pPr>
            <a:r>
              <a:rPr lang="en-US" sz="1000" i="1" dirty="0" smtClean="0">
                <a:solidFill>
                  <a:srgbClr val="000000"/>
                </a:solidFill>
                <a:latin typeface="Arial" charset="0"/>
              </a:rPr>
              <a:t>n</a:t>
            </a:r>
            <a:r>
              <a:rPr lang="en-US" sz="1000" dirty="0" smtClean="0">
                <a:solidFill>
                  <a:srgbClr val="000000"/>
                </a:solidFill>
                <a:latin typeface="Arial" charset="0"/>
              </a:rPr>
              <a:t> </a:t>
            </a:r>
            <a:r>
              <a:rPr lang="en-US" sz="1000" dirty="0" smtClean="0">
                <a:solidFill>
                  <a:srgbClr val="000000"/>
                </a:solidFill>
                <a:latin typeface="Symbol Std"/>
                <a:cs typeface="Symbol Std"/>
              </a:rPr>
              <a:t>=</a:t>
            </a:r>
            <a:r>
              <a:rPr lang="en-US" sz="1000" dirty="0" smtClean="0">
                <a:solidFill>
                  <a:srgbClr val="000000"/>
                </a:solidFill>
                <a:latin typeface="Arial" charset="0"/>
              </a:rPr>
              <a:t> 2</a:t>
            </a:r>
            <a:endParaRPr lang="en-US" sz="1000" dirty="0">
              <a:solidFill>
                <a:srgbClr val="000000"/>
              </a:solidFill>
              <a:latin typeface="Arial" charset="0"/>
            </a:endParaRPr>
          </a:p>
        </p:txBody>
      </p:sp>
      <p:sp>
        <p:nvSpPr>
          <p:cNvPr id="56" name="Text Box 31"/>
          <p:cNvSpPr txBox="1">
            <a:spLocks noChangeArrowheads="1"/>
          </p:cNvSpPr>
          <p:nvPr/>
        </p:nvSpPr>
        <p:spPr bwMode="auto">
          <a:xfrm>
            <a:off x="6579690" y="4554169"/>
            <a:ext cx="303661" cy="141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lnSpc>
                <a:spcPct val="90000"/>
              </a:lnSpc>
              <a:spcBef>
                <a:spcPct val="0"/>
              </a:spcBef>
              <a:spcAft>
                <a:spcPct val="0"/>
              </a:spcAft>
            </a:pPr>
            <a:r>
              <a:rPr lang="en-US" sz="1000" i="1" dirty="0" smtClean="0">
                <a:solidFill>
                  <a:srgbClr val="000000"/>
                </a:solidFill>
                <a:latin typeface="Arial" charset="0"/>
              </a:rPr>
              <a:t>n</a:t>
            </a:r>
            <a:r>
              <a:rPr lang="en-US" sz="1000" dirty="0" smtClean="0">
                <a:solidFill>
                  <a:srgbClr val="000000"/>
                </a:solidFill>
                <a:latin typeface="Arial" charset="0"/>
              </a:rPr>
              <a:t> </a:t>
            </a:r>
            <a:r>
              <a:rPr lang="en-US" sz="1000" dirty="0" smtClean="0">
                <a:solidFill>
                  <a:srgbClr val="000000"/>
                </a:solidFill>
                <a:latin typeface="Symbol Std"/>
                <a:cs typeface="Symbol Std"/>
              </a:rPr>
              <a:t>=</a:t>
            </a:r>
            <a:r>
              <a:rPr lang="en-US" sz="1000" dirty="0" smtClean="0">
                <a:solidFill>
                  <a:srgbClr val="000000"/>
                </a:solidFill>
                <a:latin typeface="Arial" charset="0"/>
              </a:rPr>
              <a:t> 2</a:t>
            </a:r>
            <a:endParaRPr lang="en-US" sz="1000" dirty="0">
              <a:solidFill>
                <a:srgbClr val="000000"/>
              </a:solidFill>
              <a:latin typeface="Arial" charset="0"/>
            </a:endParaRPr>
          </a:p>
        </p:txBody>
      </p:sp>
      <p:sp>
        <p:nvSpPr>
          <p:cNvPr id="57" name="Text Box 31"/>
          <p:cNvSpPr txBox="1">
            <a:spLocks noChangeArrowheads="1"/>
          </p:cNvSpPr>
          <p:nvPr/>
        </p:nvSpPr>
        <p:spPr bwMode="auto">
          <a:xfrm>
            <a:off x="5536050" y="5595568"/>
            <a:ext cx="83775" cy="141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lnSpc>
                <a:spcPct val="90000"/>
              </a:lnSpc>
              <a:spcBef>
                <a:spcPct val="0"/>
              </a:spcBef>
              <a:spcAft>
                <a:spcPct val="0"/>
              </a:spcAft>
            </a:pPr>
            <a:r>
              <a:rPr lang="en-US" sz="1000" i="1" dirty="0" smtClean="0">
                <a:solidFill>
                  <a:srgbClr val="000000"/>
                </a:solidFill>
                <a:latin typeface="Arial" charset="0"/>
              </a:rPr>
              <a:t>n</a:t>
            </a:r>
            <a:endParaRPr lang="en-US" sz="1000" dirty="0">
              <a:solidFill>
                <a:srgbClr val="000000"/>
              </a:solidFill>
              <a:latin typeface="Arial" charset="0"/>
            </a:endParaRPr>
          </a:p>
        </p:txBody>
      </p:sp>
      <p:sp>
        <p:nvSpPr>
          <p:cNvPr id="58" name="Text Box 31"/>
          <p:cNvSpPr txBox="1">
            <a:spLocks noChangeArrowheads="1"/>
          </p:cNvSpPr>
          <p:nvPr/>
        </p:nvSpPr>
        <p:spPr bwMode="auto">
          <a:xfrm>
            <a:off x="5974200" y="5598743"/>
            <a:ext cx="83775" cy="141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lnSpc>
                <a:spcPct val="90000"/>
              </a:lnSpc>
              <a:spcBef>
                <a:spcPct val="0"/>
              </a:spcBef>
              <a:spcAft>
                <a:spcPct val="0"/>
              </a:spcAft>
            </a:pPr>
            <a:r>
              <a:rPr lang="en-US" sz="1000" i="1" dirty="0" smtClean="0">
                <a:solidFill>
                  <a:srgbClr val="000000"/>
                </a:solidFill>
                <a:latin typeface="Arial" charset="0"/>
              </a:rPr>
              <a:t>n</a:t>
            </a:r>
            <a:endParaRPr lang="en-US" sz="1000" dirty="0">
              <a:solidFill>
                <a:srgbClr val="000000"/>
              </a:solidFill>
              <a:latin typeface="Arial" charset="0"/>
            </a:endParaRPr>
          </a:p>
        </p:txBody>
      </p:sp>
      <p:sp>
        <p:nvSpPr>
          <p:cNvPr id="59" name="Text Box 31"/>
          <p:cNvSpPr txBox="1">
            <a:spLocks noChangeArrowheads="1"/>
          </p:cNvSpPr>
          <p:nvPr/>
        </p:nvSpPr>
        <p:spPr bwMode="auto">
          <a:xfrm>
            <a:off x="6504425" y="5598743"/>
            <a:ext cx="83775" cy="141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lnSpc>
                <a:spcPct val="90000"/>
              </a:lnSpc>
              <a:spcBef>
                <a:spcPct val="0"/>
              </a:spcBef>
              <a:spcAft>
                <a:spcPct val="0"/>
              </a:spcAft>
            </a:pPr>
            <a:r>
              <a:rPr lang="en-US" sz="1000" i="1" dirty="0" smtClean="0">
                <a:solidFill>
                  <a:srgbClr val="000000"/>
                </a:solidFill>
                <a:latin typeface="Arial" charset="0"/>
              </a:rPr>
              <a:t>n</a:t>
            </a:r>
            <a:endParaRPr lang="en-US" sz="1000" dirty="0">
              <a:solidFill>
                <a:srgbClr val="000000"/>
              </a:solidFill>
              <a:latin typeface="Arial" charset="0"/>
            </a:endParaRPr>
          </a:p>
        </p:txBody>
      </p:sp>
      <p:sp>
        <p:nvSpPr>
          <p:cNvPr id="60" name="Text Box 31"/>
          <p:cNvSpPr txBox="1">
            <a:spLocks noChangeArrowheads="1"/>
          </p:cNvSpPr>
          <p:nvPr/>
        </p:nvSpPr>
        <p:spPr bwMode="auto">
          <a:xfrm>
            <a:off x="6920350" y="5595568"/>
            <a:ext cx="83775" cy="141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lnSpc>
                <a:spcPct val="90000"/>
              </a:lnSpc>
              <a:spcBef>
                <a:spcPct val="0"/>
              </a:spcBef>
              <a:spcAft>
                <a:spcPct val="0"/>
              </a:spcAft>
            </a:pPr>
            <a:r>
              <a:rPr lang="en-US" sz="1000" i="1" dirty="0" smtClean="0">
                <a:solidFill>
                  <a:srgbClr val="000000"/>
                </a:solidFill>
                <a:latin typeface="Arial" charset="0"/>
              </a:rPr>
              <a:t>n</a:t>
            </a:r>
            <a:endParaRPr lang="en-US" sz="1000" dirty="0">
              <a:solidFill>
                <a:srgbClr val="000000"/>
              </a:solidFill>
              <a:latin typeface="Arial" charset="0"/>
            </a:endParaRPr>
          </a:p>
        </p:txBody>
      </p:sp>
    </p:spTree>
    <p:extLst>
      <p:ext uri="{BB962C8B-B14F-4D97-AF65-F5344CB8AC3E}">
        <p14:creationId xmlns:p14="http://schemas.microsoft.com/office/powerpoint/2010/main" val="210089091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08_14MitosisVsMeiosis_6-U.jpg"/>
          <p:cNvPicPr>
            <a:picLocks noChangeAspect="1"/>
          </p:cNvPicPr>
          <p:nvPr/>
        </p:nvPicPr>
        <p:blipFill rotWithShape="1">
          <a:blip r:embed="rId3" cstate="email">
            <a:extLst>
              <a:ext uri="{28A0092B-C50C-407E-A947-70E740481C1C}">
                <a14:useLocalDpi xmlns:a14="http://schemas.microsoft.com/office/drawing/2010/main" val="0"/>
              </a:ext>
            </a:extLst>
          </a:blip>
          <a:srcRect b="2546"/>
          <a:stretch/>
        </p:blipFill>
        <p:spPr>
          <a:xfrm>
            <a:off x="734568" y="137160"/>
            <a:ext cx="7674864" cy="6416040"/>
          </a:xfrm>
          <a:prstGeom prst="rect">
            <a:avLst/>
          </a:prstGeom>
        </p:spPr>
      </p:pic>
      <p:sp>
        <p:nvSpPr>
          <p:cNvPr id="9217" name="Rectangle 3"/>
          <p:cNvSpPr>
            <a:spLocks noGrp="1" noChangeArrowheads="1"/>
          </p:cNvSpPr>
          <p:nvPr>
            <p:ph type="ctrTitle"/>
          </p:nvPr>
        </p:nvSpPr>
        <p:spPr bwMode="auto">
          <a:xfrm>
            <a:off x="20638" y="0"/>
            <a:ext cx="564832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1200" dirty="0">
                <a:latin typeface="Arial" charset="0"/>
              </a:rPr>
              <a:t>Figure </a:t>
            </a:r>
            <a:r>
              <a:rPr lang="en-US" sz="1200" dirty="0" smtClean="0">
                <a:latin typeface="Arial" charset="0"/>
              </a:rPr>
              <a:t>8.14-6</a:t>
            </a:r>
            <a:endParaRPr lang="en-US" sz="1200" dirty="0">
              <a:latin typeface="Arial" charset="0"/>
            </a:endParaRPr>
          </a:p>
        </p:txBody>
      </p:sp>
      <p:sp>
        <p:nvSpPr>
          <p:cNvPr id="7" name="Text Box 31"/>
          <p:cNvSpPr txBox="1">
            <a:spLocks noChangeArrowheads="1"/>
          </p:cNvSpPr>
          <p:nvPr/>
        </p:nvSpPr>
        <p:spPr bwMode="auto">
          <a:xfrm>
            <a:off x="2355895" y="263685"/>
            <a:ext cx="734889" cy="197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ct val="90000"/>
              </a:lnSpc>
              <a:spcBef>
                <a:spcPct val="0"/>
              </a:spcBef>
              <a:spcAft>
                <a:spcPct val="0"/>
              </a:spcAft>
            </a:pPr>
            <a:r>
              <a:rPr lang="en-US" sz="1400" dirty="0" smtClean="0">
                <a:solidFill>
                  <a:srgbClr val="FFFFFF"/>
                </a:solidFill>
                <a:latin typeface="Arial" charset="0"/>
              </a:rPr>
              <a:t>MITOSIS</a:t>
            </a:r>
            <a:endParaRPr lang="en-US" sz="1400" dirty="0">
              <a:solidFill>
                <a:srgbClr val="FFFFFF"/>
              </a:solidFill>
              <a:latin typeface="Arial" charset="0"/>
            </a:endParaRPr>
          </a:p>
        </p:txBody>
      </p:sp>
      <p:sp>
        <p:nvSpPr>
          <p:cNvPr id="8" name="Text Box 31"/>
          <p:cNvSpPr txBox="1">
            <a:spLocks noChangeArrowheads="1"/>
          </p:cNvSpPr>
          <p:nvPr/>
        </p:nvSpPr>
        <p:spPr bwMode="auto">
          <a:xfrm>
            <a:off x="6021961" y="255219"/>
            <a:ext cx="867963" cy="197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ct val="90000"/>
              </a:lnSpc>
              <a:spcBef>
                <a:spcPct val="0"/>
              </a:spcBef>
              <a:spcAft>
                <a:spcPct val="0"/>
              </a:spcAft>
            </a:pPr>
            <a:r>
              <a:rPr lang="en-US" sz="1400" dirty="0" smtClean="0">
                <a:solidFill>
                  <a:srgbClr val="FFFFFF"/>
                </a:solidFill>
                <a:latin typeface="Arial" charset="0"/>
              </a:rPr>
              <a:t>MEIOSIS </a:t>
            </a:r>
            <a:r>
              <a:rPr lang="en-US" sz="1400" dirty="0" smtClean="0">
                <a:solidFill>
                  <a:srgbClr val="FFFFFF"/>
                </a:solidFill>
                <a:latin typeface="Times New Roman"/>
                <a:cs typeface="Times New Roman"/>
              </a:rPr>
              <a:t>I</a:t>
            </a:r>
            <a:endParaRPr lang="en-US" sz="1400" dirty="0">
              <a:solidFill>
                <a:srgbClr val="FFFFFF"/>
              </a:solidFill>
              <a:latin typeface="Times New Roman"/>
              <a:cs typeface="Times New Roman"/>
            </a:endParaRPr>
          </a:p>
        </p:txBody>
      </p:sp>
      <p:sp>
        <p:nvSpPr>
          <p:cNvPr id="9" name="Text Box 31"/>
          <p:cNvSpPr txBox="1">
            <a:spLocks noChangeArrowheads="1"/>
          </p:cNvSpPr>
          <p:nvPr/>
        </p:nvSpPr>
        <p:spPr bwMode="auto">
          <a:xfrm>
            <a:off x="4650361" y="4734085"/>
            <a:ext cx="937832" cy="197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ct val="90000"/>
              </a:lnSpc>
              <a:spcBef>
                <a:spcPct val="0"/>
              </a:spcBef>
              <a:spcAft>
                <a:spcPct val="0"/>
              </a:spcAft>
            </a:pPr>
            <a:r>
              <a:rPr lang="en-US" sz="1400" dirty="0" smtClean="0">
                <a:solidFill>
                  <a:srgbClr val="FFFFFF"/>
                </a:solidFill>
                <a:latin typeface="Arial" charset="0"/>
              </a:rPr>
              <a:t>MEIOSIS </a:t>
            </a:r>
            <a:r>
              <a:rPr lang="en-US" sz="1400" dirty="0" smtClean="0">
                <a:solidFill>
                  <a:srgbClr val="FFFFFF"/>
                </a:solidFill>
                <a:latin typeface="Times New Roman"/>
                <a:cs typeface="Times New Roman"/>
              </a:rPr>
              <a:t>II</a:t>
            </a:r>
            <a:endParaRPr lang="en-US" sz="1400" dirty="0">
              <a:solidFill>
                <a:srgbClr val="FFFFFF"/>
              </a:solidFill>
              <a:latin typeface="Times New Roman"/>
              <a:cs typeface="Times New Roman"/>
            </a:endParaRPr>
          </a:p>
        </p:txBody>
      </p:sp>
      <p:sp>
        <p:nvSpPr>
          <p:cNvPr id="10" name="Text Box 31"/>
          <p:cNvSpPr txBox="1">
            <a:spLocks noChangeArrowheads="1"/>
          </p:cNvSpPr>
          <p:nvPr/>
        </p:nvSpPr>
        <p:spPr bwMode="auto">
          <a:xfrm>
            <a:off x="1088011" y="5809356"/>
            <a:ext cx="3242386" cy="548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ct val="120000"/>
              </a:lnSpc>
              <a:spcBef>
                <a:spcPct val="0"/>
              </a:spcBef>
              <a:spcAft>
                <a:spcPct val="0"/>
              </a:spcAft>
            </a:pPr>
            <a:r>
              <a:rPr lang="en-US" sz="1000" dirty="0" smtClean="0">
                <a:solidFill>
                  <a:srgbClr val="000000"/>
                </a:solidFill>
                <a:latin typeface="Arial" charset="0"/>
              </a:rPr>
              <a:t>One division of the nucleus and cytoplasm</a:t>
            </a:r>
            <a:br>
              <a:rPr lang="en-US" sz="1000" dirty="0" smtClean="0">
                <a:solidFill>
                  <a:srgbClr val="000000"/>
                </a:solidFill>
                <a:latin typeface="Arial" charset="0"/>
              </a:rPr>
            </a:br>
            <a:r>
              <a:rPr lang="en-US" sz="1000" dirty="0" smtClean="0">
                <a:solidFill>
                  <a:srgbClr val="000000"/>
                </a:solidFill>
                <a:latin typeface="Arial" charset="0"/>
              </a:rPr>
              <a:t>Result: Two genetically identical diploid cells</a:t>
            </a:r>
            <a:br>
              <a:rPr lang="en-US" sz="1000" dirty="0" smtClean="0">
                <a:solidFill>
                  <a:srgbClr val="000000"/>
                </a:solidFill>
                <a:latin typeface="Arial" charset="0"/>
              </a:rPr>
            </a:br>
            <a:r>
              <a:rPr lang="en-US" sz="1000" dirty="0" smtClean="0">
                <a:solidFill>
                  <a:srgbClr val="000000"/>
                </a:solidFill>
                <a:latin typeface="Arial" charset="0"/>
              </a:rPr>
              <a:t>Used for: Growth, tissue repair, asexual reproduction</a:t>
            </a:r>
            <a:endParaRPr lang="en-US" sz="1000" dirty="0">
              <a:solidFill>
                <a:srgbClr val="000000"/>
              </a:solidFill>
              <a:latin typeface="Arial" charset="0"/>
            </a:endParaRPr>
          </a:p>
        </p:txBody>
      </p:sp>
      <p:sp>
        <p:nvSpPr>
          <p:cNvPr id="11" name="Text Box 31"/>
          <p:cNvSpPr txBox="1">
            <a:spLocks noChangeArrowheads="1"/>
          </p:cNvSpPr>
          <p:nvPr/>
        </p:nvSpPr>
        <p:spPr bwMode="auto">
          <a:xfrm>
            <a:off x="5084278" y="5805122"/>
            <a:ext cx="2721974" cy="548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ct val="120000"/>
              </a:lnSpc>
              <a:spcBef>
                <a:spcPct val="0"/>
              </a:spcBef>
              <a:spcAft>
                <a:spcPct val="0"/>
              </a:spcAft>
            </a:pPr>
            <a:r>
              <a:rPr lang="en-US" sz="1000" dirty="0" smtClean="0">
                <a:solidFill>
                  <a:srgbClr val="000000"/>
                </a:solidFill>
                <a:latin typeface="Arial" charset="0"/>
              </a:rPr>
              <a:t>Two divisions of the nucleus and cytoplasm</a:t>
            </a:r>
            <a:br>
              <a:rPr lang="en-US" sz="1000" dirty="0" smtClean="0">
                <a:solidFill>
                  <a:srgbClr val="000000"/>
                </a:solidFill>
                <a:latin typeface="Arial" charset="0"/>
              </a:rPr>
            </a:br>
            <a:r>
              <a:rPr lang="en-US" sz="1000" dirty="0" smtClean="0">
                <a:solidFill>
                  <a:srgbClr val="000000"/>
                </a:solidFill>
                <a:latin typeface="Arial" charset="0"/>
              </a:rPr>
              <a:t>Result: Four genetically unique haploid cells</a:t>
            </a:r>
            <a:br>
              <a:rPr lang="en-US" sz="1000" dirty="0" smtClean="0">
                <a:solidFill>
                  <a:srgbClr val="000000"/>
                </a:solidFill>
                <a:latin typeface="Arial" charset="0"/>
              </a:rPr>
            </a:br>
            <a:r>
              <a:rPr lang="en-US" sz="1000" dirty="0" smtClean="0">
                <a:solidFill>
                  <a:srgbClr val="000000"/>
                </a:solidFill>
                <a:latin typeface="Arial" charset="0"/>
              </a:rPr>
              <a:t>Used for: Sexual reproduction</a:t>
            </a:r>
            <a:endParaRPr lang="en-US" sz="1000" dirty="0">
              <a:solidFill>
                <a:srgbClr val="000000"/>
              </a:solidFill>
              <a:latin typeface="Arial" charset="0"/>
            </a:endParaRPr>
          </a:p>
        </p:txBody>
      </p:sp>
    </p:spTree>
    <p:extLst>
      <p:ext uri="{BB962C8B-B14F-4D97-AF65-F5344CB8AC3E}">
        <p14:creationId xmlns:p14="http://schemas.microsoft.com/office/powerpoint/2010/main" val="389967826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Answer in Notebooks: </a:t>
            </a:r>
            <a:endParaRPr lang="en-US" dirty="0"/>
          </a:p>
        </p:txBody>
      </p:sp>
      <p:sp>
        <p:nvSpPr>
          <p:cNvPr id="3" name="Content Placeholder 2"/>
          <p:cNvSpPr>
            <a:spLocks noGrp="1"/>
          </p:cNvSpPr>
          <p:nvPr>
            <p:ph idx="1"/>
          </p:nvPr>
        </p:nvSpPr>
        <p:spPr/>
        <p:txBody>
          <a:bodyPr/>
          <a:lstStyle/>
          <a:p>
            <a:pPr marL="0" indent="0">
              <a:buNone/>
            </a:pPr>
            <a:r>
              <a:rPr lang="en-US" dirty="0" smtClean="0"/>
              <a:t>#12. Compare and Contrast Mitosis and Meiosis</a:t>
            </a:r>
            <a:endParaRPr lang="en-US" dirty="0"/>
          </a:p>
        </p:txBody>
      </p:sp>
      <p:pic>
        <p:nvPicPr>
          <p:cNvPr id="4" name="Picture 3" descr="08_UN03ConnectConcepts-L.jpg"/>
          <p:cNvPicPr>
            <a:picLocks noChangeAspect="1"/>
          </p:cNvPicPr>
          <p:nvPr/>
        </p:nvPicPr>
        <p:blipFill rotWithShape="1">
          <a:blip r:embed="rId2" cstate="email">
            <a:extLst>
              <a:ext uri="{28A0092B-C50C-407E-A947-70E740481C1C}">
                <a14:useLocalDpi xmlns:a14="http://schemas.microsoft.com/office/drawing/2010/main" val="0"/>
              </a:ext>
            </a:extLst>
          </a:blip>
          <a:srcRect b="2418"/>
          <a:stretch/>
        </p:blipFill>
        <p:spPr>
          <a:xfrm>
            <a:off x="1601385" y="2314484"/>
            <a:ext cx="5898896" cy="4434223"/>
          </a:xfrm>
          <a:prstGeom prst="rect">
            <a:avLst/>
          </a:prstGeom>
        </p:spPr>
      </p:pic>
    </p:spTree>
    <p:extLst>
      <p:ext uri="{BB962C8B-B14F-4D97-AF65-F5344CB8AC3E}">
        <p14:creationId xmlns:p14="http://schemas.microsoft.com/office/powerpoint/2010/main" val="7138103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hlinkClick r:id="rId2"/>
              </a:rPr>
              <a:t>Meiosis </a:t>
            </a:r>
            <a:endParaRPr lang="en-US" dirty="0"/>
          </a:p>
        </p:txBody>
      </p:sp>
      <p:sp>
        <p:nvSpPr>
          <p:cNvPr id="3" name="Subtitle 2"/>
          <p:cNvSpPr>
            <a:spLocks noGrp="1"/>
          </p:cNvSpPr>
          <p:nvPr>
            <p:ph type="subTitle" idx="1"/>
          </p:nvPr>
        </p:nvSpPr>
        <p:spPr/>
        <p:txBody>
          <a:bodyPr/>
          <a:lstStyle/>
          <a:p>
            <a:r>
              <a:rPr lang="en-US" dirty="0" smtClean="0">
                <a:hlinkClick r:id="rId3"/>
              </a:rPr>
              <a:t>Meiosis </a:t>
            </a:r>
            <a:endParaRPr lang="en-US" dirty="0" smtClean="0"/>
          </a:p>
          <a:p>
            <a:r>
              <a:rPr lang="en-US" dirty="0" smtClean="0">
                <a:hlinkClick r:id="rId4"/>
              </a:rPr>
              <a:t>Meiosis Mr. Anderson </a:t>
            </a:r>
            <a:endParaRPr lang="en-US" dirty="0"/>
          </a:p>
        </p:txBody>
      </p:sp>
    </p:spTree>
    <p:extLst>
      <p:ext uri="{BB962C8B-B14F-4D97-AF65-F5344CB8AC3E}">
        <p14:creationId xmlns:p14="http://schemas.microsoft.com/office/powerpoint/2010/main" val="30060586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8.11 Chromosomes are matched in homologous pairs</a:t>
            </a:r>
          </a:p>
        </p:txBody>
      </p:sp>
      <p:sp>
        <p:nvSpPr>
          <p:cNvPr id="3" name="Content Placeholder 2"/>
          <p:cNvSpPr>
            <a:spLocks noGrp="1"/>
          </p:cNvSpPr>
          <p:nvPr>
            <p:ph idx="1"/>
          </p:nvPr>
        </p:nvSpPr>
        <p:spPr/>
        <p:txBody>
          <a:bodyPr/>
          <a:lstStyle/>
          <a:p>
            <a:r>
              <a:rPr lang="en-US" b="1" dirty="0"/>
              <a:t>Homologous</a:t>
            </a:r>
            <a:r>
              <a:rPr lang="en-US" dirty="0"/>
              <a:t> </a:t>
            </a:r>
            <a:r>
              <a:rPr lang="en-US" b="1" dirty="0" smtClean="0"/>
              <a:t>chromosomes</a:t>
            </a:r>
            <a:endParaRPr lang="en-US" dirty="0" smtClean="0"/>
          </a:p>
          <a:p>
            <a:pPr marL="457200" lvl="1" indent="0">
              <a:buNone/>
            </a:pPr>
            <a:endParaRPr lang="en-US" dirty="0" smtClean="0"/>
          </a:p>
          <a:p>
            <a:pPr lvl="1"/>
            <a:r>
              <a:rPr lang="en-US" dirty="0" smtClean="0"/>
              <a:t>Same Length</a:t>
            </a:r>
          </a:p>
          <a:p>
            <a:pPr lvl="1"/>
            <a:endParaRPr lang="en-US" dirty="0"/>
          </a:p>
          <a:p>
            <a:pPr lvl="1"/>
            <a:r>
              <a:rPr lang="en-US" dirty="0" smtClean="0"/>
              <a:t>Same Centromere </a:t>
            </a:r>
            <a:r>
              <a:rPr lang="en-US" dirty="0"/>
              <a:t>P</a:t>
            </a:r>
            <a:r>
              <a:rPr lang="en-US" dirty="0" smtClean="0"/>
              <a:t>osition</a:t>
            </a:r>
            <a:endParaRPr lang="en-US" dirty="0"/>
          </a:p>
          <a:p>
            <a:pPr lvl="1"/>
            <a:endParaRPr lang="en-US" dirty="0"/>
          </a:p>
          <a:p>
            <a:pPr lvl="1"/>
            <a:r>
              <a:rPr lang="en-US" dirty="0" smtClean="0"/>
              <a:t>Same Staining </a:t>
            </a:r>
            <a:r>
              <a:rPr lang="en-US" dirty="0"/>
              <a:t>P</a:t>
            </a:r>
            <a:r>
              <a:rPr lang="en-US" dirty="0" smtClean="0"/>
              <a:t>attern</a:t>
            </a:r>
          </a:p>
          <a:p>
            <a:pPr lvl="1"/>
            <a:endParaRPr lang="en-US" dirty="0"/>
          </a:p>
          <a:p>
            <a:pPr marL="0" indent="0">
              <a:buNone/>
            </a:pPr>
            <a:endParaRPr lang="en-US" dirty="0"/>
          </a:p>
        </p:txBody>
      </p:sp>
      <p:sp>
        <p:nvSpPr>
          <p:cNvPr id="4" name="Footer Placeholder 3"/>
          <p:cNvSpPr>
            <a:spLocks noGrp="1"/>
          </p:cNvSpPr>
          <p:nvPr>
            <p:ph type="ftr" sz="quarter" idx="11"/>
          </p:nvPr>
        </p:nvSpPr>
        <p:spPr/>
        <p:txBody>
          <a:bodyPr/>
          <a:lstStyle/>
          <a:p>
            <a:r>
              <a:rPr lang="en-US" smtClean="0"/>
              <a:t>© 2015 Pearson Education, Inc.</a:t>
            </a:r>
            <a:endParaRPr lang="en-US" dirty="0"/>
          </a:p>
        </p:txBody>
      </p:sp>
    </p:spTree>
    <p:extLst>
      <p:ext uri="{BB962C8B-B14F-4D97-AF65-F5344CB8AC3E}">
        <p14:creationId xmlns:p14="http://schemas.microsoft.com/office/powerpoint/2010/main" val="2106013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8.15 Independent orientation of chromosomes in meiosis and random fertilization lead to varied offspring</a:t>
            </a:r>
          </a:p>
        </p:txBody>
      </p:sp>
      <p:sp>
        <p:nvSpPr>
          <p:cNvPr id="3" name="Content Placeholder 2"/>
          <p:cNvSpPr>
            <a:spLocks noGrp="1"/>
          </p:cNvSpPr>
          <p:nvPr>
            <p:ph idx="1"/>
          </p:nvPr>
        </p:nvSpPr>
        <p:spPr/>
        <p:txBody>
          <a:bodyPr/>
          <a:lstStyle/>
          <a:p>
            <a:endParaRPr lang="en-US" dirty="0" smtClean="0"/>
          </a:p>
          <a:p>
            <a:r>
              <a:rPr lang="en-US" dirty="0" smtClean="0"/>
              <a:t>Genetic </a:t>
            </a:r>
            <a:r>
              <a:rPr lang="en-US" dirty="0"/>
              <a:t>variation in gametes results from</a:t>
            </a:r>
          </a:p>
          <a:p>
            <a:pPr lvl="1"/>
            <a:endParaRPr lang="en-US" dirty="0" smtClean="0"/>
          </a:p>
          <a:p>
            <a:pPr lvl="1"/>
            <a:r>
              <a:rPr lang="en-US" dirty="0" smtClean="0"/>
              <a:t>independent orientation (at metaphase </a:t>
            </a:r>
            <a:r>
              <a:rPr lang="en-US" dirty="0" smtClean="0">
                <a:latin typeface="Times New Roman" panose="02020603050405020304" pitchFamily="18" charset="0"/>
                <a:cs typeface="Times New Roman" panose="02020603050405020304" pitchFamily="18" charset="0"/>
              </a:rPr>
              <a:t>I)</a:t>
            </a:r>
          </a:p>
          <a:p>
            <a:pPr lvl="1"/>
            <a:endParaRPr lang="en-US" dirty="0" smtClean="0"/>
          </a:p>
          <a:p>
            <a:pPr lvl="1"/>
            <a:r>
              <a:rPr lang="en-US" dirty="0" smtClean="0"/>
              <a:t>random fertilization</a:t>
            </a:r>
            <a:endParaRPr lang="en-US" dirty="0"/>
          </a:p>
        </p:txBody>
      </p:sp>
      <p:sp>
        <p:nvSpPr>
          <p:cNvPr id="4" name="Footer Placeholder 3"/>
          <p:cNvSpPr>
            <a:spLocks noGrp="1"/>
          </p:cNvSpPr>
          <p:nvPr>
            <p:ph type="ftr" sz="quarter" idx="11"/>
          </p:nvPr>
        </p:nvSpPr>
        <p:spPr/>
        <p:txBody>
          <a:bodyPr/>
          <a:lstStyle/>
          <a:p>
            <a:r>
              <a:rPr lang="en-US" smtClean="0"/>
              <a:t>© 2015 Pearson Education, Inc.</a:t>
            </a:r>
            <a:endParaRPr lang="en-US" dirty="0"/>
          </a:p>
        </p:txBody>
      </p:sp>
    </p:spTree>
    <p:extLst>
      <p:ext uri="{BB962C8B-B14F-4D97-AF65-F5344CB8AC3E}">
        <p14:creationId xmlns:p14="http://schemas.microsoft.com/office/powerpoint/2010/main" val="1215557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8.15 Independent orientation of chromosomes in meiosis and random fertilization lead to varied offspring</a:t>
            </a:r>
          </a:p>
        </p:txBody>
      </p:sp>
      <p:sp>
        <p:nvSpPr>
          <p:cNvPr id="3" name="Content Placeholder 2"/>
          <p:cNvSpPr>
            <a:spLocks noGrp="1"/>
          </p:cNvSpPr>
          <p:nvPr>
            <p:ph idx="1"/>
          </p:nvPr>
        </p:nvSpPr>
        <p:spPr/>
        <p:txBody>
          <a:bodyPr/>
          <a:lstStyle/>
          <a:p>
            <a:r>
              <a:rPr lang="en-US" sz="2800" dirty="0"/>
              <a:t>Independent orientation at metaphase </a:t>
            </a:r>
            <a:r>
              <a:rPr lang="en-US" sz="2800" dirty="0" smtClean="0">
                <a:latin typeface="Times New Roman" panose="02020603050405020304" pitchFamily="18" charset="0"/>
                <a:cs typeface="Times New Roman" panose="02020603050405020304" pitchFamily="18" charset="0"/>
              </a:rPr>
              <a:t>I</a:t>
            </a:r>
          </a:p>
          <a:p>
            <a:endParaRPr lang="en-US" sz="2800" dirty="0">
              <a:latin typeface="Times New Roman" panose="02020603050405020304" pitchFamily="18" charset="0"/>
              <a:cs typeface="Times New Roman" panose="02020603050405020304" pitchFamily="18" charset="0"/>
            </a:endParaRPr>
          </a:p>
          <a:p>
            <a:pPr lvl="1"/>
            <a:r>
              <a:rPr lang="en-US" sz="2400" dirty="0"/>
              <a:t>Each pair of </a:t>
            </a:r>
            <a:r>
              <a:rPr lang="en-US" sz="2400" dirty="0" smtClean="0"/>
              <a:t>chromosomes </a:t>
            </a:r>
            <a:r>
              <a:rPr lang="en-US" sz="2400" dirty="0"/>
              <a:t>independently aligns at the cell equator</a:t>
            </a:r>
            <a:r>
              <a:rPr lang="en-US" sz="2400" dirty="0" smtClean="0"/>
              <a:t>.</a:t>
            </a:r>
          </a:p>
          <a:p>
            <a:pPr lvl="1"/>
            <a:endParaRPr lang="en-US" sz="2400" dirty="0"/>
          </a:p>
          <a:p>
            <a:pPr lvl="1"/>
            <a:r>
              <a:rPr lang="en-US" sz="2400" dirty="0"/>
              <a:t>There is an equal probability of the </a:t>
            </a:r>
            <a:r>
              <a:rPr lang="en-US" sz="2400" b="1" dirty="0"/>
              <a:t>maternal</a:t>
            </a:r>
            <a:r>
              <a:rPr lang="en-US" sz="2400" dirty="0"/>
              <a:t> or </a:t>
            </a:r>
            <a:r>
              <a:rPr lang="en-US" sz="2400" b="1" dirty="0"/>
              <a:t>paternal</a:t>
            </a:r>
            <a:r>
              <a:rPr lang="en-US" sz="2400" dirty="0"/>
              <a:t> chromosome facing a given pole</a:t>
            </a:r>
            <a:r>
              <a:rPr lang="en-US" sz="2400" dirty="0" smtClean="0"/>
              <a:t>.</a:t>
            </a:r>
          </a:p>
          <a:p>
            <a:pPr lvl="1"/>
            <a:endParaRPr lang="en-US" sz="2400" dirty="0"/>
          </a:p>
          <a:p>
            <a:pPr lvl="1"/>
            <a:r>
              <a:rPr lang="en-US" sz="2400" dirty="0"/>
              <a:t>The number of combinations for chromosomes packaged into gametes is </a:t>
            </a:r>
            <a:r>
              <a:rPr lang="en-US" sz="2400" b="1" dirty="0"/>
              <a:t>2</a:t>
            </a:r>
            <a:r>
              <a:rPr lang="en-US" sz="2400" b="1" i="1" baseline="30000" dirty="0"/>
              <a:t>n</a:t>
            </a:r>
            <a:r>
              <a:rPr lang="en-US" sz="2400" b="1" dirty="0"/>
              <a:t>, where </a:t>
            </a:r>
            <a:r>
              <a:rPr lang="en-US" sz="2400" b="1" i="1" dirty="0"/>
              <a:t>n</a:t>
            </a:r>
            <a:r>
              <a:rPr lang="en-US" sz="2400" b="1" dirty="0"/>
              <a:t> </a:t>
            </a:r>
            <a:r>
              <a:rPr lang="en-US" sz="2400" b="1" dirty="0">
                <a:sym typeface="Symbol" panose="05050102010706020507" pitchFamily="18" charset="2"/>
              </a:rPr>
              <a:t></a:t>
            </a:r>
            <a:r>
              <a:rPr lang="en-US" sz="2400" b="1" dirty="0"/>
              <a:t> haploid number of chromosomes</a:t>
            </a:r>
            <a:r>
              <a:rPr lang="en-US" sz="2400" b="1" dirty="0" smtClean="0"/>
              <a:t>.</a:t>
            </a:r>
            <a:endParaRPr lang="en-US" sz="2400" b="1" dirty="0"/>
          </a:p>
        </p:txBody>
      </p:sp>
      <p:sp>
        <p:nvSpPr>
          <p:cNvPr id="4" name="Footer Placeholder 3"/>
          <p:cNvSpPr>
            <a:spLocks noGrp="1"/>
          </p:cNvSpPr>
          <p:nvPr>
            <p:ph type="ftr" sz="quarter" idx="11"/>
          </p:nvPr>
        </p:nvSpPr>
        <p:spPr/>
        <p:txBody>
          <a:bodyPr/>
          <a:lstStyle/>
          <a:p>
            <a:r>
              <a:rPr lang="en-US" smtClean="0"/>
              <a:t>© 2015 Pearson Education, Inc.</a:t>
            </a:r>
            <a:endParaRPr lang="en-US" dirty="0"/>
          </a:p>
        </p:txBody>
      </p:sp>
    </p:spTree>
    <p:extLst>
      <p:ext uri="{BB962C8B-B14F-4D97-AF65-F5344CB8AC3E}">
        <p14:creationId xmlns:p14="http://schemas.microsoft.com/office/powerpoint/2010/main" val="212445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8.15 Independent orientation of chromosomes in meiosis and random fertilization lead to varied offspring</a:t>
            </a:r>
          </a:p>
        </p:txBody>
      </p:sp>
      <p:sp>
        <p:nvSpPr>
          <p:cNvPr id="3" name="Content Placeholder 2"/>
          <p:cNvSpPr>
            <a:spLocks noGrp="1"/>
          </p:cNvSpPr>
          <p:nvPr>
            <p:ph idx="1"/>
          </p:nvPr>
        </p:nvSpPr>
        <p:spPr/>
        <p:txBody>
          <a:bodyPr/>
          <a:lstStyle/>
          <a:p>
            <a:endParaRPr lang="en-US" dirty="0" smtClean="0"/>
          </a:p>
          <a:p>
            <a:r>
              <a:rPr lang="en-US" dirty="0" smtClean="0"/>
              <a:t>Random </a:t>
            </a:r>
            <a:r>
              <a:rPr lang="en-US" dirty="0"/>
              <a:t>fertilization means that the combination of each unique sperm with each unique egg increases genetic variability</a:t>
            </a:r>
            <a:r>
              <a:rPr lang="en-US" dirty="0" smtClean="0"/>
              <a:t>.</a:t>
            </a:r>
            <a:endParaRPr lang="en-US" dirty="0"/>
          </a:p>
        </p:txBody>
      </p:sp>
      <p:sp>
        <p:nvSpPr>
          <p:cNvPr id="4" name="Footer Placeholder 3"/>
          <p:cNvSpPr>
            <a:spLocks noGrp="1"/>
          </p:cNvSpPr>
          <p:nvPr>
            <p:ph type="ftr" sz="quarter" idx="11"/>
          </p:nvPr>
        </p:nvSpPr>
        <p:spPr/>
        <p:txBody>
          <a:bodyPr/>
          <a:lstStyle/>
          <a:p>
            <a:r>
              <a:rPr lang="en-US" smtClean="0"/>
              <a:t>© 2015 Pearson Education, Inc.</a:t>
            </a:r>
            <a:endParaRPr lang="en-US" dirty="0"/>
          </a:p>
        </p:txBody>
      </p:sp>
    </p:spTree>
    <p:extLst>
      <p:ext uri="{BB962C8B-B14F-4D97-AF65-F5344CB8AC3E}">
        <p14:creationId xmlns:p14="http://schemas.microsoft.com/office/powerpoint/2010/main" val="258459025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08_15IndependentOrient_1-U.jpg"/>
          <p:cNvPicPr>
            <a:picLocks noChangeAspect="1"/>
          </p:cNvPicPr>
          <p:nvPr/>
        </p:nvPicPr>
        <p:blipFill rotWithShape="1">
          <a:blip r:embed="rId3" cstate="email">
            <a:extLst>
              <a:ext uri="{28A0092B-C50C-407E-A947-70E740481C1C}">
                <a14:useLocalDpi xmlns:a14="http://schemas.microsoft.com/office/drawing/2010/main" val="0"/>
              </a:ext>
            </a:extLst>
          </a:blip>
          <a:srcRect b="8660"/>
          <a:stretch/>
        </p:blipFill>
        <p:spPr>
          <a:xfrm>
            <a:off x="298704" y="710184"/>
            <a:ext cx="8546592" cy="4966716"/>
          </a:xfrm>
          <a:prstGeom prst="rect">
            <a:avLst/>
          </a:prstGeom>
        </p:spPr>
      </p:pic>
      <p:sp>
        <p:nvSpPr>
          <p:cNvPr id="9217" name="Rectangle 3"/>
          <p:cNvSpPr>
            <a:spLocks noGrp="1" noChangeArrowheads="1"/>
          </p:cNvSpPr>
          <p:nvPr>
            <p:ph type="ctrTitle"/>
          </p:nvPr>
        </p:nvSpPr>
        <p:spPr bwMode="auto">
          <a:xfrm>
            <a:off x="20638" y="0"/>
            <a:ext cx="564832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1200" dirty="0">
                <a:latin typeface="Arial" charset="0"/>
              </a:rPr>
              <a:t>Figure </a:t>
            </a:r>
            <a:r>
              <a:rPr lang="en-US" sz="1200" dirty="0" smtClean="0">
                <a:latin typeface="Arial" charset="0"/>
              </a:rPr>
              <a:t>8.15-1</a:t>
            </a:r>
            <a:endParaRPr lang="en-US" sz="1200" dirty="0">
              <a:latin typeface="Arial" charset="0"/>
            </a:endParaRPr>
          </a:p>
        </p:txBody>
      </p:sp>
      <p:sp>
        <p:nvSpPr>
          <p:cNvPr id="7" name="Text Box 31"/>
          <p:cNvSpPr txBox="1">
            <a:spLocks noChangeArrowheads="1"/>
          </p:cNvSpPr>
          <p:nvPr/>
        </p:nvSpPr>
        <p:spPr bwMode="auto">
          <a:xfrm>
            <a:off x="1311012" y="688668"/>
            <a:ext cx="137640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dirty="0" smtClean="0">
                <a:solidFill>
                  <a:srgbClr val="000000"/>
                </a:solidFill>
                <a:latin typeface="Arial" charset="0"/>
              </a:rPr>
              <a:t>Possibility A</a:t>
            </a:r>
            <a:endParaRPr lang="en-US" sz="1800" dirty="0">
              <a:solidFill>
                <a:srgbClr val="000000"/>
              </a:solidFill>
              <a:latin typeface="Arial" charset="0"/>
            </a:endParaRPr>
          </a:p>
        </p:txBody>
      </p:sp>
      <p:sp>
        <p:nvSpPr>
          <p:cNvPr id="8" name="Text Box 31"/>
          <p:cNvSpPr txBox="1">
            <a:spLocks noChangeArrowheads="1"/>
          </p:cNvSpPr>
          <p:nvPr/>
        </p:nvSpPr>
        <p:spPr bwMode="auto">
          <a:xfrm>
            <a:off x="6465718" y="688668"/>
            <a:ext cx="137640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dirty="0" smtClean="0">
                <a:solidFill>
                  <a:srgbClr val="000000"/>
                </a:solidFill>
                <a:latin typeface="Arial" charset="0"/>
              </a:rPr>
              <a:t>Possibility B</a:t>
            </a:r>
            <a:endParaRPr lang="en-US" sz="1800" dirty="0">
              <a:solidFill>
                <a:srgbClr val="000000"/>
              </a:solidFill>
              <a:latin typeface="Arial" charset="0"/>
            </a:endParaRPr>
          </a:p>
        </p:txBody>
      </p:sp>
      <p:sp>
        <p:nvSpPr>
          <p:cNvPr id="9" name="Text Box 31"/>
          <p:cNvSpPr txBox="1">
            <a:spLocks noChangeArrowheads="1"/>
          </p:cNvSpPr>
          <p:nvPr/>
        </p:nvSpPr>
        <p:spPr bwMode="auto">
          <a:xfrm>
            <a:off x="3433023" y="1126302"/>
            <a:ext cx="2342501"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pPr>
            <a:r>
              <a:rPr lang="en-US" sz="1800" dirty="0" smtClean="0">
                <a:solidFill>
                  <a:srgbClr val="000000"/>
                </a:solidFill>
                <a:latin typeface="Arial" charset="0"/>
              </a:rPr>
              <a:t>Two equally probable</a:t>
            </a:r>
            <a:br>
              <a:rPr lang="en-US" sz="1800" dirty="0" smtClean="0">
                <a:solidFill>
                  <a:srgbClr val="000000"/>
                </a:solidFill>
                <a:latin typeface="Arial" charset="0"/>
              </a:rPr>
            </a:br>
            <a:r>
              <a:rPr lang="en-US" sz="1800" dirty="0" smtClean="0">
                <a:solidFill>
                  <a:srgbClr val="000000"/>
                </a:solidFill>
                <a:latin typeface="Arial" charset="0"/>
              </a:rPr>
              <a:t>arrangements of</a:t>
            </a:r>
            <a:br>
              <a:rPr lang="en-US" sz="1800" dirty="0" smtClean="0">
                <a:solidFill>
                  <a:srgbClr val="000000"/>
                </a:solidFill>
                <a:latin typeface="Arial" charset="0"/>
              </a:rPr>
            </a:br>
            <a:r>
              <a:rPr lang="en-US" sz="1800" dirty="0" smtClean="0">
                <a:solidFill>
                  <a:srgbClr val="000000"/>
                </a:solidFill>
                <a:latin typeface="Arial" charset="0"/>
              </a:rPr>
              <a:t>chromosomes at</a:t>
            </a:r>
          </a:p>
          <a:p>
            <a:pPr algn="ctr" eaLnBrk="0" fontAlgn="base" hangingPunct="0">
              <a:spcBef>
                <a:spcPct val="0"/>
              </a:spcBef>
              <a:spcAft>
                <a:spcPct val="0"/>
              </a:spcAft>
            </a:pPr>
            <a:r>
              <a:rPr lang="en-US" sz="1800" dirty="0" smtClean="0">
                <a:solidFill>
                  <a:srgbClr val="000000"/>
                </a:solidFill>
                <a:latin typeface="Arial" charset="0"/>
              </a:rPr>
              <a:t>metaphase </a:t>
            </a:r>
            <a:r>
              <a:rPr lang="en-US" sz="1800" dirty="0" smtClean="0">
                <a:solidFill>
                  <a:srgbClr val="000000"/>
                </a:solidFill>
                <a:latin typeface="Times New Roman" panose="02020603050405020304" pitchFamily="18" charset="0"/>
                <a:cs typeface="Times New Roman" panose="02020603050405020304" pitchFamily="18" charset="0"/>
              </a:rPr>
              <a:t>I</a:t>
            </a:r>
            <a:endParaRPr lang="en-US" sz="18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6136449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08_15IndependentOrient_2-U.jpg"/>
          <p:cNvPicPr>
            <a:picLocks noChangeAspect="1"/>
          </p:cNvPicPr>
          <p:nvPr/>
        </p:nvPicPr>
        <p:blipFill rotWithShape="1">
          <a:blip r:embed="rId3" cstate="email">
            <a:extLst>
              <a:ext uri="{28A0092B-C50C-407E-A947-70E740481C1C}">
                <a14:useLocalDpi xmlns:a14="http://schemas.microsoft.com/office/drawing/2010/main" val="0"/>
              </a:ext>
            </a:extLst>
          </a:blip>
          <a:srcRect b="10996"/>
          <a:stretch/>
        </p:blipFill>
        <p:spPr>
          <a:xfrm>
            <a:off x="298704" y="710184"/>
            <a:ext cx="8546592" cy="4839716"/>
          </a:xfrm>
          <a:prstGeom prst="rect">
            <a:avLst/>
          </a:prstGeom>
        </p:spPr>
      </p:pic>
      <p:sp>
        <p:nvSpPr>
          <p:cNvPr id="9217" name="Rectangle 3"/>
          <p:cNvSpPr>
            <a:spLocks noGrp="1" noChangeArrowheads="1"/>
          </p:cNvSpPr>
          <p:nvPr>
            <p:ph type="ctrTitle"/>
          </p:nvPr>
        </p:nvSpPr>
        <p:spPr bwMode="auto">
          <a:xfrm>
            <a:off x="20638" y="0"/>
            <a:ext cx="564832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1200" dirty="0">
                <a:latin typeface="Arial" charset="0"/>
              </a:rPr>
              <a:t>Figure </a:t>
            </a:r>
            <a:r>
              <a:rPr lang="en-US" sz="1200" dirty="0" smtClean="0">
                <a:latin typeface="Arial" charset="0"/>
              </a:rPr>
              <a:t>8.15-2</a:t>
            </a:r>
            <a:endParaRPr lang="en-US" sz="1200" dirty="0">
              <a:latin typeface="Arial" charset="0"/>
            </a:endParaRPr>
          </a:p>
        </p:txBody>
      </p:sp>
      <p:sp>
        <p:nvSpPr>
          <p:cNvPr id="7" name="Text Box 31"/>
          <p:cNvSpPr txBox="1">
            <a:spLocks noChangeArrowheads="1"/>
          </p:cNvSpPr>
          <p:nvPr/>
        </p:nvSpPr>
        <p:spPr bwMode="auto">
          <a:xfrm>
            <a:off x="1311012" y="688668"/>
            <a:ext cx="137640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dirty="0" smtClean="0">
                <a:solidFill>
                  <a:srgbClr val="000000"/>
                </a:solidFill>
                <a:latin typeface="Arial" charset="0"/>
              </a:rPr>
              <a:t>Possibility A</a:t>
            </a:r>
            <a:endParaRPr lang="en-US" sz="1800" dirty="0">
              <a:solidFill>
                <a:srgbClr val="000000"/>
              </a:solidFill>
              <a:latin typeface="Arial" charset="0"/>
            </a:endParaRPr>
          </a:p>
        </p:txBody>
      </p:sp>
      <p:sp>
        <p:nvSpPr>
          <p:cNvPr id="8" name="Text Box 31"/>
          <p:cNvSpPr txBox="1">
            <a:spLocks noChangeArrowheads="1"/>
          </p:cNvSpPr>
          <p:nvPr/>
        </p:nvSpPr>
        <p:spPr bwMode="auto">
          <a:xfrm>
            <a:off x="6465718" y="688668"/>
            <a:ext cx="137640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dirty="0" smtClean="0">
                <a:solidFill>
                  <a:srgbClr val="000000"/>
                </a:solidFill>
                <a:latin typeface="Arial" charset="0"/>
              </a:rPr>
              <a:t>Possibility B</a:t>
            </a:r>
            <a:endParaRPr lang="en-US" sz="1800" dirty="0">
              <a:solidFill>
                <a:srgbClr val="000000"/>
              </a:solidFill>
              <a:latin typeface="Arial" charset="0"/>
            </a:endParaRPr>
          </a:p>
        </p:txBody>
      </p:sp>
      <p:sp>
        <p:nvSpPr>
          <p:cNvPr id="9" name="Text Box 31"/>
          <p:cNvSpPr txBox="1">
            <a:spLocks noChangeArrowheads="1"/>
          </p:cNvSpPr>
          <p:nvPr/>
        </p:nvSpPr>
        <p:spPr bwMode="auto">
          <a:xfrm>
            <a:off x="3433023" y="1126302"/>
            <a:ext cx="2342501"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pPr>
            <a:r>
              <a:rPr lang="en-US" sz="1800" dirty="0" smtClean="0">
                <a:solidFill>
                  <a:srgbClr val="000000"/>
                </a:solidFill>
                <a:latin typeface="Arial" charset="0"/>
              </a:rPr>
              <a:t>Two equally probable</a:t>
            </a:r>
            <a:br>
              <a:rPr lang="en-US" sz="1800" dirty="0" smtClean="0">
                <a:solidFill>
                  <a:srgbClr val="000000"/>
                </a:solidFill>
                <a:latin typeface="Arial" charset="0"/>
              </a:rPr>
            </a:br>
            <a:r>
              <a:rPr lang="en-US" sz="1800" dirty="0" smtClean="0">
                <a:solidFill>
                  <a:srgbClr val="000000"/>
                </a:solidFill>
                <a:latin typeface="Arial" charset="0"/>
              </a:rPr>
              <a:t>arrangements of</a:t>
            </a:r>
            <a:br>
              <a:rPr lang="en-US" sz="1800" dirty="0" smtClean="0">
                <a:solidFill>
                  <a:srgbClr val="000000"/>
                </a:solidFill>
                <a:latin typeface="Arial" charset="0"/>
              </a:rPr>
            </a:br>
            <a:r>
              <a:rPr lang="en-US" sz="1800" dirty="0" smtClean="0">
                <a:solidFill>
                  <a:srgbClr val="000000"/>
                </a:solidFill>
                <a:latin typeface="Arial" charset="0"/>
              </a:rPr>
              <a:t>chromosomes at</a:t>
            </a:r>
          </a:p>
          <a:p>
            <a:pPr algn="ctr" eaLnBrk="0" fontAlgn="base" hangingPunct="0">
              <a:spcBef>
                <a:spcPct val="0"/>
              </a:spcBef>
              <a:spcAft>
                <a:spcPct val="0"/>
              </a:spcAft>
            </a:pPr>
            <a:r>
              <a:rPr lang="en-US" sz="1800" dirty="0" smtClean="0">
                <a:solidFill>
                  <a:srgbClr val="000000"/>
                </a:solidFill>
                <a:latin typeface="Arial" charset="0"/>
              </a:rPr>
              <a:t>metaphase </a:t>
            </a:r>
            <a:r>
              <a:rPr lang="en-US" sz="1800" dirty="0" smtClean="0">
                <a:solidFill>
                  <a:srgbClr val="000000"/>
                </a:solidFill>
                <a:latin typeface="Times New Roman" panose="02020603050405020304" pitchFamily="18" charset="0"/>
                <a:cs typeface="Times New Roman" panose="02020603050405020304" pitchFamily="18" charset="0"/>
              </a:rPr>
              <a:t>I</a:t>
            </a:r>
            <a:endParaRPr lang="en-US" sz="1800" dirty="0">
              <a:solidFill>
                <a:srgbClr val="000000"/>
              </a:solidFill>
              <a:latin typeface="Times New Roman" panose="02020603050405020304" pitchFamily="18" charset="0"/>
              <a:cs typeface="Times New Roman" panose="02020603050405020304" pitchFamily="18" charset="0"/>
            </a:endParaRPr>
          </a:p>
        </p:txBody>
      </p:sp>
      <p:sp>
        <p:nvSpPr>
          <p:cNvPr id="10" name="Text Box 31"/>
          <p:cNvSpPr txBox="1">
            <a:spLocks noChangeArrowheads="1"/>
          </p:cNvSpPr>
          <p:nvPr/>
        </p:nvSpPr>
        <p:spPr bwMode="auto">
          <a:xfrm>
            <a:off x="3875369" y="3355048"/>
            <a:ext cx="143629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dirty="0" smtClean="0">
                <a:solidFill>
                  <a:srgbClr val="000000"/>
                </a:solidFill>
                <a:latin typeface="Arial" charset="0"/>
              </a:rPr>
              <a:t>Metaphase </a:t>
            </a:r>
            <a:r>
              <a:rPr lang="en-US" sz="1800" dirty="0" smtClean="0">
                <a:solidFill>
                  <a:srgbClr val="000000"/>
                </a:solidFill>
                <a:latin typeface="Times New Roman" panose="02020603050405020304" pitchFamily="18" charset="0"/>
                <a:cs typeface="Times New Roman" panose="02020603050405020304" pitchFamily="18" charset="0"/>
              </a:rPr>
              <a:t>II</a:t>
            </a:r>
            <a:endParaRPr lang="en-US" sz="18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4405349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8_15IndependentOrient_3-U.jpg"/>
          <p:cNvPicPr>
            <a:picLocks noChangeAspect="1"/>
          </p:cNvPicPr>
          <p:nvPr/>
        </p:nvPicPr>
        <p:blipFill rotWithShape="1">
          <a:blip r:embed="rId3" cstate="email">
            <a:extLst>
              <a:ext uri="{28A0092B-C50C-407E-A947-70E740481C1C}">
                <a14:useLocalDpi xmlns:a14="http://schemas.microsoft.com/office/drawing/2010/main" val="0"/>
              </a:ext>
            </a:extLst>
          </a:blip>
          <a:srcRect b="4923"/>
          <a:stretch/>
        </p:blipFill>
        <p:spPr>
          <a:xfrm>
            <a:off x="298704" y="710184"/>
            <a:ext cx="8546592" cy="5169916"/>
          </a:xfrm>
          <a:prstGeom prst="rect">
            <a:avLst/>
          </a:prstGeom>
        </p:spPr>
      </p:pic>
      <p:sp>
        <p:nvSpPr>
          <p:cNvPr id="9217" name="Rectangle 3"/>
          <p:cNvSpPr>
            <a:spLocks noGrp="1" noChangeArrowheads="1"/>
          </p:cNvSpPr>
          <p:nvPr>
            <p:ph type="ctrTitle"/>
          </p:nvPr>
        </p:nvSpPr>
        <p:spPr bwMode="auto">
          <a:xfrm>
            <a:off x="20638" y="0"/>
            <a:ext cx="564832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1200" dirty="0">
                <a:latin typeface="Arial" charset="0"/>
              </a:rPr>
              <a:t>Figure </a:t>
            </a:r>
            <a:r>
              <a:rPr lang="en-US" sz="1200" dirty="0" smtClean="0">
                <a:latin typeface="Arial" charset="0"/>
              </a:rPr>
              <a:t>8.15-3</a:t>
            </a:r>
            <a:endParaRPr lang="en-US" sz="1200" dirty="0">
              <a:latin typeface="Arial" charset="0"/>
            </a:endParaRPr>
          </a:p>
        </p:txBody>
      </p:sp>
      <p:sp>
        <p:nvSpPr>
          <p:cNvPr id="27" name="Text Box 31"/>
          <p:cNvSpPr txBox="1">
            <a:spLocks noChangeArrowheads="1"/>
          </p:cNvSpPr>
          <p:nvPr/>
        </p:nvSpPr>
        <p:spPr bwMode="auto">
          <a:xfrm>
            <a:off x="1311012" y="688668"/>
            <a:ext cx="137640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dirty="0" smtClean="0">
                <a:solidFill>
                  <a:srgbClr val="000000"/>
                </a:solidFill>
                <a:latin typeface="Arial" charset="0"/>
              </a:rPr>
              <a:t>Possibility A</a:t>
            </a:r>
            <a:endParaRPr lang="en-US" sz="1800" dirty="0">
              <a:solidFill>
                <a:srgbClr val="000000"/>
              </a:solidFill>
              <a:latin typeface="Arial" charset="0"/>
            </a:endParaRPr>
          </a:p>
        </p:txBody>
      </p:sp>
      <p:sp>
        <p:nvSpPr>
          <p:cNvPr id="7" name="Text Box 31"/>
          <p:cNvSpPr txBox="1">
            <a:spLocks noChangeArrowheads="1"/>
          </p:cNvSpPr>
          <p:nvPr/>
        </p:nvSpPr>
        <p:spPr bwMode="auto">
          <a:xfrm>
            <a:off x="6465718" y="688668"/>
            <a:ext cx="137640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dirty="0" smtClean="0">
                <a:solidFill>
                  <a:srgbClr val="000000"/>
                </a:solidFill>
                <a:latin typeface="Arial" charset="0"/>
              </a:rPr>
              <a:t>Possibility B</a:t>
            </a:r>
            <a:endParaRPr lang="en-US" sz="1800" dirty="0">
              <a:solidFill>
                <a:srgbClr val="000000"/>
              </a:solidFill>
              <a:latin typeface="Arial" charset="0"/>
            </a:endParaRPr>
          </a:p>
        </p:txBody>
      </p:sp>
      <p:sp>
        <p:nvSpPr>
          <p:cNvPr id="8" name="Text Box 31"/>
          <p:cNvSpPr txBox="1">
            <a:spLocks noChangeArrowheads="1"/>
          </p:cNvSpPr>
          <p:nvPr/>
        </p:nvSpPr>
        <p:spPr bwMode="auto">
          <a:xfrm>
            <a:off x="3433023" y="1126302"/>
            <a:ext cx="2342501"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pPr>
            <a:r>
              <a:rPr lang="en-US" sz="1800" dirty="0" smtClean="0">
                <a:solidFill>
                  <a:srgbClr val="000000"/>
                </a:solidFill>
                <a:latin typeface="Arial" charset="0"/>
              </a:rPr>
              <a:t>Two equally probable</a:t>
            </a:r>
            <a:br>
              <a:rPr lang="en-US" sz="1800" dirty="0" smtClean="0">
                <a:solidFill>
                  <a:srgbClr val="000000"/>
                </a:solidFill>
                <a:latin typeface="Arial" charset="0"/>
              </a:rPr>
            </a:br>
            <a:r>
              <a:rPr lang="en-US" sz="1800" dirty="0" smtClean="0">
                <a:solidFill>
                  <a:srgbClr val="000000"/>
                </a:solidFill>
                <a:latin typeface="Arial" charset="0"/>
              </a:rPr>
              <a:t>arrangements of</a:t>
            </a:r>
            <a:br>
              <a:rPr lang="en-US" sz="1800" dirty="0" smtClean="0">
                <a:solidFill>
                  <a:srgbClr val="000000"/>
                </a:solidFill>
                <a:latin typeface="Arial" charset="0"/>
              </a:rPr>
            </a:br>
            <a:r>
              <a:rPr lang="en-US" sz="1800" dirty="0" smtClean="0">
                <a:solidFill>
                  <a:srgbClr val="000000"/>
                </a:solidFill>
                <a:latin typeface="Arial" charset="0"/>
              </a:rPr>
              <a:t>chromosomes at</a:t>
            </a:r>
          </a:p>
          <a:p>
            <a:pPr algn="ctr" eaLnBrk="0" fontAlgn="base" hangingPunct="0">
              <a:spcBef>
                <a:spcPct val="0"/>
              </a:spcBef>
              <a:spcAft>
                <a:spcPct val="0"/>
              </a:spcAft>
            </a:pPr>
            <a:r>
              <a:rPr lang="en-US" sz="1800" dirty="0" smtClean="0">
                <a:solidFill>
                  <a:srgbClr val="000000"/>
                </a:solidFill>
                <a:latin typeface="Arial" charset="0"/>
              </a:rPr>
              <a:t>metaphase </a:t>
            </a:r>
            <a:r>
              <a:rPr lang="en-US" sz="1800" dirty="0" smtClean="0">
                <a:solidFill>
                  <a:srgbClr val="000000"/>
                </a:solidFill>
                <a:latin typeface="Times New Roman" panose="02020603050405020304" pitchFamily="18" charset="0"/>
                <a:cs typeface="Times New Roman" panose="02020603050405020304" pitchFamily="18" charset="0"/>
              </a:rPr>
              <a:t>I</a:t>
            </a:r>
            <a:endParaRPr lang="en-US" sz="1800" dirty="0">
              <a:solidFill>
                <a:srgbClr val="000000"/>
              </a:solidFill>
              <a:latin typeface="Times New Roman" panose="02020603050405020304" pitchFamily="18" charset="0"/>
              <a:cs typeface="Times New Roman" panose="02020603050405020304" pitchFamily="18" charset="0"/>
            </a:endParaRPr>
          </a:p>
        </p:txBody>
      </p:sp>
      <p:sp>
        <p:nvSpPr>
          <p:cNvPr id="9" name="Text Box 31"/>
          <p:cNvSpPr txBox="1">
            <a:spLocks noChangeArrowheads="1"/>
          </p:cNvSpPr>
          <p:nvPr/>
        </p:nvSpPr>
        <p:spPr bwMode="auto">
          <a:xfrm>
            <a:off x="3875369" y="3355048"/>
            <a:ext cx="143629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dirty="0" smtClean="0">
                <a:solidFill>
                  <a:srgbClr val="000000"/>
                </a:solidFill>
                <a:latin typeface="Arial" charset="0"/>
              </a:rPr>
              <a:t>Metaphase </a:t>
            </a:r>
            <a:r>
              <a:rPr lang="en-US" sz="1800" dirty="0" smtClean="0">
                <a:solidFill>
                  <a:srgbClr val="000000"/>
                </a:solidFill>
                <a:latin typeface="Times New Roman" panose="02020603050405020304" pitchFamily="18" charset="0"/>
                <a:cs typeface="Times New Roman" panose="02020603050405020304" pitchFamily="18" charset="0"/>
              </a:rPr>
              <a:t>II</a:t>
            </a:r>
            <a:endParaRPr lang="en-US" sz="1800" dirty="0">
              <a:solidFill>
                <a:srgbClr val="000000"/>
              </a:solidFill>
              <a:latin typeface="Times New Roman" panose="02020603050405020304" pitchFamily="18" charset="0"/>
              <a:cs typeface="Times New Roman" panose="02020603050405020304" pitchFamily="18" charset="0"/>
            </a:endParaRPr>
          </a:p>
        </p:txBody>
      </p:sp>
      <p:sp>
        <p:nvSpPr>
          <p:cNvPr id="10" name="Text Box 31"/>
          <p:cNvSpPr txBox="1">
            <a:spLocks noChangeArrowheads="1"/>
          </p:cNvSpPr>
          <p:nvPr/>
        </p:nvSpPr>
        <p:spPr bwMode="auto">
          <a:xfrm>
            <a:off x="4106201" y="4812729"/>
            <a:ext cx="97462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dirty="0" smtClean="0">
                <a:solidFill>
                  <a:srgbClr val="000000"/>
                </a:solidFill>
                <a:latin typeface="Arial" charset="0"/>
              </a:rPr>
              <a:t>Gametes</a:t>
            </a:r>
            <a:endParaRPr lang="en-US" sz="1800" dirty="0">
              <a:solidFill>
                <a:srgbClr val="000000"/>
              </a:solidFill>
              <a:latin typeface="Arial" charset="0"/>
            </a:endParaRPr>
          </a:p>
        </p:txBody>
      </p:sp>
      <p:sp>
        <p:nvSpPr>
          <p:cNvPr id="11" name="Text Box 31"/>
          <p:cNvSpPr txBox="1">
            <a:spLocks noChangeArrowheads="1"/>
          </p:cNvSpPr>
          <p:nvPr/>
        </p:nvSpPr>
        <p:spPr bwMode="auto">
          <a:xfrm>
            <a:off x="344332" y="5718418"/>
            <a:ext cx="160300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dirty="0" smtClean="0">
                <a:solidFill>
                  <a:srgbClr val="000000"/>
                </a:solidFill>
                <a:latin typeface="Arial" charset="0"/>
              </a:rPr>
              <a:t>Combination 1</a:t>
            </a:r>
            <a:endParaRPr lang="en-US" sz="1800" dirty="0">
              <a:solidFill>
                <a:srgbClr val="000000"/>
              </a:solidFill>
              <a:latin typeface="Arial" charset="0"/>
            </a:endParaRPr>
          </a:p>
        </p:txBody>
      </p:sp>
      <p:sp>
        <p:nvSpPr>
          <p:cNvPr id="3" name="Right Brace 2"/>
          <p:cNvSpPr/>
          <p:nvPr/>
        </p:nvSpPr>
        <p:spPr bwMode="auto">
          <a:xfrm rot="5400000">
            <a:off x="2776784" y="4871667"/>
            <a:ext cx="196158" cy="1576232"/>
          </a:xfrm>
          <a:prstGeom prst="rightBrace">
            <a:avLst>
              <a:gd name="adj1" fmla="val 25833"/>
              <a:gd name="adj2" fmla="val 50000"/>
            </a:avLst>
          </a:prstGeom>
          <a:no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smtClean="0">
              <a:solidFill>
                <a:srgbClr val="000000"/>
              </a:solidFill>
              <a:ea typeface="ＭＳ Ｐゴシック" charset="0"/>
            </a:endParaRPr>
          </a:p>
        </p:txBody>
      </p:sp>
      <p:sp>
        <p:nvSpPr>
          <p:cNvPr id="12" name="Right Brace 11"/>
          <p:cNvSpPr/>
          <p:nvPr/>
        </p:nvSpPr>
        <p:spPr bwMode="auto">
          <a:xfrm rot="5400000">
            <a:off x="1032850" y="4874630"/>
            <a:ext cx="196158" cy="1576232"/>
          </a:xfrm>
          <a:prstGeom prst="rightBrace">
            <a:avLst>
              <a:gd name="adj1" fmla="val 25833"/>
              <a:gd name="adj2" fmla="val 50000"/>
            </a:avLst>
          </a:prstGeom>
          <a:no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smtClean="0">
              <a:solidFill>
                <a:srgbClr val="000000"/>
              </a:solidFill>
              <a:ea typeface="ＭＳ Ｐゴシック" charset="0"/>
            </a:endParaRPr>
          </a:p>
        </p:txBody>
      </p:sp>
      <p:sp>
        <p:nvSpPr>
          <p:cNvPr id="13" name="Right Brace 12"/>
          <p:cNvSpPr/>
          <p:nvPr/>
        </p:nvSpPr>
        <p:spPr bwMode="auto">
          <a:xfrm rot="5400000">
            <a:off x="6136171" y="4871667"/>
            <a:ext cx="196158" cy="1576232"/>
          </a:xfrm>
          <a:prstGeom prst="rightBrace">
            <a:avLst>
              <a:gd name="adj1" fmla="val 25833"/>
              <a:gd name="adj2" fmla="val 50000"/>
            </a:avLst>
          </a:prstGeom>
          <a:no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smtClean="0">
              <a:solidFill>
                <a:srgbClr val="000000"/>
              </a:solidFill>
              <a:ea typeface="ＭＳ Ｐゴシック" charset="0"/>
            </a:endParaRPr>
          </a:p>
        </p:txBody>
      </p:sp>
      <p:sp>
        <p:nvSpPr>
          <p:cNvPr id="14" name="Right Brace 13"/>
          <p:cNvSpPr/>
          <p:nvPr/>
        </p:nvSpPr>
        <p:spPr bwMode="auto">
          <a:xfrm rot="5400000">
            <a:off x="7885569" y="4871667"/>
            <a:ext cx="196158" cy="1576232"/>
          </a:xfrm>
          <a:prstGeom prst="rightBrace">
            <a:avLst>
              <a:gd name="adj1" fmla="val 25833"/>
              <a:gd name="adj2" fmla="val 50000"/>
            </a:avLst>
          </a:prstGeom>
          <a:no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smtClean="0">
              <a:solidFill>
                <a:srgbClr val="000000"/>
              </a:solidFill>
              <a:ea typeface="ＭＳ Ｐゴシック" charset="0"/>
            </a:endParaRPr>
          </a:p>
        </p:txBody>
      </p:sp>
      <p:sp>
        <p:nvSpPr>
          <p:cNvPr id="15" name="Text Box 31"/>
          <p:cNvSpPr txBox="1">
            <a:spLocks noChangeArrowheads="1"/>
          </p:cNvSpPr>
          <p:nvPr/>
        </p:nvSpPr>
        <p:spPr bwMode="auto">
          <a:xfrm>
            <a:off x="2070180" y="5730141"/>
            <a:ext cx="160300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dirty="0" smtClean="0">
                <a:solidFill>
                  <a:srgbClr val="000000"/>
                </a:solidFill>
                <a:latin typeface="Arial" charset="0"/>
              </a:rPr>
              <a:t>Combination 2</a:t>
            </a:r>
            <a:endParaRPr lang="en-US" sz="1800" dirty="0">
              <a:solidFill>
                <a:srgbClr val="000000"/>
              </a:solidFill>
              <a:latin typeface="Arial" charset="0"/>
            </a:endParaRPr>
          </a:p>
        </p:txBody>
      </p:sp>
      <p:sp>
        <p:nvSpPr>
          <p:cNvPr id="16" name="Text Box 31"/>
          <p:cNvSpPr txBox="1">
            <a:spLocks noChangeArrowheads="1"/>
          </p:cNvSpPr>
          <p:nvPr/>
        </p:nvSpPr>
        <p:spPr bwMode="auto">
          <a:xfrm>
            <a:off x="5458878" y="5732486"/>
            <a:ext cx="160300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dirty="0" smtClean="0">
                <a:solidFill>
                  <a:srgbClr val="000000"/>
                </a:solidFill>
                <a:latin typeface="Arial" charset="0"/>
              </a:rPr>
              <a:t>Combination 3</a:t>
            </a:r>
            <a:endParaRPr lang="en-US" sz="1800" dirty="0">
              <a:solidFill>
                <a:srgbClr val="000000"/>
              </a:solidFill>
              <a:latin typeface="Arial" charset="0"/>
            </a:endParaRPr>
          </a:p>
        </p:txBody>
      </p:sp>
      <p:sp>
        <p:nvSpPr>
          <p:cNvPr id="17" name="Text Box 31"/>
          <p:cNvSpPr txBox="1">
            <a:spLocks noChangeArrowheads="1"/>
          </p:cNvSpPr>
          <p:nvPr/>
        </p:nvSpPr>
        <p:spPr bwMode="auto">
          <a:xfrm>
            <a:off x="7202558" y="5728969"/>
            <a:ext cx="160300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dirty="0" smtClean="0">
                <a:solidFill>
                  <a:srgbClr val="000000"/>
                </a:solidFill>
                <a:latin typeface="Arial" charset="0"/>
              </a:rPr>
              <a:t>Combination 4</a:t>
            </a:r>
            <a:endParaRPr lang="en-US" sz="1800" dirty="0">
              <a:solidFill>
                <a:srgbClr val="000000"/>
              </a:solidFill>
              <a:latin typeface="Arial" charset="0"/>
            </a:endParaRPr>
          </a:p>
        </p:txBody>
      </p:sp>
    </p:spTree>
    <p:extLst>
      <p:ext uri="{BB962C8B-B14F-4D97-AF65-F5344CB8AC3E}">
        <p14:creationId xmlns:p14="http://schemas.microsoft.com/office/powerpoint/2010/main" val="420881713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8.16 Homologous chromosomes may carry different versions of genes</a:t>
            </a:r>
          </a:p>
        </p:txBody>
      </p:sp>
      <p:sp>
        <p:nvSpPr>
          <p:cNvPr id="3" name="Content Placeholder 2"/>
          <p:cNvSpPr>
            <a:spLocks noGrp="1"/>
          </p:cNvSpPr>
          <p:nvPr>
            <p:ph idx="1"/>
          </p:nvPr>
        </p:nvSpPr>
        <p:spPr/>
        <p:txBody>
          <a:bodyPr/>
          <a:lstStyle/>
          <a:p>
            <a:r>
              <a:rPr lang="en-US" dirty="0"/>
              <a:t>Separation of homologous chromosomes during meiosis can lead to genetic differences between gametes</a:t>
            </a:r>
            <a:r>
              <a:rPr lang="en-US" dirty="0" smtClean="0"/>
              <a:t>.</a:t>
            </a:r>
          </a:p>
          <a:p>
            <a:endParaRPr lang="en-US" dirty="0"/>
          </a:p>
          <a:p>
            <a:pPr lvl="1"/>
            <a:r>
              <a:rPr lang="en-US" dirty="0"/>
              <a:t>Homologous chromosomes may have different versions of a gene at the same locus</a:t>
            </a:r>
            <a:r>
              <a:rPr lang="en-US" dirty="0" smtClean="0"/>
              <a:t>.</a:t>
            </a:r>
          </a:p>
          <a:p>
            <a:pPr lvl="1"/>
            <a:endParaRPr lang="en-US" dirty="0"/>
          </a:p>
        </p:txBody>
      </p:sp>
      <p:sp>
        <p:nvSpPr>
          <p:cNvPr id="4" name="Footer Placeholder 3"/>
          <p:cNvSpPr>
            <a:spLocks noGrp="1"/>
          </p:cNvSpPr>
          <p:nvPr>
            <p:ph type="ftr" sz="quarter" idx="11"/>
          </p:nvPr>
        </p:nvSpPr>
        <p:spPr/>
        <p:txBody>
          <a:bodyPr/>
          <a:lstStyle/>
          <a:p>
            <a:r>
              <a:rPr lang="en-US" smtClean="0"/>
              <a:t>© 2015 Pearson Education, Inc.</a:t>
            </a:r>
            <a:endParaRPr lang="en-US" dirty="0"/>
          </a:p>
        </p:txBody>
      </p:sp>
    </p:spTree>
    <p:extLst>
      <p:ext uri="{BB962C8B-B14F-4D97-AF65-F5344CB8AC3E}">
        <p14:creationId xmlns:p14="http://schemas.microsoft.com/office/powerpoint/2010/main" val="3225018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1"/>
            <a:r>
              <a:rPr lang="en-US" dirty="0"/>
              <a:t>One version was inherited from the maternal parent and the other came from the paternal parent</a:t>
            </a:r>
            <a:r>
              <a:rPr lang="en-US" dirty="0" smtClean="0"/>
              <a:t>.</a:t>
            </a:r>
          </a:p>
          <a:p>
            <a:pPr lvl="1"/>
            <a:endParaRPr lang="en-US" dirty="0"/>
          </a:p>
          <a:p>
            <a:pPr lvl="1"/>
            <a:r>
              <a:rPr lang="en-US" dirty="0"/>
              <a:t>Since homologous chromosomes move to opposite poles during anaphase </a:t>
            </a:r>
            <a:r>
              <a:rPr lang="en-US" dirty="0">
                <a:latin typeface="Times New Roman" panose="02020603050405020304" pitchFamily="18" charset="0"/>
                <a:cs typeface="Times New Roman" panose="02020603050405020304" pitchFamily="18" charset="0"/>
              </a:rPr>
              <a:t>I</a:t>
            </a:r>
            <a:r>
              <a:rPr lang="en-US" dirty="0"/>
              <a:t>, gametes will receive either the maternal or paternal version of the gene.</a:t>
            </a:r>
          </a:p>
          <a:p>
            <a:endParaRPr lang="en-US" dirty="0"/>
          </a:p>
        </p:txBody>
      </p:sp>
      <p:sp>
        <p:nvSpPr>
          <p:cNvPr id="4" name="Footer Placeholder 3"/>
          <p:cNvSpPr>
            <a:spLocks noGrp="1"/>
          </p:cNvSpPr>
          <p:nvPr>
            <p:ph type="ftr" sz="quarter" idx="11"/>
          </p:nvPr>
        </p:nvSpPr>
        <p:spPr/>
        <p:txBody>
          <a:bodyPr/>
          <a:lstStyle/>
          <a:p>
            <a:r>
              <a:rPr lang="en-US" smtClean="0"/>
              <a:t>© 2015 Pearson Education, Inc.</a:t>
            </a:r>
            <a:endParaRPr lang="en-US" dirty="0"/>
          </a:p>
        </p:txBody>
      </p:sp>
      <p:sp>
        <p:nvSpPr>
          <p:cNvPr id="5" name="Title 1"/>
          <p:cNvSpPr>
            <a:spLocks noGrp="1"/>
          </p:cNvSpPr>
          <p:nvPr>
            <p:ph type="title"/>
          </p:nvPr>
        </p:nvSpPr>
        <p:spPr/>
        <p:txBody>
          <a:bodyPr/>
          <a:lstStyle/>
          <a:p>
            <a:r>
              <a:rPr lang="en-US" sz="2800" dirty="0"/>
              <a:t>8.16 Homologous chromosomes may carry different versions of genes</a:t>
            </a:r>
          </a:p>
        </p:txBody>
      </p:sp>
    </p:spTree>
    <p:extLst>
      <p:ext uri="{BB962C8B-B14F-4D97-AF65-F5344CB8AC3E}">
        <p14:creationId xmlns:p14="http://schemas.microsoft.com/office/powerpoint/2010/main" val="1491791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08_16_0HomologChromosomes-U.jpg"/>
          <p:cNvPicPr>
            <a:picLocks noChangeAspect="1"/>
          </p:cNvPicPr>
          <p:nvPr/>
        </p:nvPicPr>
        <p:blipFill rotWithShape="1">
          <a:blip r:embed="rId3" cstate="email">
            <a:extLst>
              <a:ext uri="{28A0092B-C50C-407E-A947-70E740481C1C}">
                <a14:useLocalDpi xmlns:a14="http://schemas.microsoft.com/office/drawing/2010/main" val="0"/>
              </a:ext>
            </a:extLst>
          </a:blip>
          <a:srcRect b="5893"/>
          <a:stretch/>
        </p:blipFill>
        <p:spPr>
          <a:xfrm>
            <a:off x="298704" y="1173480"/>
            <a:ext cx="8546592" cy="4245187"/>
          </a:xfrm>
          <a:prstGeom prst="rect">
            <a:avLst/>
          </a:prstGeom>
        </p:spPr>
      </p:pic>
      <p:sp>
        <p:nvSpPr>
          <p:cNvPr id="9217" name="Rectangle 3"/>
          <p:cNvSpPr>
            <a:spLocks noGrp="1" noChangeArrowheads="1"/>
          </p:cNvSpPr>
          <p:nvPr>
            <p:ph type="ctrTitle"/>
          </p:nvPr>
        </p:nvSpPr>
        <p:spPr bwMode="auto">
          <a:xfrm>
            <a:off x="20638" y="0"/>
            <a:ext cx="564832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1200" dirty="0">
                <a:latin typeface="Arial" charset="0"/>
              </a:rPr>
              <a:t>Figure </a:t>
            </a:r>
            <a:r>
              <a:rPr lang="en-US" sz="1200" dirty="0" smtClean="0">
                <a:latin typeface="Arial" charset="0"/>
              </a:rPr>
              <a:t>8.16-0</a:t>
            </a:r>
            <a:endParaRPr lang="en-US" sz="1200" dirty="0">
              <a:latin typeface="Arial" charset="0"/>
            </a:endParaRPr>
          </a:p>
        </p:txBody>
      </p:sp>
      <p:sp>
        <p:nvSpPr>
          <p:cNvPr id="27" name="Text Box 31"/>
          <p:cNvSpPr txBox="1">
            <a:spLocks noChangeArrowheads="1"/>
          </p:cNvSpPr>
          <p:nvPr/>
        </p:nvSpPr>
        <p:spPr bwMode="auto">
          <a:xfrm>
            <a:off x="382719" y="2605792"/>
            <a:ext cx="89447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pPr>
            <a:r>
              <a:rPr lang="en-US" sz="1400" dirty="0" smtClean="0">
                <a:solidFill>
                  <a:srgbClr val="000000"/>
                </a:solidFill>
                <a:latin typeface="Arial" charset="0"/>
              </a:rPr>
              <a:t>Coat-color</a:t>
            </a:r>
            <a:br>
              <a:rPr lang="en-US" sz="1400" dirty="0" smtClean="0">
                <a:solidFill>
                  <a:srgbClr val="000000"/>
                </a:solidFill>
                <a:latin typeface="Arial" charset="0"/>
              </a:rPr>
            </a:br>
            <a:r>
              <a:rPr lang="en-US" sz="1400" dirty="0" smtClean="0">
                <a:solidFill>
                  <a:srgbClr val="000000"/>
                </a:solidFill>
                <a:latin typeface="Arial" charset="0"/>
              </a:rPr>
              <a:t>genes</a:t>
            </a:r>
            <a:endParaRPr lang="en-US" sz="1400" dirty="0">
              <a:solidFill>
                <a:srgbClr val="000000"/>
              </a:solidFill>
              <a:latin typeface="Arial" charset="0"/>
            </a:endParaRPr>
          </a:p>
        </p:txBody>
      </p:sp>
      <p:sp>
        <p:nvSpPr>
          <p:cNvPr id="5" name="Text Box 31"/>
          <p:cNvSpPr txBox="1">
            <a:spLocks noChangeArrowheads="1"/>
          </p:cNvSpPr>
          <p:nvPr/>
        </p:nvSpPr>
        <p:spPr bwMode="auto">
          <a:xfrm>
            <a:off x="1717393" y="2605791"/>
            <a:ext cx="81592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pPr>
            <a:r>
              <a:rPr lang="en-US" sz="1400" dirty="0" smtClean="0">
                <a:solidFill>
                  <a:srgbClr val="000000"/>
                </a:solidFill>
                <a:latin typeface="Arial" charset="0"/>
              </a:rPr>
              <a:t>Eye-color</a:t>
            </a:r>
            <a:br>
              <a:rPr lang="en-US" sz="1400" dirty="0" smtClean="0">
                <a:solidFill>
                  <a:srgbClr val="000000"/>
                </a:solidFill>
                <a:latin typeface="Arial" charset="0"/>
              </a:rPr>
            </a:br>
            <a:r>
              <a:rPr lang="en-US" sz="1400" dirty="0" smtClean="0">
                <a:solidFill>
                  <a:srgbClr val="000000"/>
                </a:solidFill>
                <a:latin typeface="Arial" charset="0"/>
              </a:rPr>
              <a:t>genes</a:t>
            </a:r>
            <a:endParaRPr lang="en-US" sz="1400" dirty="0">
              <a:solidFill>
                <a:srgbClr val="000000"/>
              </a:solidFill>
              <a:latin typeface="Arial" charset="0"/>
            </a:endParaRPr>
          </a:p>
        </p:txBody>
      </p:sp>
      <p:sp>
        <p:nvSpPr>
          <p:cNvPr id="6" name="Text Box 31"/>
          <p:cNvSpPr txBox="1">
            <a:spLocks noChangeArrowheads="1"/>
          </p:cNvSpPr>
          <p:nvPr/>
        </p:nvSpPr>
        <p:spPr bwMode="auto">
          <a:xfrm>
            <a:off x="551034" y="3203165"/>
            <a:ext cx="55784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pPr>
            <a:r>
              <a:rPr lang="en-US" sz="1400" dirty="0" smtClean="0">
                <a:solidFill>
                  <a:srgbClr val="000000"/>
                </a:solidFill>
                <a:latin typeface="Arial" charset="0"/>
              </a:rPr>
              <a:t>Brown</a:t>
            </a:r>
            <a:br>
              <a:rPr lang="en-US" sz="1400" dirty="0" smtClean="0">
                <a:solidFill>
                  <a:srgbClr val="000000"/>
                </a:solidFill>
                <a:latin typeface="Arial" charset="0"/>
              </a:rPr>
            </a:br>
            <a:r>
              <a:rPr lang="en-US" sz="1400" i="1" dirty="0" smtClean="0">
                <a:solidFill>
                  <a:srgbClr val="000000"/>
                </a:solidFill>
                <a:latin typeface="Arial" charset="0"/>
              </a:rPr>
              <a:t>C</a:t>
            </a:r>
            <a:endParaRPr lang="en-US" sz="1400" i="1" dirty="0">
              <a:solidFill>
                <a:srgbClr val="000000"/>
              </a:solidFill>
              <a:latin typeface="Arial" charset="0"/>
            </a:endParaRPr>
          </a:p>
        </p:txBody>
      </p:sp>
      <p:sp>
        <p:nvSpPr>
          <p:cNvPr id="7" name="Text Box 31"/>
          <p:cNvSpPr txBox="1">
            <a:spLocks noChangeArrowheads="1"/>
          </p:cNvSpPr>
          <p:nvPr/>
        </p:nvSpPr>
        <p:spPr bwMode="auto">
          <a:xfrm>
            <a:off x="1886509" y="3203166"/>
            <a:ext cx="47769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pPr>
            <a:r>
              <a:rPr lang="en-US" sz="1400" dirty="0" smtClean="0">
                <a:solidFill>
                  <a:srgbClr val="000000"/>
                </a:solidFill>
                <a:latin typeface="Arial" charset="0"/>
              </a:rPr>
              <a:t>Black</a:t>
            </a:r>
            <a:br>
              <a:rPr lang="en-US" sz="1400" dirty="0" smtClean="0">
                <a:solidFill>
                  <a:srgbClr val="000000"/>
                </a:solidFill>
                <a:latin typeface="Arial" charset="0"/>
              </a:rPr>
            </a:br>
            <a:r>
              <a:rPr lang="en-US" sz="1400" i="1" dirty="0" smtClean="0">
                <a:solidFill>
                  <a:srgbClr val="000000"/>
                </a:solidFill>
                <a:latin typeface="Arial" charset="0"/>
              </a:rPr>
              <a:t>E</a:t>
            </a:r>
            <a:endParaRPr lang="en-US" sz="1400" i="1" dirty="0">
              <a:solidFill>
                <a:srgbClr val="000000"/>
              </a:solidFill>
              <a:latin typeface="Arial" charset="0"/>
            </a:endParaRPr>
          </a:p>
        </p:txBody>
      </p:sp>
      <p:sp>
        <p:nvSpPr>
          <p:cNvPr id="8" name="Text Box 31"/>
          <p:cNvSpPr txBox="1">
            <a:spLocks noChangeArrowheads="1"/>
          </p:cNvSpPr>
          <p:nvPr/>
        </p:nvSpPr>
        <p:spPr bwMode="auto">
          <a:xfrm>
            <a:off x="3639853" y="3116223"/>
            <a:ext cx="12984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pPr>
            <a:r>
              <a:rPr lang="en-US" sz="1400" i="1" dirty="0" smtClean="0">
                <a:solidFill>
                  <a:srgbClr val="000000"/>
                </a:solidFill>
                <a:latin typeface="Arial" charset="0"/>
              </a:rPr>
              <a:t>C</a:t>
            </a:r>
            <a:endParaRPr lang="en-US" sz="1400" i="1" dirty="0">
              <a:solidFill>
                <a:srgbClr val="000000"/>
              </a:solidFill>
              <a:latin typeface="Arial" charset="0"/>
            </a:endParaRPr>
          </a:p>
        </p:txBody>
      </p:sp>
      <p:sp>
        <p:nvSpPr>
          <p:cNvPr id="9" name="Text Box 31"/>
          <p:cNvSpPr txBox="1">
            <a:spLocks noChangeArrowheads="1"/>
          </p:cNvSpPr>
          <p:nvPr/>
        </p:nvSpPr>
        <p:spPr bwMode="auto">
          <a:xfrm>
            <a:off x="2475815" y="3628857"/>
            <a:ext cx="65562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pPr>
            <a:r>
              <a:rPr lang="en-US" sz="1400" dirty="0" smtClean="0">
                <a:solidFill>
                  <a:srgbClr val="000000"/>
                </a:solidFill>
                <a:latin typeface="Arial" charset="0"/>
              </a:rPr>
              <a:t>Meiosis</a:t>
            </a:r>
            <a:endParaRPr lang="en-US" sz="1400" i="1" dirty="0">
              <a:solidFill>
                <a:srgbClr val="000000"/>
              </a:solidFill>
              <a:latin typeface="Arial" charset="0"/>
            </a:endParaRPr>
          </a:p>
        </p:txBody>
      </p:sp>
      <p:sp>
        <p:nvSpPr>
          <p:cNvPr id="10" name="Text Box 31"/>
          <p:cNvSpPr txBox="1">
            <a:spLocks noChangeArrowheads="1"/>
          </p:cNvSpPr>
          <p:nvPr/>
        </p:nvSpPr>
        <p:spPr bwMode="auto">
          <a:xfrm>
            <a:off x="4948868" y="3116223"/>
            <a:ext cx="12022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pPr>
            <a:r>
              <a:rPr lang="en-US" sz="1400" i="1" dirty="0" smtClean="0">
                <a:solidFill>
                  <a:srgbClr val="000000"/>
                </a:solidFill>
                <a:latin typeface="Arial" charset="0"/>
              </a:rPr>
              <a:t>E</a:t>
            </a:r>
            <a:endParaRPr lang="en-US" sz="1400" i="1" dirty="0">
              <a:solidFill>
                <a:srgbClr val="000000"/>
              </a:solidFill>
              <a:latin typeface="Arial" charset="0"/>
            </a:endParaRPr>
          </a:p>
        </p:txBody>
      </p:sp>
      <p:sp>
        <p:nvSpPr>
          <p:cNvPr id="11" name="Text Box 31"/>
          <p:cNvSpPr txBox="1">
            <a:spLocks noChangeArrowheads="1"/>
          </p:cNvSpPr>
          <p:nvPr/>
        </p:nvSpPr>
        <p:spPr bwMode="auto">
          <a:xfrm>
            <a:off x="3635048" y="3486831"/>
            <a:ext cx="12984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pPr>
            <a:r>
              <a:rPr lang="en-US" sz="1400" i="1" dirty="0" smtClean="0">
                <a:solidFill>
                  <a:srgbClr val="000000"/>
                </a:solidFill>
                <a:latin typeface="Arial" charset="0"/>
              </a:rPr>
              <a:t>C</a:t>
            </a:r>
            <a:endParaRPr lang="en-US" sz="1400" i="1" dirty="0">
              <a:solidFill>
                <a:srgbClr val="000000"/>
              </a:solidFill>
              <a:latin typeface="Arial" charset="0"/>
            </a:endParaRPr>
          </a:p>
        </p:txBody>
      </p:sp>
      <p:sp>
        <p:nvSpPr>
          <p:cNvPr id="12" name="Text Box 31"/>
          <p:cNvSpPr txBox="1">
            <a:spLocks noChangeArrowheads="1"/>
          </p:cNvSpPr>
          <p:nvPr/>
        </p:nvSpPr>
        <p:spPr bwMode="auto">
          <a:xfrm>
            <a:off x="4944063" y="3486831"/>
            <a:ext cx="12022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pPr>
            <a:r>
              <a:rPr lang="en-US" sz="1400" i="1" dirty="0" smtClean="0">
                <a:solidFill>
                  <a:srgbClr val="000000"/>
                </a:solidFill>
                <a:latin typeface="Arial" charset="0"/>
              </a:rPr>
              <a:t>E</a:t>
            </a:r>
            <a:endParaRPr lang="en-US" sz="1400" i="1" dirty="0">
              <a:solidFill>
                <a:srgbClr val="000000"/>
              </a:solidFill>
              <a:latin typeface="Arial" charset="0"/>
            </a:endParaRPr>
          </a:p>
        </p:txBody>
      </p:sp>
      <p:sp>
        <p:nvSpPr>
          <p:cNvPr id="13" name="Text Box 31"/>
          <p:cNvSpPr txBox="1">
            <a:spLocks noChangeArrowheads="1"/>
          </p:cNvSpPr>
          <p:nvPr/>
        </p:nvSpPr>
        <p:spPr bwMode="auto">
          <a:xfrm>
            <a:off x="3642500" y="3918053"/>
            <a:ext cx="9938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pPr>
            <a:r>
              <a:rPr lang="en-US" sz="1400" i="1" dirty="0" smtClean="0">
                <a:solidFill>
                  <a:srgbClr val="000000"/>
                </a:solidFill>
                <a:latin typeface="Arial" charset="0"/>
              </a:rPr>
              <a:t>c</a:t>
            </a:r>
            <a:endParaRPr lang="en-US" sz="1400" i="1" dirty="0">
              <a:solidFill>
                <a:srgbClr val="000000"/>
              </a:solidFill>
              <a:latin typeface="Arial" charset="0"/>
            </a:endParaRPr>
          </a:p>
        </p:txBody>
      </p:sp>
      <p:sp>
        <p:nvSpPr>
          <p:cNvPr id="14" name="Text Box 31"/>
          <p:cNvSpPr txBox="1">
            <a:spLocks noChangeArrowheads="1"/>
          </p:cNvSpPr>
          <p:nvPr/>
        </p:nvSpPr>
        <p:spPr bwMode="auto">
          <a:xfrm>
            <a:off x="4946706" y="3918053"/>
            <a:ext cx="9938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pPr>
            <a:r>
              <a:rPr lang="en-US" sz="1400" i="1" dirty="0" smtClean="0">
                <a:solidFill>
                  <a:srgbClr val="000000"/>
                </a:solidFill>
                <a:latin typeface="Arial" charset="0"/>
              </a:rPr>
              <a:t>e</a:t>
            </a:r>
            <a:endParaRPr lang="en-US" sz="1400" i="1" dirty="0">
              <a:solidFill>
                <a:srgbClr val="000000"/>
              </a:solidFill>
              <a:latin typeface="Arial" charset="0"/>
            </a:endParaRPr>
          </a:p>
        </p:txBody>
      </p:sp>
      <p:sp>
        <p:nvSpPr>
          <p:cNvPr id="15" name="Text Box 31"/>
          <p:cNvSpPr txBox="1">
            <a:spLocks noChangeArrowheads="1"/>
          </p:cNvSpPr>
          <p:nvPr/>
        </p:nvSpPr>
        <p:spPr bwMode="auto">
          <a:xfrm>
            <a:off x="3645432" y="4271869"/>
            <a:ext cx="9938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pPr>
            <a:r>
              <a:rPr lang="en-US" sz="1400" i="1" dirty="0" smtClean="0">
                <a:solidFill>
                  <a:srgbClr val="000000"/>
                </a:solidFill>
                <a:latin typeface="Arial" charset="0"/>
              </a:rPr>
              <a:t>c</a:t>
            </a:r>
            <a:endParaRPr lang="en-US" sz="1400" i="1" dirty="0">
              <a:solidFill>
                <a:srgbClr val="000000"/>
              </a:solidFill>
              <a:latin typeface="Arial" charset="0"/>
            </a:endParaRPr>
          </a:p>
        </p:txBody>
      </p:sp>
      <p:sp>
        <p:nvSpPr>
          <p:cNvPr id="16" name="Text Box 31"/>
          <p:cNvSpPr txBox="1">
            <a:spLocks noChangeArrowheads="1"/>
          </p:cNvSpPr>
          <p:nvPr/>
        </p:nvSpPr>
        <p:spPr bwMode="auto">
          <a:xfrm>
            <a:off x="4949638" y="4271869"/>
            <a:ext cx="9938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pPr>
            <a:r>
              <a:rPr lang="en-US" sz="1400" i="1" dirty="0" smtClean="0">
                <a:solidFill>
                  <a:srgbClr val="000000"/>
                </a:solidFill>
                <a:latin typeface="Arial" charset="0"/>
              </a:rPr>
              <a:t>e</a:t>
            </a:r>
            <a:endParaRPr lang="en-US" sz="1400" i="1" dirty="0">
              <a:solidFill>
                <a:srgbClr val="000000"/>
              </a:solidFill>
              <a:latin typeface="Arial" charset="0"/>
            </a:endParaRPr>
          </a:p>
        </p:txBody>
      </p:sp>
      <p:sp>
        <p:nvSpPr>
          <p:cNvPr id="17" name="Text Box 31"/>
          <p:cNvSpPr txBox="1">
            <a:spLocks noChangeArrowheads="1"/>
          </p:cNvSpPr>
          <p:nvPr/>
        </p:nvSpPr>
        <p:spPr bwMode="auto">
          <a:xfrm>
            <a:off x="781537" y="4190122"/>
            <a:ext cx="9938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pPr>
            <a:r>
              <a:rPr lang="en-US" sz="1400" i="1" dirty="0" smtClean="0">
                <a:solidFill>
                  <a:srgbClr val="000000"/>
                </a:solidFill>
                <a:latin typeface="Arial" charset="0"/>
              </a:rPr>
              <a:t>c</a:t>
            </a:r>
            <a:endParaRPr lang="en-US" sz="1400" i="1" dirty="0">
              <a:solidFill>
                <a:srgbClr val="000000"/>
              </a:solidFill>
              <a:latin typeface="Arial" charset="0"/>
            </a:endParaRPr>
          </a:p>
        </p:txBody>
      </p:sp>
      <p:sp>
        <p:nvSpPr>
          <p:cNvPr id="18" name="Text Box 31"/>
          <p:cNvSpPr txBox="1">
            <a:spLocks noChangeArrowheads="1"/>
          </p:cNvSpPr>
          <p:nvPr/>
        </p:nvSpPr>
        <p:spPr bwMode="auto">
          <a:xfrm>
            <a:off x="2085743" y="4190122"/>
            <a:ext cx="9938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pPr>
            <a:r>
              <a:rPr lang="en-US" sz="1400" i="1" dirty="0" smtClean="0">
                <a:solidFill>
                  <a:srgbClr val="000000"/>
                </a:solidFill>
                <a:latin typeface="Arial" charset="0"/>
              </a:rPr>
              <a:t>e</a:t>
            </a:r>
            <a:endParaRPr lang="en-US" sz="1400" i="1" dirty="0">
              <a:solidFill>
                <a:srgbClr val="000000"/>
              </a:solidFill>
              <a:latin typeface="Arial" charset="0"/>
            </a:endParaRPr>
          </a:p>
        </p:txBody>
      </p:sp>
      <p:sp>
        <p:nvSpPr>
          <p:cNvPr id="19" name="Text Box 31"/>
          <p:cNvSpPr txBox="1">
            <a:spLocks noChangeArrowheads="1"/>
          </p:cNvSpPr>
          <p:nvPr/>
        </p:nvSpPr>
        <p:spPr bwMode="auto">
          <a:xfrm>
            <a:off x="586299" y="4443842"/>
            <a:ext cx="48731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pPr>
            <a:r>
              <a:rPr lang="en-US" sz="1400" dirty="0" smtClean="0">
                <a:solidFill>
                  <a:srgbClr val="000000"/>
                </a:solidFill>
                <a:latin typeface="Arial" charset="0"/>
              </a:rPr>
              <a:t>White</a:t>
            </a:r>
            <a:endParaRPr lang="en-US" sz="1400" i="1" dirty="0">
              <a:solidFill>
                <a:srgbClr val="000000"/>
              </a:solidFill>
              <a:latin typeface="Arial" charset="0"/>
            </a:endParaRPr>
          </a:p>
        </p:txBody>
      </p:sp>
      <p:sp>
        <p:nvSpPr>
          <p:cNvPr id="20" name="Text Box 31"/>
          <p:cNvSpPr txBox="1">
            <a:spLocks noChangeArrowheads="1"/>
          </p:cNvSpPr>
          <p:nvPr/>
        </p:nvSpPr>
        <p:spPr bwMode="auto">
          <a:xfrm>
            <a:off x="1936201" y="4443842"/>
            <a:ext cx="37830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pPr>
            <a:r>
              <a:rPr lang="en-US" sz="1400" dirty="0" smtClean="0">
                <a:solidFill>
                  <a:srgbClr val="000000"/>
                </a:solidFill>
                <a:latin typeface="Arial" charset="0"/>
              </a:rPr>
              <a:t>Pink</a:t>
            </a:r>
            <a:endParaRPr lang="en-US" sz="1400" i="1" dirty="0">
              <a:solidFill>
                <a:srgbClr val="000000"/>
              </a:solidFill>
              <a:latin typeface="Arial" charset="0"/>
            </a:endParaRPr>
          </a:p>
        </p:txBody>
      </p:sp>
      <p:sp>
        <p:nvSpPr>
          <p:cNvPr id="21" name="Text Box 31"/>
          <p:cNvSpPr txBox="1">
            <a:spLocks noChangeArrowheads="1"/>
          </p:cNvSpPr>
          <p:nvPr/>
        </p:nvSpPr>
        <p:spPr bwMode="auto">
          <a:xfrm>
            <a:off x="341159" y="4793072"/>
            <a:ext cx="222657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pPr>
            <a:r>
              <a:rPr lang="en-US" sz="1400" dirty="0" smtClean="0">
                <a:solidFill>
                  <a:srgbClr val="000000"/>
                </a:solidFill>
                <a:latin typeface="Arial" charset="0"/>
              </a:rPr>
              <a:t>Tetrad in parent cell</a:t>
            </a:r>
            <a:br>
              <a:rPr lang="en-US" sz="1400" dirty="0" smtClean="0">
                <a:solidFill>
                  <a:srgbClr val="000000"/>
                </a:solidFill>
                <a:latin typeface="Arial" charset="0"/>
              </a:rPr>
            </a:br>
            <a:r>
              <a:rPr lang="en-US" sz="1400" dirty="0" smtClean="0">
                <a:solidFill>
                  <a:srgbClr val="000000"/>
                </a:solidFill>
                <a:latin typeface="Arial" charset="0"/>
              </a:rPr>
              <a:t>(homologous pair of</a:t>
            </a:r>
            <a:br>
              <a:rPr lang="en-US" sz="1400" dirty="0" smtClean="0">
                <a:solidFill>
                  <a:srgbClr val="000000"/>
                </a:solidFill>
                <a:latin typeface="Arial" charset="0"/>
              </a:rPr>
            </a:br>
            <a:r>
              <a:rPr lang="en-US" sz="1400" dirty="0" smtClean="0">
                <a:solidFill>
                  <a:srgbClr val="000000"/>
                </a:solidFill>
                <a:latin typeface="Arial" charset="0"/>
              </a:rPr>
              <a:t>duplicated chromosomes)</a:t>
            </a:r>
            <a:endParaRPr lang="en-US" sz="1400" i="1" dirty="0">
              <a:solidFill>
                <a:srgbClr val="000000"/>
              </a:solidFill>
              <a:latin typeface="Arial" charset="0"/>
            </a:endParaRPr>
          </a:p>
        </p:txBody>
      </p:sp>
      <p:sp>
        <p:nvSpPr>
          <p:cNvPr id="22" name="Text Box 31"/>
          <p:cNvSpPr txBox="1">
            <a:spLocks noChangeArrowheads="1"/>
          </p:cNvSpPr>
          <p:nvPr/>
        </p:nvSpPr>
        <p:spPr bwMode="auto">
          <a:xfrm>
            <a:off x="3583885" y="4841463"/>
            <a:ext cx="149079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pPr>
            <a:r>
              <a:rPr lang="en-US" sz="1400" dirty="0" smtClean="0">
                <a:solidFill>
                  <a:srgbClr val="000000"/>
                </a:solidFill>
                <a:latin typeface="Arial" charset="0"/>
              </a:rPr>
              <a:t>Chromosomes of</a:t>
            </a:r>
          </a:p>
          <a:p>
            <a:pPr algn="ctr" eaLnBrk="0" fontAlgn="base" hangingPunct="0">
              <a:spcBef>
                <a:spcPct val="0"/>
              </a:spcBef>
              <a:spcAft>
                <a:spcPct val="0"/>
              </a:spcAft>
            </a:pPr>
            <a:r>
              <a:rPr lang="en-US" sz="1400" dirty="0" smtClean="0">
                <a:solidFill>
                  <a:srgbClr val="000000"/>
                </a:solidFill>
                <a:latin typeface="Arial" charset="0"/>
              </a:rPr>
              <a:t>the four gametes</a:t>
            </a:r>
            <a:endParaRPr lang="en-US" sz="1400" dirty="0">
              <a:solidFill>
                <a:srgbClr val="000000"/>
              </a:solidFill>
              <a:latin typeface="Arial" charset="0"/>
            </a:endParaRPr>
          </a:p>
        </p:txBody>
      </p:sp>
      <p:sp>
        <p:nvSpPr>
          <p:cNvPr id="23" name="Text Box 31"/>
          <p:cNvSpPr txBox="1">
            <a:spLocks noChangeArrowheads="1"/>
          </p:cNvSpPr>
          <p:nvPr/>
        </p:nvSpPr>
        <p:spPr bwMode="auto">
          <a:xfrm>
            <a:off x="5603387" y="3347939"/>
            <a:ext cx="133209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pPr>
            <a:r>
              <a:rPr lang="en-US" sz="1400" dirty="0" smtClean="0">
                <a:solidFill>
                  <a:srgbClr val="000000"/>
                </a:solidFill>
                <a:latin typeface="Arial" charset="0"/>
              </a:rPr>
              <a:t>Brown coat (</a:t>
            </a:r>
            <a:r>
              <a:rPr lang="en-US" sz="1400" i="1" dirty="0" smtClean="0">
                <a:solidFill>
                  <a:srgbClr val="000000"/>
                </a:solidFill>
                <a:latin typeface="Arial" charset="0"/>
              </a:rPr>
              <a:t>C</a:t>
            </a:r>
            <a:r>
              <a:rPr lang="en-US" sz="1400" dirty="0" smtClean="0">
                <a:solidFill>
                  <a:srgbClr val="000000"/>
                </a:solidFill>
                <a:latin typeface="Arial" charset="0"/>
              </a:rPr>
              <a:t>);</a:t>
            </a:r>
          </a:p>
          <a:p>
            <a:pPr eaLnBrk="0" fontAlgn="base" hangingPunct="0">
              <a:spcBef>
                <a:spcPct val="0"/>
              </a:spcBef>
              <a:spcAft>
                <a:spcPct val="0"/>
              </a:spcAft>
            </a:pPr>
            <a:r>
              <a:rPr lang="en-US" sz="1400" dirty="0" smtClean="0">
                <a:solidFill>
                  <a:srgbClr val="000000"/>
                </a:solidFill>
                <a:latin typeface="Arial" charset="0"/>
              </a:rPr>
              <a:t>black eyes (</a:t>
            </a:r>
            <a:r>
              <a:rPr lang="en-US" sz="1400" i="1" dirty="0" smtClean="0">
                <a:solidFill>
                  <a:srgbClr val="000000"/>
                </a:solidFill>
                <a:latin typeface="Arial" charset="0"/>
              </a:rPr>
              <a:t>E</a:t>
            </a:r>
            <a:r>
              <a:rPr lang="en-US" sz="1400" dirty="0" smtClean="0">
                <a:solidFill>
                  <a:srgbClr val="000000"/>
                </a:solidFill>
                <a:latin typeface="Arial" charset="0"/>
              </a:rPr>
              <a:t>)</a:t>
            </a:r>
            <a:endParaRPr lang="en-US" sz="1400" dirty="0">
              <a:solidFill>
                <a:srgbClr val="000000"/>
              </a:solidFill>
              <a:latin typeface="Arial" charset="0"/>
            </a:endParaRPr>
          </a:p>
        </p:txBody>
      </p:sp>
      <p:sp>
        <p:nvSpPr>
          <p:cNvPr id="25" name="Text Box 31"/>
          <p:cNvSpPr txBox="1">
            <a:spLocks noChangeArrowheads="1"/>
          </p:cNvSpPr>
          <p:nvPr/>
        </p:nvSpPr>
        <p:spPr bwMode="auto">
          <a:xfrm>
            <a:off x="5592997" y="5082881"/>
            <a:ext cx="12615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pPr>
            <a:r>
              <a:rPr lang="en-US" sz="1400" dirty="0" smtClean="0">
                <a:solidFill>
                  <a:srgbClr val="000000"/>
                </a:solidFill>
                <a:latin typeface="Arial" charset="0"/>
              </a:rPr>
              <a:t>White coat (</a:t>
            </a:r>
            <a:r>
              <a:rPr lang="en-US" sz="1400" i="1" dirty="0" smtClean="0">
                <a:solidFill>
                  <a:srgbClr val="000000"/>
                </a:solidFill>
                <a:latin typeface="Arial" charset="0"/>
              </a:rPr>
              <a:t>c</a:t>
            </a:r>
            <a:r>
              <a:rPr lang="en-US" sz="1400" dirty="0" smtClean="0">
                <a:solidFill>
                  <a:srgbClr val="000000"/>
                </a:solidFill>
                <a:latin typeface="Arial" charset="0"/>
              </a:rPr>
              <a:t>);</a:t>
            </a:r>
          </a:p>
          <a:p>
            <a:pPr eaLnBrk="0" fontAlgn="base" hangingPunct="0">
              <a:spcBef>
                <a:spcPct val="0"/>
              </a:spcBef>
              <a:spcAft>
                <a:spcPct val="0"/>
              </a:spcAft>
            </a:pPr>
            <a:r>
              <a:rPr lang="en-US" sz="1400" dirty="0" smtClean="0">
                <a:solidFill>
                  <a:srgbClr val="000000"/>
                </a:solidFill>
                <a:latin typeface="Arial" charset="0"/>
              </a:rPr>
              <a:t>pink eyes (</a:t>
            </a:r>
            <a:r>
              <a:rPr lang="en-US" sz="1400" i="1" dirty="0">
                <a:solidFill>
                  <a:srgbClr val="000000"/>
                </a:solidFill>
                <a:latin typeface="Arial" charset="0"/>
              </a:rPr>
              <a:t>e</a:t>
            </a:r>
            <a:r>
              <a:rPr lang="en-US" sz="1400" dirty="0" smtClean="0">
                <a:solidFill>
                  <a:srgbClr val="000000"/>
                </a:solidFill>
                <a:latin typeface="Arial" charset="0"/>
              </a:rPr>
              <a:t>)</a:t>
            </a:r>
            <a:endParaRPr lang="en-US" sz="1400" dirty="0">
              <a:solidFill>
                <a:srgbClr val="000000"/>
              </a:solidFill>
              <a:latin typeface="Arial" charset="0"/>
            </a:endParaRPr>
          </a:p>
        </p:txBody>
      </p:sp>
    </p:spTree>
    <p:extLst>
      <p:ext uri="{BB962C8B-B14F-4D97-AF65-F5344CB8AC3E}">
        <p14:creationId xmlns:p14="http://schemas.microsoft.com/office/powerpoint/2010/main" val="91292867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08_16_1HomologChromosomes-U.jpg"/>
          <p:cNvPicPr>
            <a:picLocks noChangeAspect="1"/>
          </p:cNvPicPr>
          <p:nvPr/>
        </p:nvPicPr>
        <p:blipFill rotWithShape="1">
          <a:blip r:embed="rId3" cstate="email">
            <a:extLst>
              <a:ext uri="{28A0092B-C50C-407E-A947-70E740481C1C}">
                <a14:useLocalDpi xmlns:a14="http://schemas.microsoft.com/office/drawing/2010/main" val="0"/>
              </a:ext>
            </a:extLst>
          </a:blip>
          <a:srcRect b="7011"/>
          <a:stretch/>
        </p:blipFill>
        <p:spPr>
          <a:xfrm>
            <a:off x="1286256" y="1508760"/>
            <a:ext cx="6571488" cy="3571240"/>
          </a:xfrm>
          <a:prstGeom prst="rect">
            <a:avLst/>
          </a:prstGeom>
        </p:spPr>
      </p:pic>
      <p:sp>
        <p:nvSpPr>
          <p:cNvPr id="9217" name="Rectangle 3"/>
          <p:cNvSpPr>
            <a:spLocks noGrp="1" noChangeArrowheads="1"/>
          </p:cNvSpPr>
          <p:nvPr>
            <p:ph type="ctrTitle"/>
          </p:nvPr>
        </p:nvSpPr>
        <p:spPr bwMode="auto">
          <a:xfrm>
            <a:off x="20638" y="0"/>
            <a:ext cx="564832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1200" dirty="0">
                <a:latin typeface="Arial" charset="0"/>
              </a:rPr>
              <a:t>Figure </a:t>
            </a:r>
            <a:r>
              <a:rPr lang="en-US" sz="1200" dirty="0" smtClean="0">
                <a:latin typeface="Arial" charset="0"/>
              </a:rPr>
              <a:t>8.16-1</a:t>
            </a:r>
            <a:endParaRPr lang="en-US" sz="1200" dirty="0">
              <a:latin typeface="Arial" charset="0"/>
            </a:endParaRPr>
          </a:p>
        </p:txBody>
      </p:sp>
      <p:sp>
        <p:nvSpPr>
          <p:cNvPr id="7" name="Text Box 31"/>
          <p:cNvSpPr txBox="1">
            <a:spLocks noChangeArrowheads="1"/>
          </p:cNvSpPr>
          <p:nvPr/>
        </p:nvSpPr>
        <p:spPr bwMode="auto">
          <a:xfrm>
            <a:off x="1399750" y="1508760"/>
            <a:ext cx="115416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pPr>
            <a:r>
              <a:rPr lang="en-US" sz="1800" dirty="0" smtClean="0">
                <a:solidFill>
                  <a:srgbClr val="000000"/>
                </a:solidFill>
                <a:latin typeface="Arial" charset="0"/>
              </a:rPr>
              <a:t>Coat-color</a:t>
            </a:r>
            <a:br>
              <a:rPr lang="en-US" sz="1800" dirty="0" smtClean="0">
                <a:solidFill>
                  <a:srgbClr val="000000"/>
                </a:solidFill>
                <a:latin typeface="Arial" charset="0"/>
              </a:rPr>
            </a:br>
            <a:r>
              <a:rPr lang="en-US" sz="1800" dirty="0" smtClean="0">
                <a:solidFill>
                  <a:srgbClr val="000000"/>
                </a:solidFill>
                <a:latin typeface="Arial" charset="0"/>
              </a:rPr>
              <a:t>genes</a:t>
            </a:r>
            <a:endParaRPr lang="en-US" sz="1800" dirty="0">
              <a:solidFill>
                <a:srgbClr val="000000"/>
              </a:solidFill>
              <a:latin typeface="Arial" charset="0"/>
            </a:endParaRPr>
          </a:p>
        </p:txBody>
      </p:sp>
      <p:sp>
        <p:nvSpPr>
          <p:cNvPr id="8" name="Text Box 31"/>
          <p:cNvSpPr txBox="1">
            <a:spLocks noChangeArrowheads="1"/>
          </p:cNvSpPr>
          <p:nvPr/>
        </p:nvSpPr>
        <p:spPr bwMode="auto">
          <a:xfrm>
            <a:off x="3133908" y="1508759"/>
            <a:ext cx="105157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pPr>
            <a:r>
              <a:rPr lang="en-US" sz="1800" dirty="0" smtClean="0">
                <a:solidFill>
                  <a:srgbClr val="000000"/>
                </a:solidFill>
                <a:latin typeface="Arial" charset="0"/>
              </a:rPr>
              <a:t>Eye-color</a:t>
            </a:r>
            <a:br>
              <a:rPr lang="en-US" sz="1800" dirty="0" smtClean="0">
                <a:solidFill>
                  <a:srgbClr val="000000"/>
                </a:solidFill>
                <a:latin typeface="Arial" charset="0"/>
              </a:rPr>
            </a:br>
            <a:r>
              <a:rPr lang="en-US" sz="1800" dirty="0" smtClean="0">
                <a:solidFill>
                  <a:srgbClr val="000000"/>
                </a:solidFill>
                <a:latin typeface="Arial" charset="0"/>
              </a:rPr>
              <a:t>genes</a:t>
            </a:r>
            <a:endParaRPr lang="en-US" sz="1800" dirty="0">
              <a:solidFill>
                <a:srgbClr val="000000"/>
              </a:solidFill>
              <a:latin typeface="Arial" charset="0"/>
            </a:endParaRPr>
          </a:p>
        </p:txBody>
      </p:sp>
      <p:sp>
        <p:nvSpPr>
          <p:cNvPr id="9" name="Text Box 31"/>
          <p:cNvSpPr txBox="1">
            <a:spLocks noChangeArrowheads="1"/>
          </p:cNvSpPr>
          <p:nvPr/>
        </p:nvSpPr>
        <p:spPr bwMode="auto">
          <a:xfrm>
            <a:off x="1611694" y="2261117"/>
            <a:ext cx="71814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pPr>
            <a:r>
              <a:rPr lang="en-US" sz="1800" dirty="0" smtClean="0">
                <a:solidFill>
                  <a:srgbClr val="000000"/>
                </a:solidFill>
                <a:latin typeface="Arial" charset="0"/>
              </a:rPr>
              <a:t>Brown</a:t>
            </a:r>
            <a:br>
              <a:rPr lang="en-US" sz="1800" dirty="0" smtClean="0">
                <a:solidFill>
                  <a:srgbClr val="000000"/>
                </a:solidFill>
                <a:latin typeface="Arial" charset="0"/>
              </a:rPr>
            </a:br>
            <a:r>
              <a:rPr lang="en-US" sz="1800" i="1" dirty="0" smtClean="0">
                <a:solidFill>
                  <a:srgbClr val="000000"/>
                </a:solidFill>
                <a:latin typeface="Arial" charset="0"/>
              </a:rPr>
              <a:t>C</a:t>
            </a:r>
            <a:endParaRPr lang="en-US" sz="1800" i="1" dirty="0">
              <a:solidFill>
                <a:srgbClr val="000000"/>
              </a:solidFill>
              <a:latin typeface="Arial" charset="0"/>
            </a:endParaRPr>
          </a:p>
        </p:txBody>
      </p:sp>
      <p:sp>
        <p:nvSpPr>
          <p:cNvPr id="10" name="Text Box 31"/>
          <p:cNvSpPr txBox="1">
            <a:spLocks noChangeArrowheads="1"/>
          </p:cNvSpPr>
          <p:nvPr/>
        </p:nvSpPr>
        <p:spPr bwMode="auto">
          <a:xfrm>
            <a:off x="3345848" y="2276616"/>
            <a:ext cx="61555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pPr>
            <a:r>
              <a:rPr lang="en-US" sz="1800" dirty="0" smtClean="0">
                <a:solidFill>
                  <a:srgbClr val="000000"/>
                </a:solidFill>
                <a:latin typeface="Arial" charset="0"/>
              </a:rPr>
              <a:t>Black</a:t>
            </a:r>
            <a:br>
              <a:rPr lang="en-US" sz="1800" dirty="0" smtClean="0">
                <a:solidFill>
                  <a:srgbClr val="000000"/>
                </a:solidFill>
                <a:latin typeface="Arial" charset="0"/>
              </a:rPr>
            </a:br>
            <a:r>
              <a:rPr lang="en-US" sz="1800" i="1" dirty="0" smtClean="0">
                <a:solidFill>
                  <a:srgbClr val="000000"/>
                </a:solidFill>
                <a:latin typeface="Arial" charset="0"/>
              </a:rPr>
              <a:t>E</a:t>
            </a:r>
            <a:endParaRPr lang="en-US" sz="1800" i="1" dirty="0">
              <a:solidFill>
                <a:srgbClr val="000000"/>
              </a:solidFill>
              <a:latin typeface="Arial" charset="0"/>
            </a:endParaRPr>
          </a:p>
        </p:txBody>
      </p:sp>
      <p:sp>
        <p:nvSpPr>
          <p:cNvPr id="11" name="Text Box 31"/>
          <p:cNvSpPr txBox="1">
            <a:spLocks noChangeArrowheads="1"/>
          </p:cNvSpPr>
          <p:nvPr/>
        </p:nvSpPr>
        <p:spPr bwMode="auto">
          <a:xfrm>
            <a:off x="5630140" y="2174175"/>
            <a:ext cx="1667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pPr>
            <a:r>
              <a:rPr lang="en-US" sz="1800" i="1" dirty="0" smtClean="0">
                <a:solidFill>
                  <a:srgbClr val="000000"/>
                </a:solidFill>
                <a:latin typeface="Arial" charset="0"/>
              </a:rPr>
              <a:t>C</a:t>
            </a:r>
            <a:endParaRPr lang="en-US" sz="1800" i="1" dirty="0">
              <a:solidFill>
                <a:srgbClr val="000000"/>
              </a:solidFill>
              <a:latin typeface="Arial" charset="0"/>
            </a:endParaRPr>
          </a:p>
        </p:txBody>
      </p:sp>
      <p:sp>
        <p:nvSpPr>
          <p:cNvPr id="12" name="Text Box 31"/>
          <p:cNvSpPr txBox="1">
            <a:spLocks noChangeArrowheads="1"/>
          </p:cNvSpPr>
          <p:nvPr/>
        </p:nvSpPr>
        <p:spPr bwMode="auto">
          <a:xfrm>
            <a:off x="4115582" y="2815640"/>
            <a:ext cx="84638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pPr>
            <a:r>
              <a:rPr lang="en-US" sz="1800" dirty="0" smtClean="0">
                <a:solidFill>
                  <a:srgbClr val="000000"/>
                </a:solidFill>
                <a:latin typeface="Arial" charset="0"/>
              </a:rPr>
              <a:t>Meiosis</a:t>
            </a:r>
            <a:endParaRPr lang="en-US" sz="1800" i="1" dirty="0">
              <a:solidFill>
                <a:srgbClr val="000000"/>
              </a:solidFill>
              <a:latin typeface="Arial" charset="0"/>
            </a:endParaRPr>
          </a:p>
        </p:txBody>
      </p:sp>
      <p:sp>
        <p:nvSpPr>
          <p:cNvPr id="13" name="Text Box 31"/>
          <p:cNvSpPr txBox="1">
            <a:spLocks noChangeArrowheads="1"/>
          </p:cNvSpPr>
          <p:nvPr/>
        </p:nvSpPr>
        <p:spPr bwMode="auto">
          <a:xfrm>
            <a:off x="7328211" y="2158677"/>
            <a:ext cx="15388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pPr>
            <a:r>
              <a:rPr lang="en-US" sz="1800" i="1" dirty="0" smtClean="0">
                <a:solidFill>
                  <a:srgbClr val="000000"/>
                </a:solidFill>
                <a:latin typeface="Arial" charset="0"/>
              </a:rPr>
              <a:t>E</a:t>
            </a:r>
            <a:endParaRPr lang="en-US" sz="1800" i="1" dirty="0">
              <a:solidFill>
                <a:srgbClr val="000000"/>
              </a:solidFill>
              <a:latin typeface="Arial" charset="0"/>
            </a:endParaRPr>
          </a:p>
        </p:txBody>
      </p:sp>
      <p:sp>
        <p:nvSpPr>
          <p:cNvPr id="14" name="Text Box 31"/>
          <p:cNvSpPr txBox="1">
            <a:spLocks noChangeArrowheads="1"/>
          </p:cNvSpPr>
          <p:nvPr/>
        </p:nvSpPr>
        <p:spPr bwMode="auto">
          <a:xfrm>
            <a:off x="5625335" y="2640033"/>
            <a:ext cx="1667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pPr>
            <a:r>
              <a:rPr lang="en-US" sz="1800" i="1" dirty="0" smtClean="0">
                <a:solidFill>
                  <a:srgbClr val="000000"/>
                </a:solidFill>
                <a:latin typeface="Arial" charset="0"/>
              </a:rPr>
              <a:t>C</a:t>
            </a:r>
            <a:endParaRPr lang="en-US" sz="1800" i="1" dirty="0">
              <a:solidFill>
                <a:srgbClr val="000000"/>
              </a:solidFill>
              <a:latin typeface="Arial" charset="0"/>
            </a:endParaRPr>
          </a:p>
        </p:txBody>
      </p:sp>
      <p:sp>
        <p:nvSpPr>
          <p:cNvPr id="15" name="Text Box 31"/>
          <p:cNvSpPr txBox="1">
            <a:spLocks noChangeArrowheads="1"/>
          </p:cNvSpPr>
          <p:nvPr/>
        </p:nvSpPr>
        <p:spPr bwMode="auto">
          <a:xfrm>
            <a:off x="7323406" y="2634060"/>
            <a:ext cx="15388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pPr>
            <a:r>
              <a:rPr lang="en-US" sz="1800" i="1" dirty="0" smtClean="0">
                <a:solidFill>
                  <a:srgbClr val="000000"/>
                </a:solidFill>
                <a:latin typeface="Arial" charset="0"/>
              </a:rPr>
              <a:t>E</a:t>
            </a:r>
            <a:endParaRPr lang="en-US" sz="1800" i="1" dirty="0">
              <a:solidFill>
                <a:srgbClr val="000000"/>
              </a:solidFill>
              <a:latin typeface="Arial" charset="0"/>
            </a:endParaRPr>
          </a:p>
        </p:txBody>
      </p:sp>
      <p:sp>
        <p:nvSpPr>
          <p:cNvPr id="16" name="Text Box 31"/>
          <p:cNvSpPr txBox="1">
            <a:spLocks noChangeArrowheads="1"/>
          </p:cNvSpPr>
          <p:nvPr/>
        </p:nvSpPr>
        <p:spPr bwMode="auto">
          <a:xfrm>
            <a:off x="5636794" y="3204605"/>
            <a:ext cx="12824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pPr>
            <a:r>
              <a:rPr lang="en-US" sz="1800" i="1" dirty="0" smtClean="0">
                <a:solidFill>
                  <a:srgbClr val="000000"/>
                </a:solidFill>
                <a:latin typeface="Arial" charset="0"/>
              </a:rPr>
              <a:t>c</a:t>
            </a:r>
            <a:endParaRPr lang="en-US" sz="1800" i="1" dirty="0">
              <a:solidFill>
                <a:srgbClr val="000000"/>
              </a:solidFill>
              <a:latin typeface="Arial" charset="0"/>
            </a:endParaRPr>
          </a:p>
        </p:txBody>
      </p:sp>
      <p:sp>
        <p:nvSpPr>
          <p:cNvPr id="17" name="Text Box 31"/>
          <p:cNvSpPr txBox="1">
            <a:spLocks noChangeArrowheads="1"/>
          </p:cNvSpPr>
          <p:nvPr/>
        </p:nvSpPr>
        <p:spPr bwMode="auto">
          <a:xfrm>
            <a:off x="7328453" y="3189107"/>
            <a:ext cx="12824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pPr>
            <a:r>
              <a:rPr lang="en-US" sz="1800" i="1" dirty="0" smtClean="0">
                <a:solidFill>
                  <a:srgbClr val="000000"/>
                </a:solidFill>
                <a:latin typeface="Arial" charset="0"/>
              </a:rPr>
              <a:t>e</a:t>
            </a:r>
            <a:endParaRPr lang="en-US" sz="1800" i="1" dirty="0">
              <a:solidFill>
                <a:srgbClr val="000000"/>
              </a:solidFill>
              <a:latin typeface="Arial" charset="0"/>
            </a:endParaRPr>
          </a:p>
        </p:txBody>
      </p:sp>
      <p:sp>
        <p:nvSpPr>
          <p:cNvPr id="18" name="Text Box 31"/>
          <p:cNvSpPr txBox="1">
            <a:spLocks noChangeArrowheads="1"/>
          </p:cNvSpPr>
          <p:nvPr/>
        </p:nvSpPr>
        <p:spPr bwMode="auto">
          <a:xfrm>
            <a:off x="5639726" y="3653671"/>
            <a:ext cx="12824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pPr>
            <a:r>
              <a:rPr lang="en-US" sz="1800" i="1" dirty="0" smtClean="0">
                <a:solidFill>
                  <a:srgbClr val="000000"/>
                </a:solidFill>
                <a:latin typeface="Arial" charset="0"/>
              </a:rPr>
              <a:t>c</a:t>
            </a:r>
            <a:endParaRPr lang="en-US" sz="1800" i="1" dirty="0">
              <a:solidFill>
                <a:srgbClr val="000000"/>
              </a:solidFill>
              <a:latin typeface="Arial" charset="0"/>
            </a:endParaRPr>
          </a:p>
        </p:txBody>
      </p:sp>
      <p:sp>
        <p:nvSpPr>
          <p:cNvPr id="19" name="Text Box 31"/>
          <p:cNvSpPr txBox="1">
            <a:spLocks noChangeArrowheads="1"/>
          </p:cNvSpPr>
          <p:nvPr/>
        </p:nvSpPr>
        <p:spPr bwMode="auto">
          <a:xfrm>
            <a:off x="7331385" y="3666748"/>
            <a:ext cx="12824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pPr>
            <a:r>
              <a:rPr lang="en-US" sz="1800" i="1" dirty="0" smtClean="0">
                <a:solidFill>
                  <a:srgbClr val="000000"/>
                </a:solidFill>
                <a:latin typeface="Arial" charset="0"/>
              </a:rPr>
              <a:t>e</a:t>
            </a:r>
            <a:endParaRPr lang="en-US" sz="1800" i="1" dirty="0">
              <a:solidFill>
                <a:srgbClr val="000000"/>
              </a:solidFill>
              <a:latin typeface="Arial" charset="0"/>
            </a:endParaRPr>
          </a:p>
        </p:txBody>
      </p:sp>
      <p:sp>
        <p:nvSpPr>
          <p:cNvPr id="20" name="Text Box 31"/>
          <p:cNvSpPr txBox="1">
            <a:spLocks noChangeArrowheads="1"/>
          </p:cNvSpPr>
          <p:nvPr/>
        </p:nvSpPr>
        <p:spPr bwMode="auto">
          <a:xfrm>
            <a:off x="1914487" y="3550655"/>
            <a:ext cx="12824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pPr>
            <a:r>
              <a:rPr lang="en-US" sz="1800" i="1" dirty="0" smtClean="0">
                <a:solidFill>
                  <a:srgbClr val="000000"/>
                </a:solidFill>
                <a:latin typeface="Arial" charset="0"/>
              </a:rPr>
              <a:t>c</a:t>
            </a:r>
            <a:endParaRPr lang="en-US" sz="1800" i="1" dirty="0">
              <a:solidFill>
                <a:srgbClr val="000000"/>
              </a:solidFill>
              <a:latin typeface="Arial" charset="0"/>
            </a:endParaRPr>
          </a:p>
        </p:txBody>
      </p:sp>
      <p:sp>
        <p:nvSpPr>
          <p:cNvPr id="21" name="Text Box 31"/>
          <p:cNvSpPr txBox="1">
            <a:spLocks noChangeArrowheads="1"/>
          </p:cNvSpPr>
          <p:nvPr/>
        </p:nvSpPr>
        <p:spPr bwMode="auto">
          <a:xfrm>
            <a:off x="3606014" y="3553125"/>
            <a:ext cx="12824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pPr>
            <a:r>
              <a:rPr lang="en-US" sz="1800" i="1" dirty="0" smtClean="0">
                <a:solidFill>
                  <a:srgbClr val="000000"/>
                </a:solidFill>
                <a:latin typeface="Arial" charset="0"/>
              </a:rPr>
              <a:t>e</a:t>
            </a:r>
            <a:endParaRPr lang="en-US" sz="1800" i="1" dirty="0">
              <a:solidFill>
                <a:srgbClr val="000000"/>
              </a:solidFill>
              <a:latin typeface="Arial" charset="0"/>
            </a:endParaRPr>
          </a:p>
        </p:txBody>
      </p:sp>
      <p:sp>
        <p:nvSpPr>
          <p:cNvPr id="22" name="Text Box 31"/>
          <p:cNvSpPr txBox="1">
            <a:spLocks noChangeArrowheads="1"/>
          </p:cNvSpPr>
          <p:nvPr/>
        </p:nvSpPr>
        <p:spPr bwMode="auto">
          <a:xfrm>
            <a:off x="1672669" y="3880575"/>
            <a:ext cx="62837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pPr>
            <a:r>
              <a:rPr lang="en-US" sz="1800" dirty="0" smtClean="0">
                <a:solidFill>
                  <a:srgbClr val="000000"/>
                </a:solidFill>
                <a:latin typeface="Arial" charset="0"/>
              </a:rPr>
              <a:t>White</a:t>
            </a:r>
            <a:endParaRPr lang="en-US" sz="1800" i="1" dirty="0">
              <a:solidFill>
                <a:srgbClr val="000000"/>
              </a:solidFill>
              <a:latin typeface="Arial" charset="0"/>
            </a:endParaRPr>
          </a:p>
        </p:txBody>
      </p:sp>
      <p:sp>
        <p:nvSpPr>
          <p:cNvPr id="23" name="Text Box 31"/>
          <p:cNvSpPr txBox="1">
            <a:spLocks noChangeArrowheads="1"/>
          </p:cNvSpPr>
          <p:nvPr/>
        </p:nvSpPr>
        <p:spPr bwMode="auto">
          <a:xfrm>
            <a:off x="3406872" y="3873520"/>
            <a:ext cx="48731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pPr>
            <a:r>
              <a:rPr lang="en-US" sz="1800" dirty="0" smtClean="0">
                <a:solidFill>
                  <a:srgbClr val="000000"/>
                </a:solidFill>
                <a:latin typeface="Arial" charset="0"/>
              </a:rPr>
              <a:t>Pink</a:t>
            </a:r>
            <a:endParaRPr lang="en-US" sz="1800" i="1" dirty="0">
              <a:solidFill>
                <a:srgbClr val="000000"/>
              </a:solidFill>
              <a:latin typeface="Arial" charset="0"/>
            </a:endParaRPr>
          </a:p>
        </p:txBody>
      </p:sp>
      <p:sp>
        <p:nvSpPr>
          <p:cNvPr id="24" name="Text Box 31"/>
          <p:cNvSpPr txBox="1">
            <a:spLocks noChangeArrowheads="1"/>
          </p:cNvSpPr>
          <p:nvPr/>
        </p:nvSpPr>
        <p:spPr bwMode="auto">
          <a:xfrm>
            <a:off x="1345221" y="4356958"/>
            <a:ext cx="287258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pPr>
            <a:r>
              <a:rPr lang="en-US" sz="1800" dirty="0" smtClean="0">
                <a:solidFill>
                  <a:srgbClr val="000000"/>
                </a:solidFill>
                <a:latin typeface="Arial" charset="0"/>
              </a:rPr>
              <a:t>Tetrad in parent cell</a:t>
            </a:r>
            <a:br>
              <a:rPr lang="en-US" sz="1800" dirty="0" smtClean="0">
                <a:solidFill>
                  <a:srgbClr val="000000"/>
                </a:solidFill>
                <a:latin typeface="Arial" charset="0"/>
              </a:rPr>
            </a:br>
            <a:r>
              <a:rPr lang="en-US" sz="1800" dirty="0" smtClean="0">
                <a:solidFill>
                  <a:srgbClr val="000000"/>
                </a:solidFill>
                <a:latin typeface="Arial" charset="0"/>
              </a:rPr>
              <a:t>(homologous pair of</a:t>
            </a:r>
            <a:br>
              <a:rPr lang="en-US" sz="1800" dirty="0" smtClean="0">
                <a:solidFill>
                  <a:srgbClr val="000000"/>
                </a:solidFill>
                <a:latin typeface="Arial" charset="0"/>
              </a:rPr>
            </a:br>
            <a:r>
              <a:rPr lang="en-US" sz="1800" dirty="0" smtClean="0">
                <a:solidFill>
                  <a:srgbClr val="000000"/>
                </a:solidFill>
                <a:latin typeface="Arial" charset="0"/>
              </a:rPr>
              <a:t>duplicated chromosomes)</a:t>
            </a:r>
            <a:endParaRPr lang="en-US" sz="1800" i="1" dirty="0">
              <a:solidFill>
                <a:srgbClr val="000000"/>
              </a:solidFill>
              <a:latin typeface="Arial" charset="0"/>
            </a:endParaRPr>
          </a:p>
        </p:txBody>
      </p:sp>
      <p:sp>
        <p:nvSpPr>
          <p:cNvPr id="25" name="Text Box 31"/>
          <p:cNvSpPr txBox="1">
            <a:spLocks noChangeArrowheads="1"/>
          </p:cNvSpPr>
          <p:nvPr/>
        </p:nvSpPr>
        <p:spPr bwMode="auto">
          <a:xfrm>
            <a:off x="5558739" y="4410581"/>
            <a:ext cx="189795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pPr>
            <a:r>
              <a:rPr lang="en-US" sz="1800" dirty="0" smtClean="0">
                <a:solidFill>
                  <a:srgbClr val="000000"/>
                </a:solidFill>
                <a:latin typeface="Arial" charset="0"/>
              </a:rPr>
              <a:t>Chromosomes of</a:t>
            </a:r>
          </a:p>
          <a:p>
            <a:pPr algn="ctr" eaLnBrk="0" fontAlgn="base" hangingPunct="0">
              <a:spcBef>
                <a:spcPct val="0"/>
              </a:spcBef>
              <a:spcAft>
                <a:spcPct val="0"/>
              </a:spcAft>
            </a:pPr>
            <a:r>
              <a:rPr lang="en-US" sz="1800" dirty="0" smtClean="0">
                <a:solidFill>
                  <a:srgbClr val="000000"/>
                </a:solidFill>
                <a:latin typeface="Arial" charset="0"/>
              </a:rPr>
              <a:t>the four gametes</a:t>
            </a:r>
            <a:endParaRPr lang="en-US" sz="1800" dirty="0">
              <a:solidFill>
                <a:srgbClr val="000000"/>
              </a:solidFill>
              <a:latin typeface="Arial" charset="0"/>
            </a:endParaRPr>
          </a:p>
        </p:txBody>
      </p:sp>
    </p:spTree>
    <p:extLst>
      <p:ext uri="{BB962C8B-B14F-4D97-AF65-F5344CB8AC3E}">
        <p14:creationId xmlns:p14="http://schemas.microsoft.com/office/powerpoint/2010/main" val="27430221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A </a:t>
            </a:r>
            <a:r>
              <a:rPr lang="en-US" b="1" dirty="0"/>
              <a:t>locus</a:t>
            </a:r>
            <a:r>
              <a:rPr lang="en-US" dirty="0"/>
              <a:t> (plural, </a:t>
            </a:r>
            <a:r>
              <a:rPr lang="en-US" i="1" dirty="0"/>
              <a:t>loci</a:t>
            </a:r>
            <a:r>
              <a:rPr lang="en-US" dirty="0"/>
              <a:t>) is the position of a gene</a:t>
            </a:r>
            <a:r>
              <a:rPr lang="en-US" dirty="0" smtClean="0"/>
              <a:t>.</a:t>
            </a:r>
          </a:p>
          <a:p>
            <a:endParaRPr lang="en-US" dirty="0"/>
          </a:p>
          <a:p>
            <a:r>
              <a:rPr lang="en-US" b="1" dirty="0"/>
              <a:t>Different versions </a:t>
            </a:r>
            <a:r>
              <a:rPr lang="en-US" dirty="0"/>
              <a:t>of a gene may be found at the </a:t>
            </a:r>
            <a:r>
              <a:rPr lang="en-US" b="1" dirty="0"/>
              <a:t>same locus </a:t>
            </a:r>
            <a:r>
              <a:rPr lang="en-US" dirty="0"/>
              <a:t>on the two chromosomes of a homologous pair</a:t>
            </a:r>
          </a:p>
        </p:txBody>
      </p:sp>
      <p:sp>
        <p:nvSpPr>
          <p:cNvPr id="4" name="Footer Placeholder 3"/>
          <p:cNvSpPr>
            <a:spLocks noGrp="1"/>
          </p:cNvSpPr>
          <p:nvPr>
            <p:ph type="ftr" sz="quarter" idx="11"/>
          </p:nvPr>
        </p:nvSpPr>
        <p:spPr/>
        <p:txBody>
          <a:bodyPr/>
          <a:lstStyle/>
          <a:p>
            <a:r>
              <a:rPr lang="en-US" smtClean="0"/>
              <a:t>© 2015 Pearson Education, Inc.</a:t>
            </a:r>
            <a:endParaRPr lang="en-US" dirty="0"/>
          </a:p>
        </p:txBody>
      </p:sp>
      <p:sp>
        <p:nvSpPr>
          <p:cNvPr id="5" name="Title 1"/>
          <p:cNvSpPr>
            <a:spLocks noGrp="1"/>
          </p:cNvSpPr>
          <p:nvPr>
            <p:ph type="title"/>
          </p:nvPr>
        </p:nvSpPr>
        <p:spPr/>
        <p:txBody>
          <a:bodyPr/>
          <a:lstStyle/>
          <a:p>
            <a:r>
              <a:rPr lang="en-US" dirty="0"/>
              <a:t>8.11 Chromosomes are matched in homologous pairs</a:t>
            </a:r>
          </a:p>
        </p:txBody>
      </p:sp>
    </p:spTree>
    <p:extLst>
      <p:ext uri="{BB962C8B-B14F-4D97-AF65-F5344CB8AC3E}">
        <p14:creationId xmlns:p14="http://schemas.microsoft.com/office/powerpoint/2010/main" val="167246846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8.17 Crossing over further increases genetic </a:t>
            </a:r>
            <a:br>
              <a:rPr lang="en-US" sz="2800" dirty="0"/>
            </a:br>
            <a:r>
              <a:rPr lang="en-US" sz="2800" dirty="0"/>
              <a:t>variability</a:t>
            </a:r>
          </a:p>
        </p:txBody>
      </p:sp>
      <p:sp>
        <p:nvSpPr>
          <p:cNvPr id="3" name="Content Placeholder 2"/>
          <p:cNvSpPr>
            <a:spLocks noGrp="1"/>
          </p:cNvSpPr>
          <p:nvPr>
            <p:ph idx="1"/>
          </p:nvPr>
        </p:nvSpPr>
        <p:spPr/>
        <p:txBody>
          <a:bodyPr/>
          <a:lstStyle/>
          <a:p>
            <a:r>
              <a:rPr lang="en-US" b="1" dirty="0"/>
              <a:t>Genetic</a:t>
            </a:r>
            <a:r>
              <a:rPr lang="en-US" dirty="0"/>
              <a:t> </a:t>
            </a:r>
            <a:r>
              <a:rPr lang="en-US" b="1" dirty="0"/>
              <a:t>recombination</a:t>
            </a:r>
            <a:r>
              <a:rPr lang="en-US" dirty="0"/>
              <a:t> is the production of new combinations of genes due to crossing over</a:t>
            </a:r>
            <a:r>
              <a:rPr lang="en-US" dirty="0" smtClean="0"/>
              <a:t>.</a:t>
            </a:r>
          </a:p>
          <a:p>
            <a:endParaRPr lang="en-US" dirty="0"/>
          </a:p>
        </p:txBody>
      </p:sp>
      <p:sp>
        <p:nvSpPr>
          <p:cNvPr id="4" name="Footer Placeholder 3"/>
          <p:cNvSpPr>
            <a:spLocks noGrp="1"/>
          </p:cNvSpPr>
          <p:nvPr>
            <p:ph type="ftr" sz="quarter" idx="11"/>
          </p:nvPr>
        </p:nvSpPr>
        <p:spPr/>
        <p:txBody>
          <a:bodyPr/>
          <a:lstStyle/>
          <a:p>
            <a:r>
              <a:rPr lang="en-US" smtClean="0"/>
              <a:t>© 2015 Pearson Education, Inc.</a:t>
            </a:r>
            <a:endParaRPr lang="en-US" dirty="0"/>
          </a:p>
        </p:txBody>
      </p:sp>
    </p:spTree>
    <p:extLst>
      <p:ext uri="{BB962C8B-B14F-4D97-AF65-F5344CB8AC3E}">
        <p14:creationId xmlns:p14="http://schemas.microsoft.com/office/powerpoint/2010/main" val="255927033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b="1" dirty="0"/>
              <a:t>Crossing</a:t>
            </a:r>
            <a:r>
              <a:rPr lang="en-US" dirty="0"/>
              <a:t> </a:t>
            </a:r>
            <a:r>
              <a:rPr lang="en-US" b="1" dirty="0"/>
              <a:t>over</a:t>
            </a:r>
            <a:r>
              <a:rPr lang="en-US" dirty="0"/>
              <a:t> is an exchange of corresponding segments between </a:t>
            </a:r>
            <a:r>
              <a:rPr lang="en-US" dirty="0" err="1"/>
              <a:t>nonsister</a:t>
            </a:r>
            <a:r>
              <a:rPr lang="en-US" dirty="0"/>
              <a:t> chromatids of homologous chromosomes</a:t>
            </a:r>
            <a:r>
              <a:rPr lang="en-US" dirty="0" smtClean="0"/>
              <a:t>.</a:t>
            </a:r>
          </a:p>
          <a:p>
            <a:endParaRPr lang="en-US" dirty="0"/>
          </a:p>
          <a:p>
            <a:pPr lvl="1"/>
            <a:r>
              <a:rPr lang="en-US" dirty="0" err="1"/>
              <a:t>Nonsister</a:t>
            </a:r>
            <a:r>
              <a:rPr lang="en-US" dirty="0"/>
              <a:t> chromatids join at a </a:t>
            </a:r>
            <a:r>
              <a:rPr lang="en-US" b="1" dirty="0" err="1"/>
              <a:t>chiasma</a:t>
            </a:r>
            <a:r>
              <a:rPr lang="en-US" dirty="0"/>
              <a:t> (plural, </a:t>
            </a:r>
            <a:r>
              <a:rPr lang="en-US" i="1" dirty="0" err="1"/>
              <a:t>chiasmata</a:t>
            </a:r>
            <a:r>
              <a:rPr lang="en-US" dirty="0"/>
              <a:t>), the site of attachment and crossing over</a:t>
            </a:r>
            <a:r>
              <a:rPr lang="en-US" dirty="0" smtClean="0"/>
              <a:t>.</a:t>
            </a:r>
          </a:p>
          <a:p>
            <a:pPr lvl="1"/>
            <a:endParaRPr lang="en-US" dirty="0"/>
          </a:p>
          <a:p>
            <a:pPr lvl="1"/>
            <a:r>
              <a:rPr lang="en-US" dirty="0"/>
              <a:t>Corresponding amounts of genetic material are exchanged between maternal and paternal (</a:t>
            </a:r>
            <a:r>
              <a:rPr lang="en-US" dirty="0" err="1"/>
              <a:t>nonsister</a:t>
            </a:r>
            <a:r>
              <a:rPr lang="en-US" dirty="0"/>
              <a:t>) chromatids.</a:t>
            </a:r>
          </a:p>
          <a:p>
            <a:endParaRPr lang="en-US" dirty="0"/>
          </a:p>
        </p:txBody>
      </p:sp>
      <p:sp>
        <p:nvSpPr>
          <p:cNvPr id="4" name="Footer Placeholder 3"/>
          <p:cNvSpPr>
            <a:spLocks noGrp="1"/>
          </p:cNvSpPr>
          <p:nvPr>
            <p:ph type="ftr" sz="quarter" idx="11"/>
          </p:nvPr>
        </p:nvSpPr>
        <p:spPr/>
        <p:txBody>
          <a:bodyPr/>
          <a:lstStyle/>
          <a:p>
            <a:r>
              <a:rPr lang="en-US" smtClean="0"/>
              <a:t>© 2015 Pearson Education, Inc.</a:t>
            </a:r>
            <a:endParaRPr lang="en-US" dirty="0"/>
          </a:p>
        </p:txBody>
      </p:sp>
      <p:sp>
        <p:nvSpPr>
          <p:cNvPr id="5" name="Title 1"/>
          <p:cNvSpPr>
            <a:spLocks noGrp="1"/>
          </p:cNvSpPr>
          <p:nvPr>
            <p:ph type="title"/>
          </p:nvPr>
        </p:nvSpPr>
        <p:spPr/>
        <p:txBody>
          <a:bodyPr/>
          <a:lstStyle/>
          <a:p>
            <a:r>
              <a:rPr lang="en-US" sz="2800" dirty="0"/>
              <a:t>8.17 Crossing over further increases genetic </a:t>
            </a:r>
            <a:br>
              <a:rPr lang="en-US" sz="2800" dirty="0"/>
            </a:br>
            <a:r>
              <a:rPr lang="en-US" sz="2800" dirty="0"/>
              <a:t>variability</a:t>
            </a:r>
          </a:p>
        </p:txBody>
      </p:sp>
    </p:spTree>
    <p:extLst>
      <p:ext uri="{BB962C8B-B14F-4D97-AF65-F5344CB8AC3E}">
        <p14:creationId xmlns:p14="http://schemas.microsoft.com/office/powerpoint/2010/main" val="197697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Animation: Crossing Over</a:t>
            </a:r>
          </a:p>
        </p:txBody>
      </p:sp>
      <p:sp>
        <p:nvSpPr>
          <p:cNvPr id="4" name="Footer Placeholder 3"/>
          <p:cNvSpPr>
            <a:spLocks noGrp="1"/>
          </p:cNvSpPr>
          <p:nvPr>
            <p:ph type="ftr" sz="quarter" idx="11"/>
          </p:nvPr>
        </p:nvSpPr>
        <p:spPr/>
        <p:txBody>
          <a:bodyPr/>
          <a:lstStyle/>
          <a:p>
            <a:r>
              <a:rPr lang="en-US" smtClean="0"/>
              <a:t>© 2015 Pearson Education, Inc.</a:t>
            </a:r>
            <a:endParaRPr lang="en-US" dirty="0"/>
          </a:p>
        </p:txBody>
      </p:sp>
      <p:pic>
        <p:nvPicPr>
          <p:cNvPr id="3" name="15_10CrossingOver_A.mpg">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524000" y="1143000"/>
            <a:ext cx="6096000" cy="4572000"/>
          </a:xfrm>
          <a:prstGeom prst="rect">
            <a:avLst/>
          </a:prstGeom>
        </p:spPr>
      </p:pic>
    </p:spTree>
    <p:extLst>
      <p:ext uri="{BB962C8B-B14F-4D97-AF65-F5344CB8AC3E}">
        <p14:creationId xmlns:p14="http://schemas.microsoft.com/office/powerpoint/2010/main" val="129013522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8_17a_0Chiasmata-U.jpg"/>
          <p:cNvPicPr>
            <a:picLocks noChangeAspect="1"/>
          </p:cNvPicPr>
          <p:nvPr/>
        </p:nvPicPr>
        <p:blipFill rotWithShape="1">
          <a:blip r:embed="rId3" cstate="email">
            <a:extLst>
              <a:ext uri="{28A0092B-C50C-407E-A947-70E740481C1C}">
                <a14:useLocalDpi xmlns:a14="http://schemas.microsoft.com/office/drawing/2010/main" val="0"/>
              </a:ext>
            </a:extLst>
          </a:blip>
          <a:srcRect b="4034"/>
          <a:stretch/>
        </p:blipFill>
        <p:spPr>
          <a:xfrm>
            <a:off x="2127504" y="1292352"/>
            <a:ext cx="4888992" cy="4100915"/>
          </a:xfrm>
          <a:prstGeom prst="rect">
            <a:avLst/>
          </a:prstGeom>
        </p:spPr>
      </p:pic>
      <p:cxnSp>
        <p:nvCxnSpPr>
          <p:cNvPr id="15" name="Straight Connector 14"/>
          <p:cNvCxnSpPr/>
          <p:nvPr/>
        </p:nvCxnSpPr>
        <p:spPr bwMode="auto">
          <a:xfrm>
            <a:off x="3991203" y="2343118"/>
            <a:ext cx="8531" cy="1387151"/>
          </a:xfrm>
          <a:prstGeom prst="line">
            <a:avLst/>
          </a:prstGeom>
          <a:solidFill>
            <a:schemeClr val="accent1"/>
          </a:solidFill>
          <a:ln w="2540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Rectangle 17"/>
          <p:cNvSpPr/>
          <p:nvPr/>
        </p:nvSpPr>
        <p:spPr bwMode="auto">
          <a:xfrm>
            <a:off x="3757139" y="2044539"/>
            <a:ext cx="485191" cy="298579"/>
          </a:xfrm>
          <a:prstGeom prst="rect">
            <a:avLst/>
          </a:prstGeom>
          <a:noFill/>
          <a:ln w="2540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smtClean="0">
              <a:solidFill>
                <a:srgbClr val="000000"/>
              </a:solidFill>
              <a:ea typeface="ＭＳ Ｐゴシック" charset="0"/>
            </a:endParaRPr>
          </a:p>
        </p:txBody>
      </p:sp>
      <p:sp>
        <p:nvSpPr>
          <p:cNvPr id="9217" name="Rectangle 3"/>
          <p:cNvSpPr>
            <a:spLocks noGrp="1" noChangeArrowheads="1"/>
          </p:cNvSpPr>
          <p:nvPr>
            <p:ph type="ctrTitle"/>
          </p:nvPr>
        </p:nvSpPr>
        <p:spPr bwMode="auto">
          <a:xfrm>
            <a:off x="20638" y="0"/>
            <a:ext cx="564832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1200" dirty="0">
                <a:latin typeface="Arial" charset="0"/>
              </a:rPr>
              <a:t>Figure </a:t>
            </a:r>
            <a:r>
              <a:rPr lang="en-US" sz="1200" dirty="0" smtClean="0">
                <a:latin typeface="Arial" charset="0"/>
              </a:rPr>
              <a:t>8.17a-0</a:t>
            </a:r>
            <a:endParaRPr lang="en-US" sz="1200" dirty="0">
              <a:latin typeface="Arial" charset="0"/>
            </a:endParaRPr>
          </a:p>
        </p:txBody>
      </p:sp>
      <p:sp>
        <p:nvSpPr>
          <p:cNvPr id="27" name="Text Box 31"/>
          <p:cNvSpPr txBox="1">
            <a:spLocks noChangeArrowheads="1"/>
          </p:cNvSpPr>
          <p:nvPr/>
        </p:nvSpPr>
        <p:spPr bwMode="auto">
          <a:xfrm>
            <a:off x="3518821" y="3710215"/>
            <a:ext cx="96180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dirty="0" err="1" smtClean="0">
                <a:solidFill>
                  <a:srgbClr val="000000"/>
                </a:solidFill>
                <a:latin typeface="Arial" charset="0"/>
              </a:rPr>
              <a:t>Chiasma</a:t>
            </a:r>
            <a:endParaRPr lang="en-US" sz="1800" dirty="0">
              <a:solidFill>
                <a:srgbClr val="000000"/>
              </a:solidFill>
              <a:latin typeface="Arial" charset="0"/>
            </a:endParaRPr>
          </a:p>
        </p:txBody>
      </p:sp>
      <p:cxnSp>
        <p:nvCxnSpPr>
          <p:cNvPr id="6" name="Straight Connector 5"/>
          <p:cNvCxnSpPr/>
          <p:nvPr/>
        </p:nvCxnSpPr>
        <p:spPr bwMode="auto">
          <a:xfrm>
            <a:off x="3991191" y="2343106"/>
            <a:ext cx="8531" cy="1387151"/>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 name="Rectangle 2"/>
          <p:cNvSpPr/>
          <p:nvPr/>
        </p:nvSpPr>
        <p:spPr bwMode="auto">
          <a:xfrm>
            <a:off x="3757127" y="2044527"/>
            <a:ext cx="485191" cy="298579"/>
          </a:xfrm>
          <a:prstGeom prst="rect">
            <a:avLst/>
          </a:prstGeom>
          <a:no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smtClean="0">
              <a:solidFill>
                <a:srgbClr val="000000"/>
              </a:solidFill>
              <a:ea typeface="ＭＳ Ｐゴシック" charset="0"/>
            </a:endParaRPr>
          </a:p>
        </p:txBody>
      </p:sp>
      <p:cxnSp>
        <p:nvCxnSpPr>
          <p:cNvPr id="8" name="Straight Connector 7"/>
          <p:cNvCxnSpPr/>
          <p:nvPr/>
        </p:nvCxnSpPr>
        <p:spPr bwMode="auto">
          <a:xfrm flipV="1">
            <a:off x="6307494" y="3959256"/>
            <a:ext cx="70595" cy="562981"/>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Connector 9"/>
          <p:cNvCxnSpPr/>
          <p:nvPr/>
        </p:nvCxnSpPr>
        <p:spPr bwMode="auto">
          <a:xfrm flipH="1" flipV="1">
            <a:off x="6378089" y="3959256"/>
            <a:ext cx="165780" cy="668728"/>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Connector 11"/>
          <p:cNvCxnSpPr/>
          <p:nvPr/>
        </p:nvCxnSpPr>
        <p:spPr bwMode="auto">
          <a:xfrm>
            <a:off x="3999722" y="3987214"/>
            <a:ext cx="0" cy="684313"/>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Rectangle 10"/>
          <p:cNvSpPr/>
          <p:nvPr/>
        </p:nvSpPr>
        <p:spPr bwMode="auto">
          <a:xfrm>
            <a:off x="3757127" y="4661387"/>
            <a:ext cx="485191" cy="271330"/>
          </a:xfrm>
          <a:prstGeom prst="rect">
            <a:avLst/>
          </a:prstGeom>
          <a:no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smtClean="0">
              <a:solidFill>
                <a:srgbClr val="000000"/>
              </a:solidFill>
              <a:ea typeface="ＭＳ Ｐゴシック" charset="0"/>
            </a:endParaRPr>
          </a:p>
        </p:txBody>
      </p:sp>
      <p:sp>
        <p:nvSpPr>
          <p:cNvPr id="13" name="Left Brace 12"/>
          <p:cNvSpPr/>
          <p:nvPr/>
        </p:nvSpPr>
        <p:spPr bwMode="auto">
          <a:xfrm>
            <a:off x="2921723" y="4248539"/>
            <a:ext cx="155510" cy="1113453"/>
          </a:xfrm>
          <a:prstGeom prst="leftBrace">
            <a:avLst>
              <a:gd name="adj1" fmla="val 60332"/>
              <a:gd name="adj2" fmla="val 50000"/>
            </a:avLst>
          </a:prstGeom>
          <a:no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smtClean="0">
              <a:solidFill>
                <a:srgbClr val="000000"/>
              </a:solidFill>
              <a:ea typeface="ＭＳ Ｐゴシック" charset="0"/>
            </a:endParaRPr>
          </a:p>
        </p:txBody>
      </p:sp>
      <p:sp>
        <p:nvSpPr>
          <p:cNvPr id="16" name="Text Box 31"/>
          <p:cNvSpPr txBox="1">
            <a:spLocks noChangeArrowheads="1"/>
          </p:cNvSpPr>
          <p:nvPr/>
        </p:nvSpPr>
        <p:spPr bwMode="auto">
          <a:xfrm>
            <a:off x="5756124" y="3414556"/>
            <a:ext cx="124393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pPr>
            <a:r>
              <a:rPr lang="en-US" sz="1800" dirty="0" smtClean="0">
                <a:solidFill>
                  <a:srgbClr val="000000"/>
                </a:solidFill>
                <a:latin typeface="Arial" charset="0"/>
              </a:rPr>
              <a:t>Sister</a:t>
            </a:r>
            <a:br>
              <a:rPr lang="en-US" sz="1800" dirty="0" smtClean="0">
                <a:solidFill>
                  <a:srgbClr val="000000"/>
                </a:solidFill>
                <a:latin typeface="Arial" charset="0"/>
              </a:rPr>
            </a:br>
            <a:r>
              <a:rPr lang="en-US" sz="1800" dirty="0" smtClean="0">
                <a:solidFill>
                  <a:srgbClr val="000000"/>
                </a:solidFill>
                <a:latin typeface="Arial" charset="0"/>
              </a:rPr>
              <a:t>chromatids</a:t>
            </a:r>
            <a:endParaRPr lang="en-US" sz="1800" dirty="0">
              <a:solidFill>
                <a:srgbClr val="000000"/>
              </a:solidFill>
              <a:latin typeface="Arial" charset="0"/>
            </a:endParaRPr>
          </a:p>
        </p:txBody>
      </p:sp>
      <p:sp>
        <p:nvSpPr>
          <p:cNvPr id="17" name="Text Box 31"/>
          <p:cNvSpPr txBox="1">
            <a:spLocks noChangeArrowheads="1"/>
          </p:cNvSpPr>
          <p:nvPr/>
        </p:nvSpPr>
        <p:spPr bwMode="auto">
          <a:xfrm>
            <a:off x="2157583" y="4655718"/>
            <a:ext cx="68820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dirty="0" smtClean="0">
                <a:solidFill>
                  <a:srgbClr val="000000"/>
                </a:solidFill>
                <a:latin typeface="Arial" charset="0"/>
              </a:rPr>
              <a:t>Tetrad</a:t>
            </a:r>
            <a:endParaRPr lang="en-US" sz="1800" dirty="0">
              <a:solidFill>
                <a:srgbClr val="000000"/>
              </a:solidFill>
              <a:latin typeface="Arial" charset="0"/>
            </a:endParaRPr>
          </a:p>
        </p:txBody>
      </p:sp>
    </p:spTree>
    <p:extLst>
      <p:ext uri="{BB962C8B-B14F-4D97-AF65-F5344CB8AC3E}">
        <p14:creationId xmlns:p14="http://schemas.microsoft.com/office/powerpoint/2010/main" val="37978095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08_17b_0CrossingOver-U.jpg"/>
          <p:cNvPicPr>
            <a:picLocks noChangeAspect="1"/>
          </p:cNvPicPr>
          <p:nvPr/>
        </p:nvPicPr>
        <p:blipFill rotWithShape="1">
          <a:blip r:embed="rId3" cstate="email">
            <a:extLst>
              <a:ext uri="{28A0092B-C50C-407E-A947-70E740481C1C}">
                <a14:useLocalDpi xmlns:a14="http://schemas.microsoft.com/office/drawing/2010/main" val="0"/>
              </a:ext>
            </a:extLst>
          </a:blip>
          <a:srcRect b="4604"/>
          <a:stretch/>
        </p:blipFill>
        <p:spPr>
          <a:xfrm>
            <a:off x="3038856" y="137160"/>
            <a:ext cx="3066288" cy="6280573"/>
          </a:xfrm>
          <a:prstGeom prst="rect">
            <a:avLst/>
          </a:prstGeom>
        </p:spPr>
      </p:pic>
      <p:sp>
        <p:nvSpPr>
          <p:cNvPr id="9217" name="Rectangle 3"/>
          <p:cNvSpPr>
            <a:spLocks noGrp="1" noChangeArrowheads="1"/>
          </p:cNvSpPr>
          <p:nvPr>
            <p:ph type="ctrTitle"/>
          </p:nvPr>
        </p:nvSpPr>
        <p:spPr bwMode="auto">
          <a:xfrm>
            <a:off x="20638" y="0"/>
            <a:ext cx="564832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1200" dirty="0">
                <a:latin typeface="Arial" charset="0"/>
              </a:rPr>
              <a:t>Figure </a:t>
            </a:r>
            <a:r>
              <a:rPr lang="en-US" sz="1200" dirty="0" smtClean="0">
                <a:latin typeface="Arial" charset="0"/>
              </a:rPr>
              <a:t>8.17b-0</a:t>
            </a:r>
            <a:endParaRPr lang="en-US" sz="1200" dirty="0">
              <a:latin typeface="Arial" charset="0"/>
            </a:endParaRPr>
          </a:p>
        </p:txBody>
      </p:sp>
      <p:sp>
        <p:nvSpPr>
          <p:cNvPr id="27" name="Text Box 31"/>
          <p:cNvSpPr txBox="1">
            <a:spLocks noChangeArrowheads="1"/>
          </p:cNvSpPr>
          <p:nvPr/>
        </p:nvSpPr>
        <p:spPr bwMode="auto">
          <a:xfrm>
            <a:off x="4334066" y="2662524"/>
            <a:ext cx="53219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000" dirty="0" err="1" smtClean="0">
                <a:solidFill>
                  <a:srgbClr val="000000"/>
                </a:solidFill>
                <a:latin typeface="Arial" charset="0"/>
              </a:rPr>
              <a:t>Chiasma</a:t>
            </a:r>
            <a:endParaRPr lang="en-US" sz="1000" dirty="0">
              <a:solidFill>
                <a:srgbClr val="000000"/>
              </a:solidFill>
              <a:latin typeface="Arial" charset="0"/>
            </a:endParaRPr>
          </a:p>
        </p:txBody>
      </p:sp>
      <p:cxnSp>
        <p:nvCxnSpPr>
          <p:cNvPr id="6" name="Straight Connector 5"/>
          <p:cNvCxnSpPr/>
          <p:nvPr/>
        </p:nvCxnSpPr>
        <p:spPr bwMode="auto">
          <a:xfrm flipV="1">
            <a:off x="3724780" y="2739468"/>
            <a:ext cx="558613" cy="236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 name="Right Brace 2"/>
          <p:cNvSpPr/>
          <p:nvPr/>
        </p:nvSpPr>
        <p:spPr bwMode="auto">
          <a:xfrm>
            <a:off x="4206240" y="282893"/>
            <a:ext cx="77153" cy="341575"/>
          </a:xfrm>
          <a:prstGeom prst="rightBrace">
            <a:avLst>
              <a:gd name="adj1" fmla="val 39845"/>
              <a:gd name="adj2" fmla="val 50000"/>
            </a:avLst>
          </a:prstGeom>
          <a:no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smtClean="0">
              <a:solidFill>
                <a:srgbClr val="000000"/>
              </a:solidFill>
              <a:ea typeface="ＭＳ Ｐゴシック" charset="0"/>
            </a:endParaRPr>
          </a:p>
        </p:txBody>
      </p:sp>
      <p:sp>
        <p:nvSpPr>
          <p:cNvPr id="8" name="Text Box 31"/>
          <p:cNvSpPr txBox="1">
            <a:spLocks noChangeArrowheads="1"/>
          </p:cNvSpPr>
          <p:nvPr/>
        </p:nvSpPr>
        <p:spPr bwMode="auto">
          <a:xfrm>
            <a:off x="3939540" y="2041958"/>
            <a:ext cx="1947649"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000" dirty="0" smtClean="0">
                <a:solidFill>
                  <a:srgbClr val="000000"/>
                </a:solidFill>
                <a:latin typeface="Arial" charset="0"/>
              </a:rPr>
              <a:t>Joining of </a:t>
            </a:r>
            <a:r>
              <a:rPr lang="en-US" sz="1000" dirty="0" err="1" smtClean="0">
                <a:solidFill>
                  <a:srgbClr val="000000"/>
                </a:solidFill>
                <a:latin typeface="Arial" charset="0"/>
              </a:rPr>
              <a:t>nonsister</a:t>
            </a:r>
            <a:r>
              <a:rPr lang="en-US" sz="1000" dirty="0" smtClean="0">
                <a:solidFill>
                  <a:srgbClr val="000000"/>
                </a:solidFill>
                <a:latin typeface="Arial" charset="0"/>
              </a:rPr>
              <a:t> chromatids</a:t>
            </a:r>
            <a:endParaRPr lang="en-US" sz="1000" dirty="0">
              <a:solidFill>
                <a:srgbClr val="000000"/>
              </a:solidFill>
              <a:latin typeface="Arial" charset="0"/>
            </a:endParaRPr>
          </a:p>
        </p:txBody>
      </p:sp>
      <p:sp>
        <p:nvSpPr>
          <p:cNvPr id="9" name="Text Box 31"/>
          <p:cNvSpPr txBox="1">
            <a:spLocks noChangeArrowheads="1"/>
          </p:cNvSpPr>
          <p:nvPr/>
        </p:nvSpPr>
        <p:spPr bwMode="auto">
          <a:xfrm>
            <a:off x="3948238" y="3125131"/>
            <a:ext cx="171681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000" dirty="0" smtClean="0">
                <a:solidFill>
                  <a:srgbClr val="000000"/>
                </a:solidFill>
                <a:latin typeface="Arial" charset="0"/>
              </a:rPr>
              <a:t>Separation of homologous</a:t>
            </a:r>
            <a:br>
              <a:rPr lang="en-US" sz="1000" dirty="0" smtClean="0">
                <a:solidFill>
                  <a:srgbClr val="000000"/>
                </a:solidFill>
                <a:latin typeface="Arial" charset="0"/>
              </a:rPr>
            </a:br>
            <a:r>
              <a:rPr lang="en-US" sz="1000" dirty="0" smtClean="0">
                <a:solidFill>
                  <a:srgbClr val="000000"/>
                </a:solidFill>
                <a:latin typeface="Arial" charset="0"/>
              </a:rPr>
              <a:t>chromosomes at anaphase </a:t>
            </a:r>
            <a:r>
              <a:rPr lang="en-US" sz="1000" dirty="0" smtClean="0">
                <a:solidFill>
                  <a:srgbClr val="000000"/>
                </a:solidFill>
                <a:latin typeface="Times New Roman" panose="02020603050405020304" pitchFamily="18" charset="0"/>
                <a:cs typeface="Times New Roman" panose="02020603050405020304" pitchFamily="18" charset="0"/>
              </a:rPr>
              <a:t>I</a:t>
            </a:r>
            <a:endParaRPr lang="en-US" sz="1000" dirty="0">
              <a:solidFill>
                <a:srgbClr val="000000"/>
              </a:solidFill>
              <a:latin typeface="Times New Roman" panose="02020603050405020304" pitchFamily="18" charset="0"/>
              <a:cs typeface="Times New Roman" panose="02020603050405020304" pitchFamily="18" charset="0"/>
            </a:endParaRPr>
          </a:p>
        </p:txBody>
      </p:sp>
      <p:sp>
        <p:nvSpPr>
          <p:cNvPr id="10" name="Text Box 31"/>
          <p:cNvSpPr txBox="1">
            <a:spLocks noChangeArrowheads="1"/>
          </p:cNvSpPr>
          <p:nvPr/>
        </p:nvSpPr>
        <p:spPr bwMode="auto">
          <a:xfrm>
            <a:off x="3944774" y="892170"/>
            <a:ext cx="2066271"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000" dirty="0" smtClean="0">
                <a:solidFill>
                  <a:srgbClr val="000000"/>
                </a:solidFill>
                <a:latin typeface="Arial" charset="0"/>
              </a:rPr>
              <a:t>Breakage of </a:t>
            </a:r>
            <a:r>
              <a:rPr lang="en-US" sz="1000" dirty="0" err="1" smtClean="0">
                <a:solidFill>
                  <a:srgbClr val="000000"/>
                </a:solidFill>
                <a:latin typeface="Arial" charset="0"/>
              </a:rPr>
              <a:t>nonsister</a:t>
            </a:r>
            <a:r>
              <a:rPr lang="en-US" sz="1000" dirty="0" smtClean="0">
                <a:solidFill>
                  <a:srgbClr val="000000"/>
                </a:solidFill>
                <a:latin typeface="Arial" charset="0"/>
              </a:rPr>
              <a:t> chromatids</a:t>
            </a:r>
            <a:endParaRPr lang="en-US" sz="1000" dirty="0">
              <a:solidFill>
                <a:srgbClr val="000000"/>
              </a:solidFill>
              <a:latin typeface="Arial" charset="0"/>
            </a:endParaRPr>
          </a:p>
        </p:txBody>
      </p:sp>
      <p:sp>
        <p:nvSpPr>
          <p:cNvPr id="11" name="Text Box 31"/>
          <p:cNvSpPr txBox="1">
            <a:spLocks noChangeArrowheads="1"/>
          </p:cNvSpPr>
          <p:nvPr/>
        </p:nvSpPr>
        <p:spPr bwMode="auto">
          <a:xfrm>
            <a:off x="4316825" y="366649"/>
            <a:ext cx="165429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000" dirty="0" smtClean="0">
                <a:solidFill>
                  <a:srgbClr val="000000"/>
                </a:solidFill>
                <a:latin typeface="Arial" charset="0"/>
              </a:rPr>
              <a:t>(pair of homologous</a:t>
            </a:r>
            <a:br>
              <a:rPr lang="en-US" sz="1000" dirty="0" smtClean="0">
                <a:solidFill>
                  <a:srgbClr val="000000"/>
                </a:solidFill>
                <a:latin typeface="Arial" charset="0"/>
              </a:rPr>
            </a:br>
            <a:r>
              <a:rPr lang="en-US" sz="1000" dirty="0" smtClean="0">
                <a:solidFill>
                  <a:srgbClr val="000000"/>
                </a:solidFill>
                <a:latin typeface="Arial" charset="0"/>
              </a:rPr>
              <a:t>chromosomes in synapsis)</a:t>
            </a:r>
            <a:endParaRPr lang="en-US" sz="1000" dirty="0">
              <a:solidFill>
                <a:srgbClr val="000000"/>
              </a:solidFill>
              <a:latin typeface="Arial" charset="0"/>
            </a:endParaRPr>
          </a:p>
        </p:txBody>
      </p:sp>
      <p:sp>
        <p:nvSpPr>
          <p:cNvPr id="12" name="Text Box 31"/>
          <p:cNvSpPr txBox="1">
            <a:spLocks noChangeArrowheads="1"/>
          </p:cNvSpPr>
          <p:nvPr/>
        </p:nvSpPr>
        <p:spPr bwMode="auto">
          <a:xfrm>
            <a:off x="3332650" y="153721"/>
            <a:ext cx="9297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000" i="1" dirty="0" smtClean="0">
                <a:solidFill>
                  <a:srgbClr val="000000"/>
                </a:solidFill>
                <a:latin typeface="Arial" charset="0"/>
              </a:rPr>
              <a:t>C</a:t>
            </a:r>
            <a:endParaRPr lang="en-US" sz="1000" i="1" dirty="0">
              <a:solidFill>
                <a:srgbClr val="000000"/>
              </a:solidFill>
              <a:latin typeface="Arial" charset="0"/>
            </a:endParaRPr>
          </a:p>
        </p:txBody>
      </p:sp>
      <p:sp>
        <p:nvSpPr>
          <p:cNvPr id="13" name="Text Box 31"/>
          <p:cNvSpPr txBox="1">
            <a:spLocks noChangeArrowheads="1"/>
          </p:cNvSpPr>
          <p:nvPr/>
        </p:nvSpPr>
        <p:spPr bwMode="auto">
          <a:xfrm>
            <a:off x="3990956" y="156530"/>
            <a:ext cx="8496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000" i="1" dirty="0" smtClean="0">
                <a:solidFill>
                  <a:srgbClr val="000000"/>
                </a:solidFill>
                <a:latin typeface="Arial" charset="0"/>
              </a:rPr>
              <a:t>E</a:t>
            </a:r>
            <a:endParaRPr lang="en-US" sz="1000" i="1" dirty="0">
              <a:solidFill>
                <a:srgbClr val="000000"/>
              </a:solidFill>
              <a:latin typeface="Arial" charset="0"/>
            </a:endParaRPr>
          </a:p>
        </p:txBody>
      </p:sp>
      <p:sp>
        <p:nvSpPr>
          <p:cNvPr id="14" name="Text Box 31"/>
          <p:cNvSpPr txBox="1">
            <a:spLocks noChangeArrowheads="1"/>
          </p:cNvSpPr>
          <p:nvPr/>
        </p:nvSpPr>
        <p:spPr bwMode="auto">
          <a:xfrm>
            <a:off x="3332650" y="582518"/>
            <a:ext cx="7053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000" i="1" dirty="0" smtClean="0">
                <a:solidFill>
                  <a:srgbClr val="000000"/>
                </a:solidFill>
                <a:latin typeface="Arial" charset="0"/>
              </a:rPr>
              <a:t>c</a:t>
            </a:r>
            <a:endParaRPr lang="en-US" sz="1000" i="1" dirty="0">
              <a:solidFill>
                <a:srgbClr val="000000"/>
              </a:solidFill>
              <a:latin typeface="Arial" charset="0"/>
            </a:endParaRPr>
          </a:p>
        </p:txBody>
      </p:sp>
      <p:sp>
        <p:nvSpPr>
          <p:cNvPr id="15" name="Text Box 31"/>
          <p:cNvSpPr txBox="1">
            <a:spLocks noChangeArrowheads="1"/>
          </p:cNvSpPr>
          <p:nvPr/>
        </p:nvSpPr>
        <p:spPr bwMode="auto">
          <a:xfrm>
            <a:off x="3990956" y="585327"/>
            <a:ext cx="7053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000" i="1" dirty="0" smtClean="0">
                <a:solidFill>
                  <a:srgbClr val="000000"/>
                </a:solidFill>
                <a:latin typeface="Arial" charset="0"/>
              </a:rPr>
              <a:t>e</a:t>
            </a:r>
            <a:endParaRPr lang="en-US" sz="1000" i="1" dirty="0">
              <a:solidFill>
                <a:srgbClr val="000000"/>
              </a:solidFill>
              <a:latin typeface="Arial" charset="0"/>
            </a:endParaRPr>
          </a:p>
        </p:txBody>
      </p:sp>
      <p:sp>
        <p:nvSpPr>
          <p:cNvPr id="16" name="Text Box 31"/>
          <p:cNvSpPr txBox="1">
            <a:spLocks noChangeArrowheads="1"/>
          </p:cNvSpPr>
          <p:nvPr/>
        </p:nvSpPr>
        <p:spPr bwMode="auto">
          <a:xfrm>
            <a:off x="3336320" y="1305586"/>
            <a:ext cx="9297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000" i="1" dirty="0" smtClean="0">
                <a:solidFill>
                  <a:srgbClr val="000000"/>
                </a:solidFill>
                <a:latin typeface="Arial" charset="0"/>
              </a:rPr>
              <a:t>C</a:t>
            </a:r>
            <a:endParaRPr lang="en-US" sz="1000" i="1" dirty="0">
              <a:solidFill>
                <a:srgbClr val="000000"/>
              </a:solidFill>
              <a:latin typeface="Arial" charset="0"/>
            </a:endParaRPr>
          </a:p>
        </p:txBody>
      </p:sp>
      <p:sp>
        <p:nvSpPr>
          <p:cNvPr id="17" name="Text Box 31"/>
          <p:cNvSpPr txBox="1">
            <a:spLocks noChangeArrowheads="1"/>
          </p:cNvSpPr>
          <p:nvPr/>
        </p:nvSpPr>
        <p:spPr bwMode="auto">
          <a:xfrm>
            <a:off x="3994626" y="1308395"/>
            <a:ext cx="8496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000" i="1" dirty="0" smtClean="0">
                <a:solidFill>
                  <a:srgbClr val="000000"/>
                </a:solidFill>
                <a:latin typeface="Arial" charset="0"/>
              </a:rPr>
              <a:t>E</a:t>
            </a:r>
            <a:endParaRPr lang="en-US" sz="1000" i="1" dirty="0">
              <a:solidFill>
                <a:srgbClr val="000000"/>
              </a:solidFill>
              <a:latin typeface="Arial" charset="0"/>
            </a:endParaRPr>
          </a:p>
        </p:txBody>
      </p:sp>
      <p:sp>
        <p:nvSpPr>
          <p:cNvPr id="18" name="Text Box 31"/>
          <p:cNvSpPr txBox="1">
            <a:spLocks noChangeArrowheads="1"/>
          </p:cNvSpPr>
          <p:nvPr/>
        </p:nvSpPr>
        <p:spPr bwMode="auto">
          <a:xfrm>
            <a:off x="3336320" y="1734383"/>
            <a:ext cx="7053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000" i="1" dirty="0" smtClean="0">
                <a:solidFill>
                  <a:srgbClr val="000000"/>
                </a:solidFill>
                <a:latin typeface="Arial" charset="0"/>
              </a:rPr>
              <a:t>c</a:t>
            </a:r>
            <a:endParaRPr lang="en-US" sz="1000" i="1" dirty="0">
              <a:solidFill>
                <a:srgbClr val="000000"/>
              </a:solidFill>
              <a:latin typeface="Arial" charset="0"/>
            </a:endParaRPr>
          </a:p>
        </p:txBody>
      </p:sp>
      <p:sp>
        <p:nvSpPr>
          <p:cNvPr id="19" name="Text Box 31"/>
          <p:cNvSpPr txBox="1">
            <a:spLocks noChangeArrowheads="1"/>
          </p:cNvSpPr>
          <p:nvPr/>
        </p:nvSpPr>
        <p:spPr bwMode="auto">
          <a:xfrm>
            <a:off x="3994626" y="1737192"/>
            <a:ext cx="7053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000" i="1" dirty="0" smtClean="0">
                <a:solidFill>
                  <a:srgbClr val="000000"/>
                </a:solidFill>
                <a:latin typeface="Arial" charset="0"/>
              </a:rPr>
              <a:t>e</a:t>
            </a:r>
            <a:endParaRPr lang="en-US" sz="1000" i="1" dirty="0">
              <a:solidFill>
                <a:srgbClr val="000000"/>
              </a:solidFill>
              <a:latin typeface="Arial" charset="0"/>
            </a:endParaRPr>
          </a:p>
        </p:txBody>
      </p:sp>
      <p:sp>
        <p:nvSpPr>
          <p:cNvPr id="20" name="Text Box 31"/>
          <p:cNvSpPr txBox="1">
            <a:spLocks noChangeArrowheads="1"/>
          </p:cNvSpPr>
          <p:nvPr/>
        </p:nvSpPr>
        <p:spPr bwMode="auto">
          <a:xfrm>
            <a:off x="3336320" y="2455374"/>
            <a:ext cx="9297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000" i="1" dirty="0" smtClean="0">
                <a:solidFill>
                  <a:srgbClr val="000000"/>
                </a:solidFill>
                <a:latin typeface="Arial" charset="0"/>
              </a:rPr>
              <a:t>C</a:t>
            </a:r>
            <a:endParaRPr lang="en-US" sz="1000" i="1" dirty="0">
              <a:solidFill>
                <a:srgbClr val="000000"/>
              </a:solidFill>
              <a:latin typeface="Arial" charset="0"/>
            </a:endParaRPr>
          </a:p>
        </p:txBody>
      </p:sp>
      <p:sp>
        <p:nvSpPr>
          <p:cNvPr id="21" name="Text Box 31"/>
          <p:cNvSpPr txBox="1">
            <a:spLocks noChangeArrowheads="1"/>
          </p:cNvSpPr>
          <p:nvPr/>
        </p:nvSpPr>
        <p:spPr bwMode="auto">
          <a:xfrm>
            <a:off x="3994626" y="2458183"/>
            <a:ext cx="8496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000" i="1" dirty="0" smtClean="0">
                <a:solidFill>
                  <a:srgbClr val="000000"/>
                </a:solidFill>
                <a:latin typeface="Arial" charset="0"/>
              </a:rPr>
              <a:t>E</a:t>
            </a:r>
            <a:endParaRPr lang="en-US" sz="1000" i="1" dirty="0">
              <a:solidFill>
                <a:srgbClr val="000000"/>
              </a:solidFill>
              <a:latin typeface="Arial" charset="0"/>
            </a:endParaRPr>
          </a:p>
        </p:txBody>
      </p:sp>
      <p:sp>
        <p:nvSpPr>
          <p:cNvPr id="22" name="Text Box 31"/>
          <p:cNvSpPr txBox="1">
            <a:spLocks noChangeArrowheads="1"/>
          </p:cNvSpPr>
          <p:nvPr/>
        </p:nvSpPr>
        <p:spPr bwMode="auto">
          <a:xfrm>
            <a:off x="3336320" y="2884171"/>
            <a:ext cx="7053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000" i="1" dirty="0" smtClean="0">
                <a:solidFill>
                  <a:srgbClr val="000000"/>
                </a:solidFill>
                <a:latin typeface="Arial" charset="0"/>
              </a:rPr>
              <a:t>c</a:t>
            </a:r>
            <a:endParaRPr lang="en-US" sz="1000" i="1" dirty="0">
              <a:solidFill>
                <a:srgbClr val="000000"/>
              </a:solidFill>
              <a:latin typeface="Arial" charset="0"/>
            </a:endParaRPr>
          </a:p>
        </p:txBody>
      </p:sp>
      <p:sp>
        <p:nvSpPr>
          <p:cNvPr id="23" name="Text Box 31"/>
          <p:cNvSpPr txBox="1">
            <a:spLocks noChangeArrowheads="1"/>
          </p:cNvSpPr>
          <p:nvPr/>
        </p:nvSpPr>
        <p:spPr bwMode="auto">
          <a:xfrm>
            <a:off x="3994626" y="2886980"/>
            <a:ext cx="7053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000" i="1" dirty="0" smtClean="0">
                <a:solidFill>
                  <a:srgbClr val="000000"/>
                </a:solidFill>
                <a:latin typeface="Arial" charset="0"/>
              </a:rPr>
              <a:t>e</a:t>
            </a:r>
            <a:endParaRPr lang="en-US" sz="1000" i="1" dirty="0">
              <a:solidFill>
                <a:srgbClr val="000000"/>
              </a:solidFill>
              <a:latin typeface="Arial" charset="0"/>
            </a:endParaRPr>
          </a:p>
        </p:txBody>
      </p:sp>
      <p:sp>
        <p:nvSpPr>
          <p:cNvPr id="24" name="Text Box 31"/>
          <p:cNvSpPr txBox="1">
            <a:spLocks noChangeArrowheads="1"/>
          </p:cNvSpPr>
          <p:nvPr/>
        </p:nvSpPr>
        <p:spPr bwMode="auto">
          <a:xfrm>
            <a:off x="3332650" y="3651313"/>
            <a:ext cx="9297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000" i="1" dirty="0" smtClean="0">
                <a:solidFill>
                  <a:srgbClr val="000000"/>
                </a:solidFill>
                <a:latin typeface="Arial" charset="0"/>
              </a:rPr>
              <a:t>C</a:t>
            </a:r>
            <a:endParaRPr lang="en-US" sz="1000" i="1" dirty="0">
              <a:solidFill>
                <a:srgbClr val="000000"/>
              </a:solidFill>
              <a:latin typeface="Arial" charset="0"/>
            </a:endParaRPr>
          </a:p>
        </p:txBody>
      </p:sp>
      <p:sp>
        <p:nvSpPr>
          <p:cNvPr id="25" name="Text Box 31"/>
          <p:cNvSpPr txBox="1">
            <a:spLocks noChangeArrowheads="1"/>
          </p:cNvSpPr>
          <p:nvPr/>
        </p:nvSpPr>
        <p:spPr bwMode="auto">
          <a:xfrm>
            <a:off x="3990956" y="3654122"/>
            <a:ext cx="8496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000" i="1" dirty="0" smtClean="0">
                <a:solidFill>
                  <a:srgbClr val="000000"/>
                </a:solidFill>
                <a:latin typeface="Arial" charset="0"/>
              </a:rPr>
              <a:t>E</a:t>
            </a:r>
            <a:endParaRPr lang="en-US" sz="1000" i="1" dirty="0">
              <a:solidFill>
                <a:srgbClr val="000000"/>
              </a:solidFill>
              <a:latin typeface="Arial" charset="0"/>
            </a:endParaRPr>
          </a:p>
        </p:txBody>
      </p:sp>
      <p:sp>
        <p:nvSpPr>
          <p:cNvPr id="26" name="Text Box 31"/>
          <p:cNvSpPr txBox="1">
            <a:spLocks noChangeArrowheads="1"/>
          </p:cNvSpPr>
          <p:nvPr/>
        </p:nvSpPr>
        <p:spPr bwMode="auto">
          <a:xfrm>
            <a:off x="3332650" y="4332913"/>
            <a:ext cx="7053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000" i="1" dirty="0" smtClean="0">
                <a:solidFill>
                  <a:srgbClr val="000000"/>
                </a:solidFill>
                <a:latin typeface="Arial" charset="0"/>
              </a:rPr>
              <a:t>c</a:t>
            </a:r>
            <a:endParaRPr lang="en-US" sz="1000" i="1" dirty="0">
              <a:solidFill>
                <a:srgbClr val="000000"/>
              </a:solidFill>
              <a:latin typeface="Arial" charset="0"/>
            </a:endParaRPr>
          </a:p>
        </p:txBody>
      </p:sp>
      <p:sp>
        <p:nvSpPr>
          <p:cNvPr id="28" name="Text Box 31"/>
          <p:cNvSpPr txBox="1">
            <a:spLocks noChangeArrowheads="1"/>
          </p:cNvSpPr>
          <p:nvPr/>
        </p:nvSpPr>
        <p:spPr bwMode="auto">
          <a:xfrm>
            <a:off x="3990956" y="4335722"/>
            <a:ext cx="7053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000" i="1" dirty="0" smtClean="0">
                <a:solidFill>
                  <a:srgbClr val="000000"/>
                </a:solidFill>
                <a:latin typeface="Arial" charset="0"/>
              </a:rPr>
              <a:t>e</a:t>
            </a:r>
            <a:endParaRPr lang="en-US" sz="1000" i="1" dirty="0">
              <a:solidFill>
                <a:srgbClr val="000000"/>
              </a:solidFill>
              <a:latin typeface="Arial" charset="0"/>
            </a:endParaRPr>
          </a:p>
        </p:txBody>
      </p:sp>
      <p:sp>
        <p:nvSpPr>
          <p:cNvPr id="29" name="Text Box 31"/>
          <p:cNvSpPr txBox="1">
            <a:spLocks noChangeArrowheads="1"/>
          </p:cNvSpPr>
          <p:nvPr/>
        </p:nvSpPr>
        <p:spPr bwMode="auto">
          <a:xfrm>
            <a:off x="3332650" y="3920013"/>
            <a:ext cx="9297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000" i="1" dirty="0" smtClean="0">
                <a:solidFill>
                  <a:srgbClr val="000000"/>
                </a:solidFill>
                <a:latin typeface="Arial" charset="0"/>
              </a:rPr>
              <a:t>C</a:t>
            </a:r>
            <a:endParaRPr lang="en-US" sz="1000" i="1" dirty="0">
              <a:solidFill>
                <a:srgbClr val="000000"/>
              </a:solidFill>
              <a:latin typeface="Arial" charset="0"/>
            </a:endParaRPr>
          </a:p>
        </p:txBody>
      </p:sp>
      <p:sp>
        <p:nvSpPr>
          <p:cNvPr id="30" name="Text Box 31"/>
          <p:cNvSpPr txBox="1">
            <a:spLocks noChangeArrowheads="1"/>
          </p:cNvSpPr>
          <p:nvPr/>
        </p:nvSpPr>
        <p:spPr bwMode="auto">
          <a:xfrm>
            <a:off x="3990956" y="3922822"/>
            <a:ext cx="7053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000" i="1" dirty="0" smtClean="0">
                <a:solidFill>
                  <a:srgbClr val="000000"/>
                </a:solidFill>
                <a:latin typeface="Arial" charset="0"/>
              </a:rPr>
              <a:t>e</a:t>
            </a:r>
            <a:endParaRPr lang="en-US" sz="1000" i="1" dirty="0">
              <a:solidFill>
                <a:srgbClr val="000000"/>
              </a:solidFill>
              <a:latin typeface="Arial" charset="0"/>
            </a:endParaRPr>
          </a:p>
        </p:txBody>
      </p:sp>
      <p:sp>
        <p:nvSpPr>
          <p:cNvPr id="31" name="Text Box 31"/>
          <p:cNvSpPr txBox="1">
            <a:spLocks noChangeArrowheads="1"/>
          </p:cNvSpPr>
          <p:nvPr/>
        </p:nvSpPr>
        <p:spPr bwMode="auto">
          <a:xfrm>
            <a:off x="3338029" y="4068781"/>
            <a:ext cx="7053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000" i="1" dirty="0" smtClean="0">
                <a:solidFill>
                  <a:srgbClr val="000000"/>
                </a:solidFill>
                <a:latin typeface="Arial" charset="0"/>
              </a:rPr>
              <a:t>c</a:t>
            </a:r>
            <a:endParaRPr lang="en-US" sz="1000" i="1" dirty="0">
              <a:solidFill>
                <a:srgbClr val="000000"/>
              </a:solidFill>
              <a:latin typeface="Arial" charset="0"/>
            </a:endParaRPr>
          </a:p>
        </p:txBody>
      </p:sp>
      <p:sp>
        <p:nvSpPr>
          <p:cNvPr id="32" name="Text Box 31"/>
          <p:cNvSpPr txBox="1">
            <a:spLocks noChangeArrowheads="1"/>
          </p:cNvSpPr>
          <p:nvPr/>
        </p:nvSpPr>
        <p:spPr bwMode="auto">
          <a:xfrm>
            <a:off x="3996335" y="4071590"/>
            <a:ext cx="8496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000" i="1" dirty="0" smtClean="0">
                <a:solidFill>
                  <a:srgbClr val="000000"/>
                </a:solidFill>
                <a:latin typeface="Arial" charset="0"/>
              </a:rPr>
              <a:t>E</a:t>
            </a:r>
            <a:endParaRPr lang="en-US" sz="1000" i="1" dirty="0">
              <a:solidFill>
                <a:srgbClr val="000000"/>
              </a:solidFill>
              <a:latin typeface="Arial" charset="0"/>
            </a:endParaRPr>
          </a:p>
        </p:txBody>
      </p:sp>
      <p:sp>
        <p:nvSpPr>
          <p:cNvPr id="33" name="Text Box 31"/>
          <p:cNvSpPr txBox="1">
            <a:spLocks noChangeArrowheads="1"/>
          </p:cNvSpPr>
          <p:nvPr/>
        </p:nvSpPr>
        <p:spPr bwMode="auto">
          <a:xfrm>
            <a:off x="3294071" y="5135143"/>
            <a:ext cx="9297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000" i="1" dirty="0" smtClean="0">
                <a:solidFill>
                  <a:srgbClr val="000000"/>
                </a:solidFill>
                <a:latin typeface="Arial" charset="0"/>
              </a:rPr>
              <a:t>C</a:t>
            </a:r>
            <a:endParaRPr lang="en-US" sz="1000" i="1" dirty="0">
              <a:solidFill>
                <a:srgbClr val="000000"/>
              </a:solidFill>
              <a:latin typeface="Arial" charset="0"/>
            </a:endParaRPr>
          </a:p>
        </p:txBody>
      </p:sp>
      <p:sp>
        <p:nvSpPr>
          <p:cNvPr id="34" name="Text Box 31"/>
          <p:cNvSpPr txBox="1">
            <a:spLocks noChangeArrowheads="1"/>
          </p:cNvSpPr>
          <p:nvPr/>
        </p:nvSpPr>
        <p:spPr bwMode="auto">
          <a:xfrm>
            <a:off x="3984651" y="5137952"/>
            <a:ext cx="8496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000" i="1" dirty="0" smtClean="0">
                <a:solidFill>
                  <a:srgbClr val="000000"/>
                </a:solidFill>
                <a:latin typeface="Arial" charset="0"/>
              </a:rPr>
              <a:t>E</a:t>
            </a:r>
            <a:endParaRPr lang="en-US" sz="1000" i="1" dirty="0">
              <a:solidFill>
                <a:srgbClr val="000000"/>
              </a:solidFill>
              <a:latin typeface="Arial" charset="0"/>
            </a:endParaRPr>
          </a:p>
        </p:txBody>
      </p:sp>
      <p:sp>
        <p:nvSpPr>
          <p:cNvPr id="35" name="Text Box 31"/>
          <p:cNvSpPr txBox="1">
            <a:spLocks noChangeArrowheads="1"/>
          </p:cNvSpPr>
          <p:nvPr/>
        </p:nvSpPr>
        <p:spPr bwMode="auto">
          <a:xfrm>
            <a:off x="3299450" y="6064171"/>
            <a:ext cx="7053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000" i="1" dirty="0" smtClean="0">
                <a:solidFill>
                  <a:srgbClr val="000000"/>
                </a:solidFill>
                <a:latin typeface="Arial" charset="0"/>
              </a:rPr>
              <a:t>c</a:t>
            </a:r>
            <a:endParaRPr lang="en-US" sz="1000" i="1" dirty="0">
              <a:solidFill>
                <a:srgbClr val="000000"/>
              </a:solidFill>
              <a:latin typeface="Arial" charset="0"/>
            </a:endParaRPr>
          </a:p>
        </p:txBody>
      </p:sp>
      <p:sp>
        <p:nvSpPr>
          <p:cNvPr id="36" name="Text Box 31"/>
          <p:cNvSpPr txBox="1">
            <a:spLocks noChangeArrowheads="1"/>
          </p:cNvSpPr>
          <p:nvPr/>
        </p:nvSpPr>
        <p:spPr bwMode="auto">
          <a:xfrm>
            <a:off x="3984651" y="6066980"/>
            <a:ext cx="7053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000" i="1" dirty="0" smtClean="0">
                <a:solidFill>
                  <a:srgbClr val="000000"/>
                </a:solidFill>
                <a:latin typeface="Arial" charset="0"/>
              </a:rPr>
              <a:t>e</a:t>
            </a:r>
            <a:endParaRPr lang="en-US" sz="1000" i="1" dirty="0">
              <a:solidFill>
                <a:srgbClr val="000000"/>
              </a:solidFill>
              <a:latin typeface="Arial" charset="0"/>
            </a:endParaRPr>
          </a:p>
        </p:txBody>
      </p:sp>
      <p:sp>
        <p:nvSpPr>
          <p:cNvPr id="37" name="Text Box 31"/>
          <p:cNvSpPr txBox="1">
            <a:spLocks noChangeArrowheads="1"/>
          </p:cNvSpPr>
          <p:nvPr/>
        </p:nvSpPr>
        <p:spPr bwMode="auto">
          <a:xfrm>
            <a:off x="3294071" y="5447841"/>
            <a:ext cx="9297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000" i="1" dirty="0" smtClean="0">
                <a:solidFill>
                  <a:srgbClr val="000000"/>
                </a:solidFill>
                <a:latin typeface="Arial" charset="0"/>
              </a:rPr>
              <a:t>C</a:t>
            </a:r>
            <a:endParaRPr lang="en-US" sz="1000" i="1" dirty="0">
              <a:solidFill>
                <a:srgbClr val="000000"/>
              </a:solidFill>
              <a:latin typeface="Arial" charset="0"/>
            </a:endParaRPr>
          </a:p>
        </p:txBody>
      </p:sp>
      <p:sp>
        <p:nvSpPr>
          <p:cNvPr id="38" name="Text Box 31"/>
          <p:cNvSpPr txBox="1">
            <a:spLocks noChangeArrowheads="1"/>
          </p:cNvSpPr>
          <p:nvPr/>
        </p:nvSpPr>
        <p:spPr bwMode="auto">
          <a:xfrm>
            <a:off x="3990030" y="5450650"/>
            <a:ext cx="7053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000" i="1" dirty="0" smtClean="0">
                <a:solidFill>
                  <a:srgbClr val="000000"/>
                </a:solidFill>
                <a:latin typeface="Arial" charset="0"/>
              </a:rPr>
              <a:t>e</a:t>
            </a:r>
            <a:endParaRPr lang="en-US" sz="1000" i="1" dirty="0">
              <a:solidFill>
                <a:srgbClr val="000000"/>
              </a:solidFill>
              <a:latin typeface="Arial" charset="0"/>
            </a:endParaRPr>
          </a:p>
        </p:txBody>
      </p:sp>
      <p:sp>
        <p:nvSpPr>
          <p:cNvPr id="39" name="Text Box 31"/>
          <p:cNvSpPr txBox="1">
            <a:spLocks noChangeArrowheads="1"/>
          </p:cNvSpPr>
          <p:nvPr/>
        </p:nvSpPr>
        <p:spPr bwMode="auto">
          <a:xfrm>
            <a:off x="3294071" y="5763357"/>
            <a:ext cx="7053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000" i="1" dirty="0" smtClean="0">
                <a:solidFill>
                  <a:srgbClr val="000000"/>
                </a:solidFill>
                <a:latin typeface="Arial" charset="0"/>
              </a:rPr>
              <a:t>c</a:t>
            </a:r>
            <a:endParaRPr lang="en-US" sz="1000" i="1" dirty="0">
              <a:solidFill>
                <a:srgbClr val="000000"/>
              </a:solidFill>
              <a:latin typeface="Arial" charset="0"/>
            </a:endParaRPr>
          </a:p>
        </p:txBody>
      </p:sp>
      <p:sp>
        <p:nvSpPr>
          <p:cNvPr id="40" name="Text Box 31"/>
          <p:cNvSpPr txBox="1">
            <a:spLocks noChangeArrowheads="1"/>
          </p:cNvSpPr>
          <p:nvPr/>
        </p:nvSpPr>
        <p:spPr bwMode="auto">
          <a:xfrm>
            <a:off x="3990030" y="5760787"/>
            <a:ext cx="8496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000" i="1" dirty="0" smtClean="0">
                <a:solidFill>
                  <a:srgbClr val="000000"/>
                </a:solidFill>
                <a:latin typeface="Arial" charset="0"/>
              </a:rPr>
              <a:t>E</a:t>
            </a:r>
            <a:endParaRPr lang="en-US" sz="1000" i="1" dirty="0">
              <a:solidFill>
                <a:srgbClr val="000000"/>
              </a:solidFill>
              <a:latin typeface="Arial" charset="0"/>
            </a:endParaRPr>
          </a:p>
        </p:txBody>
      </p:sp>
      <p:sp>
        <p:nvSpPr>
          <p:cNvPr id="41" name="Text Box 31"/>
          <p:cNvSpPr txBox="1">
            <a:spLocks noChangeArrowheads="1"/>
          </p:cNvSpPr>
          <p:nvPr/>
        </p:nvSpPr>
        <p:spPr bwMode="auto">
          <a:xfrm>
            <a:off x="3944564" y="4556485"/>
            <a:ext cx="16911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000" dirty="0" smtClean="0">
                <a:solidFill>
                  <a:srgbClr val="000000"/>
                </a:solidFill>
                <a:latin typeface="Arial" charset="0"/>
              </a:rPr>
              <a:t>Separation of chromatids at</a:t>
            </a:r>
            <a:br>
              <a:rPr lang="en-US" sz="1000" dirty="0" smtClean="0">
                <a:solidFill>
                  <a:srgbClr val="000000"/>
                </a:solidFill>
                <a:latin typeface="Arial" charset="0"/>
              </a:rPr>
            </a:br>
            <a:r>
              <a:rPr lang="en-US" sz="1000" dirty="0" smtClean="0">
                <a:solidFill>
                  <a:srgbClr val="000000"/>
                </a:solidFill>
                <a:latin typeface="Arial" charset="0"/>
              </a:rPr>
              <a:t>anaphase</a:t>
            </a:r>
            <a:r>
              <a:rPr lang="en-US" sz="1000" dirty="0" smtClean="0">
                <a:solidFill>
                  <a:srgbClr val="000000"/>
                </a:solidFill>
                <a:latin typeface="Times New Roman" panose="02020603050405020304" pitchFamily="18" charset="0"/>
                <a:cs typeface="Times New Roman" panose="02020603050405020304" pitchFamily="18" charset="0"/>
              </a:rPr>
              <a:t> II </a:t>
            </a:r>
            <a:r>
              <a:rPr lang="en-US" sz="1000" dirty="0" smtClean="0">
                <a:solidFill>
                  <a:srgbClr val="000000"/>
                </a:solidFill>
                <a:latin typeface="Arial" charset="0"/>
              </a:rPr>
              <a:t>and</a:t>
            </a:r>
            <a:br>
              <a:rPr lang="en-US" sz="1000" dirty="0" smtClean="0">
                <a:solidFill>
                  <a:srgbClr val="000000"/>
                </a:solidFill>
                <a:latin typeface="Arial" charset="0"/>
              </a:rPr>
            </a:br>
            <a:r>
              <a:rPr lang="en-US" sz="1000" dirty="0" smtClean="0">
                <a:solidFill>
                  <a:srgbClr val="000000"/>
                </a:solidFill>
                <a:latin typeface="Arial" charset="0"/>
              </a:rPr>
              <a:t>completion of meiosis</a:t>
            </a:r>
            <a:endParaRPr lang="en-US" sz="1000" dirty="0">
              <a:solidFill>
                <a:srgbClr val="000000"/>
              </a:solidFill>
              <a:latin typeface="Arial" charset="0"/>
            </a:endParaRPr>
          </a:p>
        </p:txBody>
      </p:sp>
      <p:sp>
        <p:nvSpPr>
          <p:cNvPr id="42" name="Text Box 31"/>
          <p:cNvSpPr txBox="1">
            <a:spLocks noChangeArrowheads="1"/>
          </p:cNvSpPr>
          <p:nvPr/>
        </p:nvSpPr>
        <p:spPr bwMode="auto">
          <a:xfrm>
            <a:off x="4258107" y="5212087"/>
            <a:ext cx="179696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000" dirty="0" smtClean="0">
                <a:solidFill>
                  <a:srgbClr val="000000"/>
                </a:solidFill>
                <a:latin typeface="Arial" charset="0"/>
              </a:rPr>
              <a:t>Parental type of chromosome</a:t>
            </a:r>
            <a:endParaRPr lang="en-US" sz="1000" dirty="0">
              <a:solidFill>
                <a:srgbClr val="000000"/>
              </a:solidFill>
              <a:latin typeface="Arial" charset="0"/>
            </a:endParaRPr>
          </a:p>
        </p:txBody>
      </p:sp>
      <p:sp>
        <p:nvSpPr>
          <p:cNvPr id="43" name="Text Box 31"/>
          <p:cNvSpPr txBox="1">
            <a:spLocks noChangeArrowheads="1"/>
          </p:cNvSpPr>
          <p:nvPr/>
        </p:nvSpPr>
        <p:spPr bwMode="auto">
          <a:xfrm>
            <a:off x="4258107" y="5518234"/>
            <a:ext cx="1649491"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000" dirty="0" smtClean="0">
                <a:solidFill>
                  <a:srgbClr val="000000"/>
                </a:solidFill>
                <a:latin typeface="Arial" charset="0"/>
              </a:rPr>
              <a:t>Recombinant chromosome</a:t>
            </a:r>
            <a:endParaRPr lang="en-US" sz="1000" dirty="0">
              <a:solidFill>
                <a:srgbClr val="000000"/>
              </a:solidFill>
              <a:latin typeface="Arial" charset="0"/>
            </a:endParaRPr>
          </a:p>
        </p:txBody>
      </p:sp>
      <p:sp>
        <p:nvSpPr>
          <p:cNvPr id="44" name="Text Box 31"/>
          <p:cNvSpPr txBox="1">
            <a:spLocks noChangeArrowheads="1"/>
          </p:cNvSpPr>
          <p:nvPr/>
        </p:nvSpPr>
        <p:spPr bwMode="auto">
          <a:xfrm>
            <a:off x="4265427" y="5827683"/>
            <a:ext cx="1649491"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000" dirty="0" smtClean="0">
                <a:solidFill>
                  <a:srgbClr val="000000"/>
                </a:solidFill>
                <a:latin typeface="Arial" charset="0"/>
              </a:rPr>
              <a:t>Recombinant chromosome</a:t>
            </a:r>
            <a:endParaRPr lang="en-US" sz="1000" dirty="0">
              <a:solidFill>
                <a:srgbClr val="000000"/>
              </a:solidFill>
              <a:latin typeface="Arial" charset="0"/>
            </a:endParaRPr>
          </a:p>
        </p:txBody>
      </p:sp>
      <p:sp>
        <p:nvSpPr>
          <p:cNvPr id="45" name="Text Box 31"/>
          <p:cNvSpPr txBox="1">
            <a:spLocks noChangeArrowheads="1"/>
          </p:cNvSpPr>
          <p:nvPr/>
        </p:nvSpPr>
        <p:spPr bwMode="auto">
          <a:xfrm>
            <a:off x="4258107" y="6133830"/>
            <a:ext cx="179696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000" dirty="0" smtClean="0">
                <a:solidFill>
                  <a:srgbClr val="000000"/>
                </a:solidFill>
                <a:latin typeface="Arial" charset="0"/>
              </a:rPr>
              <a:t>Parental type of chromosome</a:t>
            </a:r>
            <a:endParaRPr lang="en-US" sz="1000" dirty="0">
              <a:solidFill>
                <a:srgbClr val="000000"/>
              </a:solidFill>
              <a:latin typeface="Arial" charset="0"/>
            </a:endParaRPr>
          </a:p>
        </p:txBody>
      </p:sp>
      <p:sp>
        <p:nvSpPr>
          <p:cNvPr id="46" name="Text Box 31"/>
          <p:cNvSpPr txBox="1">
            <a:spLocks noChangeArrowheads="1"/>
          </p:cNvSpPr>
          <p:nvPr/>
        </p:nvSpPr>
        <p:spPr bwMode="auto">
          <a:xfrm>
            <a:off x="3655883" y="6363033"/>
            <a:ext cx="1832233"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000" dirty="0" smtClean="0">
                <a:solidFill>
                  <a:srgbClr val="000000"/>
                </a:solidFill>
                <a:latin typeface="Arial" charset="0"/>
              </a:rPr>
              <a:t>Gametes of four genetic types</a:t>
            </a:r>
            <a:endParaRPr lang="en-US" sz="1000" dirty="0">
              <a:solidFill>
                <a:srgbClr val="000000"/>
              </a:solidFill>
              <a:latin typeface="Arial" charset="0"/>
            </a:endParaRPr>
          </a:p>
        </p:txBody>
      </p:sp>
      <p:grpSp>
        <p:nvGrpSpPr>
          <p:cNvPr id="4" name="Group 3"/>
          <p:cNvGrpSpPr/>
          <p:nvPr/>
        </p:nvGrpSpPr>
        <p:grpSpPr>
          <a:xfrm>
            <a:off x="3598452" y="892482"/>
            <a:ext cx="163463" cy="163463"/>
            <a:chOff x="3598452" y="892482"/>
            <a:chExt cx="163463" cy="163463"/>
          </a:xfrm>
        </p:grpSpPr>
        <p:sp>
          <p:nvSpPr>
            <p:cNvPr id="48" name="Oval 47"/>
            <p:cNvSpPr>
              <a:spLocks noChangeAspect="1"/>
            </p:cNvSpPr>
            <p:nvPr/>
          </p:nvSpPr>
          <p:spPr bwMode="auto">
            <a:xfrm>
              <a:off x="3598452" y="892482"/>
              <a:ext cx="163463" cy="163463"/>
            </a:xfrm>
            <a:prstGeom prst="ellipse">
              <a:avLst/>
            </a:prstGeom>
            <a:solidFill>
              <a:srgbClr val="FF000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smtClean="0">
                <a:solidFill>
                  <a:srgbClr val="000000"/>
                </a:solidFill>
                <a:ea typeface="ＭＳ Ｐゴシック" charset="0"/>
              </a:endParaRPr>
            </a:p>
          </p:txBody>
        </p:sp>
        <p:sp>
          <p:nvSpPr>
            <p:cNvPr id="49" name="Text Box 31"/>
            <p:cNvSpPr txBox="1">
              <a:spLocks noChangeArrowheads="1"/>
            </p:cNvSpPr>
            <p:nvPr/>
          </p:nvSpPr>
          <p:spPr bwMode="auto">
            <a:xfrm>
              <a:off x="3652106" y="899495"/>
              <a:ext cx="64189" cy="138499"/>
            </a:xfrm>
            <a:prstGeom prst="rect">
              <a:avLst/>
            </a:prstGeom>
            <a:noFill/>
            <a:ln w="6350" cmpd="sng">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pPr>
              <a:r>
                <a:rPr lang="en-US" sz="900" dirty="0" smtClean="0">
                  <a:solidFill>
                    <a:srgbClr val="FFFFFF"/>
                  </a:solidFill>
                  <a:latin typeface="Arial" charset="0"/>
                </a:rPr>
                <a:t>1</a:t>
              </a:r>
              <a:endParaRPr lang="en-US" sz="900" dirty="0">
                <a:solidFill>
                  <a:srgbClr val="FFFFFF"/>
                </a:solidFill>
                <a:latin typeface="Arial" charset="0"/>
              </a:endParaRPr>
            </a:p>
          </p:txBody>
        </p:sp>
      </p:grpSp>
      <p:sp>
        <p:nvSpPr>
          <p:cNvPr id="50" name="Text Box 31"/>
          <p:cNvSpPr txBox="1">
            <a:spLocks noChangeArrowheads="1"/>
          </p:cNvSpPr>
          <p:nvPr/>
        </p:nvSpPr>
        <p:spPr bwMode="auto">
          <a:xfrm>
            <a:off x="4952771" y="214249"/>
            <a:ext cx="38240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pPr>
            <a:r>
              <a:rPr lang="en-US" sz="1000" dirty="0" smtClean="0">
                <a:solidFill>
                  <a:srgbClr val="000000"/>
                </a:solidFill>
                <a:latin typeface="Arial" charset="0"/>
              </a:rPr>
              <a:t>Tetrad</a:t>
            </a:r>
          </a:p>
        </p:txBody>
      </p:sp>
      <p:grpSp>
        <p:nvGrpSpPr>
          <p:cNvPr id="51" name="Group 50"/>
          <p:cNvGrpSpPr/>
          <p:nvPr/>
        </p:nvGrpSpPr>
        <p:grpSpPr>
          <a:xfrm>
            <a:off x="3606918" y="2043949"/>
            <a:ext cx="163463" cy="163463"/>
            <a:chOff x="3598452" y="892482"/>
            <a:chExt cx="163463" cy="163463"/>
          </a:xfrm>
        </p:grpSpPr>
        <p:sp>
          <p:nvSpPr>
            <p:cNvPr id="52" name="Oval 51"/>
            <p:cNvSpPr>
              <a:spLocks noChangeAspect="1"/>
            </p:cNvSpPr>
            <p:nvPr/>
          </p:nvSpPr>
          <p:spPr bwMode="auto">
            <a:xfrm>
              <a:off x="3598452" y="892482"/>
              <a:ext cx="163463" cy="163463"/>
            </a:xfrm>
            <a:prstGeom prst="ellipse">
              <a:avLst/>
            </a:prstGeom>
            <a:solidFill>
              <a:srgbClr val="FF000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smtClean="0">
                <a:solidFill>
                  <a:srgbClr val="000000"/>
                </a:solidFill>
                <a:ea typeface="ＭＳ Ｐゴシック" charset="0"/>
              </a:endParaRPr>
            </a:p>
          </p:txBody>
        </p:sp>
        <p:sp>
          <p:nvSpPr>
            <p:cNvPr id="53" name="Text Box 31"/>
            <p:cNvSpPr txBox="1">
              <a:spLocks noChangeArrowheads="1"/>
            </p:cNvSpPr>
            <p:nvPr/>
          </p:nvSpPr>
          <p:spPr bwMode="auto">
            <a:xfrm>
              <a:off x="3652106" y="899495"/>
              <a:ext cx="64189" cy="138499"/>
            </a:xfrm>
            <a:prstGeom prst="rect">
              <a:avLst/>
            </a:prstGeom>
            <a:noFill/>
            <a:ln w="6350" cmpd="sng">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pPr>
              <a:r>
                <a:rPr lang="en-US" sz="900" dirty="0" smtClean="0">
                  <a:solidFill>
                    <a:srgbClr val="FFFFFF"/>
                  </a:solidFill>
                  <a:latin typeface="Arial" charset="0"/>
                </a:rPr>
                <a:t>2</a:t>
              </a:r>
              <a:endParaRPr lang="en-US" sz="900" dirty="0">
                <a:solidFill>
                  <a:srgbClr val="FFFFFF"/>
                </a:solidFill>
                <a:latin typeface="Arial" charset="0"/>
              </a:endParaRPr>
            </a:p>
          </p:txBody>
        </p:sp>
      </p:grpSp>
      <p:grpSp>
        <p:nvGrpSpPr>
          <p:cNvPr id="54" name="Group 53"/>
          <p:cNvGrpSpPr/>
          <p:nvPr/>
        </p:nvGrpSpPr>
        <p:grpSpPr>
          <a:xfrm>
            <a:off x="3598452" y="3136149"/>
            <a:ext cx="163463" cy="163463"/>
            <a:chOff x="3598452" y="892482"/>
            <a:chExt cx="163463" cy="163463"/>
          </a:xfrm>
        </p:grpSpPr>
        <p:sp>
          <p:nvSpPr>
            <p:cNvPr id="55" name="Oval 54"/>
            <p:cNvSpPr>
              <a:spLocks noChangeAspect="1"/>
            </p:cNvSpPr>
            <p:nvPr/>
          </p:nvSpPr>
          <p:spPr bwMode="auto">
            <a:xfrm>
              <a:off x="3598452" y="892482"/>
              <a:ext cx="163463" cy="163463"/>
            </a:xfrm>
            <a:prstGeom prst="ellipse">
              <a:avLst/>
            </a:prstGeom>
            <a:solidFill>
              <a:srgbClr val="FF000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smtClean="0">
                <a:solidFill>
                  <a:srgbClr val="000000"/>
                </a:solidFill>
                <a:ea typeface="ＭＳ Ｐゴシック" charset="0"/>
              </a:endParaRPr>
            </a:p>
          </p:txBody>
        </p:sp>
        <p:sp>
          <p:nvSpPr>
            <p:cNvPr id="56" name="Text Box 31"/>
            <p:cNvSpPr txBox="1">
              <a:spLocks noChangeArrowheads="1"/>
            </p:cNvSpPr>
            <p:nvPr/>
          </p:nvSpPr>
          <p:spPr bwMode="auto">
            <a:xfrm>
              <a:off x="3652106" y="899495"/>
              <a:ext cx="64189" cy="138499"/>
            </a:xfrm>
            <a:prstGeom prst="rect">
              <a:avLst/>
            </a:prstGeom>
            <a:noFill/>
            <a:ln w="6350" cmpd="sng">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pPr>
              <a:r>
                <a:rPr lang="en-US" sz="900" dirty="0" smtClean="0">
                  <a:solidFill>
                    <a:srgbClr val="FFFFFF"/>
                  </a:solidFill>
                  <a:latin typeface="Arial" charset="0"/>
                </a:rPr>
                <a:t>3</a:t>
              </a:r>
              <a:endParaRPr lang="en-US" sz="900" dirty="0">
                <a:solidFill>
                  <a:srgbClr val="FFFFFF"/>
                </a:solidFill>
                <a:latin typeface="Arial" charset="0"/>
              </a:endParaRPr>
            </a:p>
          </p:txBody>
        </p:sp>
      </p:grpSp>
      <p:grpSp>
        <p:nvGrpSpPr>
          <p:cNvPr id="57" name="Group 56"/>
          <p:cNvGrpSpPr/>
          <p:nvPr/>
        </p:nvGrpSpPr>
        <p:grpSpPr>
          <a:xfrm>
            <a:off x="3606919" y="4558549"/>
            <a:ext cx="163463" cy="163463"/>
            <a:chOff x="3598452" y="892482"/>
            <a:chExt cx="163463" cy="163463"/>
          </a:xfrm>
        </p:grpSpPr>
        <p:sp>
          <p:nvSpPr>
            <p:cNvPr id="58" name="Oval 57"/>
            <p:cNvSpPr>
              <a:spLocks noChangeAspect="1"/>
            </p:cNvSpPr>
            <p:nvPr/>
          </p:nvSpPr>
          <p:spPr bwMode="auto">
            <a:xfrm>
              <a:off x="3598452" y="892482"/>
              <a:ext cx="163463" cy="163463"/>
            </a:xfrm>
            <a:prstGeom prst="ellipse">
              <a:avLst/>
            </a:prstGeom>
            <a:solidFill>
              <a:srgbClr val="FF000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smtClean="0">
                <a:solidFill>
                  <a:srgbClr val="000000"/>
                </a:solidFill>
                <a:ea typeface="ＭＳ Ｐゴシック" charset="0"/>
              </a:endParaRPr>
            </a:p>
          </p:txBody>
        </p:sp>
        <p:sp>
          <p:nvSpPr>
            <p:cNvPr id="59" name="Text Box 31"/>
            <p:cNvSpPr txBox="1">
              <a:spLocks noChangeArrowheads="1"/>
            </p:cNvSpPr>
            <p:nvPr/>
          </p:nvSpPr>
          <p:spPr bwMode="auto">
            <a:xfrm>
              <a:off x="3652106" y="899495"/>
              <a:ext cx="64189" cy="138499"/>
            </a:xfrm>
            <a:prstGeom prst="rect">
              <a:avLst/>
            </a:prstGeom>
            <a:noFill/>
            <a:ln w="6350" cmpd="sng">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pPr>
              <a:r>
                <a:rPr lang="en-US" sz="900" dirty="0" smtClean="0">
                  <a:solidFill>
                    <a:srgbClr val="FFFFFF"/>
                  </a:solidFill>
                  <a:latin typeface="Arial" charset="0"/>
                </a:rPr>
                <a:t>4</a:t>
              </a:r>
              <a:endParaRPr lang="en-US" sz="900" dirty="0">
                <a:solidFill>
                  <a:srgbClr val="FFFFFF"/>
                </a:solidFill>
                <a:latin typeface="Arial" charset="0"/>
              </a:endParaRPr>
            </a:p>
          </p:txBody>
        </p:sp>
      </p:grpSp>
    </p:spTree>
    <p:extLst>
      <p:ext uri="{BB962C8B-B14F-4D97-AF65-F5344CB8AC3E}">
        <p14:creationId xmlns:p14="http://schemas.microsoft.com/office/powerpoint/2010/main" val="355388093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8_17b_1CrossingOver-U.jpg"/>
          <p:cNvPicPr>
            <a:picLocks noChangeAspect="1"/>
          </p:cNvPicPr>
          <p:nvPr/>
        </p:nvPicPr>
        <p:blipFill rotWithShape="1">
          <a:blip r:embed="rId3" cstate="email">
            <a:extLst>
              <a:ext uri="{28A0092B-C50C-407E-A947-70E740481C1C}">
                <a14:useLocalDpi xmlns:a14="http://schemas.microsoft.com/office/drawing/2010/main" val="0"/>
              </a:ext>
            </a:extLst>
          </a:blip>
          <a:srcRect b="4475"/>
          <a:stretch/>
        </p:blipFill>
        <p:spPr>
          <a:xfrm>
            <a:off x="1249680" y="137160"/>
            <a:ext cx="6644640" cy="6289040"/>
          </a:xfrm>
          <a:prstGeom prst="rect">
            <a:avLst/>
          </a:prstGeom>
        </p:spPr>
      </p:pic>
      <p:sp>
        <p:nvSpPr>
          <p:cNvPr id="9217" name="Rectangle 3"/>
          <p:cNvSpPr>
            <a:spLocks noGrp="1" noChangeArrowheads="1"/>
          </p:cNvSpPr>
          <p:nvPr>
            <p:ph type="ctrTitle"/>
          </p:nvPr>
        </p:nvSpPr>
        <p:spPr bwMode="auto">
          <a:xfrm>
            <a:off x="20638" y="0"/>
            <a:ext cx="564832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1200" dirty="0">
                <a:latin typeface="Arial" charset="0"/>
              </a:rPr>
              <a:t>Figure </a:t>
            </a:r>
            <a:r>
              <a:rPr lang="en-US" sz="1200" dirty="0" smtClean="0">
                <a:latin typeface="Arial" charset="0"/>
              </a:rPr>
              <a:t>8.17b-1</a:t>
            </a:r>
            <a:endParaRPr lang="en-US" sz="1200" dirty="0">
              <a:latin typeface="Arial" charset="0"/>
            </a:endParaRPr>
          </a:p>
        </p:txBody>
      </p:sp>
      <p:grpSp>
        <p:nvGrpSpPr>
          <p:cNvPr id="3" name="Group 2"/>
          <p:cNvGrpSpPr/>
          <p:nvPr/>
        </p:nvGrpSpPr>
        <p:grpSpPr>
          <a:xfrm>
            <a:off x="2476251" y="1832989"/>
            <a:ext cx="318913" cy="320361"/>
            <a:chOff x="2476251" y="1832989"/>
            <a:chExt cx="318913" cy="320361"/>
          </a:xfrm>
        </p:grpSpPr>
        <p:sp>
          <p:nvSpPr>
            <p:cNvPr id="8" name="Oval 7"/>
            <p:cNvSpPr>
              <a:spLocks noChangeAspect="1"/>
            </p:cNvSpPr>
            <p:nvPr/>
          </p:nvSpPr>
          <p:spPr bwMode="auto">
            <a:xfrm>
              <a:off x="2476251" y="1834437"/>
              <a:ext cx="318913" cy="318913"/>
            </a:xfrm>
            <a:prstGeom prst="ellipse">
              <a:avLst/>
            </a:prstGeom>
            <a:solidFill>
              <a:srgbClr val="FF000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smtClean="0">
                <a:solidFill>
                  <a:srgbClr val="000000"/>
                </a:solidFill>
                <a:ea typeface="ＭＳ Ｐゴシック" charset="0"/>
              </a:endParaRPr>
            </a:p>
          </p:txBody>
        </p:sp>
        <p:sp>
          <p:nvSpPr>
            <p:cNvPr id="9" name="Text Box 31"/>
            <p:cNvSpPr txBox="1">
              <a:spLocks noChangeArrowheads="1"/>
            </p:cNvSpPr>
            <p:nvPr/>
          </p:nvSpPr>
          <p:spPr bwMode="auto">
            <a:xfrm>
              <a:off x="2503095" y="1832989"/>
              <a:ext cx="270204" cy="280744"/>
            </a:xfrm>
            <a:prstGeom prst="rect">
              <a:avLst/>
            </a:prstGeom>
            <a:noFill/>
            <a:ln w="6350" cmpd="sng">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pPr>
              <a:r>
                <a:rPr lang="en-US" sz="2000" dirty="0" smtClean="0">
                  <a:solidFill>
                    <a:srgbClr val="FFFFFF"/>
                  </a:solidFill>
                  <a:latin typeface="Arial" charset="0"/>
                </a:rPr>
                <a:t>1</a:t>
              </a:r>
              <a:endParaRPr lang="en-US" sz="2000" dirty="0">
                <a:solidFill>
                  <a:srgbClr val="FFFFFF"/>
                </a:solidFill>
                <a:latin typeface="Arial" charset="0"/>
              </a:endParaRPr>
            </a:p>
          </p:txBody>
        </p:sp>
      </p:grpSp>
      <p:sp>
        <p:nvSpPr>
          <p:cNvPr id="10" name="Text Box 31"/>
          <p:cNvSpPr txBox="1">
            <a:spLocks noChangeArrowheads="1"/>
          </p:cNvSpPr>
          <p:nvPr/>
        </p:nvSpPr>
        <p:spPr bwMode="auto">
          <a:xfrm>
            <a:off x="4065579" y="5767942"/>
            <a:ext cx="1227900"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2300" dirty="0" err="1" smtClean="0">
                <a:solidFill>
                  <a:srgbClr val="000000"/>
                </a:solidFill>
                <a:latin typeface="Arial" charset="0"/>
              </a:rPr>
              <a:t>Chiasma</a:t>
            </a:r>
            <a:endParaRPr lang="en-US" sz="2300" dirty="0">
              <a:solidFill>
                <a:srgbClr val="000000"/>
              </a:solidFill>
              <a:latin typeface="Arial" charset="0"/>
            </a:endParaRPr>
          </a:p>
        </p:txBody>
      </p:sp>
      <p:cxnSp>
        <p:nvCxnSpPr>
          <p:cNvPr id="11" name="Straight Connector 10"/>
          <p:cNvCxnSpPr/>
          <p:nvPr/>
        </p:nvCxnSpPr>
        <p:spPr bwMode="auto">
          <a:xfrm>
            <a:off x="2707558" y="5939408"/>
            <a:ext cx="1271015"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Right Brace 11"/>
          <p:cNvSpPr/>
          <p:nvPr/>
        </p:nvSpPr>
        <p:spPr bwMode="auto">
          <a:xfrm>
            <a:off x="3788621" y="471916"/>
            <a:ext cx="189952" cy="736875"/>
          </a:xfrm>
          <a:prstGeom prst="rightBrace">
            <a:avLst>
              <a:gd name="adj1" fmla="val 39845"/>
              <a:gd name="adj2" fmla="val 50000"/>
            </a:avLst>
          </a:prstGeom>
          <a:no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smtClean="0">
              <a:solidFill>
                <a:srgbClr val="000000"/>
              </a:solidFill>
              <a:ea typeface="ＭＳ Ｐゴシック" charset="0"/>
            </a:endParaRPr>
          </a:p>
        </p:txBody>
      </p:sp>
      <p:sp>
        <p:nvSpPr>
          <p:cNvPr id="13" name="Text Box 31"/>
          <p:cNvSpPr txBox="1">
            <a:spLocks noChangeArrowheads="1"/>
          </p:cNvSpPr>
          <p:nvPr/>
        </p:nvSpPr>
        <p:spPr bwMode="auto">
          <a:xfrm>
            <a:off x="3199369" y="4374780"/>
            <a:ext cx="4478790"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2300" dirty="0" smtClean="0">
                <a:solidFill>
                  <a:srgbClr val="000000"/>
                </a:solidFill>
                <a:latin typeface="Arial" charset="0"/>
              </a:rPr>
              <a:t>Joining of </a:t>
            </a:r>
            <a:r>
              <a:rPr lang="en-US" sz="2300" dirty="0" err="1" smtClean="0">
                <a:solidFill>
                  <a:srgbClr val="000000"/>
                </a:solidFill>
                <a:latin typeface="Arial" charset="0"/>
              </a:rPr>
              <a:t>nonsister</a:t>
            </a:r>
            <a:r>
              <a:rPr lang="en-US" sz="2300" dirty="0" smtClean="0">
                <a:solidFill>
                  <a:srgbClr val="000000"/>
                </a:solidFill>
                <a:latin typeface="Arial" charset="0"/>
              </a:rPr>
              <a:t> chromatids</a:t>
            </a:r>
            <a:endParaRPr lang="en-US" sz="2300" dirty="0">
              <a:solidFill>
                <a:srgbClr val="000000"/>
              </a:solidFill>
              <a:latin typeface="Arial" charset="0"/>
            </a:endParaRPr>
          </a:p>
        </p:txBody>
      </p:sp>
      <p:sp>
        <p:nvSpPr>
          <p:cNvPr id="14" name="Text Box 31"/>
          <p:cNvSpPr txBox="1">
            <a:spLocks noChangeArrowheads="1"/>
          </p:cNvSpPr>
          <p:nvPr/>
        </p:nvSpPr>
        <p:spPr bwMode="auto">
          <a:xfrm>
            <a:off x="3180300" y="1818848"/>
            <a:ext cx="4759316"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2300" dirty="0" smtClean="0">
                <a:solidFill>
                  <a:srgbClr val="000000"/>
                </a:solidFill>
                <a:latin typeface="Arial" charset="0"/>
              </a:rPr>
              <a:t>Breakage of </a:t>
            </a:r>
            <a:r>
              <a:rPr lang="en-US" sz="2300" dirty="0" err="1" smtClean="0">
                <a:solidFill>
                  <a:srgbClr val="000000"/>
                </a:solidFill>
                <a:latin typeface="Arial" charset="0"/>
              </a:rPr>
              <a:t>nonsister</a:t>
            </a:r>
            <a:r>
              <a:rPr lang="en-US" sz="2300" dirty="0" smtClean="0">
                <a:solidFill>
                  <a:srgbClr val="000000"/>
                </a:solidFill>
                <a:latin typeface="Arial" charset="0"/>
              </a:rPr>
              <a:t> chromatids</a:t>
            </a:r>
            <a:endParaRPr lang="en-US" sz="2300" dirty="0">
              <a:solidFill>
                <a:srgbClr val="000000"/>
              </a:solidFill>
              <a:latin typeface="Arial" charset="0"/>
            </a:endParaRPr>
          </a:p>
        </p:txBody>
      </p:sp>
      <p:sp>
        <p:nvSpPr>
          <p:cNvPr id="15" name="Text Box 31"/>
          <p:cNvSpPr txBox="1">
            <a:spLocks noChangeArrowheads="1"/>
          </p:cNvSpPr>
          <p:nvPr/>
        </p:nvSpPr>
        <p:spPr bwMode="auto">
          <a:xfrm>
            <a:off x="4029003" y="268224"/>
            <a:ext cx="3794308"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pPr>
            <a:r>
              <a:rPr lang="en-US" sz="2300" dirty="0" smtClean="0">
                <a:solidFill>
                  <a:srgbClr val="000000"/>
                </a:solidFill>
                <a:latin typeface="Arial" charset="0"/>
              </a:rPr>
              <a:t>Tetrad</a:t>
            </a:r>
          </a:p>
          <a:p>
            <a:pPr eaLnBrk="0" fontAlgn="base" hangingPunct="0">
              <a:spcBef>
                <a:spcPct val="0"/>
              </a:spcBef>
              <a:spcAft>
                <a:spcPct val="0"/>
              </a:spcAft>
            </a:pPr>
            <a:r>
              <a:rPr lang="en-US" sz="2300" dirty="0" smtClean="0">
                <a:solidFill>
                  <a:srgbClr val="000000"/>
                </a:solidFill>
                <a:latin typeface="Arial" charset="0"/>
              </a:rPr>
              <a:t>(pair of homologous</a:t>
            </a:r>
            <a:br>
              <a:rPr lang="en-US" sz="2300" dirty="0" smtClean="0">
                <a:solidFill>
                  <a:srgbClr val="000000"/>
                </a:solidFill>
                <a:latin typeface="Arial" charset="0"/>
              </a:rPr>
            </a:br>
            <a:r>
              <a:rPr lang="en-US" sz="2300" dirty="0" smtClean="0">
                <a:solidFill>
                  <a:srgbClr val="000000"/>
                </a:solidFill>
                <a:latin typeface="Arial" charset="0"/>
              </a:rPr>
              <a:t>chromosomes in synapsis)</a:t>
            </a:r>
            <a:endParaRPr lang="en-US" sz="2300" dirty="0">
              <a:solidFill>
                <a:srgbClr val="000000"/>
              </a:solidFill>
              <a:latin typeface="Arial" charset="0"/>
            </a:endParaRPr>
          </a:p>
        </p:txBody>
      </p:sp>
      <p:sp>
        <p:nvSpPr>
          <p:cNvPr id="16" name="Text Box 31"/>
          <p:cNvSpPr txBox="1">
            <a:spLocks noChangeArrowheads="1"/>
          </p:cNvSpPr>
          <p:nvPr/>
        </p:nvSpPr>
        <p:spPr bwMode="auto">
          <a:xfrm>
            <a:off x="1837300" y="162653"/>
            <a:ext cx="22281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i="1" dirty="0" smtClean="0">
                <a:solidFill>
                  <a:srgbClr val="000000"/>
                </a:solidFill>
                <a:latin typeface="Arial" charset="0"/>
              </a:rPr>
              <a:t>C</a:t>
            </a:r>
            <a:endParaRPr lang="en-US" i="1" dirty="0">
              <a:solidFill>
                <a:srgbClr val="000000"/>
              </a:solidFill>
              <a:latin typeface="Arial" charset="0"/>
            </a:endParaRPr>
          </a:p>
        </p:txBody>
      </p:sp>
      <p:sp>
        <p:nvSpPr>
          <p:cNvPr id="17" name="Text Box 31"/>
          <p:cNvSpPr txBox="1">
            <a:spLocks noChangeArrowheads="1"/>
          </p:cNvSpPr>
          <p:nvPr/>
        </p:nvSpPr>
        <p:spPr bwMode="auto">
          <a:xfrm>
            <a:off x="3318566" y="165462"/>
            <a:ext cx="20518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i="1" dirty="0" smtClean="0">
                <a:solidFill>
                  <a:srgbClr val="000000"/>
                </a:solidFill>
                <a:latin typeface="Arial" charset="0"/>
              </a:rPr>
              <a:t>E</a:t>
            </a:r>
            <a:endParaRPr lang="en-US" i="1" dirty="0">
              <a:solidFill>
                <a:srgbClr val="000000"/>
              </a:solidFill>
              <a:latin typeface="Arial" charset="0"/>
            </a:endParaRPr>
          </a:p>
        </p:txBody>
      </p:sp>
      <p:sp>
        <p:nvSpPr>
          <p:cNvPr id="18" name="Text Box 31"/>
          <p:cNvSpPr txBox="1">
            <a:spLocks noChangeArrowheads="1"/>
          </p:cNvSpPr>
          <p:nvPr/>
        </p:nvSpPr>
        <p:spPr bwMode="auto">
          <a:xfrm>
            <a:off x="1852020" y="1124198"/>
            <a:ext cx="1715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i="1" dirty="0" smtClean="0">
                <a:solidFill>
                  <a:srgbClr val="000000"/>
                </a:solidFill>
                <a:latin typeface="Arial" charset="0"/>
              </a:rPr>
              <a:t>c</a:t>
            </a:r>
            <a:endParaRPr lang="en-US" i="1" dirty="0">
              <a:solidFill>
                <a:srgbClr val="000000"/>
              </a:solidFill>
              <a:latin typeface="Arial" charset="0"/>
            </a:endParaRPr>
          </a:p>
        </p:txBody>
      </p:sp>
      <p:sp>
        <p:nvSpPr>
          <p:cNvPr id="19" name="Text Box 31"/>
          <p:cNvSpPr txBox="1">
            <a:spLocks noChangeArrowheads="1"/>
          </p:cNvSpPr>
          <p:nvPr/>
        </p:nvSpPr>
        <p:spPr bwMode="auto">
          <a:xfrm>
            <a:off x="3333286" y="1108719"/>
            <a:ext cx="1715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i="1" dirty="0" smtClean="0">
                <a:solidFill>
                  <a:srgbClr val="000000"/>
                </a:solidFill>
                <a:latin typeface="Arial" charset="0"/>
              </a:rPr>
              <a:t>e</a:t>
            </a:r>
            <a:endParaRPr lang="en-US" i="1" dirty="0">
              <a:solidFill>
                <a:srgbClr val="000000"/>
              </a:solidFill>
              <a:latin typeface="Arial" charset="0"/>
            </a:endParaRPr>
          </a:p>
        </p:txBody>
      </p:sp>
      <p:sp>
        <p:nvSpPr>
          <p:cNvPr id="20" name="Text Box 31"/>
          <p:cNvSpPr txBox="1">
            <a:spLocks noChangeArrowheads="1"/>
          </p:cNvSpPr>
          <p:nvPr/>
        </p:nvSpPr>
        <p:spPr bwMode="auto">
          <a:xfrm>
            <a:off x="1852020" y="2742178"/>
            <a:ext cx="22281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i="1" dirty="0" smtClean="0">
                <a:solidFill>
                  <a:srgbClr val="000000"/>
                </a:solidFill>
                <a:latin typeface="Arial" charset="0"/>
              </a:rPr>
              <a:t>C</a:t>
            </a:r>
            <a:endParaRPr lang="en-US" i="1" dirty="0">
              <a:solidFill>
                <a:srgbClr val="000000"/>
              </a:solidFill>
              <a:latin typeface="Arial" charset="0"/>
            </a:endParaRPr>
          </a:p>
        </p:txBody>
      </p:sp>
      <p:sp>
        <p:nvSpPr>
          <p:cNvPr id="21" name="Text Box 31"/>
          <p:cNvSpPr txBox="1">
            <a:spLocks noChangeArrowheads="1"/>
          </p:cNvSpPr>
          <p:nvPr/>
        </p:nvSpPr>
        <p:spPr bwMode="auto">
          <a:xfrm>
            <a:off x="3296710" y="2744987"/>
            <a:ext cx="20518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i="1" dirty="0" smtClean="0">
                <a:solidFill>
                  <a:srgbClr val="000000"/>
                </a:solidFill>
                <a:latin typeface="Arial" charset="0"/>
              </a:rPr>
              <a:t>E</a:t>
            </a:r>
            <a:endParaRPr lang="en-US" i="1" dirty="0">
              <a:solidFill>
                <a:srgbClr val="000000"/>
              </a:solidFill>
              <a:latin typeface="Arial" charset="0"/>
            </a:endParaRPr>
          </a:p>
        </p:txBody>
      </p:sp>
      <p:sp>
        <p:nvSpPr>
          <p:cNvPr id="22" name="Text Box 31"/>
          <p:cNvSpPr txBox="1">
            <a:spLocks noChangeArrowheads="1"/>
          </p:cNvSpPr>
          <p:nvPr/>
        </p:nvSpPr>
        <p:spPr bwMode="auto">
          <a:xfrm>
            <a:off x="1846341" y="3683157"/>
            <a:ext cx="1715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i="1" dirty="0" smtClean="0">
                <a:solidFill>
                  <a:srgbClr val="000000"/>
                </a:solidFill>
                <a:latin typeface="Arial" charset="0"/>
              </a:rPr>
              <a:t>c</a:t>
            </a:r>
            <a:endParaRPr lang="en-US" i="1" dirty="0">
              <a:solidFill>
                <a:srgbClr val="000000"/>
              </a:solidFill>
              <a:latin typeface="Arial" charset="0"/>
            </a:endParaRPr>
          </a:p>
        </p:txBody>
      </p:sp>
      <p:sp>
        <p:nvSpPr>
          <p:cNvPr id="23" name="Text Box 31"/>
          <p:cNvSpPr txBox="1">
            <a:spLocks noChangeArrowheads="1"/>
          </p:cNvSpPr>
          <p:nvPr/>
        </p:nvSpPr>
        <p:spPr bwMode="auto">
          <a:xfrm>
            <a:off x="3309319" y="3667678"/>
            <a:ext cx="1715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i="1" dirty="0" smtClean="0">
                <a:solidFill>
                  <a:srgbClr val="000000"/>
                </a:solidFill>
                <a:latin typeface="Arial" charset="0"/>
              </a:rPr>
              <a:t>e</a:t>
            </a:r>
            <a:endParaRPr lang="en-US" i="1" dirty="0">
              <a:solidFill>
                <a:srgbClr val="000000"/>
              </a:solidFill>
              <a:latin typeface="Arial" charset="0"/>
            </a:endParaRPr>
          </a:p>
        </p:txBody>
      </p:sp>
      <p:sp>
        <p:nvSpPr>
          <p:cNvPr id="24" name="Text Box 31"/>
          <p:cNvSpPr txBox="1">
            <a:spLocks noChangeArrowheads="1"/>
          </p:cNvSpPr>
          <p:nvPr/>
        </p:nvSpPr>
        <p:spPr bwMode="auto">
          <a:xfrm>
            <a:off x="1846341" y="5295211"/>
            <a:ext cx="22281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i="1" dirty="0" smtClean="0">
                <a:solidFill>
                  <a:srgbClr val="000000"/>
                </a:solidFill>
                <a:latin typeface="Arial" charset="0"/>
              </a:rPr>
              <a:t>C</a:t>
            </a:r>
            <a:endParaRPr lang="en-US" i="1" dirty="0">
              <a:solidFill>
                <a:srgbClr val="000000"/>
              </a:solidFill>
              <a:latin typeface="Arial" charset="0"/>
            </a:endParaRPr>
          </a:p>
        </p:txBody>
      </p:sp>
      <p:sp>
        <p:nvSpPr>
          <p:cNvPr id="25" name="Text Box 31"/>
          <p:cNvSpPr txBox="1">
            <a:spLocks noChangeArrowheads="1"/>
          </p:cNvSpPr>
          <p:nvPr/>
        </p:nvSpPr>
        <p:spPr bwMode="auto">
          <a:xfrm>
            <a:off x="3316673" y="5298020"/>
            <a:ext cx="20518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i="1" dirty="0" smtClean="0">
                <a:solidFill>
                  <a:srgbClr val="000000"/>
                </a:solidFill>
                <a:latin typeface="Arial" charset="0"/>
              </a:rPr>
              <a:t>E</a:t>
            </a:r>
            <a:endParaRPr lang="en-US" i="1" dirty="0">
              <a:solidFill>
                <a:srgbClr val="000000"/>
              </a:solidFill>
              <a:latin typeface="Arial" charset="0"/>
            </a:endParaRPr>
          </a:p>
        </p:txBody>
      </p:sp>
      <p:sp>
        <p:nvSpPr>
          <p:cNvPr id="26" name="Text Box 31"/>
          <p:cNvSpPr txBox="1">
            <a:spLocks noChangeArrowheads="1"/>
          </p:cNvSpPr>
          <p:nvPr/>
        </p:nvSpPr>
        <p:spPr bwMode="auto">
          <a:xfrm>
            <a:off x="1862948" y="6236190"/>
            <a:ext cx="1715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i="1" dirty="0" smtClean="0">
                <a:solidFill>
                  <a:srgbClr val="000000"/>
                </a:solidFill>
                <a:latin typeface="Arial" charset="0"/>
              </a:rPr>
              <a:t>c</a:t>
            </a:r>
            <a:endParaRPr lang="en-US" i="1" dirty="0">
              <a:solidFill>
                <a:srgbClr val="000000"/>
              </a:solidFill>
              <a:latin typeface="Arial" charset="0"/>
            </a:endParaRPr>
          </a:p>
        </p:txBody>
      </p:sp>
      <p:sp>
        <p:nvSpPr>
          <p:cNvPr id="28" name="Text Box 31"/>
          <p:cNvSpPr txBox="1">
            <a:spLocks noChangeArrowheads="1"/>
          </p:cNvSpPr>
          <p:nvPr/>
        </p:nvSpPr>
        <p:spPr bwMode="auto">
          <a:xfrm>
            <a:off x="3318566" y="6238999"/>
            <a:ext cx="1715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i="1" dirty="0" smtClean="0">
                <a:solidFill>
                  <a:srgbClr val="000000"/>
                </a:solidFill>
                <a:latin typeface="Arial" charset="0"/>
              </a:rPr>
              <a:t>e</a:t>
            </a:r>
            <a:endParaRPr lang="en-US" i="1" dirty="0">
              <a:solidFill>
                <a:srgbClr val="000000"/>
              </a:solidFill>
              <a:latin typeface="Arial" charset="0"/>
            </a:endParaRPr>
          </a:p>
        </p:txBody>
      </p:sp>
      <p:grpSp>
        <p:nvGrpSpPr>
          <p:cNvPr id="27" name="Group 26"/>
          <p:cNvGrpSpPr/>
          <p:nvPr/>
        </p:nvGrpSpPr>
        <p:grpSpPr>
          <a:xfrm>
            <a:off x="2484718" y="4406856"/>
            <a:ext cx="318913" cy="320361"/>
            <a:chOff x="2476251" y="1832989"/>
            <a:chExt cx="318913" cy="320361"/>
          </a:xfrm>
        </p:grpSpPr>
        <p:sp>
          <p:nvSpPr>
            <p:cNvPr id="29" name="Oval 28"/>
            <p:cNvSpPr>
              <a:spLocks noChangeAspect="1"/>
            </p:cNvSpPr>
            <p:nvPr/>
          </p:nvSpPr>
          <p:spPr bwMode="auto">
            <a:xfrm>
              <a:off x="2476251" y="1834437"/>
              <a:ext cx="318913" cy="318913"/>
            </a:xfrm>
            <a:prstGeom prst="ellipse">
              <a:avLst/>
            </a:prstGeom>
            <a:solidFill>
              <a:srgbClr val="FF000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smtClean="0">
                <a:solidFill>
                  <a:srgbClr val="000000"/>
                </a:solidFill>
                <a:ea typeface="ＭＳ Ｐゴシック" charset="0"/>
              </a:endParaRPr>
            </a:p>
          </p:txBody>
        </p:sp>
        <p:sp>
          <p:nvSpPr>
            <p:cNvPr id="30" name="Text Box 31"/>
            <p:cNvSpPr txBox="1">
              <a:spLocks noChangeArrowheads="1"/>
            </p:cNvSpPr>
            <p:nvPr/>
          </p:nvSpPr>
          <p:spPr bwMode="auto">
            <a:xfrm>
              <a:off x="2503095" y="1832989"/>
              <a:ext cx="270204" cy="280744"/>
            </a:xfrm>
            <a:prstGeom prst="rect">
              <a:avLst/>
            </a:prstGeom>
            <a:noFill/>
            <a:ln w="6350" cmpd="sng">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pPr>
              <a:r>
                <a:rPr lang="en-US" sz="2000" dirty="0" smtClean="0">
                  <a:solidFill>
                    <a:srgbClr val="FFFFFF"/>
                  </a:solidFill>
                  <a:latin typeface="Arial" charset="0"/>
                </a:rPr>
                <a:t>2</a:t>
              </a:r>
              <a:endParaRPr lang="en-US" sz="2000" dirty="0">
                <a:solidFill>
                  <a:srgbClr val="FFFFFF"/>
                </a:solidFill>
                <a:latin typeface="Arial" charset="0"/>
              </a:endParaRPr>
            </a:p>
          </p:txBody>
        </p:sp>
      </p:grpSp>
    </p:spTree>
    <p:extLst>
      <p:ext uri="{BB962C8B-B14F-4D97-AF65-F5344CB8AC3E}">
        <p14:creationId xmlns:p14="http://schemas.microsoft.com/office/powerpoint/2010/main" val="144431424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08_17b_2CrossingOver-U.jpg"/>
          <p:cNvPicPr>
            <a:picLocks noChangeAspect="1"/>
          </p:cNvPicPr>
          <p:nvPr/>
        </p:nvPicPr>
        <p:blipFill rotWithShape="1">
          <a:blip r:embed="rId3" cstate="email">
            <a:extLst>
              <a:ext uri="{28A0092B-C50C-407E-A947-70E740481C1C}">
                <a14:useLocalDpi xmlns:a14="http://schemas.microsoft.com/office/drawing/2010/main" val="0"/>
              </a:ext>
            </a:extLst>
          </a:blip>
          <a:srcRect b="4675"/>
          <a:stretch/>
        </p:blipFill>
        <p:spPr>
          <a:xfrm>
            <a:off x="1615440" y="1103376"/>
            <a:ext cx="5913120" cy="4433824"/>
          </a:xfrm>
          <a:prstGeom prst="rect">
            <a:avLst/>
          </a:prstGeom>
        </p:spPr>
      </p:pic>
      <p:sp>
        <p:nvSpPr>
          <p:cNvPr id="9217" name="Rectangle 3"/>
          <p:cNvSpPr>
            <a:spLocks noGrp="1" noChangeArrowheads="1"/>
          </p:cNvSpPr>
          <p:nvPr>
            <p:ph type="ctrTitle"/>
          </p:nvPr>
        </p:nvSpPr>
        <p:spPr bwMode="auto">
          <a:xfrm>
            <a:off x="20638" y="0"/>
            <a:ext cx="564832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1200" dirty="0">
                <a:latin typeface="Arial" charset="0"/>
              </a:rPr>
              <a:t>Figure </a:t>
            </a:r>
            <a:r>
              <a:rPr lang="en-US" sz="1200" dirty="0" smtClean="0">
                <a:latin typeface="Arial" charset="0"/>
              </a:rPr>
              <a:t>8.17b-2</a:t>
            </a:r>
            <a:endParaRPr lang="en-US" sz="1200" dirty="0">
              <a:latin typeface="Arial" charset="0"/>
            </a:endParaRPr>
          </a:p>
        </p:txBody>
      </p:sp>
      <p:sp>
        <p:nvSpPr>
          <p:cNvPr id="7" name="Text Box 31"/>
          <p:cNvSpPr txBox="1">
            <a:spLocks noChangeArrowheads="1"/>
          </p:cNvSpPr>
          <p:nvPr/>
        </p:nvSpPr>
        <p:spPr bwMode="auto">
          <a:xfrm>
            <a:off x="4436601" y="1537108"/>
            <a:ext cx="1227900"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2300" dirty="0" err="1" smtClean="0">
                <a:solidFill>
                  <a:srgbClr val="000000"/>
                </a:solidFill>
                <a:latin typeface="Arial" charset="0"/>
              </a:rPr>
              <a:t>Chiasma</a:t>
            </a:r>
            <a:endParaRPr lang="en-US" sz="2300" dirty="0">
              <a:solidFill>
                <a:srgbClr val="000000"/>
              </a:solidFill>
              <a:latin typeface="Arial" charset="0"/>
            </a:endParaRPr>
          </a:p>
        </p:txBody>
      </p:sp>
      <p:cxnSp>
        <p:nvCxnSpPr>
          <p:cNvPr id="8" name="Straight Connector 7"/>
          <p:cNvCxnSpPr/>
          <p:nvPr/>
        </p:nvCxnSpPr>
        <p:spPr bwMode="auto">
          <a:xfrm>
            <a:off x="3077233" y="1720742"/>
            <a:ext cx="1250170"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Text Box 31"/>
          <p:cNvSpPr txBox="1">
            <a:spLocks noChangeArrowheads="1"/>
          </p:cNvSpPr>
          <p:nvPr/>
        </p:nvSpPr>
        <p:spPr bwMode="auto">
          <a:xfrm>
            <a:off x="3565219" y="2577566"/>
            <a:ext cx="399147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2300" dirty="0" smtClean="0">
                <a:solidFill>
                  <a:srgbClr val="000000"/>
                </a:solidFill>
                <a:latin typeface="Arial" charset="0"/>
              </a:rPr>
              <a:t>Separation of homologous</a:t>
            </a:r>
            <a:br>
              <a:rPr lang="en-US" sz="2300" dirty="0" smtClean="0">
                <a:solidFill>
                  <a:srgbClr val="000000"/>
                </a:solidFill>
                <a:latin typeface="Arial" charset="0"/>
              </a:rPr>
            </a:br>
            <a:r>
              <a:rPr lang="en-US" sz="2300" dirty="0" smtClean="0">
                <a:solidFill>
                  <a:srgbClr val="000000"/>
                </a:solidFill>
                <a:latin typeface="Arial" charset="0"/>
              </a:rPr>
              <a:t>chromosomes at anaphase </a:t>
            </a:r>
            <a:r>
              <a:rPr lang="en-US" sz="2300" dirty="0" smtClean="0">
                <a:solidFill>
                  <a:srgbClr val="000000"/>
                </a:solidFill>
                <a:latin typeface="Times New Roman" panose="02020603050405020304" pitchFamily="18" charset="0"/>
                <a:cs typeface="Times New Roman" panose="02020603050405020304" pitchFamily="18" charset="0"/>
              </a:rPr>
              <a:t>I</a:t>
            </a:r>
            <a:endParaRPr lang="en-US" sz="2300" dirty="0">
              <a:solidFill>
                <a:srgbClr val="000000"/>
              </a:solidFill>
              <a:latin typeface="Times New Roman" panose="02020603050405020304" pitchFamily="18" charset="0"/>
              <a:cs typeface="Times New Roman" panose="02020603050405020304" pitchFamily="18" charset="0"/>
            </a:endParaRPr>
          </a:p>
        </p:txBody>
      </p:sp>
      <p:sp>
        <p:nvSpPr>
          <p:cNvPr id="10" name="Text Box 31"/>
          <p:cNvSpPr txBox="1">
            <a:spLocks noChangeArrowheads="1"/>
          </p:cNvSpPr>
          <p:nvPr/>
        </p:nvSpPr>
        <p:spPr bwMode="auto">
          <a:xfrm>
            <a:off x="2228914" y="1084569"/>
            <a:ext cx="213200"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2300" i="1" dirty="0" smtClean="0">
                <a:solidFill>
                  <a:srgbClr val="000000"/>
                </a:solidFill>
                <a:latin typeface="Arial" charset="0"/>
              </a:rPr>
              <a:t>C</a:t>
            </a:r>
            <a:endParaRPr lang="en-US" sz="2300" i="1" dirty="0">
              <a:solidFill>
                <a:srgbClr val="000000"/>
              </a:solidFill>
              <a:latin typeface="Arial" charset="0"/>
            </a:endParaRPr>
          </a:p>
        </p:txBody>
      </p:sp>
      <p:sp>
        <p:nvSpPr>
          <p:cNvPr id="11" name="Text Box 31"/>
          <p:cNvSpPr txBox="1">
            <a:spLocks noChangeArrowheads="1"/>
          </p:cNvSpPr>
          <p:nvPr/>
        </p:nvSpPr>
        <p:spPr bwMode="auto">
          <a:xfrm>
            <a:off x="3703143" y="1073310"/>
            <a:ext cx="197170"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2300" i="1" dirty="0" smtClean="0">
                <a:solidFill>
                  <a:srgbClr val="000000"/>
                </a:solidFill>
                <a:latin typeface="Arial" charset="0"/>
              </a:rPr>
              <a:t>E</a:t>
            </a:r>
            <a:endParaRPr lang="en-US" sz="2300" i="1" dirty="0">
              <a:solidFill>
                <a:srgbClr val="000000"/>
              </a:solidFill>
              <a:latin typeface="Arial" charset="0"/>
            </a:endParaRPr>
          </a:p>
        </p:txBody>
      </p:sp>
      <p:sp>
        <p:nvSpPr>
          <p:cNvPr id="12" name="Text Box 31"/>
          <p:cNvSpPr txBox="1">
            <a:spLocks noChangeArrowheads="1"/>
          </p:cNvSpPr>
          <p:nvPr/>
        </p:nvSpPr>
        <p:spPr bwMode="auto">
          <a:xfrm>
            <a:off x="2243060" y="2013783"/>
            <a:ext cx="163506"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2300" i="1" dirty="0" smtClean="0">
                <a:solidFill>
                  <a:srgbClr val="000000"/>
                </a:solidFill>
                <a:latin typeface="Arial" charset="0"/>
              </a:rPr>
              <a:t>c</a:t>
            </a:r>
            <a:endParaRPr lang="en-US" sz="2300" i="1" dirty="0">
              <a:solidFill>
                <a:srgbClr val="000000"/>
              </a:solidFill>
              <a:latin typeface="Arial" charset="0"/>
            </a:endParaRPr>
          </a:p>
        </p:txBody>
      </p:sp>
      <p:sp>
        <p:nvSpPr>
          <p:cNvPr id="13" name="Text Box 31"/>
          <p:cNvSpPr txBox="1">
            <a:spLocks noChangeArrowheads="1"/>
          </p:cNvSpPr>
          <p:nvPr/>
        </p:nvSpPr>
        <p:spPr bwMode="auto">
          <a:xfrm>
            <a:off x="3703143" y="2016592"/>
            <a:ext cx="163506"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2300" i="1" dirty="0" smtClean="0">
                <a:solidFill>
                  <a:srgbClr val="000000"/>
                </a:solidFill>
                <a:latin typeface="Arial" charset="0"/>
              </a:rPr>
              <a:t>e</a:t>
            </a:r>
            <a:endParaRPr lang="en-US" sz="2300" i="1" dirty="0">
              <a:solidFill>
                <a:srgbClr val="000000"/>
              </a:solidFill>
              <a:latin typeface="Arial" charset="0"/>
            </a:endParaRPr>
          </a:p>
        </p:txBody>
      </p:sp>
      <p:sp>
        <p:nvSpPr>
          <p:cNvPr id="14" name="Text Box 31"/>
          <p:cNvSpPr txBox="1">
            <a:spLocks noChangeArrowheads="1"/>
          </p:cNvSpPr>
          <p:nvPr/>
        </p:nvSpPr>
        <p:spPr bwMode="auto">
          <a:xfrm>
            <a:off x="2198995" y="3764936"/>
            <a:ext cx="213200"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2300" i="1" dirty="0" smtClean="0">
                <a:solidFill>
                  <a:srgbClr val="000000"/>
                </a:solidFill>
                <a:latin typeface="Arial" charset="0"/>
              </a:rPr>
              <a:t>C</a:t>
            </a:r>
            <a:endParaRPr lang="en-US" sz="2300" i="1" dirty="0">
              <a:solidFill>
                <a:srgbClr val="000000"/>
              </a:solidFill>
              <a:latin typeface="Arial" charset="0"/>
            </a:endParaRPr>
          </a:p>
        </p:txBody>
      </p:sp>
      <p:sp>
        <p:nvSpPr>
          <p:cNvPr id="15" name="Text Box 31"/>
          <p:cNvSpPr txBox="1">
            <a:spLocks noChangeArrowheads="1"/>
          </p:cNvSpPr>
          <p:nvPr/>
        </p:nvSpPr>
        <p:spPr bwMode="auto">
          <a:xfrm>
            <a:off x="3716474" y="3764936"/>
            <a:ext cx="197170"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2300" i="1" dirty="0" smtClean="0">
                <a:solidFill>
                  <a:srgbClr val="000000"/>
                </a:solidFill>
                <a:latin typeface="Arial" charset="0"/>
              </a:rPr>
              <a:t>E</a:t>
            </a:r>
            <a:endParaRPr lang="en-US" sz="2300" i="1" dirty="0">
              <a:solidFill>
                <a:srgbClr val="000000"/>
              </a:solidFill>
              <a:latin typeface="Arial" charset="0"/>
            </a:endParaRPr>
          </a:p>
        </p:txBody>
      </p:sp>
      <p:sp>
        <p:nvSpPr>
          <p:cNvPr id="16" name="Text Box 31"/>
          <p:cNvSpPr txBox="1">
            <a:spLocks noChangeArrowheads="1"/>
          </p:cNvSpPr>
          <p:nvPr/>
        </p:nvSpPr>
        <p:spPr bwMode="auto">
          <a:xfrm>
            <a:off x="2233069" y="5285972"/>
            <a:ext cx="163506"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2300" i="1" dirty="0" smtClean="0">
                <a:solidFill>
                  <a:srgbClr val="000000"/>
                </a:solidFill>
                <a:latin typeface="Arial" charset="0"/>
              </a:rPr>
              <a:t>c</a:t>
            </a:r>
            <a:endParaRPr lang="en-US" sz="2300" i="1" dirty="0">
              <a:solidFill>
                <a:srgbClr val="000000"/>
              </a:solidFill>
              <a:latin typeface="Arial" charset="0"/>
            </a:endParaRPr>
          </a:p>
        </p:txBody>
      </p:sp>
      <p:sp>
        <p:nvSpPr>
          <p:cNvPr id="17" name="Text Box 31"/>
          <p:cNvSpPr txBox="1">
            <a:spLocks noChangeArrowheads="1"/>
          </p:cNvSpPr>
          <p:nvPr/>
        </p:nvSpPr>
        <p:spPr bwMode="auto">
          <a:xfrm>
            <a:off x="3687037" y="5276509"/>
            <a:ext cx="163506"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2300" i="1" dirty="0" smtClean="0">
                <a:solidFill>
                  <a:srgbClr val="000000"/>
                </a:solidFill>
                <a:latin typeface="Arial" charset="0"/>
              </a:rPr>
              <a:t>e</a:t>
            </a:r>
            <a:endParaRPr lang="en-US" sz="2300" i="1" dirty="0">
              <a:solidFill>
                <a:srgbClr val="000000"/>
              </a:solidFill>
              <a:latin typeface="Arial" charset="0"/>
            </a:endParaRPr>
          </a:p>
        </p:txBody>
      </p:sp>
      <p:sp>
        <p:nvSpPr>
          <p:cNvPr id="18" name="Text Box 31"/>
          <p:cNvSpPr txBox="1">
            <a:spLocks noChangeArrowheads="1"/>
          </p:cNvSpPr>
          <p:nvPr/>
        </p:nvSpPr>
        <p:spPr bwMode="auto">
          <a:xfrm>
            <a:off x="2225679" y="4336046"/>
            <a:ext cx="213200"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2300" i="1" dirty="0" smtClean="0">
                <a:solidFill>
                  <a:srgbClr val="000000"/>
                </a:solidFill>
                <a:latin typeface="Arial" charset="0"/>
              </a:rPr>
              <a:t>C</a:t>
            </a:r>
            <a:endParaRPr lang="en-US" sz="2300" i="1" dirty="0">
              <a:solidFill>
                <a:srgbClr val="000000"/>
              </a:solidFill>
              <a:latin typeface="Arial" charset="0"/>
            </a:endParaRPr>
          </a:p>
        </p:txBody>
      </p:sp>
      <p:sp>
        <p:nvSpPr>
          <p:cNvPr id="19" name="Text Box 31"/>
          <p:cNvSpPr txBox="1">
            <a:spLocks noChangeArrowheads="1"/>
          </p:cNvSpPr>
          <p:nvPr/>
        </p:nvSpPr>
        <p:spPr bwMode="auto">
          <a:xfrm>
            <a:off x="3687037" y="4343106"/>
            <a:ext cx="163506"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2300" i="1" dirty="0" smtClean="0">
                <a:solidFill>
                  <a:srgbClr val="000000"/>
                </a:solidFill>
                <a:latin typeface="Arial" charset="0"/>
              </a:rPr>
              <a:t>e</a:t>
            </a:r>
            <a:endParaRPr lang="en-US" sz="2300" i="1" dirty="0">
              <a:solidFill>
                <a:srgbClr val="000000"/>
              </a:solidFill>
              <a:latin typeface="Arial" charset="0"/>
            </a:endParaRPr>
          </a:p>
        </p:txBody>
      </p:sp>
      <p:sp>
        <p:nvSpPr>
          <p:cNvPr id="20" name="Text Box 31"/>
          <p:cNvSpPr txBox="1">
            <a:spLocks noChangeArrowheads="1"/>
          </p:cNvSpPr>
          <p:nvPr/>
        </p:nvSpPr>
        <p:spPr bwMode="auto">
          <a:xfrm>
            <a:off x="2238448" y="4684211"/>
            <a:ext cx="163506"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2300" i="1" dirty="0" smtClean="0">
                <a:solidFill>
                  <a:srgbClr val="000000"/>
                </a:solidFill>
                <a:latin typeface="Arial" charset="0"/>
              </a:rPr>
              <a:t>c</a:t>
            </a:r>
            <a:endParaRPr lang="en-US" sz="2300" i="1" dirty="0">
              <a:solidFill>
                <a:srgbClr val="000000"/>
              </a:solidFill>
              <a:latin typeface="Arial" charset="0"/>
            </a:endParaRPr>
          </a:p>
        </p:txBody>
      </p:sp>
      <p:sp>
        <p:nvSpPr>
          <p:cNvPr id="21" name="Text Box 31"/>
          <p:cNvSpPr txBox="1">
            <a:spLocks noChangeArrowheads="1"/>
          </p:cNvSpPr>
          <p:nvPr/>
        </p:nvSpPr>
        <p:spPr bwMode="auto">
          <a:xfrm>
            <a:off x="3686311" y="4689989"/>
            <a:ext cx="197170"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2300" i="1" dirty="0" smtClean="0">
                <a:solidFill>
                  <a:srgbClr val="000000"/>
                </a:solidFill>
                <a:latin typeface="Arial" charset="0"/>
              </a:rPr>
              <a:t>E</a:t>
            </a:r>
            <a:endParaRPr lang="en-US" sz="2300" i="1" dirty="0">
              <a:solidFill>
                <a:srgbClr val="000000"/>
              </a:solidFill>
              <a:latin typeface="Arial" charset="0"/>
            </a:endParaRPr>
          </a:p>
        </p:txBody>
      </p:sp>
      <p:grpSp>
        <p:nvGrpSpPr>
          <p:cNvPr id="22" name="Group 21"/>
          <p:cNvGrpSpPr/>
          <p:nvPr/>
        </p:nvGrpSpPr>
        <p:grpSpPr>
          <a:xfrm>
            <a:off x="2848784" y="2637322"/>
            <a:ext cx="318913" cy="320361"/>
            <a:chOff x="2476251" y="1832989"/>
            <a:chExt cx="318913" cy="320361"/>
          </a:xfrm>
        </p:grpSpPr>
        <p:sp>
          <p:nvSpPr>
            <p:cNvPr id="23" name="Oval 22"/>
            <p:cNvSpPr>
              <a:spLocks noChangeAspect="1"/>
            </p:cNvSpPr>
            <p:nvPr/>
          </p:nvSpPr>
          <p:spPr bwMode="auto">
            <a:xfrm>
              <a:off x="2476251" y="1834437"/>
              <a:ext cx="318913" cy="318913"/>
            </a:xfrm>
            <a:prstGeom prst="ellipse">
              <a:avLst/>
            </a:prstGeom>
            <a:solidFill>
              <a:srgbClr val="FF000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smtClean="0">
                <a:solidFill>
                  <a:srgbClr val="000000"/>
                </a:solidFill>
                <a:ea typeface="ＭＳ Ｐゴシック" charset="0"/>
              </a:endParaRPr>
            </a:p>
          </p:txBody>
        </p:sp>
        <p:sp>
          <p:nvSpPr>
            <p:cNvPr id="24" name="Text Box 31"/>
            <p:cNvSpPr txBox="1">
              <a:spLocks noChangeArrowheads="1"/>
            </p:cNvSpPr>
            <p:nvPr/>
          </p:nvSpPr>
          <p:spPr bwMode="auto">
            <a:xfrm>
              <a:off x="2503095" y="1832989"/>
              <a:ext cx="270204" cy="280744"/>
            </a:xfrm>
            <a:prstGeom prst="rect">
              <a:avLst/>
            </a:prstGeom>
            <a:noFill/>
            <a:ln w="6350" cmpd="sng">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pPr>
              <a:r>
                <a:rPr lang="en-US" sz="2000" dirty="0" smtClean="0">
                  <a:solidFill>
                    <a:srgbClr val="FFFFFF"/>
                  </a:solidFill>
                  <a:latin typeface="Arial" charset="0"/>
                </a:rPr>
                <a:t>3</a:t>
              </a:r>
              <a:endParaRPr lang="en-US" sz="2000" dirty="0">
                <a:solidFill>
                  <a:srgbClr val="FFFFFF"/>
                </a:solidFill>
                <a:latin typeface="Arial" charset="0"/>
              </a:endParaRPr>
            </a:p>
          </p:txBody>
        </p:sp>
      </p:grpSp>
    </p:spTree>
    <p:extLst>
      <p:ext uri="{BB962C8B-B14F-4D97-AF65-F5344CB8AC3E}">
        <p14:creationId xmlns:p14="http://schemas.microsoft.com/office/powerpoint/2010/main" val="253210889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08_17b_3CrossingOver-U.jpg"/>
          <p:cNvPicPr>
            <a:picLocks noChangeAspect="1"/>
          </p:cNvPicPr>
          <p:nvPr/>
        </p:nvPicPr>
        <p:blipFill rotWithShape="1">
          <a:blip r:embed="rId3" cstate="email">
            <a:extLst>
              <a:ext uri="{28A0092B-C50C-407E-A947-70E740481C1C}">
                <a14:useLocalDpi xmlns:a14="http://schemas.microsoft.com/office/drawing/2010/main" val="0"/>
              </a:ext>
            </a:extLst>
          </a:blip>
          <a:srcRect b="8333"/>
          <a:stretch/>
        </p:blipFill>
        <p:spPr>
          <a:xfrm>
            <a:off x="1200912" y="137160"/>
            <a:ext cx="6742176" cy="6035040"/>
          </a:xfrm>
          <a:prstGeom prst="rect">
            <a:avLst/>
          </a:prstGeom>
        </p:spPr>
      </p:pic>
      <p:sp>
        <p:nvSpPr>
          <p:cNvPr id="9217" name="Rectangle 3"/>
          <p:cNvSpPr>
            <a:spLocks noGrp="1" noChangeArrowheads="1"/>
          </p:cNvSpPr>
          <p:nvPr>
            <p:ph type="ctrTitle"/>
          </p:nvPr>
        </p:nvSpPr>
        <p:spPr bwMode="auto">
          <a:xfrm>
            <a:off x="20638" y="0"/>
            <a:ext cx="564832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1200" dirty="0">
                <a:latin typeface="Arial" charset="0"/>
              </a:rPr>
              <a:t>Figure </a:t>
            </a:r>
            <a:r>
              <a:rPr lang="en-US" sz="1200" dirty="0" smtClean="0">
                <a:latin typeface="Arial" charset="0"/>
              </a:rPr>
              <a:t>8.17b-3</a:t>
            </a:r>
            <a:endParaRPr lang="en-US" sz="1200" dirty="0">
              <a:latin typeface="Arial" charset="0"/>
            </a:endParaRPr>
          </a:p>
        </p:txBody>
      </p:sp>
      <p:sp>
        <p:nvSpPr>
          <p:cNvPr id="7" name="Text Box 31"/>
          <p:cNvSpPr txBox="1">
            <a:spLocks noChangeArrowheads="1"/>
          </p:cNvSpPr>
          <p:nvPr/>
        </p:nvSpPr>
        <p:spPr bwMode="auto">
          <a:xfrm>
            <a:off x="1813340" y="121787"/>
            <a:ext cx="213200"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2300" i="1" dirty="0" smtClean="0">
                <a:solidFill>
                  <a:srgbClr val="000000"/>
                </a:solidFill>
                <a:latin typeface="Arial" charset="0"/>
              </a:rPr>
              <a:t>C</a:t>
            </a:r>
            <a:endParaRPr lang="en-US" sz="2300" i="1" dirty="0">
              <a:solidFill>
                <a:srgbClr val="000000"/>
              </a:solidFill>
              <a:latin typeface="Arial" charset="0"/>
            </a:endParaRPr>
          </a:p>
        </p:txBody>
      </p:sp>
      <p:sp>
        <p:nvSpPr>
          <p:cNvPr id="8" name="Text Box 31"/>
          <p:cNvSpPr txBox="1">
            <a:spLocks noChangeArrowheads="1"/>
          </p:cNvSpPr>
          <p:nvPr/>
        </p:nvSpPr>
        <p:spPr bwMode="auto">
          <a:xfrm>
            <a:off x="3304722" y="124596"/>
            <a:ext cx="197170"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2300" i="1" dirty="0" smtClean="0">
                <a:solidFill>
                  <a:srgbClr val="000000"/>
                </a:solidFill>
                <a:latin typeface="Arial" charset="0"/>
              </a:rPr>
              <a:t>E</a:t>
            </a:r>
            <a:endParaRPr lang="en-US" sz="2300" i="1" dirty="0">
              <a:solidFill>
                <a:srgbClr val="000000"/>
              </a:solidFill>
              <a:latin typeface="Arial" charset="0"/>
            </a:endParaRPr>
          </a:p>
        </p:txBody>
      </p:sp>
      <p:sp>
        <p:nvSpPr>
          <p:cNvPr id="9" name="Text Box 31"/>
          <p:cNvSpPr txBox="1">
            <a:spLocks noChangeArrowheads="1"/>
          </p:cNvSpPr>
          <p:nvPr/>
        </p:nvSpPr>
        <p:spPr bwMode="auto">
          <a:xfrm>
            <a:off x="1828800" y="1615439"/>
            <a:ext cx="148046"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2300" i="1" dirty="0" smtClean="0">
                <a:solidFill>
                  <a:srgbClr val="000000"/>
                </a:solidFill>
                <a:latin typeface="Arial" charset="0"/>
              </a:rPr>
              <a:t>c</a:t>
            </a:r>
            <a:endParaRPr lang="en-US" sz="2300" i="1" dirty="0">
              <a:solidFill>
                <a:srgbClr val="000000"/>
              </a:solidFill>
              <a:latin typeface="Arial" charset="0"/>
            </a:endParaRPr>
          </a:p>
        </p:txBody>
      </p:sp>
      <p:sp>
        <p:nvSpPr>
          <p:cNvPr id="10" name="Text Box 31"/>
          <p:cNvSpPr txBox="1">
            <a:spLocks noChangeArrowheads="1"/>
          </p:cNvSpPr>
          <p:nvPr/>
        </p:nvSpPr>
        <p:spPr bwMode="auto">
          <a:xfrm>
            <a:off x="3274893" y="1618248"/>
            <a:ext cx="148046"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2300" i="1" dirty="0" smtClean="0">
                <a:solidFill>
                  <a:srgbClr val="000000"/>
                </a:solidFill>
                <a:latin typeface="Arial" charset="0"/>
              </a:rPr>
              <a:t>e</a:t>
            </a:r>
            <a:endParaRPr lang="en-US" sz="2300" i="1" dirty="0">
              <a:solidFill>
                <a:srgbClr val="000000"/>
              </a:solidFill>
              <a:latin typeface="Arial" charset="0"/>
            </a:endParaRPr>
          </a:p>
        </p:txBody>
      </p:sp>
      <p:sp>
        <p:nvSpPr>
          <p:cNvPr id="11" name="Text Box 31"/>
          <p:cNvSpPr txBox="1">
            <a:spLocks noChangeArrowheads="1"/>
          </p:cNvSpPr>
          <p:nvPr/>
        </p:nvSpPr>
        <p:spPr bwMode="auto">
          <a:xfrm>
            <a:off x="1813340" y="710165"/>
            <a:ext cx="213200"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2300" i="1" dirty="0" smtClean="0">
                <a:solidFill>
                  <a:srgbClr val="000000"/>
                </a:solidFill>
                <a:latin typeface="Arial" charset="0"/>
              </a:rPr>
              <a:t>C</a:t>
            </a:r>
            <a:endParaRPr lang="en-US" sz="2300" i="1" dirty="0">
              <a:solidFill>
                <a:srgbClr val="000000"/>
              </a:solidFill>
              <a:latin typeface="Arial" charset="0"/>
            </a:endParaRPr>
          </a:p>
        </p:txBody>
      </p:sp>
      <p:sp>
        <p:nvSpPr>
          <p:cNvPr id="12" name="Text Box 31"/>
          <p:cNvSpPr txBox="1">
            <a:spLocks noChangeArrowheads="1"/>
          </p:cNvSpPr>
          <p:nvPr/>
        </p:nvSpPr>
        <p:spPr bwMode="auto">
          <a:xfrm>
            <a:off x="3274893" y="684838"/>
            <a:ext cx="148046"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2300" i="1" dirty="0" smtClean="0">
                <a:solidFill>
                  <a:srgbClr val="000000"/>
                </a:solidFill>
                <a:latin typeface="Arial" charset="0"/>
              </a:rPr>
              <a:t>e</a:t>
            </a:r>
            <a:endParaRPr lang="en-US" sz="2300" i="1" dirty="0">
              <a:solidFill>
                <a:srgbClr val="000000"/>
              </a:solidFill>
              <a:latin typeface="Arial" charset="0"/>
            </a:endParaRPr>
          </a:p>
        </p:txBody>
      </p:sp>
      <p:sp>
        <p:nvSpPr>
          <p:cNvPr id="13" name="Text Box 31"/>
          <p:cNvSpPr txBox="1">
            <a:spLocks noChangeArrowheads="1"/>
          </p:cNvSpPr>
          <p:nvPr/>
        </p:nvSpPr>
        <p:spPr bwMode="auto">
          <a:xfrm>
            <a:off x="1818719" y="1041815"/>
            <a:ext cx="163506"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2300" i="1" dirty="0" smtClean="0">
                <a:solidFill>
                  <a:srgbClr val="000000"/>
                </a:solidFill>
                <a:latin typeface="Arial" charset="0"/>
              </a:rPr>
              <a:t>c</a:t>
            </a:r>
            <a:endParaRPr lang="en-US" sz="2300" i="1" dirty="0">
              <a:solidFill>
                <a:srgbClr val="000000"/>
              </a:solidFill>
              <a:latin typeface="Arial" charset="0"/>
            </a:endParaRPr>
          </a:p>
        </p:txBody>
      </p:sp>
      <p:sp>
        <p:nvSpPr>
          <p:cNvPr id="14" name="Text Box 31"/>
          <p:cNvSpPr txBox="1">
            <a:spLocks noChangeArrowheads="1"/>
          </p:cNvSpPr>
          <p:nvPr/>
        </p:nvSpPr>
        <p:spPr bwMode="auto">
          <a:xfrm>
            <a:off x="3283454" y="1058694"/>
            <a:ext cx="178527"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2300" i="1" dirty="0" smtClean="0">
                <a:solidFill>
                  <a:srgbClr val="000000"/>
                </a:solidFill>
                <a:latin typeface="Arial" charset="0"/>
              </a:rPr>
              <a:t>E</a:t>
            </a:r>
            <a:endParaRPr lang="en-US" sz="2300" i="1" dirty="0">
              <a:solidFill>
                <a:srgbClr val="000000"/>
              </a:solidFill>
              <a:latin typeface="Arial" charset="0"/>
            </a:endParaRPr>
          </a:p>
        </p:txBody>
      </p:sp>
      <p:sp>
        <p:nvSpPr>
          <p:cNvPr id="15" name="Text Box 31"/>
          <p:cNvSpPr txBox="1">
            <a:spLocks noChangeArrowheads="1"/>
          </p:cNvSpPr>
          <p:nvPr/>
        </p:nvSpPr>
        <p:spPr bwMode="auto">
          <a:xfrm>
            <a:off x="1706740" y="3415409"/>
            <a:ext cx="213200"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2300" i="1" dirty="0" smtClean="0">
                <a:solidFill>
                  <a:srgbClr val="000000"/>
                </a:solidFill>
                <a:latin typeface="Arial" charset="0"/>
              </a:rPr>
              <a:t>C</a:t>
            </a:r>
            <a:endParaRPr lang="en-US" sz="2300" i="1" dirty="0">
              <a:solidFill>
                <a:srgbClr val="000000"/>
              </a:solidFill>
              <a:latin typeface="Arial" charset="0"/>
            </a:endParaRPr>
          </a:p>
        </p:txBody>
      </p:sp>
      <p:sp>
        <p:nvSpPr>
          <p:cNvPr id="16" name="Text Box 31"/>
          <p:cNvSpPr txBox="1">
            <a:spLocks noChangeArrowheads="1"/>
          </p:cNvSpPr>
          <p:nvPr/>
        </p:nvSpPr>
        <p:spPr bwMode="auto">
          <a:xfrm>
            <a:off x="3241383" y="3400515"/>
            <a:ext cx="197170" cy="389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2300" i="1" dirty="0" smtClean="0">
                <a:solidFill>
                  <a:srgbClr val="000000"/>
                </a:solidFill>
                <a:latin typeface="Arial" charset="0"/>
              </a:rPr>
              <a:t>E</a:t>
            </a:r>
            <a:endParaRPr lang="en-US" sz="2300" i="1" dirty="0">
              <a:solidFill>
                <a:srgbClr val="000000"/>
              </a:solidFill>
              <a:latin typeface="Arial" charset="0"/>
            </a:endParaRPr>
          </a:p>
        </p:txBody>
      </p:sp>
      <p:sp>
        <p:nvSpPr>
          <p:cNvPr id="17" name="Text Box 31"/>
          <p:cNvSpPr txBox="1">
            <a:spLocks noChangeArrowheads="1"/>
          </p:cNvSpPr>
          <p:nvPr/>
        </p:nvSpPr>
        <p:spPr bwMode="auto">
          <a:xfrm>
            <a:off x="1726187" y="5480289"/>
            <a:ext cx="163506" cy="389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2300" i="1" dirty="0" smtClean="0">
                <a:solidFill>
                  <a:srgbClr val="000000"/>
                </a:solidFill>
                <a:latin typeface="Arial" charset="0"/>
              </a:rPr>
              <a:t>c</a:t>
            </a:r>
            <a:endParaRPr lang="en-US" sz="2300" i="1" dirty="0">
              <a:solidFill>
                <a:srgbClr val="000000"/>
              </a:solidFill>
              <a:latin typeface="Arial" charset="0"/>
            </a:endParaRPr>
          </a:p>
        </p:txBody>
      </p:sp>
      <p:sp>
        <p:nvSpPr>
          <p:cNvPr id="18" name="Text Box 31"/>
          <p:cNvSpPr txBox="1">
            <a:spLocks noChangeArrowheads="1"/>
          </p:cNvSpPr>
          <p:nvPr/>
        </p:nvSpPr>
        <p:spPr bwMode="auto">
          <a:xfrm>
            <a:off x="3241383" y="5483098"/>
            <a:ext cx="163506" cy="389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2300" i="1" dirty="0" smtClean="0">
                <a:solidFill>
                  <a:srgbClr val="000000"/>
                </a:solidFill>
                <a:latin typeface="Arial" charset="0"/>
              </a:rPr>
              <a:t>e</a:t>
            </a:r>
            <a:endParaRPr lang="en-US" sz="2300" i="1" dirty="0">
              <a:solidFill>
                <a:srgbClr val="000000"/>
              </a:solidFill>
              <a:latin typeface="Arial" charset="0"/>
            </a:endParaRPr>
          </a:p>
        </p:txBody>
      </p:sp>
      <p:sp>
        <p:nvSpPr>
          <p:cNvPr id="19" name="Text Box 31"/>
          <p:cNvSpPr txBox="1">
            <a:spLocks noChangeArrowheads="1"/>
          </p:cNvSpPr>
          <p:nvPr/>
        </p:nvSpPr>
        <p:spPr bwMode="auto">
          <a:xfrm>
            <a:off x="1706740" y="4122000"/>
            <a:ext cx="213200"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2300" i="1" dirty="0" smtClean="0">
                <a:solidFill>
                  <a:srgbClr val="000000"/>
                </a:solidFill>
                <a:latin typeface="Arial" charset="0"/>
              </a:rPr>
              <a:t>C</a:t>
            </a:r>
            <a:endParaRPr lang="en-US" sz="2300" i="1" dirty="0">
              <a:solidFill>
                <a:srgbClr val="000000"/>
              </a:solidFill>
              <a:latin typeface="Arial" charset="0"/>
            </a:endParaRPr>
          </a:p>
        </p:txBody>
      </p:sp>
      <p:sp>
        <p:nvSpPr>
          <p:cNvPr id="20" name="Text Box 31"/>
          <p:cNvSpPr txBox="1">
            <a:spLocks noChangeArrowheads="1"/>
          </p:cNvSpPr>
          <p:nvPr/>
        </p:nvSpPr>
        <p:spPr bwMode="auto">
          <a:xfrm>
            <a:off x="3246762" y="4107110"/>
            <a:ext cx="163506" cy="389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2300" i="1" dirty="0" smtClean="0">
                <a:solidFill>
                  <a:srgbClr val="000000"/>
                </a:solidFill>
                <a:latin typeface="Arial" charset="0"/>
              </a:rPr>
              <a:t>e</a:t>
            </a:r>
            <a:endParaRPr lang="en-US" sz="2300" i="1" dirty="0">
              <a:solidFill>
                <a:srgbClr val="000000"/>
              </a:solidFill>
              <a:latin typeface="Arial" charset="0"/>
            </a:endParaRPr>
          </a:p>
        </p:txBody>
      </p:sp>
      <p:sp>
        <p:nvSpPr>
          <p:cNvPr id="21" name="Text Box 31"/>
          <p:cNvSpPr txBox="1">
            <a:spLocks noChangeArrowheads="1"/>
          </p:cNvSpPr>
          <p:nvPr/>
        </p:nvSpPr>
        <p:spPr bwMode="auto">
          <a:xfrm>
            <a:off x="1720808" y="4817345"/>
            <a:ext cx="163506"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2300" i="1" dirty="0" smtClean="0">
                <a:solidFill>
                  <a:srgbClr val="000000"/>
                </a:solidFill>
                <a:latin typeface="Arial" charset="0"/>
              </a:rPr>
              <a:t>c</a:t>
            </a:r>
            <a:endParaRPr lang="en-US" sz="2300" i="1" dirty="0">
              <a:solidFill>
                <a:srgbClr val="000000"/>
              </a:solidFill>
              <a:latin typeface="Arial" charset="0"/>
            </a:endParaRPr>
          </a:p>
        </p:txBody>
      </p:sp>
      <p:sp>
        <p:nvSpPr>
          <p:cNvPr id="22" name="Text Box 31"/>
          <p:cNvSpPr txBox="1">
            <a:spLocks noChangeArrowheads="1"/>
          </p:cNvSpPr>
          <p:nvPr/>
        </p:nvSpPr>
        <p:spPr bwMode="auto">
          <a:xfrm>
            <a:off x="3246762" y="4811145"/>
            <a:ext cx="197170" cy="389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2300" i="1" dirty="0" smtClean="0">
                <a:solidFill>
                  <a:srgbClr val="000000"/>
                </a:solidFill>
                <a:latin typeface="Arial" charset="0"/>
              </a:rPr>
              <a:t>E</a:t>
            </a:r>
            <a:endParaRPr lang="en-US" sz="2300" i="1" dirty="0">
              <a:solidFill>
                <a:srgbClr val="000000"/>
              </a:solidFill>
              <a:latin typeface="Arial" charset="0"/>
            </a:endParaRPr>
          </a:p>
        </p:txBody>
      </p:sp>
      <p:sp>
        <p:nvSpPr>
          <p:cNvPr id="23" name="Text Box 31"/>
          <p:cNvSpPr txBox="1">
            <a:spLocks noChangeArrowheads="1"/>
          </p:cNvSpPr>
          <p:nvPr/>
        </p:nvSpPr>
        <p:spPr bwMode="auto">
          <a:xfrm>
            <a:off x="3156773" y="2122656"/>
            <a:ext cx="3892091"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2300" dirty="0" smtClean="0">
                <a:solidFill>
                  <a:srgbClr val="000000"/>
                </a:solidFill>
                <a:latin typeface="Arial" charset="0"/>
              </a:rPr>
              <a:t>Separation of chromatids at</a:t>
            </a:r>
            <a:br>
              <a:rPr lang="en-US" sz="2300" dirty="0" smtClean="0">
                <a:solidFill>
                  <a:srgbClr val="000000"/>
                </a:solidFill>
                <a:latin typeface="Arial" charset="0"/>
              </a:rPr>
            </a:br>
            <a:r>
              <a:rPr lang="en-US" sz="2300" dirty="0" smtClean="0">
                <a:solidFill>
                  <a:srgbClr val="000000"/>
                </a:solidFill>
                <a:latin typeface="Arial" charset="0"/>
              </a:rPr>
              <a:t>anaphase</a:t>
            </a:r>
            <a:r>
              <a:rPr lang="en-US" sz="2300" dirty="0" smtClean="0">
                <a:solidFill>
                  <a:srgbClr val="000000"/>
                </a:solidFill>
                <a:latin typeface="Times New Roman" panose="02020603050405020304" pitchFamily="18" charset="0"/>
                <a:cs typeface="Times New Roman" panose="02020603050405020304" pitchFamily="18" charset="0"/>
              </a:rPr>
              <a:t> II </a:t>
            </a:r>
            <a:r>
              <a:rPr lang="en-US" sz="2300" dirty="0" smtClean="0">
                <a:solidFill>
                  <a:srgbClr val="000000"/>
                </a:solidFill>
                <a:latin typeface="Arial" charset="0"/>
              </a:rPr>
              <a:t>and</a:t>
            </a:r>
            <a:br>
              <a:rPr lang="en-US" sz="2300" dirty="0" smtClean="0">
                <a:solidFill>
                  <a:srgbClr val="000000"/>
                </a:solidFill>
                <a:latin typeface="Arial" charset="0"/>
              </a:rPr>
            </a:br>
            <a:r>
              <a:rPr lang="en-US" sz="2300" dirty="0" smtClean="0">
                <a:solidFill>
                  <a:srgbClr val="000000"/>
                </a:solidFill>
                <a:latin typeface="Arial" charset="0"/>
              </a:rPr>
              <a:t>completion of meiosis</a:t>
            </a:r>
            <a:endParaRPr lang="en-US" sz="2300" dirty="0">
              <a:solidFill>
                <a:srgbClr val="000000"/>
              </a:solidFill>
              <a:latin typeface="Arial" charset="0"/>
            </a:endParaRPr>
          </a:p>
        </p:txBody>
      </p:sp>
      <p:sp>
        <p:nvSpPr>
          <p:cNvPr id="24" name="Text Box 31"/>
          <p:cNvSpPr txBox="1">
            <a:spLocks noChangeArrowheads="1"/>
          </p:cNvSpPr>
          <p:nvPr/>
        </p:nvSpPr>
        <p:spPr bwMode="auto">
          <a:xfrm>
            <a:off x="3859599" y="3565953"/>
            <a:ext cx="4138954"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2300" dirty="0" smtClean="0">
                <a:solidFill>
                  <a:srgbClr val="000000"/>
                </a:solidFill>
                <a:latin typeface="Arial" charset="0"/>
              </a:rPr>
              <a:t>Parental type of chromosome</a:t>
            </a:r>
            <a:endParaRPr lang="en-US" sz="2300" dirty="0">
              <a:solidFill>
                <a:srgbClr val="000000"/>
              </a:solidFill>
              <a:latin typeface="Arial" charset="0"/>
            </a:endParaRPr>
          </a:p>
        </p:txBody>
      </p:sp>
      <p:sp>
        <p:nvSpPr>
          <p:cNvPr id="25" name="Text Box 31"/>
          <p:cNvSpPr txBox="1">
            <a:spLocks noChangeArrowheads="1"/>
          </p:cNvSpPr>
          <p:nvPr/>
        </p:nvSpPr>
        <p:spPr bwMode="auto">
          <a:xfrm>
            <a:off x="3859599" y="4268360"/>
            <a:ext cx="3795911"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2300" dirty="0" smtClean="0">
                <a:solidFill>
                  <a:srgbClr val="000000"/>
                </a:solidFill>
                <a:latin typeface="Arial" charset="0"/>
              </a:rPr>
              <a:t>Recombinant chromosome</a:t>
            </a:r>
            <a:endParaRPr lang="en-US" sz="2300" dirty="0">
              <a:solidFill>
                <a:srgbClr val="000000"/>
              </a:solidFill>
              <a:latin typeface="Arial" charset="0"/>
            </a:endParaRPr>
          </a:p>
        </p:txBody>
      </p:sp>
      <p:sp>
        <p:nvSpPr>
          <p:cNvPr id="26" name="Text Box 31"/>
          <p:cNvSpPr txBox="1">
            <a:spLocks noChangeArrowheads="1"/>
          </p:cNvSpPr>
          <p:nvPr/>
        </p:nvSpPr>
        <p:spPr bwMode="auto">
          <a:xfrm>
            <a:off x="3859598" y="5002341"/>
            <a:ext cx="3795911"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2300" dirty="0" smtClean="0">
                <a:solidFill>
                  <a:srgbClr val="000000"/>
                </a:solidFill>
                <a:latin typeface="Arial" charset="0"/>
              </a:rPr>
              <a:t>Recombinant chromosome</a:t>
            </a:r>
            <a:endParaRPr lang="en-US" sz="2300" dirty="0">
              <a:solidFill>
                <a:srgbClr val="000000"/>
              </a:solidFill>
              <a:latin typeface="Arial" charset="0"/>
            </a:endParaRPr>
          </a:p>
        </p:txBody>
      </p:sp>
      <p:sp>
        <p:nvSpPr>
          <p:cNvPr id="28" name="Text Box 31"/>
          <p:cNvSpPr txBox="1">
            <a:spLocks noChangeArrowheads="1"/>
          </p:cNvSpPr>
          <p:nvPr/>
        </p:nvSpPr>
        <p:spPr bwMode="auto">
          <a:xfrm>
            <a:off x="3859599" y="5652624"/>
            <a:ext cx="4138954"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2300" dirty="0" smtClean="0">
                <a:solidFill>
                  <a:srgbClr val="000000"/>
                </a:solidFill>
                <a:latin typeface="Arial" charset="0"/>
              </a:rPr>
              <a:t>Parental type of chromosome</a:t>
            </a:r>
            <a:endParaRPr lang="en-US" sz="2300" dirty="0">
              <a:solidFill>
                <a:srgbClr val="000000"/>
              </a:solidFill>
              <a:latin typeface="Arial" charset="0"/>
            </a:endParaRPr>
          </a:p>
        </p:txBody>
      </p:sp>
      <p:sp>
        <p:nvSpPr>
          <p:cNvPr id="29" name="Text Box 31"/>
          <p:cNvSpPr txBox="1">
            <a:spLocks noChangeArrowheads="1"/>
          </p:cNvSpPr>
          <p:nvPr/>
        </p:nvSpPr>
        <p:spPr bwMode="auto">
          <a:xfrm>
            <a:off x="2474199" y="6194099"/>
            <a:ext cx="4381008"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2300" dirty="0" smtClean="0">
                <a:solidFill>
                  <a:srgbClr val="000000"/>
                </a:solidFill>
                <a:latin typeface="Arial" charset="0"/>
              </a:rPr>
              <a:t>Gametes of four genetic types</a:t>
            </a:r>
            <a:endParaRPr lang="en-US" sz="2300" dirty="0">
              <a:solidFill>
                <a:srgbClr val="000000"/>
              </a:solidFill>
              <a:latin typeface="Arial" charset="0"/>
            </a:endParaRPr>
          </a:p>
        </p:txBody>
      </p:sp>
      <p:grpSp>
        <p:nvGrpSpPr>
          <p:cNvPr id="27" name="Group 26"/>
          <p:cNvGrpSpPr/>
          <p:nvPr/>
        </p:nvGrpSpPr>
        <p:grpSpPr>
          <a:xfrm>
            <a:off x="2442383" y="2146256"/>
            <a:ext cx="318913" cy="320361"/>
            <a:chOff x="2476251" y="1832989"/>
            <a:chExt cx="318913" cy="320361"/>
          </a:xfrm>
        </p:grpSpPr>
        <p:sp>
          <p:nvSpPr>
            <p:cNvPr id="30" name="Oval 29"/>
            <p:cNvSpPr>
              <a:spLocks noChangeAspect="1"/>
            </p:cNvSpPr>
            <p:nvPr/>
          </p:nvSpPr>
          <p:spPr bwMode="auto">
            <a:xfrm>
              <a:off x="2476251" y="1834437"/>
              <a:ext cx="318913" cy="318913"/>
            </a:xfrm>
            <a:prstGeom prst="ellipse">
              <a:avLst/>
            </a:prstGeom>
            <a:solidFill>
              <a:srgbClr val="FF000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smtClean="0">
                <a:solidFill>
                  <a:srgbClr val="000000"/>
                </a:solidFill>
                <a:ea typeface="ＭＳ Ｐゴシック" charset="0"/>
              </a:endParaRPr>
            </a:p>
          </p:txBody>
        </p:sp>
        <p:sp>
          <p:nvSpPr>
            <p:cNvPr id="31" name="Text Box 31"/>
            <p:cNvSpPr txBox="1">
              <a:spLocks noChangeArrowheads="1"/>
            </p:cNvSpPr>
            <p:nvPr/>
          </p:nvSpPr>
          <p:spPr bwMode="auto">
            <a:xfrm>
              <a:off x="2503095" y="1832989"/>
              <a:ext cx="270204" cy="280744"/>
            </a:xfrm>
            <a:prstGeom prst="rect">
              <a:avLst/>
            </a:prstGeom>
            <a:noFill/>
            <a:ln w="6350" cmpd="sng">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pPr>
              <a:r>
                <a:rPr lang="en-US" sz="2000" dirty="0" smtClean="0">
                  <a:solidFill>
                    <a:srgbClr val="FFFFFF"/>
                  </a:solidFill>
                  <a:latin typeface="Arial" charset="0"/>
                </a:rPr>
                <a:t>4</a:t>
              </a:r>
              <a:endParaRPr lang="en-US" sz="2000" dirty="0">
                <a:solidFill>
                  <a:srgbClr val="FFFFFF"/>
                </a:solidFill>
                <a:latin typeface="Arial" charset="0"/>
              </a:endParaRPr>
            </a:p>
          </p:txBody>
        </p:sp>
      </p:grpSp>
    </p:spTree>
    <p:extLst>
      <p:ext uri="{BB962C8B-B14F-4D97-AF65-F5344CB8AC3E}">
        <p14:creationId xmlns:p14="http://schemas.microsoft.com/office/powerpoint/2010/main" val="269788593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hlinkClick r:id="rId2"/>
              </a:rPr>
              <a:t>Crossing Over </a:t>
            </a:r>
            <a:endParaRPr lang="en-US" dirty="0"/>
          </a:p>
        </p:txBody>
      </p:sp>
    </p:spTree>
    <p:extLst>
      <p:ext uri="{BB962C8B-B14F-4D97-AF65-F5344CB8AC3E}">
        <p14:creationId xmlns:p14="http://schemas.microsoft.com/office/powerpoint/2010/main" val="140625845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Animation: Genetic Variation</a:t>
            </a:r>
          </a:p>
        </p:txBody>
      </p:sp>
      <p:sp>
        <p:nvSpPr>
          <p:cNvPr id="4" name="Footer Placeholder 3"/>
          <p:cNvSpPr>
            <a:spLocks noGrp="1"/>
          </p:cNvSpPr>
          <p:nvPr>
            <p:ph type="ftr" sz="quarter" idx="11"/>
          </p:nvPr>
        </p:nvSpPr>
        <p:spPr/>
        <p:txBody>
          <a:bodyPr/>
          <a:lstStyle/>
          <a:p>
            <a:r>
              <a:rPr lang="en-US" smtClean="0"/>
              <a:t>© 2015 Pearson Education, Inc.</a:t>
            </a:r>
            <a:endParaRPr lang="en-US" dirty="0"/>
          </a:p>
        </p:txBody>
      </p:sp>
      <p:pic>
        <p:nvPicPr>
          <p:cNvPr id="3" name="13_11GeneticVariation_A.mpg">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524000" y="1143000"/>
            <a:ext cx="6096000" cy="4572000"/>
          </a:xfrm>
          <a:prstGeom prst="rect">
            <a:avLst/>
          </a:prstGeom>
        </p:spPr>
      </p:pic>
    </p:spTree>
    <p:extLst>
      <p:ext uri="{BB962C8B-B14F-4D97-AF65-F5344CB8AC3E}">
        <p14:creationId xmlns:p14="http://schemas.microsoft.com/office/powerpoint/2010/main" val="225312575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8_11HomologousPair-U.jpg"/>
          <p:cNvPicPr>
            <a:picLocks noChangeAspect="1"/>
          </p:cNvPicPr>
          <p:nvPr/>
        </p:nvPicPr>
        <p:blipFill rotWithShape="1">
          <a:blip r:embed="rId3" cstate="email">
            <a:extLst>
              <a:ext uri="{28A0092B-C50C-407E-A947-70E740481C1C}">
                <a14:useLocalDpi xmlns:a14="http://schemas.microsoft.com/office/drawing/2010/main" val="0"/>
              </a:ext>
            </a:extLst>
          </a:blip>
          <a:srcRect b="8022"/>
          <a:stretch/>
        </p:blipFill>
        <p:spPr>
          <a:xfrm>
            <a:off x="2484120" y="1795272"/>
            <a:ext cx="4175760" cy="3005328"/>
          </a:xfrm>
          <a:prstGeom prst="rect">
            <a:avLst/>
          </a:prstGeom>
        </p:spPr>
      </p:pic>
      <p:sp>
        <p:nvSpPr>
          <p:cNvPr id="9217" name="Rectangle 3"/>
          <p:cNvSpPr>
            <a:spLocks noGrp="1" noChangeArrowheads="1"/>
          </p:cNvSpPr>
          <p:nvPr>
            <p:ph type="ctrTitle"/>
          </p:nvPr>
        </p:nvSpPr>
        <p:spPr bwMode="auto">
          <a:xfrm>
            <a:off x="20638" y="0"/>
            <a:ext cx="564832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1200" dirty="0">
                <a:latin typeface="Arial" charset="0"/>
              </a:rPr>
              <a:t>Figure </a:t>
            </a:r>
            <a:r>
              <a:rPr lang="en-US" sz="1200" dirty="0" smtClean="0">
                <a:latin typeface="Arial" charset="0"/>
              </a:rPr>
              <a:t>8.11</a:t>
            </a:r>
            <a:endParaRPr lang="en-US" sz="1200" dirty="0">
              <a:latin typeface="Arial" charset="0"/>
            </a:endParaRPr>
          </a:p>
        </p:txBody>
      </p:sp>
      <p:sp>
        <p:nvSpPr>
          <p:cNvPr id="27" name="Text Box 31"/>
          <p:cNvSpPr txBox="1">
            <a:spLocks noChangeArrowheads="1"/>
          </p:cNvSpPr>
          <p:nvPr/>
        </p:nvSpPr>
        <p:spPr bwMode="auto">
          <a:xfrm>
            <a:off x="2515011" y="2750402"/>
            <a:ext cx="75661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2000" dirty="0" smtClean="0">
                <a:solidFill>
                  <a:srgbClr val="000000"/>
                </a:solidFill>
                <a:latin typeface="Arial" charset="0"/>
              </a:rPr>
              <a:t>Locus</a:t>
            </a:r>
            <a:endParaRPr lang="en-US" sz="2000" dirty="0">
              <a:solidFill>
                <a:srgbClr val="000000"/>
              </a:solidFill>
              <a:latin typeface="Arial" charset="0"/>
            </a:endParaRPr>
          </a:p>
        </p:txBody>
      </p:sp>
      <p:cxnSp>
        <p:nvCxnSpPr>
          <p:cNvPr id="6" name="Straight Connector 5"/>
          <p:cNvCxnSpPr/>
          <p:nvPr/>
        </p:nvCxnSpPr>
        <p:spPr bwMode="auto">
          <a:xfrm>
            <a:off x="3367785" y="2896761"/>
            <a:ext cx="1143925" cy="7213"/>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 name="Right Brace 2"/>
          <p:cNvSpPr/>
          <p:nvPr/>
        </p:nvSpPr>
        <p:spPr bwMode="auto">
          <a:xfrm rot="16200000">
            <a:off x="4958345" y="1863905"/>
            <a:ext cx="225419" cy="1195820"/>
          </a:xfrm>
          <a:prstGeom prst="rightBrace">
            <a:avLst>
              <a:gd name="adj1" fmla="val 17708"/>
              <a:gd name="adj2" fmla="val 49753"/>
            </a:avLst>
          </a:prstGeom>
          <a:no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smtClean="0">
              <a:solidFill>
                <a:srgbClr val="000000"/>
              </a:solidFill>
              <a:ea typeface="ＭＳ Ｐゴシック" charset="0"/>
            </a:endParaRPr>
          </a:p>
        </p:txBody>
      </p:sp>
      <p:sp>
        <p:nvSpPr>
          <p:cNvPr id="7" name="Right Brace 6"/>
          <p:cNvSpPr/>
          <p:nvPr/>
        </p:nvSpPr>
        <p:spPr bwMode="auto">
          <a:xfrm rot="5400000">
            <a:off x="4630760" y="4243565"/>
            <a:ext cx="170486" cy="485719"/>
          </a:xfrm>
          <a:prstGeom prst="rightBrace">
            <a:avLst>
              <a:gd name="adj1" fmla="val 47178"/>
              <a:gd name="adj2" fmla="val 49753"/>
            </a:avLst>
          </a:prstGeom>
          <a:no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smtClean="0">
              <a:solidFill>
                <a:srgbClr val="000000"/>
              </a:solidFill>
              <a:ea typeface="ＭＳ Ｐゴシック" charset="0"/>
            </a:endParaRPr>
          </a:p>
        </p:txBody>
      </p:sp>
      <p:cxnSp>
        <p:nvCxnSpPr>
          <p:cNvPr id="8" name="Straight Connector 7"/>
          <p:cNvCxnSpPr/>
          <p:nvPr/>
        </p:nvCxnSpPr>
        <p:spPr bwMode="auto">
          <a:xfrm>
            <a:off x="4009157" y="3461143"/>
            <a:ext cx="658302" cy="5538"/>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Connector 10"/>
          <p:cNvCxnSpPr/>
          <p:nvPr/>
        </p:nvCxnSpPr>
        <p:spPr bwMode="auto">
          <a:xfrm flipV="1">
            <a:off x="3950590" y="4024365"/>
            <a:ext cx="522553" cy="158585"/>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Connector 12"/>
          <p:cNvCxnSpPr/>
          <p:nvPr/>
        </p:nvCxnSpPr>
        <p:spPr bwMode="auto">
          <a:xfrm>
            <a:off x="3945467" y="4182533"/>
            <a:ext cx="822476" cy="37775"/>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Text Box 31"/>
          <p:cNvSpPr txBox="1">
            <a:spLocks noChangeArrowheads="1"/>
          </p:cNvSpPr>
          <p:nvPr/>
        </p:nvSpPr>
        <p:spPr bwMode="auto">
          <a:xfrm>
            <a:off x="3527792" y="1761298"/>
            <a:ext cx="310662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pPr>
            <a:r>
              <a:rPr lang="en-US" sz="2000" dirty="0" smtClean="0">
                <a:solidFill>
                  <a:srgbClr val="000000"/>
                </a:solidFill>
                <a:latin typeface="Arial" charset="0"/>
              </a:rPr>
              <a:t>Pair of homologous</a:t>
            </a:r>
            <a:br>
              <a:rPr lang="en-US" sz="2000" dirty="0" smtClean="0">
                <a:solidFill>
                  <a:srgbClr val="000000"/>
                </a:solidFill>
                <a:latin typeface="Arial" charset="0"/>
              </a:rPr>
            </a:br>
            <a:r>
              <a:rPr lang="en-US" sz="2000" dirty="0" smtClean="0">
                <a:solidFill>
                  <a:srgbClr val="000000"/>
                </a:solidFill>
                <a:latin typeface="Arial" charset="0"/>
              </a:rPr>
              <a:t>duplicated chromosomes</a:t>
            </a:r>
            <a:endParaRPr lang="en-US" sz="2000" dirty="0">
              <a:solidFill>
                <a:srgbClr val="000000"/>
              </a:solidFill>
              <a:latin typeface="Arial" charset="0"/>
            </a:endParaRPr>
          </a:p>
        </p:txBody>
      </p:sp>
      <p:sp>
        <p:nvSpPr>
          <p:cNvPr id="16" name="Text Box 31"/>
          <p:cNvSpPr txBox="1">
            <a:spLocks noChangeArrowheads="1"/>
          </p:cNvSpPr>
          <p:nvPr/>
        </p:nvSpPr>
        <p:spPr bwMode="auto">
          <a:xfrm>
            <a:off x="2949494" y="4576741"/>
            <a:ext cx="353301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pPr>
            <a:r>
              <a:rPr lang="en-US" sz="2000" dirty="0" smtClean="0">
                <a:solidFill>
                  <a:srgbClr val="000000"/>
                </a:solidFill>
                <a:latin typeface="Arial" charset="0"/>
              </a:rPr>
              <a:t>One duplicated chromosome</a:t>
            </a:r>
            <a:endParaRPr lang="en-US" sz="2000" dirty="0">
              <a:solidFill>
                <a:srgbClr val="000000"/>
              </a:solidFill>
              <a:latin typeface="Arial" charset="0"/>
            </a:endParaRPr>
          </a:p>
        </p:txBody>
      </p:sp>
      <p:sp>
        <p:nvSpPr>
          <p:cNvPr id="17" name="Text Box 31"/>
          <p:cNvSpPr txBox="1">
            <a:spLocks noChangeArrowheads="1"/>
          </p:cNvSpPr>
          <p:nvPr/>
        </p:nvSpPr>
        <p:spPr bwMode="auto">
          <a:xfrm>
            <a:off x="2511092" y="3297765"/>
            <a:ext cx="143949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pPr>
            <a:r>
              <a:rPr lang="en-US" sz="2000" dirty="0" smtClean="0">
                <a:solidFill>
                  <a:srgbClr val="000000"/>
                </a:solidFill>
                <a:latin typeface="Arial" charset="0"/>
              </a:rPr>
              <a:t>Centromere</a:t>
            </a:r>
            <a:endParaRPr lang="en-US" sz="2000" dirty="0">
              <a:solidFill>
                <a:srgbClr val="000000"/>
              </a:solidFill>
              <a:latin typeface="Arial" charset="0"/>
            </a:endParaRPr>
          </a:p>
        </p:txBody>
      </p:sp>
      <p:sp>
        <p:nvSpPr>
          <p:cNvPr id="18" name="Text Box 31"/>
          <p:cNvSpPr txBox="1">
            <a:spLocks noChangeArrowheads="1"/>
          </p:cNvSpPr>
          <p:nvPr/>
        </p:nvSpPr>
        <p:spPr bwMode="auto">
          <a:xfrm>
            <a:off x="2512225" y="3740034"/>
            <a:ext cx="138179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2000" dirty="0" smtClean="0">
                <a:solidFill>
                  <a:srgbClr val="000000"/>
                </a:solidFill>
                <a:latin typeface="Arial" charset="0"/>
              </a:rPr>
              <a:t>Sister</a:t>
            </a:r>
            <a:br>
              <a:rPr lang="en-US" sz="2000" dirty="0" smtClean="0">
                <a:solidFill>
                  <a:srgbClr val="000000"/>
                </a:solidFill>
                <a:latin typeface="Arial" charset="0"/>
              </a:rPr>
            </a:br>
            <a:r>
              <a:rPr lang="en-US" sz="2000" dirty="0" smtClean="0">
                <a:solidFill>
                  <a:srgbClr val="000000"/>
                </a:solidFill>
                <a:latin typeface="Arial" charset="0"/>
              </a:rPr>
              <a:t>chromatids</a:t>
            </a:r>
            <a:endParaRPr lang="en-US" sz="2000" dirty="0">
              <a:solidFill>
                <a:srgbClr val="000000"/>
              </a:solidFill>
              <a:latin typeface="Arial" charset="0"/>
            </a:endParaRPr>
          </a:p>
        </p:txBody>
      </p:sp>
    </p:spTree>
    <p:extLst>
      <p:ext uri="{BB962C8B-B14F-4D97-AF65-F5344CB8AC3E}">
        <p14:creationId xmlns:p14="http://schemas.microsoft.com/office/powerpoint/2010/main" val="374505732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Answer in Notebooks:</a:t>
            </a:r>
            <a:endParaRPr lang="en-US" dirty="0"/>
          </a:p>
        </p:txBody>
      </p:sp>
      <p:sp>
        <p:nvSpPr>
          <p:cNvPr id="3" name="Content Placeholder 2"/>
          <p:cNvSpPr>
            <a:spLocks noGrp="1"/>
          </p:cNvSpPr>
          <p:nvPr>
            <p:ph idx="1"/>
          </p:nvPr>
        </p:nvSpPr>
        <p:spPr/>
        <p:txBody>
          <a:bodyPr/>
          <a:lstStyle/>
          <a:p>
            <a:pPr marL="0" indent="0">
              <a:buNone/>
            </a:pPr>
            <a:r>
              <a:rPr lang="en-US" dirty="0" smtClean="0"/>
              <a:t>#13. Describe 3 ways in which genetic variation can occur.</a:t>
            </a:r>
            <a:endParaRPr lang="en-US" dirty="0"/>
          </a:p>
        </p:txBody>
      </p:sp>
    </p:spTree>
    <p:extLst>
      <p:ext uri="{BB962C8B-B14F-4D97-AF65-F5344CB8AC3E}">
        <p14:creationId xmlns:p14="http://schemas.microsoft.com/office/powerpoint/2010/main" val="24302183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8.11 Chromosomes are matched in homologous pairs</a:t>
            </a:r>
          </a:p>
        </p:txBody>
      </p:sp>
      <p:sp>
        <p:nvSpPr>
          <p:cNvPr id="3" name="Content Placeholder 2"/>
          <p:cNvSpPr>
            <a:spLocks noGrp="1"/>
          </p:cNvSpPr>
          <p:nvPr>
            <p:ph idx="1"/>
          </p:nvPr>
        </p:nvSpPr>
        <p:spPr/>
        <p:txBody>
          <a:bodyPr/>
          <a:lstStyle/>
          <a:p>
            <a:r>
              <a:rPr lang="en-US" dirty="0"/>
              <a:t>The human </a:t>
            </a:r>
            <a:r>
              <a:rPr lang="en-US" b="1" dirty="0"/>
              <a:t>sex</a:t>
            </a:r>
            <a:r>
              <a:rPr lang="en-US" dirty="0"/>
              <a:t> </a:t>
            </a:r>
            <a:r>
              <a:rPr lang="en-US" b="1" dirty="0"/>
              <a:t>chromosomes</a:t>
            </a:r>
            <a:r>
              <a:rPr lang="en-US" dirty="0"/>
              <a:t> X and Y differ in size and genetic composition</a:t>
            </a:r>
            <a:r>
              <a:rPr lang="en-US" dirty="0" smtClean="0"/>
              <a:t>.</a:t>
            </a:r>
          </a:p>
          <a:p>
            <a:endParaRPr lang="en-US" dirty="0"/>
          </a:p>
          <a:p>
            <a:r>
              <a:rPr lang="en-US" dirty="0"/>
              <a:t>The other 22 pairs of chromosomes are </a:t>
            </a:r>
            <a:r>
              <a:rPr lang="en-US" b="1" dirty="0"/>
              <a:t>autosomes</a:t>
            </a:r>
            <a:r>
              <a:rPr lang="en-US" dirty="0"/>
              <a:t> with the same size and genetic composition</a:t>
            </a:r>
            <a:r>
              <a:rPr lang="en-US" dirty="0" smtClean="0"/>
              <a:t>.</a:t>
            </a:r>
            <a:endParaRPr lang="en-US" dirty="0"/>
          </a:p>
        </p:txBody>
      </p:sp>
      <p:sp>
        <p:nvSpPr>
          <p:cNvPr id="4" name="Footer Placeholder 3"/>
          <p:cNvSpPr>
            <a:spLocks noGrp="1"/>
          </p:cNvSpPr>
          <p:nvPr>
            <p:ph type="ftr" sz="quarter" idx="11"/>
          </p:nvPr>
        </p:nvSpPr>
        <p:spPr/>
        <p:txBody>
          <a:bodyPr/>
          <a:lstStyle/>
          <a:p>
            <a:r>
              <a:rPr lang="en-US" smtClean="0"/>
              <a:t>© 2015 Pearson Education, Inc.</a:t>
            </a:r>
            <a:endParaRPr lang="en-US" dirty="0"/>
          </a:p>
        </p:txBody>
      </p:sp>
    </p:spTree>
    <p:extLst>
      <p:ext uri="{BB962C8B-B14F-4D97-AF65-F5344CB8AC3E}">
        <p14:creationId xmlns:p14="http://schemas.microsoft.com/office/powerpoint/2010/main" val="1475062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8.12 Gametes have a single set of </a:t>
            </a:r>
            <a:r>
              <a:rPr lang="en-US" dirty="0" smtClean="0"/>
              <a:t>chromosomes</a:t>
            </a:r>
            <a:endParaRPr lang="en-US" dirty="0"/>
          </a:p>
        </p:txBody>
      </p:sp>
      <p:sp>
        <p:nvSpPr>
          <p:cNvPr id="3" name="Content Placeholder 2"/>
          <p:cNvSpPr>
            <a:spLocks noGrp="1"/>
          </p:cNvSpPr>
          <p:nvPr>
            <p:ph idx="1"/>
          </p:nvPr>
        </p:nvSpPr>
        <p:spPr/>
        <p:txBody>
          <a:bodyPr/>
          <a:lstStyle/>
          <a:p>
            <a:r>
              <a:rPr lang="en-US" dirty="0"/>
              <a:t>An organism’s </a:t>
            </a:r>
            <a:r>
              <a:rPr lang="en-US" b="1" dirty="0"/>
              <a:t>life</a:t>
            </a:r>
            <a:r>
              <a:rPr lang="en-US" dirty="0"/>
              <a:t> </a:t>
            </a:r>
            <a:r>
              <a:rPr lang="en-US" b="1" dirty="0"/>
              <a:t>cycle</a:t>
            </a:r>
            <a:r>
              <a:rPr lang="en-US" dirty="0"/>
              <a:t> is the sequence of stages leading from the adults of one generation to the adults of the next</a:t>
            </a:r>
            <a:r>
              <a:rPr lang="en-US" dirty="0" smtClean="0"/>
              <a:t>.</a:t>
            </a:r>
          </a:p>
          <a:p>
            <a:pPr marL="0" indent="0">
              <a:buNone/>
            </a:pPr>
            <a:endParaRPr lang="en-US" dirty="0"/>
          </a:p>
          <a:p>
            <a:r>
              <a:rPr lang="en-US" dirty="0"/>
              <a:t>Humans and many animals and plants are </a:t>
            </a:r>
            <a:r>
              <a:rPr lang="en-US" b="1" dirty="0"/>
              <a:t>diploid</a:t>
            </a:r>
            <a:r>
              <a:rPr lang="en-US" dirty="0"/>
              <a:t>, because all somatic cells contain </a:t>
            </a:r>
            <a:r>
              <a:rPr lang="en-US" b="1" dirty="0"/>
              <a:t>pairs of homologous chromosomes</a:t>
            </a:r>
            <a:r>
              <a:rPr lang="en-US" b="1" dirty="0" smtClean="0"/>
              <a:t>.</a:t>
            </a:r>
            <a:endParaRPr lang="en-US" b="1" dirty="0"/>
          </a:p>
        </p:txBody>
      </p:sp>
      <p:sp>
        <p:nvSpPr>
          <p:cNvPr id="4" name="Footer Placeholder 3"/>
          <p:cNvSpPr>
            <a:spLocks noGrp="1"/>
          </p:cNvSpPr>
          <p:nvPr>
            <p:ph type="ftr" sz="quarter" idx="11"/>
          </p:nvPr>
        </p:nvSpPr>
        <p:spPr/>
        <p:txBody>
          <a:bodyPr/>
          <a:lstStyle/>
          <a:p>
            <a:r>
              <a:rPr lang="en-US" smtClean="0"/>
              <a:t>© 2015 Pearson Education, Inc.</a:t>
            </a:r>
            <a:endParaRPr lang="en-US" dirty="0"/>
          </a:p>
        </p:txBody>
      </p:sp>
    </p:spTree>
    <p:extLst>
      <p:ext uri="{BB962C8B-B14F-4D97-AF65-F5344CB8AC3E}">
        <p14:creationId xmlns:p14="http://schemas.microsoft.com/office/powerpoint/2010/main" val="3703425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8.12 Gametes have a single set of </a:t>
            </a:r>
            <a:r>
              <a:rPr lang="en-US" dirty="0" smtClean="0"/>
              <a:t>chromosomes</a:t>
            </a:r>
            <a:endParaRPr lang="en-US" dirty="0"/>
          </a:p>
        </p:txBody>
      </p:sp>
      <p:sp>
        <p:nvSpPr>
          <p:cNvPr id="3" name="Content Placeholder 2"/>
          <p:cNvSpPr>
            <a:spLocks noGrp="1"/>
          </p:cNvSpPr>
          <p:nvPr>
            <p:ph idx="1"/>
          </p:nvPr>
        </p:nvSpPr>
        <p:spPr/>
        <p:txBody>
          <a:bodyPr/>
          <a:lstStyle/>
          <a:p>
            <a:r>
              <a:rPr lang="en-US" b="1" dirty="0" smtClean="0"/>
              <a:t>Gametes</a:t>
            </a:r>
          </a:p>
          <a:p>
            <a:endParaRPr lang="en-US" dirty="0"/>
          </a:p>
          <a:p>
            <a:pPr lvl="1"/>
            <a:r>
              <a:rPr lang="en-US" dirty="0"/>
              <a:t>E</a:t>
            </a:r>
            <a:r>
              <a:rPr lang="en-US" dirty="0" smtClean="0"/>
              <a:t>ggs </a:t>
            </a:r>
            <a:r>
              <a:rPr lang="en-US" dirty="0"/>
              <a:t>and sperm </a:t>
            </a:r>
          </a:p>
          <a:p>
            <a:pPr lvl="1"/>
            <a:endParaRPr lang="en-US" dirty="0"/>
          </a:p>
          <a:p>
            <a:pPr lvl="1"/>
            <a:r>
              <a:rPr lang="en-US" dirty="0"/>
              <a:t>are said to be </a:t>
            </a:r>
            <a:r>
              <a:rPr lang="en-US" b="1" dirty="0"/>
              <a:t>haploid</a:t>
            </a:r>
            <a:r>
              <a:rPr lang="en-US" dirty="0"/>
              <a:t> because each cell has a </a:t>
            </a:r>
            <a:r>
              <a:rPr lang="en-US" b="1" dirty="0"/>
              <a:t>single set </a:t>
            </a:r>
            <a:r>
              <a:rPr lang="en-US" dirty="0"/>
              <a:t>of chromosomes</a:t>
            </a:r>
            <a:r>
              <a:rPr lang="en-US" dirty="0" smtClean="0"/>
              <a:t>.</a:t>
            </a:r>
          </a:p>
          <a:p>
            <a:pPr marL="457200" lvl="1" indent="0">
              <a:buNone/>
            </a:pPr>
            <a:endParaRPr lang="en-US" dirty="0"/>
          </a:p>
        </p:txBody>
      </p:sp>
      <p:sp>
        <p:nvSpPr>
          <p:cNvPr id="4" name="Footer Placeholder 3"/>
          <p:cNvSpPr>
            <a:spLocks noGrp="1"/>
          </p:cNvSpPr>
          <p:nvPr>
            <p:ph type="ftr" sz="quarter" idx="11"/>
          </p:nvPr>
        </p:nvSpPr>
        <p:spPr/>
        <p:txBody>
          <a:bodyPr/>
          <a:lstStyle/>
          <a:p>
            <a:r>
              <a:rPr lang="en-US" smtClean="0"/>
              <a:t>© 2015 Pearson Education, Inc.</a:t>
            </a:r>
            <a:endParaRPr lang="en-US" dirty="0"/>
          </a:p>
        </p:txBody>
      </p:sp>
    </p:spTree>
    <p:extLst>
      <p:ext uri="{BB962C8B-B14F-4D97-AF65-F5344CB8AC3E}">
        <p14:creationId xmlns:p14="http://schemas.microsoft.com/office/powerpoint/2010/main" val="2181838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41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51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52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53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54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55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2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4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5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6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7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48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49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50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Office Theme</Template>
  <TotalTime>563</TotalTime>
  <Words>6228</Words>
  <Application>Microsoft Office PowerPoint</Application>
  <PresentationFormat>On-screen Show (4:3)</PresentationFormat>
  <Paragraphs>757</Paragraphs>
  <Slides>60</Slides>
  <Notes>46</Notes>
  <HiddenSlides>0</HiddenSlides>
  <MMClips>2</MMClips>
  <ScaleCrop>false</ScaleCrop>
  <HeadingPairs>
    <vt:vector size="6" baseType="variant">
      <vt:variant>
        <vt:lpstr>Fonts Used</vt:lpstr>
      </vt:variant>
      <vt:variant>
        <vt:i4>7</vt:i4>
      </vt:variant>
      <vt:variant>
        <vt:lpstr>Theme</vt:lpstr>
      </vt:variant>
      <vt:variant>
        <vt:i4>15</vt:i4>
      </vt:variant>
      <vt:variant>
        <vt:lpstr>Slide Titles</vt:lpstr>
      </vt:variant>
      <vt:variant>
        <vt:i4>60</vt:i4>
      </vt:variant>
    </vt:vector>
  </HeadingPairs>
  <TitlesOfParts>
    <vt:vector size="82" baseType="lpstr">
      <vt:lpstr>ＭＳ Ｐゴシック</vt:lpstr>
      <vt:lpstr>Arial</vt:lpstr>
      <vt:lpstr>Calibri</vt:lpstr>
      <vt:lpstr>Symbol</vt:lpstr>
      <vt:lpstr>Symbol Std</vt:lpstr>
      <vt:lpstr>Times</vt:lpstr>
      <vt:lpstr>Times New Roman</vt:lpstr>
      <vt:lpstr>41_Blank</vt:lpstr>
      <vt:lpstr>42_Blank</vt:lpstr>
      <vt:lpstr>44_Blank</vt:lpstr>
      <vt:lpstr>45_Blank</vt:lpstr>
      <vt:lpstr>46_Blank</vt:lpstr>
      <vt:lpstr>47_Blank</vt:lpstr>
      <vt:lpstr>48_Blank</vt:lpstr>
      <vt:lpstr>49_Blank</vt:lpstr>
      <vt:lpstr>50_Blank</vt:lpstr>
      <vt:lpstr>51_Blank</vt:lpstr>
      <vt:lpstr>52_Blank</vt:lpstr>
      <vt:lpstr>53_Blank</vt:lpstr>
      <vt:lpstr>54_Blank</vt:lpstr>
      <vt:lpstr>55_Blank</vt:lpstr>
      <vt:lpstr>Office Theme</vt:lpstr>
      <vt:lpstr>PowerPoint Presentation</vt:lpstr>
      <vt:lpstr>PowerPoint Presentation</vt:lpstr>
      <vt:lpstr>8.11 Chromosomes are matched in homologous pairs</vt:lpstr>
      <vt:lpstr>8.11 Chromosomes are matched in homologous pairs</vt:lpstr>
      <vt:lpstr>8.11 Chromosomes are matched in homologous pairs</vt:lpstr>
      <vt:lpstr>Figure 8.11</vt:lpstr>
      <vt:lpstr>8.11 Chromosomes are matched in homologous pairs</vt:lpstr>
      <vt:lpstr>8.12 Gametes have a single set of chromosomes</vt:lpstr>
      <vt:lpstr>8.12 Gametes have a single set of chromosomes</vt:lpstr>
      <vt:lpstr>8.12 Gametes have a single set of chromosomes</vt:lpstr>
      <vt:lpstr>Figure 8.12a</vt:lpstr>
      <vt:lpstr>Answer in Notebooks:</vt:lpstr>
      <vt:lpstr>8.12 Gametes have a single set of chromosomes</vt:lpstr>
      <vt:lpstr>Figure 8.12b</vt:lpstr>
      <vt:lpstr>8.13 Meiosis reduces the chromosome number from diploid to haploid</vt:lpstr>
      <vt:lpstr>8.13 Meiosis reduces the chromosome number from diploid to haploid</vt:lpstr>
      <vt:lpstr>8.13 Meiosis reduces the chromosome number from diploid to haploid </vt:lpstr>
      <vt:lpstr>8.13 Meiosis reduces the chromosome number from diploid to haploid </vt:lpstr>
      <vt:lpstr>Meiosis I – Prophase I Continued…</vt:lpstr>
      <vt:lpstr>Figure 8.13-2</vt:lpstr>
      <vt:lpstr>8.13 Meiosis reduces the chromosome number from diploid to haploid </vt:lpstr>
      <vt:lpstr>Figure 8.13-3</vt:lpstr>
      <vt:lpstr>8.13 Meiosis reduces the chromosome number from diploid to haploid </vt:lpstr>
      <vt:lpstr>Figure 8.13-5</vt:lpstr>
      <vt:lpstr>8.13 Meiosis reduces the chromosome number from diploid to haploid </vt:lpstr>
      <vt:lpstr>8.13 Meiosis reduces the chromosome number from diploid to haploid </vt:lpstr>
      <vt:lpstr>Figure 8.13-4</vt:lpstr>
      <vt:lpstr>Figure 8.13-6</vt:lpstr>
      <vt:lpstr>Figure 8.13-7</vt:lpstr>
      <vt:lpstr>8.13 Meiosis reduces the chromosome number from diploid to haploid </vt:lpstr>
      <vt:lpstr>8.14 VISUALIZING THE CONCEPT: Mitosis and meiosis have important similarities and differences </vt:lpstr>
      <vt:lpstr>Figure 8.14-1</vt:lpstr>
      <vt:lpstr>Figure 8.14-2</vt:lpstr>
      <vt:lpstr>Figure 8.14-3</vt:lpstr>
      <vt:lpstr>Figure 8.14-4</vt:lpstr>
      <vt:lpstr>Figure 8.14-5</vt:lpstr>
      <vt:lpstr>Figure 8.14-6</vt:lpstr>
      <vt:lpstr>Answer in Notebooks: </vt:lpstr>
      <vt:lpstr>Meiosis </vt:lpstr>
      <vt:lpstr>8.15 Independent orientation of chromosomes in meiosis and random fertilization lead to varied offspring</vt:lpstr>
      <vt:lpstr>8.15 Independent orientation of chromosomes in meiosis and random fertilization lead to varied offspring</vt:lpstr>
      <vt:lpstr>8.15 Independent orientation of chromosomes in meiosis and random fertilization lead to varied offspring</vt:lpstr>
      <vt:lpstr>Figure 8.15-1</vt:lpstr>
      <vt:lpstr>Figure 8.15-2</vt:lpstr>
      <vt:lpstr>Figure 8.15-3</vt:lpstr>
      <vt:lpstr>8.16 Homologous chromosomes may carry different versions of genes</vt:lpstr>
      <vt:lpstr>8.16 Homologous chromosomes may carry different versions of genes</vt:lpstr>
      <vt:lpstr>Figure 8.16-0</vt:lpstr>
      <vt:lpstr>Figure 8.16-1</vt:lpstr>
      <vt:lpstr>8.17 Crossing over further increases genetic  variability</vt:lpstr>
      <vt:lpstr>8.17 Crossing over further increases genetic  variability</vt:lpstr>
      <vt:lpstr>Animation: Crossing Over</vt:lpstr>
      <vt:lpstr>Figure 8.17a-0</vt:lpstr>
      <vt:lpstr>Figure 8.17b-0</vt:lpstr>
      <vt:lpstr>Figure 8.17b-1</vt:lpstr>
      <vt:lpstr>Figure 8.17b-2</vt:lpstr>
      <vt:lpstr>Figure 8.17b-3</vt:lpstr>
      <vt:lpstr>PowerPoint Presentation</vt:lpstr>
      <vt:lpstr>Animation: Genetic Variation</vt:lpstr>
      <vt:lpstr>Answer in Notebooks: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Hastings</dc:creator>
  <cp:lastModifiedBy>Griffith, Ashley</cp:lastModifiedBy>
  <cp:revision>44</cp:revision>
  <cp:lastPrinted>2014-12-10T14:41:42Z</cp:lastPrinted>
  <dcterms:created xsi:type="dcterms:W3CDTF">2014-01-02T15:44:28Z</dcterms:created>
  <dcterms:modified xsi:type="dcterms:W3CDTF">2015-12-15T21:30:22Z</dcterms:modified>
</cp:coreProperties>
</file>