
<file path=[Content_Types].xml><?xml version="1.0" encoding="utf-8"?>
<Types xmlns="http://schemas.openxmlformats.org/package/2006/content-types">
  <Default Extension="mpg" ContentType="vide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 id="2147483728" r:id="rId2"/>
    <p:sldMasterId id="2147483732" r:id="rId3"/>
    <p:sldMasterId id="2147483734" r:id="rId4"/>
    <p:sldMasterId id="2147483868" r:id="rId5"/>
  </p:sldMasterIdLst>
  <p:notesMasterIdLst>
    <p:notesMasterId r:id="rId25"/>
  </p:notesMasterIdLst>
  <p:sldIdLst>
    <p:sldId id="256" r:id="rId6"/>
    <p:sldId id="539" r:id="rId7"/>
    <p:sldId id="305" r:id="rId8"/>
    <p:sldId id="306" r:id="rId9"/>
    <p:sldId id="307" r:id="rId10"/>
    <p:sldId id="455" r:id="rId11"/>
    <p:sldId id="456" r:id="rId12"/>
    <p:sldId id="312" r:id="rId13"/>
    <p:sldId id="537" r:id="rId14"/>
    <p:sldId id="536" r:id="rId15"/>
    <p:sldId id="314" r:id="rId16"/>
    <p:sldId id="458" r:id="rId17"/>
    <p:sldId id="459" r:id="rId18"/>
    <p:sldId id="318" r:id="rId19"/>
    <p:sldId id="319" r:id="rId20"/>
    <p:sldId id="320" r:id="rId21"/>
    <p:sldId id="321" r:id="rId22"/>
    <p:sldId id="545" r:id="rId23"/>
    <p:sldId id="54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696">
          <p15:clr>
            <a:srgbClr val="A4A3A4"/>
          </p15:clr>
        </p15:guide>
      </p15:sldGuideLst>
    </p:ext>
    <p:ext uri="{2D200454-40CA-4A62-9FC3-DE9A4176ACB9}">
      <p15:notesGuideLst xmlns:p15="http://schemas.microsoft.com/office/powerpoint/2012/main">
        <p15:guide id="1" orient="horz" pos="2887">
          <p15:clr>
            <a:srgbClr val="A4A3A4"/>
          </p15:clr>
        </p15:guide>
        <p15:guide id="2" pos="248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Dinsmor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552"/>
    <a:srgbClr val="1F89BD"/>
    <a:srgbClr val="187AA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7" autoAdjust="0"/>
    <p:restoredTop sz="94700" autoAdjust="0"/>
  </p:normalViewPr>
  <p:slideViewPr>
    <p:cSldViewPr snapToGrid="0">
      <p:cViewPr varScale="1">
        <p:scale>
          <a:sx n="84" d="100"/>
          <a:sy n="84" d="100"/>
        </p:scale>
        <p:origin x="1440" y="82"/>
      </p:cViewPr>
      <p:guideLst>
        <p:guide orient="horz" pos="2160"/>
        <p:guide pos="2880"/>
        <p:guide pos="696"/>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125" d="100"/>
          <a:sy n="125" d="100"/>
        </p:scale>
        <p:origin x="-1128" y="-104"/>
      </p:cViewPr>
      <p:guideLst>
        <p:guide orient="horz" pos="2887"/>
        <p:guide pos="248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C7192-EF1E-429B-B47B-F5B51B7C9377}" type="datetimeFigureOut">
              <a:rPr lang="en-US" smtClean="0"/>
              <a:t>2/7/2016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3DCB9-FCFA-424C-9390-3ECF613363B3}" type="slidenum">
              <a:rPr lang="en-US" smtClean="0"/>
              <a:t>‹#›</a:t>
            </a:fld>
            <a:endParaRPr lang="en-US"/>
          </a:p>
        </p:txBody>
      </p:sp>
    </p:spTree>
    <p:extLst>
      <p:ext uri="{BB962C8B-B14F-4D97-AF65-F5344CB8AC3E}">
        <p14:creationId xmlns:p14="http://schemas.microsoft.com/office/powerpoint/2010/main" val="58088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a:ea typeface="+mn-ea"/>
        <a:cs typeface="Times New Roman"/>
      </a:defRPr>
    </a:lvl1pPr>
    <a:lvl2pPr marL="457200" algn="l" defTabSz="914400" rtl="0" eaLnBrk="1" latinLnBrk="0" hangingPunct="1">
      <a:defRPr sz="1200" kern="1200">
        <a:solidFill>
          <a:schemeClr val="tx1"/>
        </a:solidFill>
        <a:latin typeface="Times New Roman"/>
        <a:ea typeface="+mn-ea"/>
        <a:cs typeface="Times New Roman"/>
      </a:defRPr>
    </a:lvl2pPr>
    <a:lvl3pPr marL="914400" algn="l" defTabSz="914400" rtl="0" eaLnBrk="1" latinLnBrk="0" hangingPunct="1">
      <a:defRPr sz="1200" kern="1200">
        <a:solidFill>
          <a:schemeClr val="tx1"/>
        </a:solidFill>
        <a:latin typeface="Times New Roman"/>
        <a:ea typeface="+mn-ea"/>
        <a:cs typeface="Times New Roman"/>
      </a:defRPr>
    </a:lvl3pPr>
    <a:lvl4pPr marL="1371600" algn="l" defTabSz="914400" rtl="0" eaLnBrk="1" latinLnBrk="0" hangingPunct="1">
      <a:defRPr sz="1200" kern="1200">
        <a:solidFill>
          <a:schemeClr val="tx1"/>
        </a:solidFill>
        <a:latin typeface="Times New Roman"/>
        <a:ea typeface="+mn-ea"/>
        <a:cs typeface="Times New Roman"/>
      </a:defRPr>
    </a:lvl4pPr>
    <a:lvl5pPr marL="1828800" algn="l" defTabSz="914400" rtl="0" eaLnBrk="1" latinLnBrk="0" hangingPunct="1">
      <a:defRPr sz="1200" kern="1200">
        <a:solidFill>
          <a:schemeClr val="tx1"/>
        </a:solidFill>
        <a:latin typeface="Times New Roman"/>
        <a:ea typeface="+mn-ea"/>
        <a:cs typeface="Times New Roman"/>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 Misconceptions and Concerns</a:t>
            </a:r>
            <a:endParaRPr lang="en-US" dirty="0"/>
          </a:p>
          <a:p>
            <a:r>
              <a:rPr lang="en-US" dirty="0"/>
              <a:t>• The authors note that although the general process of semiconservative DNA replication is relatively simple, it is actually quite complex. The DNA molecule is unwound, each strand is copied simultaneously, the correct bases are inserted, and the product is proofread and corrected. Before discussing these details, be sure that your students understand the overall process, what is accomplished, and why each step is important.</a:t>
            </a:r>
          </a:p>
          <a:p>
            <a:r>
              <a:rPr lang="en-US" b="1" dirty="0"/>
              <a:t>Teaching Tips</a:t>
            </a:r>
            <a:endParaRPr lang="en-US" dirty="0"/>
          </a:p>
          <a:p>
            <a:r>
              <a:rPr lang="en-US" dirty="0"/>
              <a:t>• The semiconservative model of DNA replication is like making a photo from a negative and then a new negative from the photo. In each new negative and photo pair, the new item was made from an old item.</a:t>
            </a:r>
          </a:p>
          <a:p>
            <a:r>
              <a:rPr lang="en-US" b="1" dirty="0"/>
              <a:t>Active Lecture Tips</a:t>
            </a:r>
            <a:endParaRPr lang="en-US" dirty="0"/>
          </a:p>
          <a:p>
            <a:r>
              <a:rPr lang="en-US" dirty="0"/>
              <a:t>• Demonstrate the complementary base pairing within DNA. Present students with the base sequence to one side of a DNA molecule and have them work in pairs at their seats to quickly determine the sequence of the complementary strand. For some students, these sorts of quick practice are necessary to reinforce a concept and break up a lecture.</a:t>
            </a:r>
            <a:endParaRPr lang="en-US" b="1" dirty="0"/>
          </a:p>
          <a:p>
            <a:r>
              <a:rPr lang="en-US" dirty="0">
                <a:sym typeface="Symbol" charset="2"/>
              </a:rPr>
              <a:t></a:t>
            </a:r>
            <a:r>
              <a:rPr lang="en-US" dirty="0"/>
              <a:t> See </a:t>
            </a:r>
            <a:r>
              <a:rPr lang="en-US"/>
              <a:t>the Activity </a:t>
            </a:r>
            <a:r>
              <a:rPr lang="en-US" i="1" smtClean="0"/>
              <a:t>I’m </a:t>
            </a:r>
            <a:r>
              <a:rPr lang="en-US" i="1" dirty="0"/>
              <a:t>Not Sure I Liked James Watson: Using a Video to Tell the Most Exciting Discovery in Biology</a:t>
            </a:r>
            <a:r>
              <a:rPr lang="en-US" dirty="0"/>
              <a:t> on the Instructor Exchange. Visit the Instructor Exchange in the </a:t>
            </a:r>
            <a:r>
              <a:rPr lang="en-US" dirty="0" err="1"/>
              <a:t>MasteringBiology</a:t>
            </a:r>
            <a:r>
              <a:rPr lang="en-US" dirty="0"/>
              <a:t> instructor resource area for a description of this activity. </a:t>
            </a:r>
          </a:p>
          <a:p>
            <a:endParaRPr lang="en-US" dirty="0"/>
          </a:p>
        </p:txBody>
      </p:sp>
      <p:sp>
        <p:nvSpPr>
          <p:cNvPr id="4" name="Slide Number Placeholder 3"/>
          <p:cNvSpPr>
            <a:spLocks noGrp="1"/>
          </p:cNvSpPr>
          <p:nvPr>
            <p:ph type="sldNum" sz="quarter" idx="10"/>
          </p:nvPr>
        </p:nvSpPr>
        <p:spPr/>
        <p:txBody>
          <a:bodyPr/>
          <a:lstStyle/>
          <a:p>
            <a:fld id="{5133DCB9-FCFA-424C-9390-3ECF613363B3}" type="slidenum">
              <a:rPr lang="en-US" smtClean="0"/>
              <a:t>4</a:t>
            </a:fld>
            <a:endParaRPr lang="en-US"/>
          </a:p>
        </p:txBody>
      </p:sp>
    </p:spTree>
    <p:extLst>
      <p:ext uri="{BB962C8B-B14F-4D97-AF65-F5344CB8AC3E}">
        <p14:creationId xmlns:p14="http://schemas.microsoft.com/office/powerpoint/2010/main" val="6587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Times New Roman"/>
                <a:cs typeface="Times New Roman"/>
              </a:rPr>
              <a:t>Figure </a:t>
            </a:r>
            <a:r>
              <a:rPr lang="en-US" dirty="0">
                <a:latin typeface="Times New Roman"/>
                <a:cs typeface="Times New Roman"/>
              </a:rPr>
              <a:t>10.4a-3 A template model for DNA replication (step 3)</a:t>
            </a:r>
          </a:p>
        </p:txBody>
      </p:sp>
    </p:spTree>
    <p:extLst>
      <p:ext uri="{BB962C8B-B14F-4D97-AF65-F5344CB8AC3E}">
        <p14:creationId xmlns:p14="http://schemas.microsoft.com/office/powerpoint/2010/main" val="272400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Times New Roman"/>
                <a:cs typeface="Times New Roman"/>
              </a:rPr>
              <a:t>Figure </a:t>
            </a:r>
            <a:r>
              <a:rPr lang="en-US" dirty="0">
                <a:latin typeface="Times New Roman"/>
                <a:cs typeface="Times New Roman"/>
              </a:rPr>
              <a:t>10.4b The untwisting and replication of DNA</a:t>
            </a:r>
          </a:p>
        </p:txBody>
      </p:sp>
    </p:spTree>
    <p:extLst>
      <p:ext uri="{BB962C8B-B14F-4D97-AF65-F5344CB8AC3E}">
        <p14:creationId xmlns:p14="http://schemas.microsoft.com/office/powerpoint/2010/main" val="41631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Student Misconceptions and Concerns</a:t>
            </a:r>
            <a:endParaRPr lang="en-US" dirty="0" smtClean="0"/>
          </a:p>
          <a:p>
            <a:r>
              <a:rPr lang="en-US" dirty="0" smtClean="0"/>
              <a:t>• The authors note that although the general process of semiconservative DNA replication is relatively simple, it is actually quite complex. The DNA molecule is unwound, each strand is copied simultaneously, the correct bases are inserted, and the product is proofread and corrected. Before discussing these details, be sure that your students understand the overall process, what is accomplished, and why each step is important.</a:t>
            </a:r>
          </a:p>
          <a:p>
            <a:r>
              <a:rPr lang="en-US" b="1" dirty="0" smtClean="0"/>
              <a:t>Teaching Tips</a:t>
            </a:r>
            <a:endParaRPr lang="en-US" dirty="0" smtClean="0"/>
          </a:p>
          <a:p>
            <a:r>
              <a:rPr lang="en-US" dirty="0" smtClean="0"/>
              <a:t>• To explain the adaptive advantage of multiple replication sites over a single site of replication, ask the students to imagine copying, by hand, the first ten chapters of your biology textbook. The task would certainly go faster if ten students each copied a different chapter.</a:t>
            </a:r>
          </a:p>
          <a:p>
            <a:r>
              <a:rPr lang="en-US" dirty="0" smtClean="0"/>
              <a:t>• There are about 500,000 words in the </a:t>
            </a:r>
            <a:r>
              <a:rPr lang="en-US" i="1" dirty="0" smtClean="0"/>
              <a:t>Biology: Concepts &amp; Connections</a:t>
            </a:r>
            <a:r>
              <a:rPr lang="en-US" dirty="0" smtClean="0"/>
              <a:t> textbook. The accuracy of DNA replication would be like copying every word in this textbook by hand 2,000 times and writing just one word incorrectly, making one uncorrected error in every 1 billion words.</a:t>
            </a:r>
            <a:endParaRPr lang="en-US" dirty="0"/>
          </a:p>
        </p:txBody>
      </p:sp>
      <p:sp>
        <p:nvSpPr>
          <p:cNvPr id="4" name="Slide Number Placeholder 3"/>
          <p:cNvSpPr>
            <a:spLocks noGrp="1"/>
          </p:cNvSpPr>
          <p:nvPr>
            <p:ph type="sldNum" sz="quarter" idx="10"/>
          </p:nvPr>
        </p:nvSpPr>
        <p:spPr/>
        <p:txBody>
          <a:bodyPr/>
          <a:lstStyle/>
          <a:p>
            <a:fld id="{5133DCB9-FCFA-424C-9390-3ECF613363B3}" type="slidenum">
              <a:rPr lang="en-US" smtClean="0"/>
              <a:t>8</a:t>
            </a:fld>
            <a:endParaRPr lang="en-US"/>
          </a:p>
        </p:txBody>
      </p:sp>
    </p:spTree>
    <p:extLst>
      <p:ext uri="{BB962C8B-B14F-4D97-AF65-F5344CB8AC3E}">
        <p14:creationId xmlns:p14="http://schemas.microsoft.com/office/powerpoint/2010/main" val="3852302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defTabSz="925513"/>
            <a:r>
              <a:rPr lang="en-US" b="1" dirty="0" smtClean="0"/>
              <a:t>7.2.3 State that DNA replication is initiated at many points in eukaryotic chromosomes</a:t>
            </a:r>
          </a:p>
          <a:p>
            <a:pPr defTabSz="925513"/>
            <a:r>
              <a:rPr lang="en-US" dirty="0" smtClean="0"/>
              <a:t>Prokaryotic DNA polymerase can work at around 1000 bases per second which means the whole circular (loop) can replicated between 20 and 40 minutes.</a:t>
            </a:r>
          </a:p>
          <a:p>
            <a:pPr defTabSz="925513"/>
            <a:r>
              <a:rPr lang="en-US" dirty="0" smtClean="0"/>
              <a:t>The eukaryotic DNA polymerase works much slower around 50 bases per second. With as many as 80 million bases to replicate the job is achieved in about one hour by having many replication forks</a:t>
            </a:r>
          </a:p>
          <a:p>
            <a:pPr defTabSz="925513"/>
            <a:endParaRPr lang="en-US" dirty="0"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93E209-391F-46A6-9C9E-8ED9571AE062}" type="slidenum">
              <a:rPr lang="en-US" smtClean="0">
                <a:latin typeface="Tahoma" pitchFamily="34" charset="0"/>
              </a:rPr>
              <a:pPr/>
              <a:t>9</a:t>
            </a:fld>
            <a:endParaRPr lang="en-US" smtClean="0">
              <a:latin typeface="Tahoma" pitchFamily="34" charset="0"/>
            </a:endParaRPr>
          </a:p>
        </p:txBody>
      </p:sp>
    </p:spTree>
    <p:extLst>
      <p:ext uri="{BB962C8B-B14F-4D97-AF65-F5344CB8AC3E}">
        <p14:creationId xmlns:p14="http://schemas.microsoft.com/office/powerpoint/2010/main" val="90830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Student Misconceptions and Concerns</a:t>
            </a:r>
            <a:endParaRPr lang="en-US" dirty="0" smtClean="0"/>
          </a:p>
          <a:p>
            <a:r>
              <a:rPr lang="en-US" dirty="0" smtClean="0"/>
              <a:t>• The authors note that although the general process of semiconservative DNA replication is relatively simple, it is actually quite complex. The DNA molecule is unwound, each strand is copied simultaneously, the correct bases are inserted, and the product is proofread and corrected. Before discussing these details, be sure that your students understand the overall process, what is accomplished, and why each step is important.</a:t>
            </a:r>
          </a:p>
          <a:p>
            <a:r>
              <a:rPr lang="en-US" b="1" dirty="0" smtClean="0"/>
              <a:t>Teaching Tips</a:t>
            </a:r>
            <a:endParaRPr lang="en-US" dirty="0" smtClean="0"/>
          </a:p>
          <a:p>
            <a:r>
              <a:rPr lang="en-US" dirty="0" smtClean="0"/>
              <a:t>• To explain the adaptive advantage of multiple replication sites over a single site of replication, ask the students to imagine copying, by hand, the first ten chapters of your biology textbook. The task would certainly go faster if ten students each copied a different chapter.</a:t>
            </a:r>
          </a:p>
          <a:p>
            <a:r>
              <a:rPr lang="en-US" dirty="0" smtClean="0"/>
              <a:t>• There are about 500,000 words in the </a:t>
            </a:r>
            <a:r>
              <a:rPr lang="en-US" i="1" dirty="0" smtClean="0"/>
              <a:t>Biology: Concepts &amp; Connections</a:t>
            </a:r>
            <a:r>
              <a:rPr lang="en-US" dirty="0" smtClean="0"/>
              <a:t> textbook. The accuracy of DNA replication would be like copying every word in this textbook by hand 2,000 times and writing just one word incorrectly, making one uncorrected error in every 1 billion words.</a:t>
            </a:r>
            <a:endParaRPr lang="en-US" dirty="0"/>
          </a:p>
        </p:txBody>
      </p:sp>
      <p:sp>
        <p:nvSpPr>
          <p:cNvPr id="4" name="Slide Number Placeholder 3"/>
          <p:cNvSpPr>
            <a:spLocks noGrp="1"/>
          </p:cNvSpPr>
          <p:nvPr>
            <p:ph type="sldNum" sz="quarter" idx="10"/>
          </p:nvPr>
        </p:nvSpPr>
        <p:spPr/>
        <p:txBody>
          <a:bodyPr/>
          <a:lstStyle/>
          <a:p>
            <a:fld id="{5133DCB9-FCFA-424C-9390-3ECF613363B3}" type="slidenum">
              <a:rPr lang="en-US" smtClean="0"/>
              <a:t>11</a:t>
            </a:fld>
            <a:endParaRPr lang="en-US"/>
          </a:p>
        </p:txBody>
      </p:sp>
    </p:spTree>
    <p:extLst>
      <p:ext uri="{BB962C8B-B14F-4D97-AF65-F5344CB8AC3E}">
        <p14:creationId xmlns:p14="http://schemas.microsoft.com/office/powerpoint/2010/main" val="317235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Times New Roman"/>
                <a:cs typeface="Times New Roman"/>
              </a:rPr>
              <a:t>Figure </a:t>
            </a:r>
            <a:r>
              <a:rPr lang="en-US" dirty="0">
                <a:latin typeface="Times New Roman"/>
                <a:cs typeface="Times New Roman"/>
              </a:rPr>
              <a:t>10.5b The opposite orientations of DNA strands</a:t>
            </a:r>
          </a:p>
        </p:txBody>
      </p:sp>
    </p:spTree>
    <p:extLst>
      <p:ext uri="{BB962C8B-B14F-4D97-AF65-F5344CB8AC3E}">
        <p14:creationId xmlns:p14="http://schemas.microsoft.com/office/powerpoint/2010/main" val="96884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Times New Roman"/>
                <a:cs typeface="Times New Roman"/>
              </a:rPr>
              <a:t>Figure </a:t>
            </a:r>
            <a:r>
              <a:rPr lang="en-US" dirty="0">
                <a:latin typeface="Times New Roman"/>
                <a:cs typeface="Times New Roman"/>
              </a:rPr>
              <a:t>10.5c How daughter DNA strands are synthesized</a:t>
            </a:r>
          </a:p>
        </p:txBody>
      </p:sp>
    </p:spTree>
    <p:extLst>
      <p:ext uri="{BB962C8B-B14F-4D97-AF65-F5344CB8AC3E}">
        <p14:creationId xmlns:p14="http://schemas.microsoft.com/office/powerpoint/2010/main" val="50533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9104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smtClean="0"/>
              <a:t>‹#›</a:t>
            </a:fld>
            <a:endParaRPr lang="en-US"/>
          </a:p>
        </p:txBody>
      </p:sp>
    </p:spTree>
    <p:extLst>
      <p:ext uri="{BB962C8B-B14F-4D97-AF65-F5344CB8AC3E}">
        <p14:creationId xmlns:p14="http://schemas.microsoft.com/office/powerpoint/2010/main" val="380341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90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319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B24F55C-7BAA-4D7A-B97E-B6832C928C79}" type="slidenum">
              <a:rPr lang="en-US"/>
              <a:pPr>
                <a:defRPr/>
              </a:pPr>
              <a:t>‹#›</a:t>
            </a:fld>
            <a:endParaRPr lang="en-US"/>
          </a:p>
        </p:txBody>
      </p:sp>
    </p:spTree>
    <p:extLst>
      <p:ext uri="{BB962C8B-B14F-4D97-AF65-F5344CB8AC3E}">
        <p14:creationId xmlns:p14="http://schemas.microsoft.com/office/powerpoint/2010/main" val="116180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79912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757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1F89B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sz="1800" dirty="0" smtClean="0">
                <a:latin typeface="+mn-lt"/>
                <a:ea typeface="Arial" charset="0"/>
                <a:cs typeface="Arial" charset="0"/>
              </a:rPr>
              <a:t>PowerPoint Lectures</a:t>
            </a:r>
          </a:p>
          <a:p>
            <a:pPr eaLnBrk="0" hangingPunct="0">
              <a:defRPr/>
            </a:pPr>
            <a:r>
              <a:rPr lang="en-US" sz="2200" b="1" i="1" dirty="0" smtClean="0">
                <a:latin typeface="+mn-lt"/>
                <a:ea typeface="Arial" charset="0"/>
                <a:cs typeface="Arial" charset="0"/>
              </a:rPr>
              <a:t>Campbell Biology: Concepts &amp; Connections, </a:t>
            </a:r>
            <a:r>
              <a:rPr lang="en-US" sz="1800" b="1" i="1" dirty="0" smtClean="0">
                <a:latin typeface="+mn-lt"/>
                <a:ea typeface="Arial" charset="0"/>
                <a:cs typeface="Arial" charset="0"/>
              </a:rPr>
              <a:t>Eighth Edition</a:t>
            </a:r>
          </a:p>
          <a:p>
            <a:pPr eaLnBrk="0" hangingPunct="0">
              <a:defRPr/>
            </a:pPr>
            <a:r>
              <a:rPr lang="en-US" sz="1400" b="0" i="0" cap="all" baseline="0" dirty="0" smtClean="0">
                <a:latin typeface="+mn-lt"/>
                <a:ea typeface="Arial" charset="0"/>
                <a:cs typeface="Arial" charset="0"/>
              </a:rPr>
              <a:t>Reece</a:t>
            </a:r>
            <a:r>
              <a:rPr lang="en-US" sz="1400" b="0" i="0" dirty="0" smtClean="0">
                <a:latin typeface="Arial" panose="020B0604020202020204" pitchFamily="34" charset="0"/>
                <a:ea typeface="Arial" charset="0"/>
                <a:cs typeface="Arial" panose="020B0604020202020204" pitchFamily="34" charset="0"/>
                <a:sym typeface="Symbol" panose="05050102010706020507" pitchFamily="18" charset="2"/>
              </a:rPr>
              <a:t> •</a:t>
            </a:r>
            <a:r>
              <a:rPr lang="en-US" sz="1400" b="0" i="0" dirty="0" smtClean="0">
                <a:latin typeface="+mn-lt"/>
                <a:ea typeface="Arial" charset="0"/>
                <a:cs typeface="Arial" charset="0"/>
              </a:rPr>
              <a:t> </a:t>
            </a:r>
            <a:r>
              <a:rPr lang="en-US" sz="1400" b="0" i="0" cap="all" baseline="0" dirty="0" smtClean="0">
                <a:latin typeface="+mn-lt"/>
                <a:ea typeface="Arial" charset="0"/>
                <a:cs typeface="Arial" charset="0"/>
              </a:rPr>
              <a:t>Taylor</a:t>
            </a:r>
            <a:r>
              <a:rPr lang="en-US" sz="1400" b="0" i="0" dirty="0" smtClean="0">
                <a:latin typeface="Arial" panose="020B0604020202020204" pitchFamily="34" charset="0"/>
                <a:ea typeface="Arial" charset="0"/>
                <a:cs typeface="Arial" panose="020B0604020202020204" pitchFamily="34" charset="0"/>
                <a:sym typeface="Symbol" panose="05050102010706020507" pitchFamily="18" charset="2"/>
              </a:rPr>
              <a:t> • </a:t>
            </a:r>
            <a:r>
              <a:rPr lang="en-US" sz="1400" b="0" i="0" cap="all" baseline="0" dirty="0" smtClean="0">
                <a:latin typeface="+mn-lt"/>
                <a:ea typeface="Arial" charset="0"/>
                <a:cs typeface="Arial" charset="0"/>
              </a:rPr>
              <a:t>Simon</a:t>
            </a:r>
            <a:r>
              <a:rPr lang="en-US" sz="1400" b="0" i="0" dirty="0" smtClean="0">
                <a:latin typeface="+mn-lt"/>
                <a:ea typeface="Arial" charset="0"/>
                <a:cs typeface="Arial" charset="0"/>
              </a:rPr>
              <a:t> </a:t>
            </a:r>
            <a:r>
              <a:rPr lang="en-US" sz="1400" b="0" i="0" dirty="0" smtClean="0">
                <a:latin typeface="Arial" panose="020B0604020202020204" pitchFamily="34" charset="0"/>
                <a:ea typeface="Arial" charset="0"/>
                <a:cs typeface="Arial" panose="020B0604020202020204" pitchFamily="34" charset="0"/>
                <a:sym typeface="Symbol" panose="05050102010706020507" pitchFamily="18" charset="2"/>
              </a:rPr>
              <a:t>•</a:t>
            </a:r>
            <a:r>
              <a:rPr lang="en-US" sz="1400" b="0" i="0" dirty="0" smtClean="0">
                <a:latin typeface="+mn-lt"/>
                <a:ea typeface="Arial" charset="0"/>
                <a:cs typeface="Arial" charset="0"/>
              </a:rPr>
              <a:t> </a:t>
            </a:r>
            <a:r>
              <a:rPr lang="en-US" sz="1400" b="0" i="0" cap="all" baseline="0" dirty="0" smtClean="0">
                <a:latin typeface="+mn-lt"/>
                <a:ea typeface="Arial" charset="0"/>
                <a:cs typeface="Arial" charset="0"/>
              </a:rPr>
              <a:t>Dickey</a:t>
            </a:r>
            <a:r>
              <a:rPr lang="en-US" sz="1400" b="0" i="0" dirty="0" smtClean="0">
                <a:latin typeface="+mn-lt"/>
                <a:ea typeface="Arial" charset="0"/>
                <a:cs typeface="Arial" charset="0"/>
              </a:rPr>
              <a:t> </a:t>
            </a:r>
            <a:r>
              <a:rPr lang="en-US" sz="1400" b="0" i="0" dirty="0" smtClean="0">
                <a:latin typeface="Arial" panose="020B0604020202020204" pitchFamily="34" charset="0"/>
                <a:ea typeface="Arial" charset="0"/>
                <a:cs typeface="Arial" panose="020B0604020202020204" pitchFamily="34" charset="0"/>
                <a:sym typeface="Symbol" panose="05050102010706020507" pitchFamily="18" charset="2"/>
              </a:rPr>
              <a:t>• </a:t>
            </a:r>
            <a:r>
              <a:rPr lang="en-US" sz="1400" b="0" i="0" cap="all" baseline="0" dirty="0" smtClean="0">
                <a:latin typeface="Arial" panose="020B0604020202020204" pitchFamily="34" charset="0"/>
                <a:ea typeface="Arial" charset="0"/>
                <a:cs typeface="Arial" panose="020B0604020202020204" pitchFamily="34" charset="0"/>
                <a:sym typeface="Symbol" panose="05050102010706020507" pitchFamily="18" charset="2"/>
              </a:rPr>
              <a:t>Hogan</a:t>
            </a:r>
            <a:endParaRPr lang="en-US" sz="1400" b="0" i="0" cap="all" baseline="0" dirty="0">
              <a:latin typeface="+mn-lt"/>
            </a:endParaRPr>
          </a:p>
        </p:txBody>
      </p:sp>
      <p:sp>
        <p:nvSpPr>
          <p:cNvPr id="12" name="TextBox 11"/>
          <p:cNvSpPr txBox="1"/>
          <p:nvPr/>
        </p:nvSpPr>
        <p:spPr>
          <a:xfrm>
            <a:off x="67733" y="3878298"/>
            <a:ext cx="3366126" cy="830997"/>
          </a:xfrm>
          <a:prstGeom prst="rect">
            <a:avLst/>
          </a:prstGeom>
          <a:noFill/>
        </p:spPr>
        <p:txBody>
          <a:bodyPr wrap="none" rtlCol="0">
            <a:spAutoFit/>
          </a:bodyPr>
          <a:lstStyle/>
          <a:p>
            <a:r>
              <a:rPr lang="en-US" sz="4800" b="1" dirty="0" smtClean="0">
                <a:solidFill>
                  <a:srgbClr val="F2C552"/>
                </a:solidFill>
                <a:effectLst>
                  <a:outerShdw blurRad="50800" dist="38100" dir="8100000" algn="tr" rotWithShape="0">
                    <a:prstClr val="black">
                      <a:alpha val="40000"/>
                    </a:prstClr>
                  </a:outerShdw>
                </a:effectLst>
              </a:rPr>
              <a:t>Chapter 10 </a:t>
            </a:r>
            <a:endParaRPr lang="en-US" sz="4800" b="1" dirty="0">
              <a:solidFill>
                <a:srgbClr val="F2C552"/>
              </a:solidFill>
              <a:effectLst>
                <a:outerShdw blurRad="50800" dist="38100" dir="8100000" algn="tr" rotWithShape="0">
                  <a:prstClr val="black">
                    <a:alpha val="40000"/>
                  </a:prstClr>
                </a:outerShdw>
              </a:effectLst>
            </a:endParaRPr>
          </a:p>
        </p:txBody>
      </p:sp>
      <p:sp>
        <p:nvSpPr>
          <p:cNvPr id="13" name="TextBox 12"/>
          <p:cNvSpPr txBox="1"/>
          <p:nvPr/>
        </p:nvSpPr>
        <p:spPr>
          <a:xfrm>
            <a:off x="6392312" y="6434998"/>
            <a:ext cx="2650084" cy="307777"/>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smtClean="0">
                <a:latin typeface="+mj-lt"/>
                <a:ea typeface="Arial" charset="0"/>
                <a:cs typeface="Arial" charset="0"/>
              </a:rPr>
              <a:t>Lecture by Edward J. </a:t>
            </a:r>
            <a:r>
              <a:rPr lang="en-US" sz="1400" b="1" dirty="0" err="1" smtClean="0">
                <a:latin typeface="+mj-lt"/>
                <a:ea typeface="Arial" charset="0"/>
                <a:cs typeface="Arial" charset="0"/>
              </a:rPr>
              <a:t>Zalisko</a:t>
            </a:r>
            <a:endParaRPr lang="en-US" sz="1400" b="1" dirty="0" smtClean="0">
              <a:latin typeface="+mj-lt"/>
              <a:ea typeface="Arial" charset="0"/>
              <a:cs typeface="Arial" charset="0"/>
            </a:endParaRPr>
          </a:p>
        </p:txBody>
      </p:sp>
      <p:sp>
        <p:nvSpPr>
          <p:cNvPr id="14" name="TextBox 13"/>
          <p:cNvSpPr txBox="1"/>
          <p:nvPr/>
        </p:nvSpPr>
        <p:spPr>
          <a:xfrm>
            <a:off x="67733" y="4606307"/>
            <a:ext cx="5721037" cy="553998"/>
          </a:xfrm>
          <a:prstGeom prst="rect">
            <a:avLst/>
          </a:prstGeom>
          <a:noFill/>
        </p:spPr>
        <p:txBody>
          <a:bodyPr wrap="none" rtlCol="0">
            <a:spAutoFit/>
          </a:bodyPr>
          <a:lstStyle/>
          <a:p>
            <a:pPr algn="l"/>
            <a:r>
              <a:rPr lang="en-US" sz="3000" b="1" dirty="0" smtClean="0">
                <a:solidFill>
                  <a:srgbClr val="F2C552"/>
                </a:solidFill>
                <a:effectLst>
                  <a:outerShdw blurRad="50800" dist="38100" dir="8100000" algn="tr" rotWithShape="0">
                    <a:prstClr val="black">
                      <a:alpha val="40000"/>
                    </a:prstClr>
                  </a:outerShdw>
                </a:effectLst>
              </a:rPr>
              <a:t>Molecular</a:t>
            </a:r>
            <a:r>
              <a:rPr lang="en-US" sz="3000" b="1" baseline="0" dirty="0" smtClean="0">
                <a:solidFill>
                  <a:srgbClr val="F2C552"/>
                </a:solidFill>
                <a:effectLst>
                  <a:outerShdw blurRad="50800" dist="38100" dir="8100000" algn="tr" rotWithShape="0">
                    <a:prstClr val="black">
                      <a:alpha val="40000"/>
                    </a:prstClr>
                  </a:outerShdw>
                </a:effectLst>
              </a:rPr>
              <a:t> Biology of the Gene</a:t>
            </a:r>
            <a:endParaRPr lang="en-US" sz="3000" b="1" dirty="0">
              <a:solidFill>
                <a:srgbClr val="F2C552"/>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1428658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511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Slide">
    <p:bg>
      <p:bgPr>
        <a:solidFill>
          <a:srgbClr val="1F89BD"/>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36073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smtClean="0"/>
              <a:t>‹#›</a:t>
            </a:fld>
            <a:endParaRPr lang="en-US"/>
          </a:p>
        </p:txBody>
      </p:sp>
    </p:spTree>
    <p:extLst>
      <p:ext uri="{BB962C8B-B14F-4D97-AF65-F5344CB8AC3E}">
        <p14:creationId xmlns:p14="http://schemas.microsoft.com/office/powerpoint/2010/main" val="318078077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fontAlgn="base" hangingPunct="0">
              <a:spcBef>
                <a:spcPct val="0"/>
              </a:spcBef>
              <a:spcAft>
                <a:spcPct val="0"/>
              </a:spcAft>
            </a:pPr>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2015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92432367"/>
      </p:ext>
    </p:extLst>
  </p:cSld>
  <p:clrMap bg1="lt1" tx1="dk1" bg2="lt2" tx2="dk2" accent1="accent1" accent2="accent2" accent3="accent3" accent4="accent4" accent5="accent5" accent6="accent6" hlink="hlink" folHlink="folHlink"/>
  <p:sldLayoutIdLst>
    <p:sldLayoutId id="214748372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fontAlgn="base" hangingPunct="0">
              <a:spcBef>
                <a:spcPct val="0"/>
              </a:spcBef>
              <a:spcAft>
                <a:spcPct val="0"/>
              </a:spcAft>
            </a:pPr>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2015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740449169"/>
      </p:ext>
    </p:extLst>
  </p:cSld>
  <p:clrMap bg1="lt1" tx1="dk1" bg2="lt2" tx2="dk2" accent1="accent1" accent2="accent2" accent3="accent3" accent4="accent4" accent5="accent5" accent6="accent6" hlink="hlink" folHlink="folHlink"/>
  <p:sldLayoutIdLst>
    <p:sldLayoutId id="2147483729" r:id="rId1"/>
    <p:sldLayoutId id="2147483877"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fontAlgn="base" hangingPunct="0">
              <a:spcBef>
                <a:spcPct val="0"/>
              </a:spcBef>
              <a:spcAft>
                <a:spcPct val="0"/>
              </a:spcAft>
            </a:pPr>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2015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230825303"/>
      </p:ext>
    </p:extLst>
  </p:cSld>
  <p:clrMap bg1="lt1" tx1="dk1" bg2="lt2" tx2="dk2" accent1="accent1" accent2="accent2" accent3="accent3" accent4="accent4" accent5="accent5" accent6="accent6" hlink="hlink" folHlink="folHlink"/>
  <p:sldLayoutIdLst>
    <p:sldLayoutId id="214748373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fontAlgn="base" hangingPunct="0">
              <a:spcBef>
                <a:spcPct val="0"/>
              </a:spcBef>
              <a:spcAft>
                <a:spcPct val="0"/>
              </a:spcAft>
            </a:pPr>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2015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797184978"/>
      </p:ext>
    </p:extLst>
  </p:cSld>
  <p:clrMap bg1="lt1" tx1="dk1" bg2="lt2" tx2="dk2" accent1="accent1" accent2="accent2" accent3="accent3" accent4="accent4" accent5="accent5" accent6="accent6" hlink="hlink" folHlink="folHlink"/>
  <p:sldLayoutIdLst>
    <p:sldLayoutId id="214748373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b="0" dirty="0">
                <a:solidFill>
                  <a:srgbClr val="000000"/>
                </a:solidFill>
                <a:latin typeface="Arial" charset="0"/>
              </a:rPr>
              <a:t>© </a:t>
            </a:r>
            <a:r>
              <a:rPr lang="en-US" sz="900" b="0" dirty="0" smtClean="0">
                <a:solidFill>
                  <a:srgbClr val="000000"/>
                </a:solidFill>
                <a:latin typeface="Arial" charset="0"/>
              </a:rPr>
              <a:t>2015 </a:t>
            </a:r>
            <a:r>
              <a:rPr lang="en-US" sz="900" b="0" dirty="0">
                <a:solidFill>
                  <a:srgbClr val="000000"/>
                </a:solidFill>
                <a:latin typeface="Arial" charset="0"/>
              </a:rPr>
              <a:t>Pearson Education, Inc.</a:t>
            </a:r>
          </a:p>
        </p:txBody>
      </p:sp>
    </p:spTree>
    <p:extLst>
      <p:ext uri="{BB962C8B-B14F-4D97-AF65-F5344CB8AC3E}">
        <p14:creationId xmlns:p14="http://schemas.microsoft.com/office/powerpoint/2010/main" val="258332382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g"/><Relationship Id="rId1" Type="http://schemas.microsoft.com/office/2007/relationships/media" Target="../media/media4.m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g"/><Relationship Id="rId1" Type="http://schemas.microsoft.com/office/2007/relationships/media" Target="../media/media5.m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FBmO_rmXxIw" TargetMode="External"/><Relationship Id="rId2" Type="http://schemas.openxmlformats.org/officeDocument/2006/relationships/hyperlink" Target="https://www.youtube.com/watch?v=q6PP-C4udkA" TargetMode="External"/><Relationship Id="rId1" Type="http://schemas.openxmlformats.org/officeDocument/2006/relationships/slideLayout" Target="../slideLayouts/slideLayout7.xml"/><Relationship Id="rId4" Type="http://schemas.openxmlformats.org/officeDocument/2006/relationships/hyperlink" Target="https://www.youtube.com/watch?v=h3b9ArupXZ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665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0" y="609600"/>
            <a:ext cx="9144000" cy="6248400"/>
          </a:xfrm>
        </p:spPr>
        <p:txBody>
          <a:bodyPr/>
          <a:lstStyle/>
          <a:p>
            <a:pPr>
              <a:buFontTx/>
              <a:buNone/>
            </a:pPr>
            <a:r>
              <a:rPr lang="en-US" sz="2800" dirty="0" smtClean="0">
                <a:latin typeface="Tahoma" pitchFamily="34" charset="0"/>
                <a:cs typeface="Tahoma" pitchFamily="34" charset="0"/>
              </a:rPr>
              <a:t>	 </a:t>
            </a:r>
            <a:r>
              <a:rPr lang="en-US" sz="2400" dirty="0" smtClean="0">
                <a:latin typeface="Tahoma" pitchFamily="34" charset="0"/>
                <a:cs typeface="Tahoma" pitchFamily="34" charset="0"/>
              </a:rPr>
              <a:t>The helix is unzipped (</a:t>
            </a:r>
            <a:r>
              <a:rPr lang="en-US" sz="2400" b="1" dirty="0" smtClean="0">
                <a:latin typeface="Tahoma" pitchFamily="34" charset="0"/>
                <a:cs typeface="Tahoma" pitchFamily="34" charset="0"/>
              </a:rPr>
              <a:t>helicase</a:t>
            </a:r>
            <a:r>
              <a:rPr lang="en-US" sz="2400" dirty="0" smtClean="0">
                <a:latin typeface="Tahoma" pitchFamily="34" charset="0"/>
                <a:cs typeface="Tahoma" pitchFamily="34" charset="0"/>
              </a:rPr>
              <a:t> breaks H bonds) creating a </a:t>
            </a:r>
            <a:r>
              <a:rPr lang="en-US" sz="2400" b="1" dirty="0" smtClean="0">
                <a:latin typeface="Tahoma" pitchFamily="34" charset="0"/>
                <a:cs typeface="Tahoma" pitchFamily="34" charset="0"/>
              </a:rPr>
              <a:t>replication fork</a:t>
            </a:r>
            <a:r>
              <a:rPr lang="en-US" sz="2400" dirty="0" smtClean="0">
                <a:latin typeface="Tahoma" pitchFamily="34" charset="0"/>
                <a:cs typeface="Tahoma" pitchFamily="34" charset="0"/>
              </a:rPr>
              <a:t>.</a:t>
            </a:r>
          </a:p>
          <a:p>
            <a:pPr>
              <a:buFontTx/>
              <a:buNone/>
            </a:pPr>
            <a:endParaRPr lang="en-US" sz="2400" dirty="0" smtClean="0">
              <a:latin typeface="Tahoma" pitchFamily="34" charset="0"/>
              <a:cs typeface="Tahoma" pitchFamily="34" charset="0"/>
            </a:endParaRPr>
          </a:p>
          <a:p>
            <a:pPr>
              <a:buFontTx/>
              <a:buNone/>
            </a:pPr>
            <a:r>
              <a:rPr lang="en-US" sz="2400" dirty="0" smtClean="0">
                <a:latin typeface="Tahoma" pitchFamily="34" charset="0"/>
                <a:cs typeface="Tahoma" pitchFamily="34" charset="0"/>
              </a:rPr>
              <a:t>Replication begins in the 5’ </a:t>
            </a:r>
            <a:r>
              <a:rPr lang="en-US" sz="2400" dirty="0" smtClean="0">
                <a:latin typeface="Tahoma" pitchFamily="34" charset="0"/>
                <a:cs typeface="Tahoma" pitchFamily="34" charset="0"/>
                <a:sym typeface="Wingdings" pitchFamily="2" charset="2"/>
              </a:rPr>
              <a:t> 3’ direction on the </a:t>
            </a:r>
            <a:r>
              <a:rPr lang="en-US" sz="2400" b="1" dirty="0" smtClean="0">
                <a:solidFill>
                  <a:srgbClr val="CC0099"/>
                </a:solidFill>
                <a:latin typeface="Tahoma" pitchFamily="34" charset="0"/>
                <a:cs typeface="Tahoma" pitchFamily="34" charset="0"/>
                <a:sym typeface="Wingdings" pitchFamily="2" charset="2"/>
              </a:rPr>
              <a:t>leading strand </a:t>
            </a:r>
            <a:r>
              <a:rPr lang="en-US" sz="2400" dirty="0" smtClean="0">
                <a:latin typeface="Tahoma" pitchFamily="34" charset="0"/>
                <a:cs typeface="Tahoma" pitchFamily="34" charset="0"/>
                <a:sym typeface="Wingdings" pitchFamily="2" charset="2"/>
              </a:rPr>
              <a:t>(polymerase).</a:t>
            </a:r>
          </a:p>
          <a:p>
            <a:pPr>
              <a:buFontTx/>
              <a:buNone/>
            </a:pPr>
            <a:endParaRPr lang="en-US" sz="2400" dirty="0" smtClean="0">
              <a:latin typeface="Tahoma" pitchFamily="34" charset="0"/>
              <a:cs typeface="Tahoma" pitchFamily="34" charset="0"/>
              <a:sym typeface="Wingdings" pitchFamily="2" charset="2"/>
            </a:endParaRPr>
          </a:p>
          <a:p>
            <a:pPr>
              <a:buFontTx/>
              <a:buNone/>
            </a:pPr>
            <a:r>
              <a:rPr lang="en-US" sz="2400" dirty="0" smtClean="0">
                <a:latin typeface="Tahoma" pitchFamily="34" charset="0"/>
                <a:cs typeface="Tahoma" pitchFamily="34" charset="0"/>
                <a:sym typeface="Wingdings" pitchFamily="2" charset="2"/>
              </a:rPr>
              <a:t>	Replication continues on the </a:t>
            </a:r>
            <a:r>
              <a:rPr lang="en-US" sz="2400" b="1" dirty="0" smtClean="0">
                <a:solidFill>
                  <a:srgbClr val="CC0099"/>
                </a:solidFill>
                <a:latin typeface="Tahoma" pitchFamily="34" charset="0"/>
                <a:cs typeface="Tahoma" pitchFamily="34" charset="0"/>
                <a:sym typeface="Wingdings" pitchFamily="2" charset="2"/>
              </a:rPr>
              <a:t>lagging 	strand </a:t>
            </a:r>
            <a:r>
              <a:rPr lang="en-US" sz="2400" dirty="0" smtClean="0">
                <a:latin typeface="Tahoma" pitchFamily="34" charset="0"/>
                <a:cs typeface="Tahoma" pitchFamily="34" charset="0"/>
                <a:sym typeface="Wingdings" pitchFamily="2" charset="2"/>
              </a:rPr>
              <a:t>starting at the fork (so it is still </a:t>
            </a:r>
            <a:r>
              <a:rPr lang="en-US" sz="2400" dirty="0" smtClean="0">
                <a:latin typeface="Tahoma" pitchFamily="34" charset="0"/>
                <a:cs typeface="Tahoma" pitchFamily="34" charset="0"/>
              </a:rPr>
              <a:t>5’ </a:t>
            </a:r>
            <a:r>
              <a:rPr lang="en-US" sz="2400" dirty="0" smtClean="0">
                <a:latin typeface="Tahoma" pitchFamily="34" charset="0"/>
                <a:cs typeface="Tahoma" pitchFamily="34" charset="0"/>
                <a:sym typeface="Wingdings" pitchFamily="2" charset="2"/>
              </a:rPr>
              <a:t> 3’).</a:t>
            </a:r>
          </a:p>
          <a:p>
            <a:pPr>
              <a:buFontTx/>
              <a:buNone/>
            </a:pPr>
            <a:endParaRPr lang="en-US" sz="2400" dirty="0" smtClean="0">
              <a:latin typeface="Tahoma" pitchFamily="34" charset="0"/>
              <a:cs typeface="Tahoma" pitchFamily="34" charset="0"/>
              <a:sym typeface="Wingdings" pitchFamily="2" charset="2"/>
            </a:endParaRPr>
          </a:p>
          <a:p>
            <a:pPr>
              <a:buFontTx/>
              <a:buNone/>
            </a:pPr>
            <a:r>
              <a:rPr lang="en-US" sz="2400" dirty="0" smtClean="0">
                <a:latin typeface="Tahoma" pitchFamily="34" charset="0"/>
                <a:cs typeface="Tahoma" pitchFamily="34" charset="0"/>
                <a:sym typeface="Wingdings" pitchFamily="2" charset="2"/>
              </a:rPr>
              <a:t>		-- short segments of new DNA are formed 		called </a:t>
            </a:r>
            <a:r>
              <a:rPr lang="en-US" sz="2400" b="1" dirty="0" smtClean="0">
                <a:solidFill>
                  <a:srgbClr val="CC0099"/>
                </a:solidFill>
                <a:latin typeface="Tahoma" pitchFamily="34" charset="0"/>
                <a:cs typeface="Tahoma" pitchFamily="34" charset="0"/>
                <a:sym typeface="Wingdings" pitchFamily="2" charset="2"/>
              </a:rPr>
              <a:t>Okazaki fragments</a:t>
            </a:r>
            <a:r>
              <a:rPr lang="en-US" sz="2400" dirty="0" smtClean="0">
                <a:latin typeface="Tahoma" pitchFamily="34" charset="0"/>
                <a:cs typeface="Tahoma" pitchFamily="34" charset="0"/>
                <a:sym typeface="Wingdings" pitchFamily="2" charset="2"/>
              </a:rPr>
              <a:t>.</a:t>
            </a:r>
          </a:p>
          <a:p>
            <a:pPr>
              <a:buFontTx/>
              <a:buNone/>
            </a:pPr>
            <a:endParaRPr lang="en-US" sz="2400" dirty="0" smtClean="0">
              <a:latin typeface="Tahoma" pitchFamily="34" charset="0"/>
              <a:cs typeface="Tahoma" pitchFamily="34" charset="0"/>
              <a:sym typeface="Wingdings" pitchFamily="2" charset="2"/>
            </a:endParaRPr>
          </a:p>
          <a:p>
            <a:pPr>
              <a:buFontTx/>
              <a:buNone/>
            </a:pPr>
            <a:r>
              <a:rPr lang="en-US" sz="2400" dirty="0" smtClean="0">
                <a:latin typeface="Tahoma" pitchFamily="34" charset="0"/>
                <a:cs typeface="Tahoma" pitchFamily="34" charset="0"/>
                <a:sym typeface="Wingdings" pitchFamily="2" charset="2"/>
              </a:rPr>
              <a:t>		-- these fragments are then put together.</a:t>
            </a:r>
          </a:p>
        </p:txBody>
      </p:sp>
    </p:spTree>
    <p:extLst>
      <p:ext uri="{BB962C8B-B14F-4D97-AF65-F5344CB8AC3E}">
        <p14:creationId xmlns:p14="http://schemas.microsoft.com/office/powerpoint/2010/main" val="30957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wipe(down)">
                                      <p:cBhvr>
                                        <p:cTn id="7" dur="500"/>
                                        <p:tgtEl>
                                          <p:spTgt spid="194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458">
                                            <p:txEl>
                                              <p:pRg st="2" end="2"/>
                                            </p:txEl>
                                          </p:spTgt>
                                        </p:tgtEl>
                                        <p:attrNameLst>
                                          <p:attrName>style.visibility</p:attrName>
                                        </p:attrNameLst>
                                      </p:cBhvr>
                                      <p:to>
                                        <p:strVal val="visible"/>
                                      </p:to>
                                    </p:set>
                                    <p:animEffect transition="in" filter="wipe(down)">
                                      <p:cBhvr>
                                        <p:cTn id="12" dur="500"/>
                                        <p:tgtEl>
                                          <p:spTgt spid="194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458">
                                            <p:txEl>
                                              <p:pRg st="4" end="4"/>
                                            </p:txEl>
                                          </p:spTgt>
                                        </p:tgtEl>
                                        <p:attrNameLst>
                                          <p:attrName>style.visibility</p:attrName>
                                        </p:attrNameLst>
                                      </p:cBhvr>
                                      <p:to>
                                        <p:strVal val="visible"/>
                                      </p:to>
                                    </p:set>
                                    <p:animEffect transition="in" filter="wipe(down)">
                                      <p:cBhvr>
                                        <p:cTn id="17" dur="500"/>
                                        <p:tgtEl>
                                          <p:spTgt spid="1945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458">
                                            <p:txEl>
                                              <p:pRg st="6" end="6"/>
                                            </p:txEl>
                                          </p:spTgt>
                                        </p:tgtEl>
                                        <p:attrNameLst>
                                          <p:attrName>style.visibility</p:attrName>
                                        </p:attrNameLst>
                                      </p:cBhvr>
                                      <p:to>
                                        <p:strVal val="visible"/>
                                      </p:to>
                                    </p:set>
                                    <p:animEffect transition="in" filter="wipe(down)">
                                      <p:cBhvr>
                                        <p:cTn id="22" dur="500"/>
                                        <p:tgtEl>
                                          <p:spTgt spid="1945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458">
                                            <p:txEl>
                                              <p:pRg st="8" end="8"/>
                                            </p:txEl>
                                          </p:spTgt>
                                        </p:tgtEl>
                                        <p:attrNameLst>
                                          <p:attrName>style.visibility</p:attrName>
                                        </p:attrNameLst>
                                      </p:cBhvr>
                                      <p:to>
                                        <p:strVal val="visible"/>
                                      </p:to>
                                    </p:set>
                                    <p:animEffect transition="in" filter="wipe(down)">
                                      <p:cBhvr>
                                        <p:cTn id="27" dur="500"/>
                                        <p:tgtEl>
                                          <p:spTgt spid="194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10.5 DNA replication proceeds in two directions at many sites simultaneously</a:t>
            </a:r>
            <a:endParaRPr lang="en-US" dirty="0"/>
          </a:p>
        </p:txBody>
      </p:sp>
      <p:sp>
        <p:nvSpPr>
          <p:cNvPr id="3" name="Content Placeholder 2"/>
          <p:cNvSpPr>
            <a:spLocks noGrp="1"/>
          </p:cNvSpPr>
          <p:nvPr>
            <p:ph idx="1"/>
          </p:nvPr>
        </p:nvSpPr>
        <p:spPr>
          <a:xfrm>
            <a:off x="313266" y="1405467"/>
            <a:ext cx="8475133" cy="4758267"/>
          </a:xfrm>
        </p:spPr>
        <p:txBody>
          <a:bodyPr/>
          <a:lstStyle/>
          <a:p>
            <a:pPr marL="457200" lvl="1" indent="0">
              <a:buNone/>
            </a:pPr>
            <a:endParaRPr lang="en-US" sz="2400" dirty="0" smtClean="0"/>
          </a:p>
          <a:p>
            <a:pPr lvl="1"/>
            <a:r>
              <a:rPr lang="en-US" sz="2400" b="1" dirty="0" smtClean="0"/>
              <a:t>DNA polymerases</a:t>
            </a:r>
            <a:r>
              <a:rPr lang="en-US" sz="2400" dirty="0" smtClean="0"/>
              <a:t> add nucleotides only to the 3</a:t>
            </a:r>
            <a:r>
              <a:rPr lang="en-US" sz="2400" dirty="0" smtClean="0">
                <a:sym typeface="Symbol" charset="0"/>
              </a:rPr>
              <a:t></a:t>
            </a:r>
            <a:r>
              <a:rPr lang="en-US" sz="2400" dirty="0" smtClean="0"/>
              <a:t> end of the strand, never to the 5</a:t>
            </a:r>
            <a:r>
              <a:rPr lang="en-US" sz="2400" dirty="0" smtClean="0">
                <a:sym typeface="Symbol" charset="0"/>
              </a:rPr>
              <a:t></a:t>
            </a:r>
            <a:r>
              <a:rPr lang="en-US" sz="2400" dirty="0" smtClean="0"/>
              <a:t> end. </a:t>
            </a:r>
          </a:p>
          <a:p>
            <a:pPr marL="457200" lvl="1" indent="0">
              <a:buNone/>
            </a:pPr>
            <a:endParaRPr lang="en-US" sz="2400" dirty="0" smtClean="0"/>
          </a:p>
          <a:p>
            <a:pPr lvl="1"/>
            <a:r>
              <a:rPr lang="en-US" sz="2200" dirty="0" smtClean="0"/>
              <a:t>An enzyme, called </a:t>
            </a:r>
            <a:r>
              <a:rPr lang="en-US" sz="2200" b="1" dirty="0" smtClean="0"/>
              <a:t>DNA ligase</a:t>
            </a:r>
            <a:r>
              <a:rPr lang="en-US" sz="2200" dirty="0" smtClean="0"/>
              <a:t>, links (or ligates) the pieces together into a single DNA strand. </a:t>
            </a:r>
            <a:endParaRPr lang="en-US" sz="2200" dirty="0"/>
          </a:p>
        </p:txBody>
      </p:sp>
    </p:spTree>
    <p:extLst>
      <p:ext uri="{BB962C8B-B14F-4D97-AF65-F5344CB8AC3E}">
        <p14:creationId xmlns:p14="http://schemas.microsoft.com/office/powerpoint/2010/main" val="149925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_05bAntiparallelDNA-U.jpg"/>
          <p:cNvPicPr>
            <a:picLocks noChangeAspect="1"/>
          </p:cNvPicPr>
          <p:nvPr/>
        </p:nvPicPr>
        <p:blipFill rotWithShape="1">
          <a:blip r:embed="rId3" cstate="email">
            <a:extLst>
              <a:ext uri="{28A0092B-C50C-407E-A947-70E740481C1C}">
                <a14:useLocalDpi xmlns:a14="http://schemas.microsoft.com/office/drawing/2010/main" val="0"/>
              </a:ext>
            </a:extLst>
          </a:blip>
          <a:srcRect b="2613"/>
          <a:stretch/>
        </p:blipFill>
        <p:spPr>
          <a:xfrm>
            <a:off x="2575560" y="241407"/>
            <a:ext cx="3992880" cy="641164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10.5b</a:t>
            </a:r>
            <a:endParaRPr lang="en-US" sz="1200" dirty="0">
              <a:latin typeface="Arial" charset="0"/>
            </a:endParaRPr>
          </a:p>
        </p:txBody>
      </p:sp>
      <p:sp>
        <p:nvSpPr>
          <p:cNvPr id="5" name="Text Box 31"/>
          <p:cNvSpPr txBox="1">
            <a:spLocks noChangeArrowheads="1"/>
          </p:cNvSpPr>
          <p:nvPr/>
        </p:nvSpPr>
        <p:spPr bwMode="auto">
          <a:xfrm>
            <a:off x="3444286" y="1218217"/>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5</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
        <p:nvSpPr>
          <p:cNvPr id="6" name="Text Box 31"/>
          <p:cNvSpPr txBox="1">
            <a:spLocks noChangeArrowheads="1"/>
          </p:cNvSpPr>
          <p:nvPr/>
        </p:nvSpPr>
        <p:spPr bwMode="auto">
          <a:xfrm>
            <a:off x="5514386" y="2113567"/>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5</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
        <p:nvSpPr>
          <p:cNvPr id="7" name="Text Box 31"/>
          <p:cNvSpPr txBox="1">
            <a:spLocks noChangeArrowheads="1"/>
          </p:cNvSpPr>
          <p:nvPr/>
        </p:nvSpPr>
        <p:spPr bwMode="auto">
          <a:xfrm>
            <a:off x="3590336" y="1783367"/>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1</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
        <p:nvSpPr>
          <p:cNvPr id="8" name="Text Box 31"/>
          <p:cNvSpPr txBox="1">
            <a:spLocks noChangeArrowheads="1"/>
          </p:cNvSpPr>
          <p:nvPr/>
        </p:nvSpPr>
        <p:spPr bwMode="auto">
          <a:xfrm>
            <a:off x="3358561" y="1954817"/>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2</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
        <p:nvSpPr>
          <p:cNvPr id="9" name="Text Box 31"/>
          <p:cNvSpPr txBox="1">
            <a:spLocks noChangeArrowheads="1"/>
          </p:cNvSpPr>
          <p:nvPr/>
        </p:nvSpPr>
        <p:spPr bwMode="auto">
          <a:xfrm>
            <a:off x="5641386" y="1370617"/>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2</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
        <p:nvSpPr>
          <p:cNvPr id="10" name="Text Box 31"/>
          <p:cNvSpPr txBox="1">
            <a:spLocks noChangeArrowheads="1"/>
          </p:cNvSpPr>
          <p:nvPr/>
        </p:nvSpPr>
        <p:spPr bwMode="auto">
          <a:xfrm>
            <a:off x="5895386" y="1894492"/>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4</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
        <p:nvSpPr>
          <p:cNvPr id="11" name="Text Box 31"/>
          <p:cNvSpPr txBox="1">
            <a:spLocks noChangeArrowheads="1"/>
          </p:cNvSpPr>
          <p:nvPr/>
        </p:nvSpPr>
        <p:spPr bwMode="auto">
          <a:xfrm>
            <a:off x="5987461" y="1640492"/>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3</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
        <p:nvSpPr>
          <p:cNvPr id="12" name="Text Box 31"/>
          <p:cNvSpPr txBox="1">
            <a:spLocks noChangeArrowheads="1"/>
          </p:cNvSpPr>
          <p:nvPr/>
        </p:nvSpPr>
        <p:spPr bwMode="auto">
          <a:xfrm>
            <a:off x="3095036" y="1430942"/>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4</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
        <p:nvSpPr>
          <p:cNvPr id="13" name="Text Box 31"/>
          <p:cNvSpPr txBox="1">
            <a:spLocks noChangeArrowheads="1"/>
          </p:cNvSpPr>
          <p:nvPr/>
        </p:nvSpPr>
        <p:spPr bwMode="auto">
          <a:xfrm>
            <a:off x="3028361" y="1678592"/>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3</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
        <p:nvSpPr>
          <p:cNvPr id="14" name="Text Box 31"/>
          <p:cNvSpPr txBox="1">
            <a:spLocks noChangeArrowheads="1"/>
          </p:cNvSpPr>
          <p:nvPr/>
        </p:nvSpPr>
        <p:spPr bwMode="auto">
          <a:xfrm>
            <a:off x="2993436" y="103089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P</a:t>
            </a:r>
            <a:endParaRPr lang="en-US" sz="2200" dirty="0">
              <a:solidFill>
                <a:srgbClr val="000000"/>
              </a:solidFill>
              <a:latin typeface="Symbol Std"/>
              <a:cs typeface="Symbol Std"/>
            </a:endParaRPr>
          </a:p>
        </p:txBody>
      </p:sp>
      <p:sp>
        <p:nvSpPr>
          <p:cNvPr id="15" name="Text Box 31"/>
          <p:cNvSpPr txBox="1">
            <a:spLocks noChangeArrowheads="1"/>
          </p:cNvSpPr>
          <p:nvPr/>
        </p:nvSpPr>
        <p:spPr bwMode="auto">
          <a:xfrm>
            <a:off x="2993436" y="214214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P</a:t>
            </a:r>
            <a:endParaRPr lang="en-US" sz="2200" dirty="0">
              <a:solidFill>
                <a:srgbClr val="000000"/>
              </a:solidFill>
              <a:latin typeface="Symbol Std"/>
              <a:cs typeface="Symbol Std"/>
            </a:endParaRPr>
          </a:p>
        </p:txBody>
      </p:sp>
      <p:sp>
        <p:nvSpPr>
          <p:cNvPr id="16" name="Text Box 31"/>
          <p:cNvSpPr txBox="1">
            <a:spLocks noChangeArrowheads="1"/>
          </p:cNvSpPr>
          <p:nvPr/>
        </p:nvSpPr>
        <p:spPr bwMode="auto">
          <a:xfrm>
            <a:off x="5949361" y="2208817"/>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P</a:t>
            </a:r>
            <a:endParaRPr lang="en-US" sz="2200" dirty="0">
              <a:solidFill>
                <a:srgbClr val="000000"/>
              </a:solidFill>
              <a:latin typeface="Symbol Std"/>
              <a:cs typeface="Symbol Std"/>
            </a:endParaRPr>
          </a:p>
        </p:txBody>
      </p:sp>
      <p:sp>
        <p:nvSpPr>
          <p:cNvPr id="17" name="Text Box 31"/>
          <p:cNvSpPr txBox="1">
            <a:spLocks noChangeArrowheads="1"/>
          </p:cNvSpPr>
          <p:nvPr/>
        </p:nvSpPr>
        <p:spPr bwMode="auto">
          <a:xfrm>
            <a:off x="5946186" y="331054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P</a:t>
            </a:r>
            <a:endParaRPr lang="en-US" sz="2200" dirty="0">
              <a:solidFill>
                <a:srgbClr val="000000"/>
              </a:solidFill>
              <a:latin typeface="Symbol Std"/>
              <a:cs typeface="Symbol Std"/>
            </a:endParaRPr>
          </a:p>
        </p:txBody>
      </p:sp>
      <p:sp>
        <p:nvSpPr>
          <p:cNvPr id="18" name="Text Box 31"/>
          <p:cNvSpPr txBox="1">
            <a:spLocks noChangeArrowheads="1"/>
          </p:cNvSpPr>
          <p:nvPr/>
        </p:nvSpPr>
        <p:spPr bwMode="auto">
          <a:xfrm>
            <a:off x="2990261" y="323434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P</a:t>
            </a:r>
            <a:endParaRPr lang="en-US" sz="2200" dirty="0">
              <a:solidFill>
                <a:srgbClr val="000000"/>
              </a:solidFill>
              <a:latin typeface="Symbol Std"/>
              <a:cs typeface="Symbol Std"/>
            </a:endParaRPr>
          </a:p>
        </p:txBody>
      </p:sp>
      <p:sp>
        <p:nvSpPr>
          <p:cNvPr id="19" name="Text Box 31"/>
          <p:cNvSpPr txBox="1">
            <a:spLocks noChangeArrowheads="1"/>
          </p:cNvSpPr>
          <p:nvPr/>
        </p:nvSpPr>
        <p:spPr bwMode="auto">
          <a:xfrm>
            <a:off x="3923711" y="162144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A</a:t>
            </a:r>
            <a:endParaRPr lang="en-US" sz="2200" dirty="0">
              <a:solidFill>
                <a:srgbClr val="000000"/>
              </a:solidFill>
              <a:latin typeface="Symbol Std"/>
              <a:cs typeface="Symbol Std"/>
            </a:endParaRPr>
          </a:p>
        </p:txBody>
      </p:sp>
      <p:sp>
        <p:nvSpPr>
          <p:cNvPr id="20" name="Text Box 31"/>
          <p:cNvSpPr txBox="1">
            <a:spLocks noChangeArrowheads="1"/>
          </p:cNvSpPr>
          <p:nvPr/>
        </p:nvSpPr>
        <p:spPr bwMode="auto">
          <a:xfrm>
            <a:off x="5057186" y="161509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T</a:t>
            </a:r>
            <a:endParaRPr lang="en-US" sz="2200" dirty="0">
              <a:solidFill>
                <a:srgbClr val="000000"/>
              </a:solidFill>
              <a:latin typeface="Symbol Std"/>
              <a:cs typeface="Symbol Std"/>
            </a:endParaRPr>
          </a:p>
        </p:txBody>
      </p:sp>
      <p:sp>
        <p:nvSpPr>
          <p:cNvPr id="21" name="Text Box 31"/>
          <p:cNvSpPr txBox="1">
            <a:spLocks noChangeArrowheads="1"/>
          </p:cNvSpPr>
          <p:nvPr/>
        </p:nvSpPr>
        <p:spPr bwMode="auto">
          <a:xfrm>
            <a:off x="5860460" y="1056292"/>
            <a:ext cx="5276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HO</a:t>
            </a:r>
            <a:endParaRPr lang="en-US" sz="2200" dirty="0">
              <a:solidFill>
                <a:srgbClr val="000000"/>
              </a:solidFill>
              <a:latin typeface="Symbol Std"/>
              <a:cs typeface="Symbol Std"/>
            </a:endParaRPr>
          </a:p>
        </p:txBody>
      </p:sp>
      <p:sp>
        <p:nvSpPr>
          <p:cNvPr id="22" name="Text Box 31"/>
          <p:cNvSpPr txBox="1">
            <a:spLocks noChangeArrowheads="1"/>
          </p:cNvSpPr>
          <p:nvPr/>
        </p:nvSpPr>
        <p:spPr bwMode="auto">
          <a:xfrm>
            <a:off x="3930061" y="271999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C</a:t>
            </a:r>
            <a:endParaRPr lang="en-US" sz="2200" dirty="0">
              <a:solidFill>
                <a:srgbClr val="000000"/>
              </a:solidFill>
              <a:latin typeface="Symbol Std"/>
              <a:cs typeface="Symbol Std"/>
            </a:endParaRPr>
          </a:p>
        </p:txBody>
      </p:sp>
      <p:sp>
        <p:nvSpPr>
          <p:cNvPr id="23" name="Text Box 31"/>
          <p:cNvSpPr txBox="1">
            <a:spLocks noChangeArrowheads="1"/>
          </p:cNvSpPr>
          <p:nvPr/>
        </p:nvSpPr>
        <p:spPr bwMode="auto">
          <a:xfrm>
            <a:off x="4990511" y="271364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G</a:t>
            </a:r>
            <a:endParaRPr lang="en-US" sz="2200" dirty="0">
              <a:solidFill>
                <a:srgbClr val="000000"/>
              </a:solidFill>
              <a:latin typeface="Symbol Std"/>
              <a:cs typeface="Symbol Std"/>
            </a:endParaRPr>
          </a:p>
        </p:txBody>
      </p:sp>
      <p:sp>
        <p:nvSpPr>
          <p:cNvPr id="24" name="Text Box 31"/>
          <p:cNvSpPr txBox="1">
            <a:spLocks noChangeArrowheads="1"/>
          </p:cNvSpPr>
          <p:nvPr/>
        </p:nvSpPr>
        <p:spPr bwMode="auto">
          <a:xfrm>
            <a:off x="3930061" y="3821717"/>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G</a:t>
            </a:r>
            <a:endParaRPr lang="en-US" sz="2200" dirty="0">
              <a:solidFill>
                <a:srgbClr val="000000"/>
              </a:solidFill>
              <a:latin typeface="Symbol Std"/>
              <a:cs typeface="Symbol Std"/>
            </a:endParaRPr>
          </a:p>
        </p:txBody>
      </p:sp>
      <p:sp>
        <p:nvSpPr>
          <p:cNvPr id="25" name="Text Box 31"/>
          <p:cNvSpPr txBox="1">
            <a:spLocks noChangeArrowheads="1"/>
          </p:cNvSpPr>
          <p:nvPr/>
        </p:nvSpPr>
        <p:spPr bwMode="auto">
          <a:xfrm>
            <a:off x="5015911" y="3828067"/>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C</a:t>
            </a:r>
            <a:endParaRPr lang="en-US" sz="2200" dirty="0">
              <a:solidFill>
                <a:srgbClr val="000000"/>
              </a:solidFill>
              <a:latin typeface="Symbol Std"/>
              <a:cs typeface="Symbol Std"/>
            </a:endParaRPr>
          </a:p>
        </p:txBody>
      </p:sp>
      <p:sp>
        <p:nvSpPr>
          <p:cNvPr id="26" name="Text Box 31"/>
          <p:cNvSpPr txBox="1">
            <a:spLocks noChangeArrowheads="1"/>
          </p:cNvSpPr>
          <p:nvPr/>
        </p:nvSpPr>
        <p:spPr bwMode="auto">
          <a:xfrm>
            <a:off x="5943011" y="441544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P</a:t>
            </a:r>
            <a:endParaRPr lang="en-US" sz="2200" dirty="0">
              <a:solidFill>
                <a:srgbClr val="000000"/>
              </a:solidFill>
              <a:latin typeface="Symbol Std"/>
              <a:cs typeface="Symbol Std"/>
            </a:endParaRPr>
          </a:p>
        </p:txBody>
      </p:sp>
      <p:sp>
        <p:nvSpPr>
          <p:cNvPr id="27" name="Text Box 31"/>
          <p:cNvSpPr txBox="1">
            <a:spLocks noChangeArrowheads="1"/>
          </p:cNvSpPr>
          <p:nvPr/>
        </p:nvSpPr>
        <p:spPr bwMode="auto">
          <a:xfrm>
            <a:off x="2987086" y="433924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P</a:t>
            </a:r>
            <a:endParaRPr lang="en-US" sz="2200" dirty="0">
              <a:solidFill>
                <a:srgbClr val="000000"/>
              </a:solidFill>
              <a:latin typeface="Symbol Std"/>
              <a:cs typeface="Symbol Std"/>
            </a:endParaRPr>
          </a:p>
        </p:txBody>
      </p:sp>
      <p:sp>
        <p:nvSpPr>
          <p:cNvPr id="28" name="Text Box 31"/>
          <p:cNvSpPr txBox="1">
            <a:spLocks noChangeArrowheads="1"/>
          </p:cNvSpPr>
          <p:nvPr/>
        </p:nvSpPr>
        <p:spPr bwMode="auto">
          <a:xfrm>
            <a:off x="5952536" y="551399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P</a:t>
            </a:r>
            <a:endParaRPr lang="en-US" sz="2200" dirty="0">
              <a:solidFill>
                <a:srgbClr val="000000"/>
              </a:solidFill>
              <a:latin typeface="Symbol Std"/>
              <a:cs typeface="Symbol Std"/>
            </a:endParaRPr>
          </a:p>
        </p:txBody>
      </p:sp>
      <p:sp>
        <p:nvSpPr>
          <p:cNvPr id="29" name="Text Box 31"/>
          <p:cNvSpPr txBox="1">
            <a:spLocks noChangeArrowheads="1"/>
          </p:cNvSpPr>
          <p:nvPr/>
        </p:nvSpPr>
        <p:spPr bwMode="auto">
          <a:xfrm>
            <a:off x="3930061" y="492979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T</a:t>
            </a:r>
            <a:endParaRPr lang="en-US" sz="2200" dirty="0">
              <a:solidFill>
                <a:srgbClr val="000000"/>
              </a:solidFill>
              <a:latin typeface="Symbol Std"/>
              <a:cs typeface="Symbol Std"/>
            </a:endParaRPr>
          </a:p>
        </p:txBody>
      </p:sp>
      <p:sp>
        <p:nvSpPr>
          <p:cNvPr id="30" name="Text Box 31"/>
          <p:cNvSpPr txBox="1">
            <a:spLocks noChangeArrowheads="1"/>
          </p:cNvSpPr>
          <p:nvPr/>
        </p:nvSpPr>
        <p:spPr bwMode="auto">
          <a:xfrm>
            <a:off x="5015911" y="4936142"/>
            <a:ext cx="30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A</a:t>
            </a:r>
            <a:endParaRPr lang="en-US" sz="2200" dirty="0">
              <a:solidFill>
                <a:srgbClr val="000000"/>
              </a:solidFill>
              <a:latin typeface="Symbol Std"/>
              <a:cs typeface="Symbol Std"/>
            </a:endParaRPr>
          </a:p>
        </p:txBody>
      </p:sp>
      <p:sp>
        <p:nvSpPr>
          <p:cNvPr id="31" name="Text Box 31"/>
          <p:cNvSpPr txBox="1">
            <a:spLocks noChangeArrowheads="1"/>
          </p:cNvSpPr>
          <p:nvPr/>
        </p:nvSpPr>
        <p:spPr bwMode="auto">
          <a:xfrm>
            <a:off x="2853736" y="5444142"/>
            <a:ext cx="5625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OH</a:t>
            </a:r>
            <a:endParaRPr lang="en-US" sz="2200" dirty="0">
              <a:solidFill>
                <a:srgbClr val="000000"/>
              </a:solidFill>
              <a:latin typeface="Symbol Std"/>
              <a:cs typeface="Symbol Std"/>
            </a:endParaRPr>
          </a:p>
        </p:txBody>
      </p:sp>
      <p:sp>
        <p:nvSpPr>
          <p:cNvPr id="32" name="Text Box 31"/>
          <p:cNvSpPr txBox="1">
            <a:spLocks noChangeArrowheads="1"/>
          </p:cNvSpPr>
          <p:nvPr/>
        </p:nvSpPr>
        <p:spPr bwMode="auto">
          <a:xfrm>
            <a:off x="2822504" y="378124"/>
            <a:ext cx="9346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5</a:t>
            </a:r>
            <a:r>
              <a:rPr lang="en-US" sz="2200" dirty="0" smtClean="0">
                <a:solidFill>
                  <a:srgbClr val="000000"/>
                </a:solidFill>
                <a:latin typeface="Symbol Std"/>
                <a:cs typeface="Symbol Std"/>
              </a:rPr>
              <a:t>′ </a:t>
            </a:r>
            <a:r>
              <a:rPr lang="en-US" sz="2200" dirty="0" smtClean="0">
                <a:solidFill>
                  <a:srgbClr val="000000"/>
                </a:solidFill>
                <a:latin typeface="Arial"/>
                <a:cs typeface="Arial"/>
              </a:rPr>
              <a:t>end</a:t>
            </a:r>
            <a:endParaRPr lang="en-US" sz="2200" dirty="0">
              <a:solidFill>
                <a:srgbClr val="000000"/>
              </a:solidFill>
              <a:latin typeface="Arial"/>
              <a:cs typeface="Arial"/>
            </a:endParaRPr>
          </a:p>
        </p:txBody>
      </p:sp>
      <p:sp>
        <p:nvSpPr>
          <p:cNvPr id="33" name="Text Box 31"/>
          <p:cNvSpPr txBox="1">
            <a:spLocks noChangeArrowheads="1"/>
          </p:cNvSpPr>
          <p:nvPr/>
        </p:nvSpPr>
        <p:spPr bwMode="auto">
          <a:xfrm>
            <a:off x="5508076" y="384739"/>
            <a:ext cx="9346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3</a:t>
            </a:r>
            <a:r>
              <a:rPr lang="en-US" sz="2200" dirty="0" smtClean="0">
                <a:solidFill>
                  <a:srgbClr val="000000"/>
                </a:solidFill>
                <a:latin typeface="Symbol Std"/>
                <a:cs typeface="Symbol Std"/>
              </a:rPr>
              <a:t>′ </a:t>
            </a:r>
            <a:r>
              <a:rPr lang="en-US" sz="2200" dirty="0">
                <a:solidFill>
                  <a:srgbClr val="000000"/>
                </a:solidFill>
                <a:latin typeface="Arial"/>
                <a:cs typeface="Arial"/>
              </a:rPr>
              <a:t>end</a:t>
            </a:r>
          </a:p>
        </p:txBody>
      </p:sp>
      <p:sp>
        <p:nvSpPr>
          <p:cNvPr id="34" name="Text Box 31"/>
          <p:cNvSpPr txBox="1">
            <a:spLocks noChangeArrowheads="1"/>
          </p:cNvSpPr>
          <p:nvPr/>
        </p:nvSpPr>
        <p:spPr bwMode="auto">
          <a:xfrm>
            <a:off x="2822512" y="6179394"/>
            <a:ext cx="9346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3</a:t>
            </a:r>
            <a:r>
              <a:rPr lang="en-US" sz="2200" dirty="0" smtClean="0">
                <a:solidFill>
                  <a:srgbClr val="000000"/>
                </a:solidFill>
                <a:latin typeface="Symbol Std"/>
                <a:cs typeface="Symbol Std"/>
              </a:rPr>
              <a:t>′ </a:t>
            </a:r>
            <a:r>
              <a:rPr lang="en-US" sz="2200" dirty="0">
                <a:solidFill>
                  <a:srgbClr val="000000"/>
                </a:solidFill>
                <a:latin typeface="Arial"/>
                <a:cs typeface="Arial"/>
              </a:rPr>
              <a:t>end</a:t>
            </a:r>
          </a:p>
        </p:txBody>
      </p:sp>
      <p:sp>
        <p:nvSpPr>
          <p:cNvPr id="35" name="Text Box 31"/>
          <p:cNvSpPr txBox="1">
            <a:spLocks noChangeArrowheads="1"/>
          </p:cNvSpPr>
          <p:nvPr/>
        </p:nvSpPr>
        <p:spPr bwMode="auto">
          <a:xfrm>
            <a:off x="5508075" y="6192623"/>
            <a:ext cx="9346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200" dirty="0" smtClean="0">
                <a:solidFill>
                  <a:srgbClr val="000000"/>
                </a:solidFill>
                <a:latin typeface="Arial" charset="0"/>
              </a:rPr>
              <a:t>5</a:t>
            </a:r>
            <a:r>
              <a:rPr lang="en-US" sz="2200" dirty="0" smtClean="0">
                <a:solidFill>
                  <a:srgbClr val="000000"/>
                </a:solidFill>
                <a:latin typeface="Symbol Std"/>
                <a:cs typeface="Symbol Std"/>
              </a:rPr>
              <a:t>′ </a:t>
            </a:r>
            <a:r>
              <a:rPr lang="en-US" sz="2200" dirty="0">
                <a:solidFill>
                  <a:srgbClr val="000000"/>
                </a:solidFill>
                <a:latin typeface="Arial"/>
                <a:cs typeface="Arial"/>
              </a:rPr>
              <a:t>end</a:t>
            </a:r>
          </a:p>
        </p:txBody>
      </p:sp>
      <p:sp>
        <p:nvSpPr>
          <p:cNvPr id="36" name="Text Box 31"/>
          <p:cNvSpPr txBox="1">
            <a:spLocks noChangeArrowheads="1"/>
          </p:cNvSpPr>
          <p:nvPr/>
        </p:nvSpPr>
        <p:spPr bwMode="auto">
          <a:xfrm>
            <a:off x="5331037" y="1783033"/>
            <a:ext cx="30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smtClean="0">
                <a:solidFill>
                  <a:srgbClr val="000000"/>
                </a:solidFill>
                <a:latin typeface="Arial" charset="0"/>
              </a:rPr>
              <a:t>1</a:t>
            </a:r>
            <a:r>
              <a:rPr lang="en-US" sz="1600" dirty="0" smtClean="0">
                <a:solidFill>
                  <a:srgbClr val="000000"/>
                </a:solidFill>
                <a:latin typeface="Symbol Std"/>
                <a:cs typeface="Symbol Std"/>
              </a:rPr>
              <a:t>′</a:t>
            </a:r>
            <a:endParaRPr lang="en-US" sz="1600" dirty="0">
              <a:solidFill>
                <a:srgbClr val="000000"/>
              </a:solidFill>
              <a:latin typeface="Symbol Std"/>
              <a:cs typeface="Symbol Std"/>
            </a:endParaRPr>
          </a:p>
        </p:txBody>
      </p:sp>
    </p:spTree>
    <p:extLst>
      <p:ext uri="{BB962C8B-B14F-4D97-AF65-F5344CB8AC3E}">
        <p14:creationId xmlns:p14="http://schemas.microsoft.com/office/powerpoint/2010/main" val="3689715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0_05cDaughterStrandSyn-U.jpg"/>
          <p:cNvPicPr>
            <a:picLocks noChangeAspect="1"/>
          </p:cNvPicPr>
          <p:nvPr/>
        </p:nvPicPr>
        <p:blipFill rotWithShape="1">
          <a:blip r:embed="rId3" cstate="email">
            <a:extLst>
              <a:ext uri="{28A0092B-C50C-407E-A947-70E740481C1C}">
                <a14:useLocalDpi xmlns:a14="http://schemas.microsoft.com/office/drawing/2010/main" val="0"/>
              </a:ext>
            </a:extLst>
          </a:blip>
          <a:srcRect b="3331"/>
          <a:stretch/>
        </p:blipFill>
        <p:spPr>
          <a:xfrm>
            <a:off x="1246632" y="315772"/>
            <a:ext cx="6650736" cy="619352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10.5c</a:t>
            </a:r>
            <a:endParaRPr lang="en-US" sz="1200" dirty="0">
              <a:latin typeface="Arial" charset="0"/>
            </a:endParaRPr>
          </a:p>
        </p:txBody>
      </p:sp>
      <p:sp>
        <p:nvSpPr>
          <p:cNvPr id="5" name="Text Box 31"/>
          <p:cNvSpPr txBox="1">
            <a:spLocks noChangeArrowheads="1"/>
          </p:cNvSpPr>
          <p:nvPr/>
        </p:nvSpPr>
        <p:spPr bwMode="auto">
          <a:xfrm>
            <a:off x="1809807" y="1158509"/>
            <a:ext cx="1763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160"/>
              </a:lnSpc>
              <a:spcBef>
                <a:spcPct val="0"/>
              </a:spcBef>
              <a:spcAft>
                <a:spcPct val="0"/>
              </a:spcAft>
            </a:pPr>
            <a:r>
              <a:rPr lang="en-US" sz="1800" dirty="0" smtClean="0">
                <a:solidFill>
                  <a:srgbClr val="000000"/>
                </a:solidFill>
                <a:latin typeface="Arial" charset="0"/>
              </a:rPr>
              <a:t>Parental DNA</a:t>
            </a:r>
            <a:endParaRPr lang="en-US" sz="1800" dirty="0">
              <a:solidFill>
                <a:srgbClr val="000000"/>
              </a:solidFill>
              <a:latin typeface="Arial" charset="0"/>
            </a:endParaRPr>
          </a:p>
        </p:txBody>
      </p:sp>
      <p:cxnSp>
        <p:nvCxnSpPr>
          <p:cNvPr id="4" name="Straight Connector 3"/>
          <p:cNvCxnSpPr/>
          <p:nvPr/>
        </p:nvCxnSpPr>
        <p:spPr bwMode="auto">
          <a:xfrm>
            <a:off x="3990533" y="5368069"/>
            <a:ext cx="466047"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a:off x="5330420" y="1913583"/>
            <a:ext cx="937921" cy="22719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a:off x="5709083" y="1907757"/>
            <a:ext cx="553432" cy="40778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H="1">
            <a:off x="5883851" y="684415"/>
            <a:ext cx="401966"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3442927" y="1552406"/>
            <a:ext cx="629164" cy="37282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4141998" y="830051"/>
            <a:ext cx="302931" cy="215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1"/>
          <p:cNvSpPr txBox="1">
            <a:spLocks noChangeArrowheads="1"/>
          </p:cNvSpPr>
          <p:nvPr/>
        </p:nvSpPr>
        <p:spPr bwMode="auto">
          <a:xfrm>
            <a:off x="1675818" y="1758530"/>
            <a:ext cx="21108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160"/>
              </a:lnSpc>
              <a:spcBef>
                <a:spcPct val="0"/>
              </a:spcBef>
              <a:spcAft>
                <a:spcPct val="0"/>
              </a:spcAft>
            </a:pPr>
            <a:r>
              <a:rPr lang="en-US" sz="1800" dirty="0" smtClean="0">
                <a:solidFill>
                  <a:srgbClr val="000000"/>
                </a:solidFill>
                <a:latin typeface="Arial" charset="0"/>
              </a:rPr>
              <a:t>Replication fork</a:t>
            </a:r>
            <a:endParaRPr lang="en-US" sz="1800" dirty="0">
              <a:solidFill>
                <a:srgbClr val="000000"/>
              </a:solidFill>
              <a:latin typeface="Arial" charset="0"/>
            </a:endParaRPr>
          </a:p>
        </p:txBody>
      </p:sp>
      <p:sp>
        <p:nvSpPr>
          <p:cNvPr id="22" name="Text Box 31"/>
          <p:cNvSpPr txBox="1">
            <a:spLocks noChangeArrowheads="1"/>
          </p:cNvSpPr>
          <p:nvPr/>
        </p:nvSpPr>
        <p:spPr bwMode="auto">
          <a:xfrm>
            <a:off x="2712775" y="5207191"/>
            <a:ext cx="15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160"/>
              </a:lnSpc>
              <a:spcBef>
                <a:spcPct val="0"/>
              </a:spcBef>
              <a:spcAft>
                <a:spcPct val="0"/>
              </a:spcAft>
            </a:pPr>
            <a:r>
              <a:rPr lang="en-US" sz="1800" dirty="0" smtClean="0">
                <a:solidFill>
                  <a:srgbClr val="000000"/>
                </a:solidFill>
                <a:latin typeface="Arial" charset="0"/>
              </a:rPr>
              <a:t>DNA ligase</a:t>
            </a:r>
            <a:endParaRPr lang="en-US" sz="1800" dirty="0">
              <a:solidFill>
                <a:srgbClr val="000000"/>
              </a:solidFill>
              <a:latin typeface="Arial" charset="0"/>
            </a:endParaRPr>
          </a:p>
        </p:txBody>
      </p:sp>
      <p:sp>
        <p:nvSpPr>
          <p:cNvPr id="23" name="Text Box 31"/>
          <p:cNvSpPr txBox="1">
            <a:spLocks noChangeArrowheads="1"/>
          </p:cNvSpPr>
          <p:nvPr/>
        </p:nvSpPr>
        <p:spPr bwMode="auto">
          <a:xfrm>
            <a:off x="3126393" y="348773"/>
            <a:ext cx="20583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160"/>
              </a:lnSpc>
              <a:spcBef>
                <a:spcPct val="0"/>
              </a:spcBef>
              <a:spcAft>
                <a:spcPct val="0"/>
              </a:spcAft>
            </a:pPr>
            <a:r>
              <a:rPr lang="en-US" sz="1800" dirty="0" smtClean="0">
                <a:solidFill>
                  <a:srgbClr val="000000"/>
                </a:solidFill>
                <a:latin typeface="Arial" charset="0"/>
              </a:rPr>
              <a:t>DNA polymerase</a:t>
            </a:r>
            <a:br>
              <a:rPr lang="en-US" sz="1800" dirty="0" smtClean="0">
                <a:solidFill>
                  <a:srgbClr val="000000"/>
                </a:solidFill>
                <a:latin typeface="Arial" charset="0"/>
              </a:rPr>
            </a:br>
            <a:r>
              <a:rPr lang="en-US" sz="1800" dirty="0" smtClean="0">
                <a:solidFill>
                  <a:srgbClr val="000000"/>
                </a:solidFill>
                <a:latin typeface="Arial" charset="0"/>
              </a:rPr>
              <a:t>molecule</a:t>
            </a:r>
            <a:endParaRPr lang="en-US" sz="1800" dirty="0">
              <a:solidFill>
                <a:srgbClr val="000000"/>
              </a:solidFill>
              <a:latin typeface="Arial" charset="0"/>
            </a:endParaRPr>
          </a:p>
        </p:txBody>
      </p:sp>
      <p:sp>
        <p:nvSpPr>
          <p:cNvPr id="24" name="Text Box 31"/>
          <p:cNvSpPr txBox="1">
            <a:spLocks noChangeArrowheads="1"/>
          </p:cNvSpPr>
          <p:nvPr/>
        </p:nvSpPr>
        <p:spPr bwMode="auto">
          <a:xfrm>
            <a:off x="6336295" y="541014"/>
            <a:ext cx="1837015" cy="10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060"/>
              </a:lnSpc>
              <a:spcBef>
                <a:spcPct val="0"/>
              </a:spcBef>
              <a:spcAft>
                <a:spcPct val="0"/>
              </a:spcAft>
            </a:pPr>
            <a:r>
              <a:rPr lang="en-US" sz="1800" dirty="0" smtClean="0">
                <a:solidFill>
                  <a:srgbClr val="000000"/>
                </a:solidFill>
                <a:latin typeface="Arial" charset="0"/>
              </a:rPr>
              <a:t>This daughter</a:t>
            </a:r>
            <a:br>
              <a:rPr lang="en-US" sz="1800" dirty="0" smtClean="0">
                <a:solidFill>
                  <a:srgbClr val="000000"/>
                </a:solidFill>
                <a:latin typeface="Arial" charset="0"/>
              </a:rPr>
            </a:br>
            <a:r>
              <a:rPr lang="en-US" sz="1800" dirty="0" smtClean="0">
                <a:solidFill>
                  <a:srgbClr val="000000"/>
                </a:solidFill>
                <a:latin typeface="Arial" charset="0"/>
              </a:rPr>
              <a:t>strand is</a:t>
            </a:r>
            <a:br>
              <a:rPr lang="en-US" sz="1800" dirty="0" smtClean="0">
                <a:solidFill>
                  <a:srgbClr val="000000"/>
                </a:solidFill>
                <a:latin typeface="Arial" charset="0"/>
              </a:rPr>
            </a:br>
            <a:r>
              <a:rPr lang="en-US" sz="1800" dirty="0" smtClean="0">
                <a:solidFill>
                  <a:srgbClr val="000000"/>
                </a:solidFill>
                <a:latin typeface="Arial" charset="0"/>
              </a:rPr>
              <a:t>synthesized</a:t>
            </a:r>
            <a:br>
              <a:rPr lang="en-US" sz="1800" dirty="0" smtClean="0">
                <a:solidFill>
                  <a:srgbClr val="000000"/>
                </a:solidFill>
                <a:latin typeface="Arial" charset="0"/>
              </a:rPr>
            </a:br>
            <a:r>
              <a:rPr lang="en-US" sz="1800" dirty="0" smtClean="0">
                <a:solidFill>
                  <a:srgbClr val="000000"/>
                </a:solidFill>
                <a:latin typeface="Arial" charset="0"/>
              </a:rPr>
              <a:t>continuously</a:t>
            </a:r>
            <a:endParaRPr lang="en-US" sz="1800" dirty="0">
              <a:solidFill>
                <a:srgbClr val="000000"/>
              </a:solidFill>
              <a:latin typeface="Arial" charset="0"/>
            </a:endParaRPr>
          </a:p>
        </p:txBody>
      </p:sp>
      <p:sp>
        <p:nvSpPr>
          <p:cNvPr id="25" name="Text Box 31"/>
          <p:cNvSpPr txBox="1">
            <a:spLocks noChangeArrowheads="1"/>
          </p:cNvSpPr>
          <p:nvPr/>
        </p:nvSpPr>
        <p:spPr bwMode="auto">
          <a:xfrm>
            <a:off x="6353772" y="1764359"/>
            <a:ext cx="1837015" cy="10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060"/>
              </a:lnSpc>
              <a:spcBef>
                <a:spcPct val="0"/>
              </a:spcBef>
              <a:spcAft>
                <a:spcPct val="0"/>
              </a:spcAft>
            </a:pPr>
            <a:r>
              <a:rPr lang="en-US" sz="1800" dirty="0" smtClean="0">
                <a:solidFill>
                  <a:srgbClr val="000000"/>
                </a:solidFill>
                <a:latin typeface="Arial" charset="0"/>
              </a:rPr>
              <a:t>This daughter</a:t>
            </a:r>
            <a:br>
              <a:rPr lang="en-US" sz="1800" dirty="0" smtClean="0">
                <a:solidFill>
                  <a:srgbClr val="000000"/>
                </a:solidFill>
                <a:latin typeface="Arial" charset="0"/>
              </a:rPr>
            </a:br>
            <a:r>
              <a:rPr lang="en-US" sz="1800" dirty="0" smtClean="0">
                <a:solidFill>
                  <a:srgbClr val="000000"/>
                </a:solidFill>
                <a:latin typeface="Arial" charset="0"/>
              </a:rPr>
              <a:t>strand is</a:t>
            </a:r>
            <a:br>
              <a:rPr lang="en-US" sz="1800" dirty="0" smtClean="0">
                <a:solidFill>
                  <a:srgbClr val="000000"/>
                </a:solidFill>
                <a:latin typeface="Arial" charset="0"/>
              </a:rPr>
            </a:br>
            <a:r>
              <a:rPr lang="en-US" sz="1800" dirty="0" smtClean="0">
                <a:solidFill>
                  <a:srgbClr val="000000"/>
                </a:solidFill>
                <a:latin typeface="Arial" charset="0"/>
              </a:rPr>
              <a:t>synthesized</a:t>
            </a:r>
            <a:br>
              <a:rPr lang="en-US" sz="1800" dirty="0" smtClean="0">
                <a:solidFill>
                  <a:srgbClr val="000000"/>
                </a:solidFill>
                <a:latin typeface="Arial" charset="0"/>
              </a:rPr>
            </a:br>
            <a:r>
              <a:rPr lang="en-US" sz="1800" dirty="0" smtClean="0">
                <a:solidFill>
                  <a:srgbClr val="000000"/>
                </a:solidFill>
                <a:latin typeface="Arial" charset="0"/>
              </a:rPr>
              <a:t>in pieces</a:t>
            </a:r>
            <a:endParaRPr lang="en-US" sz="1800" dirty="0">
              <a:solidFill>
                <a:srgbClr val="000000"/>
              </a:solidFill>
              <a:latin typeface="Arial" charset="0"/>
            </a:endParaRPr>
          </a:p>
        </p:txBody>
      </p:sp>
      <p:sp>
        <p:nvSpPr>
          <p:cNvPr id="26" name="Text Box 31"/>
          <p:cNvSpPr txBox="1">
            <a:spLocks noChangeArrowheads="1"/>
          </p:cNvSpPr>
          <p:nvPr/>
        </p:nvSpPr>
        <p:spPr bwMode="auto">
          <a:xfrm>
            <a:off x="1312334" y="1302619"/>
            <a:ext cx="357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smtClean="0">
                <a:solidFill>
                  <a:srgbClr val="000000"/>
                </a:solidFill>
                <a:latin typeface="Arial" charset="0"/>
              </a:rPr>
              <a:t>5</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27" name="Text Box 31"/>
          <p:cNvSpPr txBox="1">
            <a:spLocks noChangeArrowheads="1"/>
          </p:cNvSpPr>
          <p:nvPr/>
        </p:nvSpPr>
        <p:spPr bwMode="auto">
          <a:xfrm>
            <a:off x="1305984" y="1562969"/>
            <a:ext cx="357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smtClean="0">
                <a:solidFill>
                  <a:srgbClr val="000000"/>
                </a:solidFill>
                <a:latin typeface="Arial" charset="0"/>
              </a:rPr>
              <a:t>3</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28" name="Text Box 31"/>
          <p:cNvSpPr txBox="1">
            <a:spLocks noChangeArrowheads="1"/>
          </p:cNvSpPr>
          <p:nvPr/>
        </p:nvSpPr>
        <p:spPr bwMode="auto">
          <a:xfrm>
            <a:off x="1305395" y="4224164"/>
            <a:ext cx="357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smtClean="0">
                <a:solidFill>
                  <a:srgbClr val="000000"/>
                </a:solidFill>
                <a:latin typeface="Arial" charset="0"/>
              </a:rPr>
              <a:t>5</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29" name="Text Box 31"/>
          <p:cNvSpPr txBox="1">
            <a:spLocks noChangeArrowheads="1"/>
          </p:cNvSpPr>
          <p:nvPr/>
        </p:nvSpPr>
        <p:spPr bwMode="auto">
          <a:xfrm>
            <a:off x="1305985" y="4456754"/>
            <a:ext cx="357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smtClean="0">
                <a:solidFill>
                  <a:srgbClr val="000000"/>
                </a:solidFill>
                <a:latin typeface="Arial" charset="0"/>
              </a:rPr>
              <a:t>3</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30" name="Text Box 31"/>
          <p:cNvSpPr txBox="1">
            <a:spLocks noChangeArrowheads="1"/>
          </p:cNvSpPr>
          <p:nvPr/>
        </p:nvSpPr>
        <p:spPr bwMode="auto">
          <a:xfrm>
            <a:off x="5920926" y="293032"/>
            <a:ext cx="357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smtClean="0">
                <a:solidFill>
                  <a:srgbClr val="000000"/>
                </a:solidFill>
                <a:latin typeface="Arial" charset="0"/>
              </a:rPr>
              <a:t>3</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31" name="Text Box 31"/>
          <p:cNvSpPr txBox="1">
            <a:spLocks noChangeArrowheads="1"/>
          </p:cNvSpPr>
          <p:nvPr/>
        </p:nvSpPr>
        <p:spPr bwMode="auto">
          <a:xfrm>
            <a:off x="5955624" y="2243044"/>
            <a:ext cx="357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smtClean="0">
                <a:solidFill>
                  <a:srgbClr val="000000"/>
                </a:solidFill>
                <a:latin typeface="Arial" charset="0"/>
              </a:rPr>
              <a:t>3</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32" name="Text Box 31"/>
          <p:cNvSpPr txBox="1">
            <a:spLocks noChangeArrowheads="1"/>
          </p:cNvSpPr>
          <p:nvPr/>
        </p:nvSpPr>
        <p:spPr bwMode="auto">
          <a:xfrm>
            <a:off x="5927274" y="678057"/>
            <a:ext cx="357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smtClean="0">
                <a:solidFill>
                  <a:srgbClr val="000000"/>
                </a:solidFill>
                <a:latin typeface="Arial" charset="0"/>
              </a:rPr>
              <a:t>5</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33" name="Text Box 31"/>
          <p:cNvSpPr txBox="1">
            <a:spLocks noChangeArrowheads="1"/>
          </p:cNvSpPr>
          <p:nvPr/>
        </p:nvSpPr>
        <p:spPr bwMode="auto">
          <a:xfrm>
            <a:off x="5948094" y="2530913"/>
            <a:ext cx="357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smtClean="0">
                <a:solidFill>
                  <a:srgbClr val="000000"/>
                </a:solidFill>
                <a:latin typeface="Arial" charset="0"/>
              </a:rPr>
              <a:t>5</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34" name="Text Box 31"/>
          <p:cNvSpPr txBox="1">
            <a:spLocks noChangeArrowheads="1"/>
          </p:cNvSpPr>
          <p:nvPr/>
        </p:nvSpPr>
        <p:spPr bwMode="auto">
          <a:xfrm>
            <a:off x="2619625" y="6248409"/>
            <a:ext cx="3640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160"/>
              </a:lnSpc>
              <a:spcBef>
                <a:spcPct val="0"/>
              </a:spcBef>
              <a:spcAft>
                <a:spcPct val="0"/>
              </a:spcAft>
            </a:pPr>
            <a:r>
              <a:rPr lang="en-US" sz="1800" dirty="0" smtClean="0">
                <a:solidFill>
                  <a:srgbClr val="000000"/>
                </a:solidFill>
                <a:latin typeface="Arial" charset="0"/>
              </a:rPr>
              <a:t>Overall direction of replication</a:t>
            </a:r>
            <a:endParaRPr lang="en-US" sz="1800" dirty="0">
              <a:solidFill>
                <a:srgbClr val="000000"/>
              </a:solidFill>
              <a:latin typeface="Arial" charset="0"/>
            </a:endParaRPr>
          </a:p>
        </p:txBody>
      </p:sp>
    </p:spTree>
    <p:extLst>
      <p:ext uri="{BB962C8B-B14F-4D97-AF65-F5344CB8AC3E}">
        <p14:creationId xmlns:p14="http://schemas.microsoft.com/office/powerpoint/2010/main" val="2522075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Origins of Replication</a:t>
            </a:r>
            <a:endParaRPr lang="en-US" dirty="0"/>
          </a:p>
        </p:txBody>
      </p:sp>
      <p:pic>
        <p:nvPicPr>
          <p:cNvPr id="3" name="16_12OriginsOfReplication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444708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Leading Strand</a:t>
            </a:r>
            <a:endParaRPr lang="en-US" dirty="0"/>
          </a:p>
        </p:txBody>
      </p:sp>
      <p:pic>
        <p:nvPicPr>
          <p:cNvPr id="3" name="16_15LeadingStrand_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2286000"/>
            <a:ext cx="3048000" cy="2286000"/>
          </a:xfrm>
          <a:prstGeom prst="rect">
            <a:avLst/>
          </a:prstGeom>
        </p:spPr>
      </p:pic>
    </p:spTree>
    <p:extLst>
      <p:ext uri="{BB962C8B-B14F-4D97-AF65-F5344CB8AC3E}">
        <p14:creationId xmlns:p14="http://schemas.microsoft.com/office/powerpoint/2010/main" val="3722124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Lagging Strand</a:t>
            </a:r>
            <a:endParaRPr lang="en-US" dirty="0"/>
          </a:p>
        </p:txBody>
      </p:sp>
      <p:pic>
        <p:nvPicPr>
          <p:cNvPr id="3" name="16_16LaggingStrand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998021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DNA Replication Review</a:t>
            </a:r>
            <a:endParaRPr lang="en-US" dirty="0"/>
          </a:p>
        </p:txBody>
      </p:sp>
      <p:pic>
        <p:nvPicPr>
          <p:cNvPr id="3" name="16_17DNAReplicatReview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175029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dna.microbiologyguide.com/s/10002/pics/danreplicationfork.png"/>
          <p:cNvPicPr>
            <a:picLocks noChangeAspect="1" noChangeArrowheads="1"/>
          </p:cNvPicPr>
          <p:nvPr/>
        </p:nvPicPr>
        <p:blipFill>
          <a:blip r:embed="rId2" cstate="print"/>
          <a:srcRect/>
          <a:stretch>
            <a:fillRect/>
          </a:stretch>
        </p:blipFill>
        <p:spPr bwMode="auto">
          <a:xfrm>
            <a:off x="0" y="1295400"/>
            <a:ext cx="9144000" cy="4446588"/>
          </a:xfrm>
          <a:prstGeom prst="rect">
            <a:avLst/>
          </a:prstGeom>
          <a:noFill/>
          <a:ln w="9525">
            <a:noFill/>
            <a:miter lim="800000"/>
            <a:headEnd/>
            <a:tailEnd/>
          </a:ln>
        </p:spPr>
      </p:pic>
    </p:spTree>
    <p:extLst>
      <p:ext uri="{BB962C8B-B14F-4D97-AF65-F5344CB8AC3E}">
        <p14:creationId xmlns:p14="http://schemas.microsoft.com/office/powerpoint/2010/main" val="2177759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Notebooks:</a:t>
            </a:r>
            <a:endParaRPr lang="en-US" dirty="0"/>
          </a:p>
        </p:txBody>
      </p:sp>
      <p:sp>
        <p:nvSpPr>
          <p:cNvPr id="3" name="Content Placeholder 2"/>
          <p:cNvSpPr>
            <a:spLocks noGrp="1"/>
          </p:cNvSpPr>
          <p:nvPr>
            <p:ph idx="1"/>
          </p:nvPr>
        </p:nvSpPr>
        <p:spPr/>
        <p:txBody>
          <a:bodyPr/>
          <a:lstStyle/>
          <a:p>
            <a:pPr marL="0" indent="0">
              <a:buNone/>
            </a:pPr>
            <a:r>
              <a:rPr lang="en-US" dirty="0" smtClean="0"/>
              <a:t>#5. Describe the process of DNA Replication </a:t>
            </a:r>
            <a:endParaRPr lang="en-US" dirty="0"/>
          </a:p>
          <a:p>
            <a:pPr marL="0" indent="0">
              <a:buNone/>
            </a:pPr>
            <a:r>
              <a:rPr lang="en-US" dirty="0" smtClean="0"/>
              <a:t>(Use all new vocab terms!)</a:t>
            </a:r>
            <a:endParaRPr lang="en-US" dirty="0"/>
          </a:p>
        </p:txBody>
      </p:sp>
    </p:spTree>
    <p:extLst>
      <p:ext uri="{BB962C8B-B14F-4D97-AF65-F5344CB8AC3E}">
        <p14:creationId xmlns:p14="http://schemas.microsoft.com/office/powerpoint/2010/main" val="3494123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rPr>
              <a:t>DNA</a:t>
            </a:r>
            <a:endParaRPr lang="en-US" dirty="0" smtClean="0"/>
          </a:p>
          <a:p>
            <a:endParaRPr lang="en-US" dirty="0"/>
          </a:p>
          <a:p>
            <a:r>
              <a:rPr lang="en-US" dirty="0" smtClean="0">
                <a:hlinkClick r:id="rId3"/>
              </a:rPr>
              <a:t>DNA Replication </a:t>
            </a:r>
            <a:endParaRPr lang="en-US" dirty="0" smtClean="0"/>
          </a:p>
          <a:p>
            <a:endParaRPr lang="en-US" dirty="0"/>
          </a:p>
          <a:p>
            <a:r>
              <a:rPr lang="en-US" dirty="0" smtClean="0">
                <a:hlinkClick r:id="rId4"/>
              </a:rPr>
              <a:t>DNA Transcription and Translation </a:t>
            </a:r>
            <a:endParaRPr lang="en-US" dirty="0"/>
          </a:p>
        </p:txBody>
      </p:sp>
    </p:spTree>
    <p:extLst>
      <p:ext uri="{BB962C8B-B14F-4D97-AF65-F5344CB8AC3E}">
        <p14:creationId xmlns:p14="http://schemas.microsoft.com/office/powerpoint/2010/main" val="4233138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smtClean="0"/>
              <a:t>DNA Replication</a:t>
            </a:r>
            <a:endParaRPr lang="en-US" dirty="0"/>
          </a:p>
        </p:txBody>
      </p:sp>
    </p:spTree>
    <p:extLst>
      <p:ext uri="{BB962C8B-B14F-4D97-AF65-F5344CB8AC3E}">
        <p14:creationId xmlns:p14="http://schemas.microsoft.com/office/powerpoint/2010/main" val="3563842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10.4 DNA replication depends on specific base pairing</a:t>
            </a:r>
            <a:endParaRPr lang="en-US" dirty="0"/>
          </a:p>
        </p:txBody>
      </p:sp>
      <p:sp>
        <p:nvSpPr>
          <p:cNvPr id="3" name="Content Placeholder 2"/>
          <p:cNvSpPr>
            <a:spLocks noGrp="1"/>
          </p:cNvSpPr>
          <p:nvPr>
            <p:ph idx="1"/>
          </p:nvPr>
        </p:nvSpPr>
        <p:spPr/>
        <p:txBody>
          <a:bodyPr/>
          <a:lstStyle/>
          <a:p>
            <a:r>
              <a:rPr lang="en-US" dirty="0" smtClean="0"/>
              <a:t>DNA replication follows a </a:t>
            </a:r>
            <a:r>
              <a:rPr lang="en-US" b="1" dirty="0" smtClean="0"/>
              <a:t>semiconservative</a:t>
            </a:r>
            <a:r>
              <a:rPr lang="en-US" dirty="0" smtClean="0"/>
              <a:t> </a:t>
            </a:r>
            <a:r>
              <a:rPr lang="en-US" b="1" dirty="0" smtClean="0"/>
              <a:t>model</a:t>
            </a:r>
            <a:r>
              <a:rPr lang="en-US" dirty="0" smtClean="0"/>
              <a:t>.</a:t>
            </a:r>
          </a:p>
          <a:p>
            <a:pPr lvl="1"/>
            <a:r>
              <a:rPr lang="en-US" dirty="0" smtClean="0"/>
              <a:t>The two DNA strands separate.</a:t>
            </a:r>
          </a:p>
          <a:p>
            <a:pPr lvl="1"/>
            <a:endParaRPr lang="en-US" dirty="0" smtClean="0"/>
          </a:p>
          <a:p>
            <a:pPr lvl="1"/>
            <a:r>
              <a:rPr lang="en-US" dirty="0" smtClean="0"/>
              <a:t>Each strand then becomes a template for the assembly of a complementary strand from a supply of free nucleotides.</a:t>
            </a:r>
          </a:p>
          <a:p>
            <a:pPr lvl="1"/>
            <a:endParaRPr lang="en-US" dirty="0" smtClean="0"/>
          </a:p>
          <a:p>
            <a:pPr lvl="1"/>
            <a:r>
              <a:rPr lang="en-US" dirty="0" smtClean="0"/>
              <a:t>Each new DNA helix has one old strand with one new strand.</a:t>
            </a:r>
            <a:endParaRPr lang="en-US" dirty="0"/>
          </a:p>
        </p:txBody>
      </p:sp>
    </p:spTree>
    <p:extLst>
      <p:ext uri="{BB962C8B-B14F-4D97-AF65-F5344CB8AC3E}">
        <p14:creationId xmlns:p14="http://schemas.microsoft.com/office/powerpoint/2010/main" val="1898928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Animation: DNA Replication Overview</a:t>
            </a:r>
            <a:endParaRPr lang="en-US" dirty="0"/>
          </a:p>
        </p:txBody>
      </p:sp>
      <p:pic>
        <p:nvPicPr>
          <p:cNvPr id="3" name="16_09DNAReplicatOverview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62210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_04aDNAReplication_3-U.jpg"/>
          <p:cNvPicPr>
            <a:picLocks noChangeAspect="1"/>
          </p:cNvPicPr>
          <p:nvPr/>
        </p:nvPicPr>
        <p:blipFill rotWithShape="1">
          <a:blip r:embed="rId3" cstate="email">
            <a:extLst>
              <a:ext uri="{28A0092B-C50C-407E-A947-70E740481C1C}">
                <a14:useLocalDpi xmlns:a14="http://schemas.microsoft.com/office/drawing/2010/main" val="0"/>
              </a:ext>
            </a:extLst>
          </a:blip>
          <a:srcRect b="7803"/>
          <a:stretch/>
        </p:blipFill>
        <p:spPr>
          <a:xfrm>
            <a:off x="298704" y="2069592"/>
            <a:ext cx="8546592" cy="250666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10.4a-3</a:t>
            </a:r>
            <a:endParaRPr lang="en-US" sz="1200" dirty="0">
              <a:latin typeface="Arial" charset="0"/>
            </a:endParaRPr>
          </a:p>
        </p:txBody>
      </p:sp>
      <p:sp>
        <p:nvSpPr>
          <p:cNvPr id="6" name="Text Box 31"/>
          <p:cNvSpPr txBox="1">
            <a:spLocks noChangeArrowheads="1"/>
          </p:cNvSpPr>
          <p:nvPr/>
        </p:nvSpPr>
        <p:spPr bwMode="auto">
          <a:xfrm>
            <a:off x="252664" y="4166013"/>
            <a:ext cx="15930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lnSpc>
                <a:spcPts val="1680"/>
              </a:lnSpc>
              <a:spcBef>
                <a:spcPct val="0"/>
              </a:spcBef>
              <a:spcAft>
                <a:spcPct val="0"/>
              </a:spcAft>
            </a:pPr>
            <a:r>
              <a:rPr lang="en-US" sz="1400" dirty="0" smtClean="0">
                <a:solidFill>
                  <a:srgbClr val="000000"/>
                </a:solidFill>
                <a:latin typeface="Arial" charset="0"/>
              </a:rPr>
              <a:t>A parental</a:t>
            </a:r>
            <a:br>
              <a:rPr lang="en-US" sz="1400" dirty="0" smtClean="0">
                <a:solidFill>
                  <a:srgbClr val="000000"/>
                </a:solidFill>
                <a:latin typeface="Arial" charset="0"/>
              </a:rPr>
            </a:br>
            <a:r>
              <a:rPr lang="en-US" sz="1400" dirty="0" smtClean="0">
                <a:solidFill>
                  <a:srgbClr val="000000"/>
                </a:solidFill>
                <a:latin typeface="Arial" charset="0"/>
              </a:rPr>
              <a:t>molecule of DNA</a:t>
            </a:r>
            <a:endParaRPr lang="en-US" sz="1400" dirty="0">
              <a:solidFill>
                <a:srgbClr val="000000"/>
              </a:solidFill>
              <a:latin typeface="Arial" charset="0"/>
            </a:endParaRPr>
          </a:p>
        </p:txBody>
      </p:sp>
      <p:sp>
        <p:nvSpPr>
          <p:cNvPr id="7" name="Text Box 31"/>
          <p:cNvSpPr txBox="1">
            <a:spLocks noChangeArrowheads="1"/>
          </p:cNvSpPr>
          <p:nvPr/>
        </p:nvSpPr>
        <p:spPr bwMode="auto">
          <a:xfrm>
            <a:off x="715964" y="2313377"/>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8" name="Text Box 31"/>
          <p:cNvSpPr txBox="1">
            <a:spLocks noChangeArrowheads="1"/>
          </p:cNvSpPr>
          <p:nvPr/>
        </p:nvSpPr>
        <p:spPr bwMode="auto">
          <a:xfrm>
            <a:off x="1300164" y="231020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9" name="Text Box 31"/>
          <p:cNvSpPr txBox="1">
            <a:spLocks noChangeArrowheads="1"/>
          </p:cNvSpPr>
          <p:nvPr/>
        </p:nvSpPr>
        <p:spPr bwMode="auto">
          <a:xfrm>
            <a:off x="712789" y="267215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sp>
        <p:nvSpPr>
          <p:cNvPr id="10" name="Text Box 31"/>
          <p:cNvSpPr txBox="1">
            <a:spLocks noChangeArrowheads="1"/>
          </p:cNvSpPr>
          <p:nvPr/>
        </p:nvSpPr>
        <p:spPr bwMode="auto">
          <a:xfrm>
            <a:off x="1268414" y="267215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G</a:t>
            </a:r>
            <a:endParaRPr lang="en-US" sz="1400" dirty="0">
              <a:solidFill>
                <a:srgbClr val="000000"/>
              </a:solidFill>
              <a:latin typeface="Arial" charset="0"/>
            </a:endParaRPr>
          </a:p>
        </p:txBody>
      </p:sp>
      <p:sp>
        <p:nvSpPr>
          <p:cNvPr id="11" name="Text Box 31"/>
          <p:cNvSpPr txBox="1">
            <a:spLocks noChangeArrowheads="1"/>
          </p:cNvSpPr>
          <p:nvPr/>
        </p:nvSpPr>
        <p:spPr bwMode="auto">
          <a:xfrm>
            <a:off x="706439" y="340240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12" name="Text Box 31"/>
          <p:cNvSpPr txBox="1">
            <a:spLocks noChangeArrowheads="1"/>
          </p:cNvSpPr>
          <p:nvPr/>
        </p:nvSpPr>
        <p:spPr bwMode="auto">
          <a:xfrm>
            <a:off x="1290639" y="3399227"/>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13" name="Text Box 31"/>
          <p:cNvSpPr txBox="1">
            <a:spLocks noChangeArrowheads="1"/>
          </p:cNvSpPr>
          <p:nvPr/>
        </p:nvSpPr>
        <p:spPr bwMode="auto">
          <a:xfrm>
            <a:off x="719139" y="377070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14" name="Text Box 31"/>
          <p:cNvSpPr txBox="1">
            <a:spLocks noChangeArrowheads="1"/>
          </p:cNvSpPr>
          <p:nvPr/>
        </p:nvSpPr>
        <p:spPr bwMode="auto">
          <a:xfrm>
            <a:off x="1284289" y="377070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15" name="Text Box 31"/>
          <p:cNvSpPr txBox="1">
            <a:spLocks noChangeArrowheads="1"/>
          </p:cNvSpPr>
          <p:nvPr/>
        </p:nvSpPr>
        <p:spPr bwMode="auto">
          <a:xfrm>
            <a:off x="706439" y="304045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G</a:t>
            </a:r>
            <a:endParaRPr lang="en-US" sz="1400" dirty="0">
              <a:solidFill>
                <a:srgbClr val="000000"/>
              </a:solidFill>
              <a:latin typeface="Arial" charset="0"/>
            </a:endParaRPr>
          </a:p>
        </p:txBody>
      </p:sp>
      <p:sp>
        <p:nvSpPr>
          <p:cNvPr id="16" name="Text Box 31"/>
          <p:cNvSpPr txBox="1">
            <a:spLocks noChangeArrowheads="1"/>
          </p:cNvSpPr>
          <p:nvPr/>
        </p:nvSpPr>
        <p:spPr bwMode="auto">
          <a:xfrm>
            <a:off x="1287464" y="3037277"/>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sp>
        <p:nvSpPr>
          <p:cNvPr id="17" name="Text Box 31"/>
          <p:cNvSpPr txBox="1">
            <a:spLocks noChangeArrowheads="1"/>
          </p:cNvSpPr>
          <p:nvPr/>
        </p:nvSpPr>
        <p:spPr bwMode="auto">
          <a:xfrm>
            <a:off x="2665414" y="231020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18" name="Text Box 31"/>
          <p:cNvSpPr txBox="1">
            <a:spLocks noChangeArrowheads="1"/>
          </p:cNvSpPr>
          <p:nvPr/>
        </p:nvSpPr>
        <p:spPr bwMode="auto">
          <a:xfrm>
            <a:off x="2668589" y="266580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sp>
        <p:nvSpPr>
          <p:cNvPr id="19" name="Text Box 31"/>
          <p:cNvSpPr txBox="1">
            <a:spLocks noChangeArrowheads="1"/>
          </p:cNvSpPr>
          <p:nvPr/>
        </p:nvSpPr>
        <p:spPr bwMode="auto">
          <a:xfrm>
            <a:off x="2662239" y="339605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20" name="Text Box 31"/>
          <p:cNvSpPr txBox="1">
            <a:spLocks noChangeArrowheads="1"/>
          </p:cNvSpPr>
          <p:nvPr/>
        </p:nvSpPr>
        <p:spPr bwMode="auto">
          <a:xfrm>
            <a:off x="2674939" y="376435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21" name="Text Box 31"/>
          <p:cNvSpPr txBox="1">
            <a:spLocks noChangeArrowheads="1"/>
          </p:cNvSpPr>
          <p:nvPr/>
        </p:nvSpPr>
        <p:spPr bwMode="auto">
          <a:xfrm>
            <a:off x="2662239" y="303410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G</a:t>
            </a:r>
            <a:endParaRPr lang="en-US" sz="1400" dirty="0">
              <a:solidFill>
                <a:srgbClr val="000000"/>
              </a:solidFill>
              <a:latin typeface="Arial" charset="0"/>
            </a:endParaRPr>
          </a:p>
        </p:txBody>
      </p:sp>
      <p:sp>
        <p:nvSpPr>
          <p:cNvPr id="22" name="Text Box 31"/>
          <p:cNvSpPr txBox="1">
            <a:spLocks noChangeArrowheads="1"/>
          </p:cNvSpPr>
          <p:nvPr/>
        </p:nvSpPr>
        <p:spPr bwMode="auto">
          <a:xfrm>
            <a:off x="3376614" y="2262577"/>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23" name="Text Box 31"/>
          <p:cNvSpPr txBox="1">
            <a:spLocks noChangeArrowheads="1"/>
          </p:cNvSpPr>
          <p:nvPr/>
        </p:nvSpPr>
        <p:spPr bwMode="auto">
          <a:xfrm>
            <a:off x="3290889" y="2700727"/>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G</a:t>
            </a:r>
            <a:endParaRPr lang="en-US" sz="1400" dirty="0">
              <a:solidFill>
                <a:srgbClr val="000000"/>
              </a:solidFill>
              <a:latin typeface="Arial" charset="0"/>
            </a:endParaRPr>
          </a:p>
        </p:txBody>
      </p:sp>
      <p:sp>
        <p:nvSpPr>
          <p:cNvPr id="24" name="Text Box 31"/>
          <p:cNvSpPr txBox="1">
            <a:spLocks noChangeArrowheads="1"/>
          </p:cNvSpPr>
          <p:nvPr/>
        </p:nvSpPr>
        <p:spPr bwMode="auto">
          <a:xfrm rot="435654">
            <a:off x="3436939" y="3088077"/>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sp>
        <p:nvSpPr>
          <p:cNvPr id="25" name="Text Box 31"/>
          <p:cNvSpPr txBox="1">
            <a:spLocks noChangeArrowheads="1"/>
          </p:cNvSpPr>
          <p:nvPr/>
        </p:nvSpPr>
        <p:spPr bwMode="auto">
          <a:xfrm>
            <a:off x="4424364" y="231020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26" name="Text Box 31"/>
          <p:cNvSpPr txBox="1">
            <a:spLocks noChangeArrowheads="1"/>
          </p:cNvSpPr>
          <p:nvPr/>
        </p:nvSpPr>
        <p:spPr bwMode="auto">
          <a:xfrm>
            <a:off x="4271964" y="276105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sp>
        <p:nvSpPr>
          <p:cNvPr id="27" name="Text Box 31"/>
          <p:cNvSpPr txBox="1">
            <a:spLocks noChangeArrowheads="1"/>
          </p:cNvSpPr>
          <p:nvPr/>
        </p:nvSpPr>
        <p:spPr bwMode="auto">
          <a:xfrm rot="1330601">
            <a:off x="4179890" y="3319853"/>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28" name="Text Box 31"/>
          <p:cNvSpPr txBox="1">
            <a:spLocks noChangeArrowheads="1"/>
          </p:cNvSpPr>
          <p:nvPr/>
        </p:nvSpPr>
        <p:spPr bwMode="auto">
          <a:xfrm>
            <a:off x="4951414" y="2307027"/>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29" name="Text Box 31"/>
          <p:cNvSpPr txBox="1">
            <a:spLocks noChangeArrowheads="1"/>
          </p:cNvSpPr>
          <p:nvPr/>
        </p:nvSpPr>
        <p:spPr bwMode="auto">
          <a:xfrm>
            <a:off x="4913314" y="2675327"/>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G</a:t>
            </a:r>
            <a:endParaRPr lang="en-US" sz="1400" dirty="0">
              <a:solidFill>
                <a:srgbClr val="000000"/>
              </a:solidFill>
              <a:latin typeface="Arial" charset="0"/>
            </a:endParaRPr>
          </a:p>
        </p:txBody>
      </p:sp>
      <p:sp>
        <p:nvSpPr>
          <p:cNvPr id="30" name="Text Box 31"/>
          <p:cNvSpPr txBox="1">
            <a:spLocks noChangeArrowheads="1"/>
          </p:cNvSpPr>
          <p:nvPr/>
        </p:nvSpPr>
        <p:spPr bwMode="auto">
          <a:xfrm>
            <a:off x="4945064" y="3030927"/>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sp>
        <p:nvSpPr>
          <p:cNvPr id="31" name="Text Box 31"/>
          <p:cNvSpPr txBox="1">
            <a:spLocks noChangeArrowheads="1"/>
          </p:cNvSpPr>
          <p:nvPr/>
        </p:nvSpPr>
        <p:spPr bwMode="auto">
          <a:xfrm>
            <a:off x="4951414" y="339605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32" name="Text Box 31"/>
          <p:cNvSpPr txBox="1">
            <a:spLocks noChangeArrowheads="1"/>
          </p:cNvSpPr>
          <p:nvPr/>
        </p:nvSpPr>
        <p:spPr bwMode="auto">
          <a:xfrm>
            <a:off x="4945064" y="3770702"/>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33" name="Text Box 31"/>
          <p:cNvSpPr txBox="1">
            <a:spLocks noChangeArrowheads="1"/>
          </p:cNvSpPr>
          <p:nvPr/>
        </p:nvSpPr>
        <p:spPr bwMode="auto">
          <a:xfrm>
            <a:off x="2960646" y="3822978"/>
            <a:ext cx="17108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lnSpc>
                <a:spcPts val="1680"/>
              </a:lnSpc>
              <a:spcBef>
                <a:spcPct val="0"/>
              </a:spcBef>
              <a:spcAft>
                <a:spcPct val="0"/>
              </a:spcAft>
            </a:pPr>
            <a:r>
              <a:rPr lang="en-US" sz="1400" dirty="0" smtClean="0">
                <a:solidFill>
                  <a:srgbClr val="000000"/>
                </a:solidFill>
                <a:latin typeface="Arial" charset="0"/>
              </a:rPr>
              <a:t>Free nucleotides</a:t>
            </a:r>
            <a:endParaRPr lang="en-US" sz="1400" dirty="0">
              <a:solidFill>
                <a:srgbClr val="000000"/>
              </a:solidFill>
              <a:latin typeface="Arial" charset="0"/>
            </a:endParaRPr>
          </a:p>
        </p:txBody>
      </p:sp>
      <p:sp>
        <p:nvSpPr>
          <p:cNvPr id="34" name="Text Box 31"/>
          <p:cNvSpPr txBox="1">
            <a:spLocks noChangeArrowheads="1"/>
          </p:cNvSpPr>
          <p:nvPr/>
        </p:nvSpPr>
        <p:spPr bwMode="auto">
          <a:xfrm>
            <a:off x="2332922" y="4166013"/>
            <a:ext cx="28713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lnSpc>
                <a:spcPts val="1680"/>
              </a:lnSpc>
              <a:spcBef>
                <a:spcPct val="0"/>
              </a:spcBef>
              <a:spcAft>
                <a:spcPct val="0"/>
              </a:spcAft>
            </a:pPr>
            <a:r>
              <a:rPr lang="en-US" sz="1400" dirty="0" smtClean="0">
                <a:solidFill>
                  <a:srgbClr val="000000"/>
                </a:solidFill>
                <a:latin typeface="Arial" charset="0"/>
              </a:rPr>
              <a:t>The parental strands separate</a:t>
            </a:r>
          </a:p>
          <a:p>
            <a:pPr algn="ctr" eaLnBrk="0" fontAlgn="base" hangingPunct="0">
              <a:lnSpc>
                <a:spcPts val="1680"/>
              </a:lnSpc>
              <a:spcBef>
                <a:spcPct val="0"/>
              </a:spcBef>
              <a:spcAft>
                <a:spcPct val="0"/>
              </a:spcAft>
            </a:pPr>
            <a:r>
              <a:rPr lang="en-US" sz="1400" dirty="0" smtClean="0">
                <a:solidFill>
                  <a:srgbClr val="000000"/>
                </a:solidFill>
                <a:latin typeface="Arial" charset="0"/>
              </a:rPr>
              <a:t>and serve as templates</a:t>
            </a:r>
            <a:endParaRPr lang="en-US" sz="1400" dirty="0">
              <a:solidFill>
                <a:srgbClr val="000000"/>
              </a:solidFill>
              <a:latin typeface="Arial" charset="0"/>
            </a:endParaRPr>
          </a:p>
        </p:txBody>
      </p:sp>
      <p:sp>
        <p:nvSpPr>
          <p:cNvPr id="35" name="Text Box 31"/>
          <p:cNvSpPr txBox="1">
            <a:spLocks noChangeArrowheads="1"/>
          </p:cNvSpPr>
          <p:nvPr/>
        </p:nvSpPr>
        <p:spPr bwMode="auto">
          <a:xfrm>
            <a:off x="5982493" y="4173311"/>
            <a:ext cx="28713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lnSpc>
                <a:spcPts val="1680"/>
              </a:lnSpc>
              <a:spcBef>
                <a:spcPct val="0"/>
              </a:spcBef>
              <a:spcAft>
                <a:spcPct val="0"/>
              </a:spcAft>
            </a:pPr>
            <a:r>
              <a:rPr lang="en-US" sz="1400" dirty="0" smtClean="0">
                <a:solidFill>
                  <a:srgbClr val="000000"/>
                </a:solidFill>
                <a:latin typeface="Arial" charset="0"/>
              </a:rPr>
              <a:t>Two identical daughter</a:t>
            </a:r>
            <a:br>
              <a:rPr lang="en-US" sz="1400" dirty="0" smtClean="0">
                <a:solidFill>
                  <a:srgbClr val="000000"/>
                </a:solidFill>
                <a:latin typeface="Arial" charset="0"/>
              </a:rPr>
            </a:br>
            <a:r>
              <a:rPr lang="en-US" sz="1400" dirty="0" smtClean="0">
                <a:solidFill>
                  <a:srgbClr val="000000"/>
                </a:solidFill>
                <a:latin typeface="Arial" charset="0"/>
              </a:rPr>
              <a:t>molecules of DNA are formed</a:t>
            </a:r>
            <a:endParaRPr lang="en-US" sz="1400" dirty="0">
              <a:solidFill>
                <a:srgbClr val="000000"/>
              </a:solidFill>
              <a:latin typeface="Arial" charset="0"/>
            </a:endParaRPr>
          </a:p>
        </p:txBody>
      </p:sp>
      <p:sp>
        <p:nvSpPr>
          <p:cNvPr id="36" name="Text Box 31"/>
          <p:cNvSpPr txBox="1">
            <a:spLocks noChangeArrowheads="1"/>
          </p:cNvSpPr>
          <p:nvPr/>
        </p:nvSpPr>
        <p:spPr bwMode="auto">
          <a:xfrm>
            <a:off x="6343602" y="2306078"/>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37" name="Text Box 31"/>
          <p:cNvSpPr txBox="1">
            <a:spLocks noChangeArrowheads="1"/>
          </p:cNvSpPr>
          <p:nvPr/>
        </p:nvSpPr>
        <p:spPr bwMode="auto">
          <a:xfrm>
            <a:off x="6927802" y="2302903"/>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38" name="Text Box 31"/>
          <p:cNvSpPr txBox="1">
            <a:spLocks noChangeArrowheads="1"/>
          </p:cNvSpPr>
          <p:nvPr/>
        </p:nvSpPr>
        <p:spPr bwMode="auto">
          <a:xfrm>
            <a:off x="6340427" y="2664853"/>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sp>
        <p:nvSpPr>
          <p:cNvPr id="39" name="Text Box 31"/>
          <p:cNvSpPr txBox="1">
            <a:spLocks noChangeArrowheads="1"/>
          </p:cNvSpPr>
          <p:nvPr/>
        </p:nvSpPr>
        <p:spPr bwMode="auto">
          <a:xfrm>
            <a:off x="6896052" y="2664853"/>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G</a:t>
            </a:r>
            <a:endParaRPr lang="en-US" sz="1400" dirty="0">
              <a:solidFill>
                <a:srgbClr val="000000"/>
              </a:solidFill>
              <a:latin typeface="Arial" charset="0"/>
            </a:endParaRPr>
          </a:p>
        </p:txBody>
      </p:sp>
      <p:sp>
        <p:nvSpPr>
          <p:cNvPr id="40" name="Text Box 31"/>
          <p:cNvSpPr txBox="1">
            <a:spLocks noChangeArrowheads="1"/>
          </p:cNvSpPr>
          <p:nvPr/>
        </p:nvSpPr>
        <p:spPr bwMode="auto">
          <a:xfrm>
            <a:off x="6334077" y="3395103"/>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41" name="Text Box 31"/>
          <p:cNvSpPr txBox="1">
            <a:spLocks noChangeArrowheads="1"/>
          </p:cNvSpPr>
          <p:nvPr/>
        </p:nvSpPr>
        <p:spPr bwMode="auto">
          <a:xfrm>
            <a:off x="6918277" y="3391928"/>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42" name="Text Box 31"/>
          <p:cNvSpPr txBox="1">
            <a:spLocks noChangeArrowheads="1"/>
          </p:cNvSpPr>
          <p:nvPr/>
        </p:nvSpPr>
        <p:spPr bwMode="auto">
          <a:xfrm>
            <a:off x="6346777" y="3763403"/>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43" name="Text Box 31"/>
          <p:cNvSpPr txBox="1">
            <a:spLocks noChangeArrowheads="1"/>
          </p:cNvSpPr>
          <p:nvPr/>
        </p:nvSpPr>
        <p:spPr bwMode="auto">
          <a:xfrm>
            <a:off x="6911927" y="3763403"/>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44" name="Text Box 31"/>
          <p:cNvSpPr txBox="1">
            <a:spLocks noChangeArrowheads="1"/>
          </p:cNvSpPr>
          <p:nvPr/>
        </p:nvSpPr>
        <p:spPr bwMode="auto">
          <a:xfrm>
            <a:off x="6334077" y="3033153"/>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G</a:t>
            </a:r>
            <a:endParaRPr lang="en-US" sz="1400" dirty="0">
              <a:solidFill>
                <a:srgbClr val="000000"/>
              </a:solidFill>
              <a:latin typeface="Arial" charset="0"/>
            </a:endParaRPr>
          </a:p>
        </p:txBody>
      </p:sp>
      <p:sp>
        <p:nvSpPr>
          <p:cNvPr id="45" name="Text Box 31"/>
          <p:cNvSpPr txBox="1">
            <a:spLocks noChangeArrowheads="1"/>
          </p:cNvSpPr>
          <p:nvPr/>
        </p:nvSpPr>
        <p:spPr bwMode="auto">
          <a:xfrm>
            <a:off x="6915102" y="3029978"/>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sp>
        <p:nvSpPr>
          <p:cNvPr id="46" name="Text Box 31"/>
          <p:cNvSpPr txBox="1">
            <a:spLocks noChangeArrowheads="1"/>
          </p:cNvSpPr>
          <p:nvPr/>
        </p:nvSpPr>
        <p:spPr bwMode="auto">
          <a:xfrm>
            <a:off x="7883721" y="2313376"/>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47" name="Text Box 31"/>
          <p:cNvSpPr txBox="1">
            <a:spLocks noChangeArrowheads="1"/>
          </p:cNvSpPr>
          <p:nvPr/>
        </p:nvSpPr>
        <p:spPr bwMode="auto">
          <a:xfrm>
            <a:off x="8467921" y="2310201"/>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48" name="Text Box 31"/>
          <p:cNvSpPr txBox="1">
            <a:spLocks noChangeArrowheads="1"/>
          </p:cNvSpPr>
          <p:nvPr/>
        </p:nvSpPr>
        <p:spPr bwMode="auto">
          <a:xfrm>
            <a:off x="7880546" y="2672151"/>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sp>
        <p:nvSpPr>
          <p:cNvPr id="49" name="Text Box 31"/>
          <p:cNvSpPr txBox="1">
            <a:spLocks noChangeArrowheads="1"/>
          </p:cNvSpPr>
          <p:nvPr/>
        </p:nvSpPr>
        <p:spPr bwMode="auto">
          <a:xfrm>
            <a:off x="8436171" y="2672151"/>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G</a:t>
            </a:r>
            <a:endParaRPr lang="en-US" sz="1400" dirty="0">
              <a:solidFill>
                <a:srgbClr val="000000"/>
              </a:solidFill>
              <a:latin typeface="Arial" charset="0"/>
            </a:endParaRPr>
          </a:p>
        </p:txBody>
      </p:sp>
      <p:sp>
        <p:nvSpPr>
          <p:cNvPr id="50" name="Text Box 31"/>
          <p:cNvSpPr txBox="1">
            <a:spLocks noChangeArrowheads="1"/>
          </p:cNvSpPr>
          <p:nvPr/>
        </p:nvSpPr>
        <p:spPr bwMode="auto">
          <a:xfrm>
            <a:off x="7874196" y="3402401"/>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51" name="Text Box 31"/>
          <p:cNvSpPr txBox="1">
            <a:spLocks noChangeArrowheads="1"/>
          </p:cNvSpPr>
          <p:nvPr/>
        </p:nvSpPr>
        <p:spPr bwMode="auto">
          <a:xfrm>
            <a:off x="8458396" y="3399226"/>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52" name="Text Box 31"/>
          <p:cNvSpPr txBox="1">
            <a:spLocks noChangeArrowheads="1"/>
          </p:cNvSpPr>
          <p:nvPr/>
        </p:nvSpPr>
        <p:spPr bwMode="auto">
          <a:xfrm>
            <a:off x="7886896" y="3770701"/>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T</a:t>
            </a:r>
            <a:endParaRPr lang="en-US" sz="1400" dirty="0">
              <a:solidFill>
                <a:srgbClr val="000000"/>
              </a:solidFill>
              <a:latin typeface="Arial" charset="0"/>
            </a:endParaRPr>
          </a:p>
        </p:txBody>
      </p:sp>
      <p:sp>
        <p:nvSpPr>
          <p:cNvPr id="53" name="Text Box 31"/>
          <p:cNvSpPr txBox="1">
            <a:spLocks noChangeArrowheads="1"/>
          </p:cNvSpPr>
          <p:nvPr/>
        </p:nvSpPr>
        <p:spPr bwMode="auto">
          <a:xfrm>
            <a:off x="8452046" y="3770701"/>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A</a:t>
            </a:r>
            <a:endParaRPr lang="en-US" sz="1400" dirty="0">
              <a:solidFill>
                <a:srgbClr val="000000"/>
              </a:solidFill>
              <a:latin typeface="Arial" charset="0"/>
            </a:endParaRPr>
          </a:p>
        </p:txBody>
      </p:sp>
      <p:sp>
        <p:nvSpPr>
          <p:cNvPr id="54" name="Text Box 31"/>
          <p:cNvSpPr txBox="1">
            <a:spLocks noChangeArrowheads="1"/>
          </p:cNvSpPr>
          <p:nvPr/>
        </p:nvSpPr>
        <p:spPr bwMode="auto">
          <a:xfrm>
            <a:off x="7874196" y="3040451"/>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G</a:t>
            </a:r>
            <a:endParaRPr lang="en-US" sz="1400" dirty="0">
              <a:solidFill>
                <a:srgbClr val="000000"/>
              </a:solidFill>
              <a:latin typeface="Arial" charset="0"/>
            </a:endParaRPr>
          </a:p>
        </p:txBody>
      </p:sp>
      <p:sp>
        <p:nvSpPr>
          <p:cNvPr id="55" name="Text Box 31"/>
          <p:cNvSpPr txBox="1">
            <a:spLocks noChangeArrowheads="1"/>
          </p:cNvSpPr>
          <p:nvPr/>
        </p:nvSpPr>
        <p:spPr bwMode="auto">
          <a:xfrm>
            <a:off x="8455221" y="3037276"/>
            <a:ext cx="271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1680"/>
              </a:lnSpc>
              <a:spcBef>
                <a:spcPct val="0"/>
              </a:spcBef>
              <a:spcAft>
                <a:spcPct val="0"/>
              </a:spcAft>
            </a:pPr>
            <a:r>
              <a:rPr lang="en-US" sz="1400" dirty="0" smtClean="0">
                <a:solidFill>
                  <a:srgbClr val="000000"/>
                </a:solidFill>
                <a:latin typeface="Arial" charset="0"/>
              </a:rPr>
              <a:t>C</a:t>
            </a:r>
            <a:endParaRPr lang="en-US" sz="1400" dirty="0">
              <a:solidFill>
                <a:srgbClr val="000000"/>
              </a:solidFill>
              <a:latin typeface="Arial" charset="0"/>
            </a:endParaRPr>
          </a:p>
        </p:txBody>
      </p:sp>
      <p:cxnSp>
        <p:nvCxnSpPr>
          <p:cNvPr id="56" name="Straight Connector 55"/>
          <p:cNvCxnSpPr/>
          <p:nvPr/>
        </p:nvCxnSpPr>
        <p:spPr bwMode="auto">
          <a:xfrm>
            <a:off x="3660775" y="3419475"/>
            <a:ext cx="155274" cy="4035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flipV="1">
            <a:off x="3813175" y="3511550"/>
            <a:ext cx="200025" cy="3079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78970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0_04bUntwistDNA-U.jpg"/>
          <p:cNvPicPr>
            <a:picLocks noChangeAspect="1"/>
          </p:cNvPicPr>
          <p:nvPr/>
        </p:nvPicPr>
        <p:blipFill rotWithShape="1">
          <a:blip r:embed="rId3" cstate="email">
            <a:extLst>
              <a:ext uri="{28A0092B-C50C-407E-A947-70E740481C1C}">
                <a14:useLocalDpi xmlns:a14="http://schemas.microsoft.com/office/drawing/2010/main" val="0"/>
              </a:ext>
            </a:extLst>
          </a:blip>
          <a:srcRect b="3136"/>
          <a:stretch/>
        </p:blipFill>
        <p:spPr>
          <a:xfrm>
            <a:off x="755904" y="137160"/>
            <a:ext cx="7632192" cy="6377193"/>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10.4b</a:t>
            </a:r>
            <a:endParaRPr lang="en-US" sz="1200" dirty="0">
              <a:latin typeface="Arial" charset="0"/>
            </a:endParaRPr>
          </a:p>
        </p:txBody>
      </p:sp>
      <p:sp>
        <p:nvSpPr>
          <p:cNvPr id="5" name="Text Box 31"/>
          <p:cNvSpPr txBox="1">
            <a:spLocks noChangeArrowheads="1"/>
          </p:cNvSpPr>
          <p:nvPr/>
        </p:nvSpPr>
        <p:spPr bwMode="auto">
          <a:xfrm>
            <a:off x="6625665" y="1476396"/>
            <a:ext cx="18209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160"/>
              </a:lnSpc>
              <a:spcBef>
                <a:spcPct val="0"/>
              </a:spcBef>
              <a:spcAft>
                <a:spcPct val="0"/>
              </a:spcAft>
            </a:pPr>
            <a:r>
              <a:rPr lang="en-US" sz="1800" dirty="0" smtClean="0">
                <a:solidFill>
                  <a:srgbClr val="000000"/>
                </a:solidFill>
                <a:latin typeface="Arial" charset="0"/>
              </a:rPr>
              <a:t>Parental DNA</a:t>
            </a:r>
            <a:br>
              <a:rPr lang="en-US" sz="1800" dirty="0" smtClean="0">
                <a:solidFill>
                  <a:srgbClr val="000000"/>
                </a:solidFill>
                <a:latin typeface="Arial" charset="0"/>
              </a:rPr>
            </a:br>
            <a:r>
              <a:rPr lang="en-US" sz="1800" dirty="0" smtClean="0">
                <a:solidFill>
                  <a:srgbClr val="000000"/>
                </a:solidFill>
                <a:latin typeface="Arial" charset="0"/>
              </a:rPr>
              <a:t>molecule</a:t>
            </a:r>
            <a:endParaRPr lang="en-US" sz="1800" dirty="0">
              <a:solidFill>
                <a:srgbClr val="000000"/>
              </a:solidFill>
              <a:latin typeface="Arial" charset="0"/>
            </a:endParaRPr>
          </a:p>
        </p:txBody>
      </p:sp>
      <p:sp>
        <p:nvSpPr>
          <p:cNvPr id="3" name="Left Brace 2"/>
          <p:cNvSpPr/>
          <p:nvPr/>
        </p:nvSpPr>
        <p:spPr bwMode="auto">
          <a:xfrm rot="10800000">
            <a:off x="6054724" y="189448"/>
            <a:ext cx="276694" cy="2930856"/>
          </a:xfrm>
          <a:prstGeom prst="leftBrace">
            <a:avLst>
              <a:gd name="adj1" fmla="val 31523"/>
              <a:gd name="adj2" fmla="val 51083"/>
            </a:avLst>
          </a:prstGeom>
          <a:noFill/>
          <a:ln w="12700" cap="flat" cmpd="sng" algn="ctr">
            <a:solidFill>
              <a:schemeClr val="tx1"/>
            </a:solidFill>
            <a:prstDash val="solid"/>
            <a:round/>
            <a:headEnd type="none" w="med" len="med"/>
            <a:tailEnd type="none" w="med" len="med"/>
          </a:ln>
          <a:effectLst/>
          <a:extLst/>
        </p:spPr>
        <p:txBody>
          <a:bodyPr rtlCol="0" anchor="ctr"/>
          <a:lstStyle/>
          <a:p>
            <a:pPr algn="ctr" eaLnBrk="0" fontAlgn="base" hangingPunct="0">
              <a:spcBef>
                <a:spcPct val="0"/>
              </a:spcBef>
              <a:spcAft>
                <a:spcPct val="0"/>
              </a:spcAft>
            </a:pPr>
            <a:endParaRPr lang="en-US" sz="2400" b="1">
              <a:solidFill>
                <a:srgbClr val="000000"/>
              </a:solidFill>
              <a:ea typeface="ＭＳ Ｐゴシック" charset="0"/>
            </a:endParaRPr>
          </a:p>
        </p:txBody>
      </p:sp>
      <p:cxnSp>
        <p:nvCxnSpPr>
          <p:cNvPr id="6" name="Straight Connector 5"/>
          <p:cNvCxnSpPr>
            <a:endCxn id="3" idx="1"/>
          </p:cNvCxnSpPr>
          <p:nvPr/>
        </p:nvCxnSpPr>
        <p:spPr bwMode="auto">
          <a:xfrm flipH="1" flipV="1">
            <a:off x="6331418" y="1623135"/>
            <a:ext cx="250357" cy="246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6751495" y="3246352"/>
            <a:ext cx="6480" cy="4471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6595991" y="3570339"/>
            <a:ext cx="1153326" cy="11728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Left Brace 11"/>
          <p:cNvSpPr/>
          <p:nvPr/>
        </p:nvSpPr>
        <p:spPr bwMode="auto">
          <a:xfrm rot="13378157">
            <a:off x="3400047" y="3951904"/>
            <a:ext cx="276694" cy="2993353"/>
          </a:xfrm>
          <a:prstGeom prst="leftBrace">
            <a:avLst>
              <a:gd name="adj1" fmla="val 31523"/>
              <a:gd name="adj2" fmla="val 50176"/>
            </a:avLst>
          </a:prstGeom>
          <a:noFill/>
          <a:ln w="12700" cap="flat" cmpd="sng" algn="ctr">
            <a:solidFill>
              <a:schemeClr val="tx1"/>
            </a:solidFill>
            <a:prstDash val="solid"/>
            <a:round/>
            <a:headEnd type="none" w="med" len="med"/>
            <a:tailEnd type="none" w="med" len="med"/>
          </a:ln>
          <a:effectLst/>
          <a:extLst/>
        </p:spPr>
        <p:txBody>
          <a:bodyPr rtlCol="0" anchor="ctr"/>
          <a:lstStyle/>
          <a:p>
            <a:pPr algn="ctr" eaLnBrk="0" fontAlgn="base" hangingPunct="0">
              <a:spcBef>
                <a:spcPct val="0"/>
              </a:spcBef>
              <a:spcAft>
                <a:spcPct val="0"/>
              </a:spcAft>
            </a:pPr>
            <a:endParaRPr lang="en-US" sz="2400" b="1">
              <a:solidFill>
                <a:srgbClr val="000000"/>
              </a:solidFill>
              <a:ea typeface="ＭＳ Ｐゴシック" charset="0"/>
            </a:endParaRPr>
          </a:p>
        </p:txBody>
      </p:sp>
      <p:sp>
        <p:nvSpPr>
          <p:cNvPr id="13" name="Left Brace 12"/>
          <p:cNvSpPr/>
          <p:nvPr/>
        </p:nvSpPr>
        <p:spPr bwMode="auto">
          <a:xfrm rot="18752269">
            <a:off x="5732482" y="3872428"/>
            <a:ext cx="218854" cy="3055500"/>
          </a:xfrm>
          <a:prstGeom prst="leftBrace">
            <a:avLst>
              <a:gd name="adj1" fmla="val 31523"/>
              <a:gd name="adj2" fmla="val 50176"/>
            </a:avLst>
          </a:prstGeom>
          <a:noFill/>
          <a:ln w="12700" cap="flat" cmpd="sng" algn="ctr">
            <a:solidFill>
              <a:schemeClr val="tx1"/>
            </a:solidFill>
            <a:prstDash val="solid"/>
            <a:round/>
            <a:headEnd type="none" w="med" len="med"/>
            <a:tailEnd type="none" w="med" len="med"/>
          </a:ln>
          <a:effectLst/>
          <a:extLst/>
        </p:spPr>
        <p:txBody>
          <a:bodyPr rtlCol="0" anchor="ctr"/>
          <a:lstStyle/>
          <a:p>
            <a:pPr algn="ctr" eaLnBrk="0" fontAlgn="base" hangingPunct="0">
              <a:spcBef>
                <a:spcPct val="0"/>
              </a:spcBef>
              <a:spcAft>
                <a:spcPct val="0"/>
              </a:spcAft>
            </a:pPr>
            <a:endParaRPr lang="en-US" sz="2400" b="1">
              <a:solidFill>
                <a:srgbClr val="000000"/>
              </a:solidFill>
              <a:ea typeface="ＭＳ Ｐゴシック" charset="0"/>
            </a:endParaRPr>
          </a:p>
        </p:txBody>
      </p:sp>
      <p:cxnSp>
        <p:nvCxnSpPr>
          <p:cNvPr id="14" name="Straight Connector 13"/>
          <p:cNvCxnSpPr>
            <a:endCxn id="12" idx="1"/>
          </p:cNvCxnSpPr>
          <p:nvPr/>
        </p:nvCxnSpPr>
        <p:spPr bwMode="auto">
          <a:xfrm flipH="1" flipV="1">
            <a:off x="3643216" y="5539024"/>
            <a:ext cx="250881" cy="26034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a:endCxn id="13" idx="1"/>
          </p:cNvCxnSpPr>
          <p:nvPr/>
        </p:nvCxnSpPr>
        <p:spPr bwMode="auto">
          <a:xfrm flipV="1">
            <a:off x="5494499" y="5484443"/>
            <a:ext cx="277392" cy="28253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31"/>
          <p:cNvSpPr txBox="1">
            <a:spLocks noChangeArrowheads="1"/>
          </p:cNvSpPr>
          <p:nvPr/>
        </p:nvSpPr>
        <p:spPr bwMode="auto">
          <a:xfrm>
            <a:off x="6463105" y="2695596"/>
            <a:ext cx="12178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160"/>
              </a:lnSpc>
              <a:spcBef>
                <a:spcPct val="0"/>
              </a:spcBef>
              <a:spcAft>
                <a:spcPct val="0"/>
              </a:spcAft>
            </a:pPr>
            <a:r>
              <a:rPr lang="en-US" sz="1800" dirty="0" smtClean="0">
                <a:solidFill>
                  <a:srgbClr val="000000"/>
                </a:solidFill>
                <a:latin typeface="Arial" charset="0"/>
              </a:rPr>
              <a:t>Daughter</a:t>
            </a:r>
            <a:br>
              <a:rPr lang="en-US" sz="1800" dirty="0" smtClean="0">
                <a:solidFill>
                  <a:srgbClr val="000000"/>
                </a:solidFill>
                <a:latin typeface="Arial" charset="0"/>
              </a:rPr>
            </a:br>
            <a:r>
              <a:rPr lang="en-US" sz="1800" dirty="0" smtClean="0">
                <a:solidFill>
                  <a:srgbClr val="000000"/>
                </a:solidFill>
                <a:latin typeface="Arial" charset="0"/>
              </a:rPr>
              <a:t>strand</a:t>
            </a:r>
            <a:endParaRPr lang="en-US" sz="1800" dirty="0">
              <a:solidFill>
                <a:srgbClr val="000000"/>
              </a:solidFill>
              <a:latin typeface="Arial" charset="0"/>
            </a:endParaRPr>
          </a:p>
        </p:txBody>
      </p:sp>
      <p:sp>
        <p:nvSpPr>
          <p:cNvPr id="20" name="Text Box 31"/>
          <p:cNvSpPr txBox="1">
            <a:spLocks noChangeArrowheads="1"/>
          </p:cNvSpPr>
          <p:nvPr/>
        </p:nvSpPr>
        <p:spPr bwMode="auto">
          <a:xfrm>
            <a:off x="7447952" y="2990236"/>
            <a:ext cx="12178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ts val="2160"/>
              </a:lnSpc>
              <a:spcBef>
                <a:spcPct val="0"/>
              </a:spcBef>
              <a:spcAft>
                <a:spcPct val="0"/>
              </a:spcAft>
            </a:pPr>
            <a:r>
              <a:rPr lang="en-US" sz="1800" dirty="0" smtClean="0">
                <a:solidFill>
                  <a:srgbClr val="000000"/>
                </a:solidFill>
                <a:latin typeface="Arial" charset="0"/>
              </a:rPr>
              <a:t>Parental</a:t>
            </a:r>
            <a:br>
              <a:rPr lang="en-US" sz="1800" dirty="0" smtClean="0">
                <a:solidFill>
                  <a:srgbClr val="000000"/>
                </a:solidFill>
                <a:latin typeface="Arial" charset="0"/>
              </a:rPr>
            </a:br>
            <a:r>
              <a:rPr lang="en-US" sz="1800" dirty="0" smtClean="0">
                <a:solidFill>
                  <a:srgbClr val="000000"/>
                </a:solidFill>
                <a:latin typeface="Arial" charset="0"/>
              </a:rPr>
              <a:t>strand</a:t>
            </a:r>
            <a:endParaRPr lang="en-US" sz="1800" dirty="0">
              <a:solidFill>
                <a:srgbClr val="000000"/>
              </a:solidFill>
              <a:latin typeface="Arial" charset="0"/>
            </a:endParaRPr>
          </a:p>
        </p:txBody>
      </p:sp>
      <p:sp>
        <p:nvSpPr>
          <p:cNvPr id="21" name="Text Box 31"/>
          <p:cNvSpPr txBox="1">
            <a:spLocks noChangeArrowheads="1"/>
          </p:cNvSpPr>
          <p:nvPr/>
        </p:nvSpPr>
        <p:spPr bwMode="auto">
          <a:xfrm>
            <a:off x="3749834" y="5748066"/>
            <a:ext cx="1929728" cy="5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lnSpc>
                <a:spcPts val="2060"/>
              </a:lnSpc>
              <a:spcBef>
                <a:spcPct val="0"/>
              </a:spcBef>
              <a:spcAft>
                <a:spcPct val="0"/>
              </a:spcAft>
            </a:pPr>
            <a:r>
              <a:rPr lang="en-US" sz="1800" dirty="0" smtClean="0">
                <a:solidFill>
                  <a:srgbClr val="000000"/>
                </a:solidFill>
                <a:latin typeface="Arial" charset="0"/>
              </a:rPr>
              <a:t>Daughter DNA</a:t>
            </a:r>
            <a:br>
              <a:rPr lang="en-US" sz="1800" dirty="0" smtClean="0">
                <a:solidFill>
                  <a:srgbClr val="000000"/>
                </a:solidFill>
                <a:latin typeface="Arial" charset="0"/>
              </a:rPr>
            </a:br>
            <a:r>
              <a:rPr lang="en-US" sz="1800" dirty="0" smtClean="0">
                <a:solidFill>
                  <a:srgbClr val="000000"/>
                </a:solidFill>
                <a:latin typeface="Arial" charset="0"/>
              </a:rPr>
              <a:t>molecules</a:t>
            </a:r>
            <a:endParaRPr lang="en-US" sz="1800" dirty="0">
              <a:solidFill>
                <a:srgbClr val="000000"/>
              </a:solidFill>
              <a:latin typeface="Arial" charset="0"/>
            </a:endParaRPr>
          </a:p>
        </p:txBody>
      </p:sp>
      <p:sp>
        <p:nvSpPr>
          <p:cNvPr id="22" name="Text Box 31"/>
          <p:cNvSpPr txBox="1">
            <a:spLocks noChangeArrowheads="1"/>
          </p:cNvSpPr>
          <p:nvPr/>
        </p:nvSpPr>
        <p:spPr bwMode="auto">
          <a:xfrm>
            <a:off x="5322227" y="338296"/>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23" name="Text Box 31"/>
          <p:cNvSpPr txBox="1">
            <a:spLocks noChangeArrowheads="1"/>
          </p:cNvSpPr>
          <p:nvPr/>
        </p:nvSpPr>
        <p:spPr bwMode="auto">
          <a:xfrm>
            <a:off x="5801652" y="33512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a:solidFill>
                  <a:srgbClr val="000000"/>
                </a:solidFill>
                <a:latin typeface="Arial" charset="0"/>
              </a:rPr>
              <a:t>T</a:t>
            </a:r>
          </a:p>
        </p:txBody>
      </p:sp>
      <p:sp>
        <p:nvSpPr>
          <p:cNvPr id="24" name="Text Box 31"/>
          <p:cNvSpPr txBox="1">
            <a:spLocks noChangeArrowheads="1"/>
          </p:cNvSpPr>
          <p:nvPr/>
        </p:nvSpPr>
        <p:spPr bwMode="auto">
          <a:xfrm>
            <a:off x="5366677" y="93202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25" name="Text Box 31"/>
          <p:cNvSpPr txBox="1">
            <a:spLocks noChangeArrowheads="1"/>
          </p:cNvSpPr>
          <p:nvPr/>
        </p:nvSpPr>
        <p:spPr bwMode="auto">
          <a:xfrm>
            <a:off x="5811177" y="928846"/>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26" name="Text Box 31"/>
          <p:cNvSpPr txBox="1">
            <a:spLocks noChangeArrowheads="1"/>
          </p:cNvSpPr>
          <p:nvPr/>
        </p:nvSpPr>
        <p:spPr bwMode="auto">
          <a:xfrm>
            <a:off x="5052352" y="124952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27" name="Text Box 31"/>
          <p:cNvSpPr txBox="1">
            <a:spLocks noChangeArrowheads="1"/>
          </p:cNvSpPr>
          <p:nvPr/>
        </p:nvSpPr>
        <p:spPr bwMode="auto">
          <a:xfrm>
            <a:off x="4763427" y="156067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28" name="Text Box 31"/>
          <p:cNvSpPr txBox="1">
            <a:spLocks noChangeArrowheads="1"/>
          </p:cNvSpPr>
          <p:nvPr/>
        </p:nvSpPr>
        <p:spPr bwMode="auto">
          <a:xfrm>
            <a:off x="4636427" y="183372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29" name="Text Box 31"/>
          <p:cNvSpPr txBox="1">
            <a:spLocks noChangeArrowheads="1"/>
          </p:cNvSpPr>
          <p:nvPr/>
        </p:nvSpPr>
        <p:spPr bwMode="auto">
          <a:xfrm>
            <a:off x="5563527" y="124952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a:solidFill>
                  <a:srgbClr val="000000"/>
                </a:solidFill>
                <a:latin typeface="Arial" charset="0"/>
              </a:rPr>
              <a:t>T</a:t>
            </a:r>
          </a:p>
        </p:txBody>
      </p:sp>
      <p:sp>
        <p:nvSpPr>
          <p:cNvPr id="30" name="Text Box 31"/>
          <p:cNvSpPr txBox="1">
            <a:spLocks noChangeArrowheads="1"/>
          </p:cNvSpPr>
          <p:nvPr/>
        </p:nvSpPr>
        <p:spPr bwMode="auto">
          <a:xfrm>
            <a:off x="5265077" y="156067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a:solidFill>
                  <a:srgbClr val="000000"/>
                </a:solidFill>
                <a:latin typeface="Arial" charset="0"/>
              </a:rPr>
              <a:t>T</a:t>
            </a:r>
          </a:p>
        </p:txBody>
      </p:sp>
      <p:sp>
        <p:nvSpPr>
          <p:cNvPr id="31" name="Text Box 31"/>
          <p:cNvSpPr txBox="1">
            <a:spLocks noChangeArrowheads="1"/>
          </p:cNvSpPr>
          <p:nvPr/>
        </p:nvSpPr>
        <p:spPr bwMode="auto">
          <a:xfrm>
            <a:off x="4160177" y="183372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a:solidFill>
                  <a:srgbClr val="000000"/>
                </a:solidFill>
                <a:latin typeface="Arial" charset="0"/>
              </a:rPr>
              <a:t>T</a:t>
            </a:r>
          </a:p>
        </p:txBody>
      </p:sp>
      <p:sp>
        <p:nvSpPr>
          <p:cNvPr id="32" name="Text Box 31"/>
          <p:cNvSpPr txBox="1">
            <a:spLocks noChangeArrowheads="1"/>
          </p:cNvSpPr>
          <p:nvPr/>
        </p:nvSpPr>
        <p:spPr bwMode="auto">
          <a:xfrm rot="18857026">
            <a:off x="4798239" y="2260606"/>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33" name="Text Box 31"/>
          <p:cNvSpPr txBox="1">
            <a:spLocks noChangeArrowheads="1"/>
          </p:cNvSpPr>
          <p:nvPr/>
        </p:nvSpPr>
        <p:spPr bwMode="auto">
          <a:xfrm rot="18857026">
            <a:off x="5003955" y="2558187"/>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34" name="Text Box 31"/>
          <p:cNvSpPr txBox="1">
            <a:spLocks noChangeArrowheads="1"/>
          </p:cNvSpPr>
          <p:nvPr/>
        </p:nvSpPr>
        <p:spPr bwMode="auto">
          <a:xfrm rot="18857026">
            <a:off x="5451865" y="263892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35" name="Text Box 31"/>
          <p:cNvSpPr txBox="1">
            <a:spLocks noChangeArrowheads="1"/>
          </p:cNvSpPr>
          <p:nvPr/>
        </p:nvSpPr>
        <p:spPr bwMode="auto">
          <a:xfrm rot="18857026">
            <a:off x="4950490" y="3571484"/>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36" name="Text Box 31"/>
          <p:cNvSpPr txBox="1">
            <a:spLocks noChangeArrowheads="1"/>
          </p:cNvSpPr>
          <p:nvPr/>
        </p:nvSpPr>
        <p:spPr bwMode="auto">
          <a:xfrm rot="18857026">
            <a:off x="5323314" y="3204344"/>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37" name="Text Box 31"/>
          <p:cNvSpPr txBox="1">
            <a:spLocks noChangeArrowheads="1"/>
          </p:cNvSpPr>
          <p:nvPr/>
        </p:nvSpPr>
        <p:spPr bwMode="auto">
          <a:xfrm rot="18857026">
            <a:off x="4976482" y="3983686"/>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38" name="Text Box 31"/>
          <p:cNvSpPr txBox="1">
            <a:spLocks noChangeArrowheads="1"/>
          </p:cNvSpPr>
          <p:nvPr/>
        </p:nvSpPr>
        <p:spPr bwMode="auto">
          <a:xfrm rot="18857026">
            <a:off x="5267610" y="3687104"/>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39" name="Text Box 31"/>
          <p:cNvSpPr txBox="1">
            <a:spLocks noChangeArrowheads="1"/>
          </p:cNvSpPr>
          <p:nvPr/>
        </p:nvSpPr>
        <p:spPr bwMode="auto">
          <a:xfrm rot="18857026">
            <a:off x="5518705" y="4402856"/>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40" name="Text Box 31"/>
          <p:cNvSpPr txBox="1">
            <a:spLocks noChangeArrowheads="1"/>
          </p:cNvSpPr>
          <p:nvPr/>
        </p:nvSpPr>
        <p:spPr bwMode="auto">
          <a:xfrm rot="18857026">
            <a:off x="5858055" y="4065888"/>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41" name="Text Box 31"/>
          <p:cNvSpPr txBox="1">
            <a:spLocks noChangeArrowheads="1"/>
          </p:cNvSpPr>
          <p:nvPr/>
        </p:nvSpPr>
        <p:spPr bwMode="auto">
          <a:xfrm rot="18857026">
            <a:off x="5901140" y="4488726"/>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42" name="Text Box 31"/>
          <p:cNvSpPr txBox="1">
            <a:spLocks noChangeArrowheads="1"/>
          </p:cNvSpPr>
          <p:nvPr/>
        </p:nvSpPr>
        <p:spPr bwMode="auto">
          <a:xfrm rot="18857026">
            <a:off x="6255395" y="4132723"/>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43" name="Text Box 31"/>
          <p:cNvSpPr txBox="1">
            <a:spLocks noChangeArrowheads="1"/>
          </p:cNvSpPr>
          <p:nvPr/>
        </p:nvSpPr>
        <p:spPr bwMode="auto">
          <a:xfrm rot="18857026">
            <a:off x="6537622" y="4336978"/>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44" name="Text Box 31"/>
          <p:cNvSpPr txBox="1">
            <a:spLocks noChangeArrowheads="1"/>
          </p:cNvSpPr>
          <p:nvPr/>
        </p:nvSpPr>
        <p:spPr bwMode="auto">
          <a:xfrm rot="18857026">
            <a:off x="6933544" y="3942374"/>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45" name="Text Box 31"/>
          <p:cNvSpPr txBox="1">
            <a:spLocks noChangeArrowheads="1"/>
          </p:cNvSpPr>
          <p:nvPr/>
        </p:nvSpPr>
        <p:spPr bwMode="auto">
          <a:xfrm rot="18857026">
            <a:off x="6949820" y="438154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46" name="Text Box 31"/>
          <p:cNvSpPr txBox="1">
            <a:spLocks noChangeArrowheads="1"/>
          </p:cNvSpPr>
          <p:nvPr/>
        </p:nvSpPr>
        <p:spPr bwMode="auto">
          <a:xfrm rot="18857026">
            <a:off x="7286325" y="4038925"/>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47" name="Text Box 31"/>
          <p:cNvSpPr txBox="1">
            <a:spLocks noChangeArrowheads="1"/>
          </p:cNvSpPr>
          <p:nvPr/>
        </p:nvSpPr>
        <p:spPr bwMode="auto">
          <a:xfrm rot="18857026">
            <a:off x="7399150" y="4771453"/>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48" name="Text Box 31"/>
          <p:cNvSpPr txBox="1">
            <a:spLocks noChangeArrowheads="1"/>
          </p:cNvSpPr>
          <p:nvPr/>
        </p:nvSpPr>
        <p:spPr bwMode="auto">
          <a:xfrm rot="18857026">
            <a:off x="7717040" y="4459023"/>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49" name="Text Box 31"/>
          <p:cNvSpPr txBox="1">
            <a:spLocks noChangeArrowheads="1"/>
          </p:cNvSpPr>
          <p:nvPr/>
        </p:nvSpPr>
        <p:spPr bwMode="auto">
          <a:xfrm rot="18857026">
            <a:off x="7399151" y="5228230"/>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50" name="Text Box 31"/>
          <p:cNvSpPr txBox="1">
            <a:spLocks noChangeArrowheads="1"/>
          </p:cNvSpPr>
          <p:nvPr/>
        </p:nvSpPr>
        <p:spPr bwMode="auto">
          <a:xfrm rot="18857026">
            <a:off x="7761656" y="4863338"/>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51" name="Text Box 31"/>
          <p:cNvSpPr txBox="1">
            <a:spLocks noChangeArrowheads="1"/>
          </p:cNvSpPr>
          <p:nvPr/>
        </p:nvSpPr>
        <p:spPr bwMode="auto">
          <a:xfrm rot="2820000">
            <a:off x="4121021" y="2462669"/>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52" name="Text Box 31"/>
          <p:cNvSpPr txBox="1">
            <a:spLocks noChangeArrowheads="1"/>
          </p:cNvSpPr>
          <p:nvPr/>
        </p:nvSpPr>
        <p:spPr bwMode="auto">
          <a:xfrm rot="2820000">
            <a:off x="3810113" y="2651470"/>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53" name="Text Box 31"/>
          <p:cNvSpPr txBox="1">
            <a:spLocks noChangeArrowheads="1"/>
          </p:cNvSpPr>
          <p:nvPr/>
        </p:nvSpPr>
        <p:spPr bwMode="auto">
          <a:xfrm rot="2820000">
            <a:off x="3745050" y="3082637"/>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54" name="Text Box 31"/>
          <p:cNvSpPr txBox="1">
            <a:spLocks noChangeArrowheads="1"/>
          </p:cNvSpPr>
          <p:nvPr/>
        </p:nvSpPr>
        <p:spPr bwMode="auto">
          <a:xfrm rot="2644684">
            <a:off x="2496842" y="3716220"/>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55" name="Text Box 31"/>
          <p:cNvSpPr txBox="1">
            <a:spLocks noChangeArrowheads="1"/>
          </p:cNvSpPr>
          <p:nvPr/>
        </p:nvSpPr>
        <p:spPr bwMode="auto">
          <a:xfrm rot="2820000">
            <a:off x="3749546" y="3561218"/>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56" name="Text Box 31"/>
          <p:cNvSpPr txBox="1">
            <a:spLocks noChangeArrowheads="1"/>
          </p:cNvSpPr>
          <p:nvPr/>
        </p:nvSpPr>
        <p:spPr bwMode="auto">
          <a:xfrm rot="2820000">
            <a:off x="3381488" y="3191220"/>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57" name="Text Box 31"/>
          <p:cNvSpPr txBox="1">
            <a:spLocks noChangeArrowheads="1"/>
          </p:cNvSpPr>
          <p:nvPr/>
        </p:nvSpPr>
        <p:spPr bwMode="auto">
          <a:xfrm rot="2820000">
            <a:off x="3203446" y="3478669"/>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58" name="Text Box 31"/>
          <p:cNvSpPr txBox="1">
            <a:spLocks noChangeArrowheads="1"/>
          </p:cNvSpPr>
          <p:nvPr/>
        </p:nvSpPr>
        <p:spPr bwMode="auto">
          <a:xfrm rot="2820000">
            <a:off x="2902063" y="3172170"/>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59" name="Text Box 31"/>
          <p:cNvSpPr txBox="1">
            <a:spLocks noChangeArrowheads="1"/>
          </p:cNvSpPr>
          <p:nvPr/>
        </p:nvSpPr>
        <p:spPr bwMode="auto">
          <a:xfrm rot="2677043">
            <a:off x="2830650" y="405101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60" name="Text Box 31"/>
          <p:cNvSpPr txBox="1">
            <a:spLocks noChangeArrowheads="1"/>
          </p:cNvSpPr>
          <p:nvPr/>
        </p:nvSpPr>
        <p:spPr bwMode="auto">
          <a:xfrm rot="2849901">
            <a:off x="2762122" y="4456568"/>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61" name="Text Box 31"/>
          <p:cNvSpPr txBox="1">
            <a:spLocks noChangeArrowheads="1"/>
          </p:cNvSpPr>
          <p:nvPr/>
        </p:nvSpPr>
        <p:spPr bwMode="auto">
          <a:xfrm rot="2802943">
            <a:off x="2400414" y="4099270"/>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62" name="Text Box 31"/>
          <p:cNvSpPr txBox="1">
            <a:spLocks noChangeArrowheads="1"/>
          </p:cNvSpPr>
          <p:nvPr/>
        </p:nvSpPr>
        <p:spPr bwMode="auto">
          <a:xfrm rot="2677043">
            <a:off x="2563950" y="4730461"/>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63" name="Text Box 31"/>
          <p:cNvSpPr txBox="1">
            <a:spLocks noChangeArrowheads="1"/>
          </p:cNvSpPr>
          <p:nvPr/>
        </p:nvSpPr>
        <p:spPr bwMode="auto">
          <a:xfrm rot="2644684">
            <a:off x="2950867" y="5119570"/>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64" name="Text Box 31"/>
          <p:cNvSpPr txBox="1">
            <a:spLocks noChangeArrowheads="1"/>
          </p:cNvSpPr>
          <p:nvPr/>
        </p:nvSpPr>
        <p:spPr bwMode="auto">
          <a:xfrm rot="2677043">
            <a:off x="2506800" y="5143210"/>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65" name="Text Box 31"/>
          <p:cNvSpPr txBox="1">
            <a:spLocks noChangeArrowheads="1"/>
          </p:cNvSpPr>
          <p:nvPr/>
        </p:nvSpPr>
        <p:spPr bwMode="auto">
          <a:xfrm rot="2644684">
            <a:off x="2846092" y="5475169"/>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66" name="Text Box 31"/>
          <p:cNvSpPr txBox="1">
            <a:spLocks noChangeArrowheads="1"/>
          </p:cNvSpPr>
          <p:nvPr/>
        </p:nvSpPr>
        <p:spPr bwMode="auto">
          <a:xfrm rot="2849901">
            <a:off x="2114422" y="5599568"/>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G</a:t>
            </a:r>
            <a:endParaRPr lang="en-US" sz="1200" dirty="0">
              <a:solidFill>
                <a:srgbClr val="FFFFFF"/>
              </a:solidFill>
              <a:latin typeface="Arial" charset="0"/>
            </a:endParaRPr>
          </a:p>
        </p:txBody>
      </p:sp>
      <p:sp>
        <p:nvSpPr>
          <p:cNvPr id="67" name="Text Box 31"/>
          <p:cNvSpPr txBox="1">
            <a:spLocks noChangeArrowheads="1"/>
          </p:cNvSpPr>
          <p:nvPr/>
        </p:nvSpPr>
        <p:spPr bwMode="auto">
          <a:xfrm rot="2677043">
            <a:off x="1671775" y="5597235"/>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FFFFFF"/>
                </a:solidFill>
                <a:latin typeface="Arial" charset="0"/>
              </a:rPr>
              <a:t>A</a:t>
            </a:r>
            <a:endParaRPr lang="en-US" sz="1200" dirty="0">
              <a:solidFill>
                <a:srgbClr val="FFFFFF"/>
              </a:solidFill>
              <a:latin typeface="Arial" charset="0"/>
            </a:endParaRPr>
          </a:p>
        </p:txBody>
      </p:sp>
      <p:sp>
        <p:nvSpPr>
          <p:cNvPr id="68" name="Text Box 31"/>
          <p:cNvSpPr txBox="1">
            <a:spLocks noChangeArrowheads="1"/>
          </p:cNvSpPr>
          <p:nvPr/>
        </p:nvSpPr>
        <p:spPr bwMode="auto">
          <a:xfrm rot="2644684">
            <a:off x="2030118" y="5960942"/>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808080"/>
                </a:solidFill>
                <a:latin typeface="Arial" charset="0"/>
              </a:rPr>
              <a:t>T</a:t>
            </a:r>
            <a:endParaRPr lang="en-US" sz="1200" dirty="0">
              <a:solidFill>
                <a:srgbClr val="808080"/>
              </a:solidFill>
              <a:latin typeface="Arial" charset="0"/>
            </a:endParaRPr>
          </a:p>
        </p:txBody>
      </p:sp>
      <p:sp>
        <p:nvSpPr>
          <p:cNvPr id="69" name="Text Box 31"/>
          <p:cNvSpPr txBox="1">
            <a:spLocks noChangeArrowheads="1"/>
          </p:cNvSpPr>
          <p:nvPr/>
        </p:nvSpPr>
        <p:spPr bwMode="auto">
          <a:xfrm rot="2802943">
            <a:off x="2432164" y="5918546"/>
            <a:ext cx="2975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200" dirty="0" smtClean="0">
                <a:solidFill>
                  <a:srgbClr val="000000"/>
                </a:solidFill>
                <a:latin typeface="Arial" charset="0"/>
              </a:rPr>
              <a:t>C</a:t>
            </a:r>
            <a:endParaRPr lang="en-US" sz="1200" dirty="0">
              <a:solidFill>
                <a:srgbClr val="000000"/>
              </a:solidFill>
              <a:latin typeface="Arial" charset="0"/>
            </a:endParaRPr>
          </a:p>
        </p:txBody>
      </p:sp>
    </p:spTree>
    <p:extLst>
      <p:ext uri="{BB962C8B-B14F-4D97-AF65-F5344CB8AC3E}">
        <p14:creationId xmlns:p14="http://schemas.microsoft.com/office/powerpoint/2010/main" val="1512206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10.5 DNA replication proceeds in two directions at many sites simultaneously</a:t>
            </a:r>
            <a:endParaRPr lang="en-US" dirty="0"/>
          </a:p>
        </p:txBody>
      </p:sp>
      <p:sp>
        <p:nvSpPr>
          <p:cNvPr id="3" name="Content Placeholder 2"/>
          <p:cNvSpPr>
            <a:spLocks noGrp="1"/>
          </p:cNvSpPr>
          <p:nvPr>
            <p:ph idx="1"/>
          </p:nvPr>
        </p:nvSpPr>
        <p:spPr/>
        <p:txBody>
          <a:bodyPr/>
          <a:lstStyle/>
          <a:p>
            <a:r>
              <a:rPr lang="en-US" dirty="0" smtClean="0"/>
              <a:t>Replication of a DNA molecule begins at particular sites called </a:t>
            </a:r>
            <a:r>
              <a:rPr lang="en-US" b="1" dirty="0" smtClean="0"/>
              <a:t>origins of replication</a:t>
            </a:r>
            <a:r>
              <a:rPr lang="en-US" dirty="0" smtClean="0"/>
              <a:t>, short stretches of DNA having a specific sequence of nucleotides. </a:t>
            </a:r>
          </a:p>
          <a:p>
            <a:endParaRPr lang="en-US" dirty="0" smtClean="0"/>
          </a:p>
          <a:p>
            <a:r>
              <a:rPr lang="en-US" dirty="0" smtClean="0"/>
              <a:t>Proteins that initiate DNA replication</a:t>
            </a:r>
          </a:p>
          <a:p>
            <a:pPr lvl="1"/>
            <a:r>
              <a:rPr lang="en-US" dirty="0" smtClean="0"/>
              <a:t>attach to the DNA at the origin of replication</a:t>
            </a:r>
          </a:p>
          <a:p>
            <a:pPr lvl="1"/>
            <a:r>
              <a:rPr lang="en-US" dirty="0" smtClean="0"/>
              <a:t>separate the two strands of the double helix</a:t>
            </a:r>
          </a:p>
          <a:p>
            <a:pPr lvl="1"/>
            <a:endParaRPr lang="en-US" dirty="0" smtClean="0"/>
          </a:p>
          <a:p>
            <a:r>
              <a:rPr lang="en-US" dirty="0" smtClean="0"/>
              <a:t>Replication then proceeds in both directions creating replication “</a:t>
            </a:r>
            <a:r>
              <a:rPr lang="en-US" dirty="0"/>
              <a:t>bubbles</a:t>
            </a:r>
            <a:r>
              <a:rPr lang="en-US" dirty="0" smtClean="0"/>
              <a:t>.” </a:t>
            </a:r>
            <a:endParaRPr lang="en-US" dirty="0"/>
          </a:p>
        </p:txBody>
      </p:sp>
    </p:spTree>
    <p:extLst>
      <p:ext uri="{BB962C8B-B14F-4D97-AF65-F5344CB8AC3E}">
        <p14:creationId xmlns:p14="http://schemas.microsoft.com/office/powerpoint/2010/main" val="875410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bio1151.nicerweb.net/Locked/media/ch16/16_12EukDNARepOriginsA.jpg"/>
          <p:cNvPicPr>
            <a:picLocks noChangeAspect="1" noChangeArrowheads="1"/>
          </p:cNvPicPr>
          <p:nvPr/>
        </p:nvPicPr>
        <p:blipFill>
          <a:blip r:embed="rId3" cstate="print"/>
          <a:srcRect/>
          <a:stretch>
            <a:fillRect/>
          </a:stretch>
        </p:blipFill>
        <p:spPr bwMode="auto">
          <a:xfrm>
            <a:off x="1143000" y="0"/>
            <a:ext cx="6724650" cy="5986463"/>
          </a:xfrm>
          <a:prstGeom prst="rect">
            <a:avLst/>
          </a:prstGeom>
          <a:noFill/>
          <a:ln w="9525">
            <a:noFill/>
            <a:miter lim="800000"/>
            <a:headEnd/>
            <a:tailEnd/>
          </a:ln>
        </p:spPr>
      </p:pic>
      <p:sp>
        <p:nvSpPr>
          <p:cNvPr id="23555" name="Rectangle 2"/>
          <p:cNvSpPr>
            <a:spLocks noChangeArrowheads="1"/>
          </p:cNvSpPr>
          <p:nvPr/>
        </p:nvSpPr>
        <p:spPr bwMode="auto">
          <a:xfrm>
            <a:off x="0" y="5903913"/>
            <a:ext cx="8839200" cy="830997"/>
          </a:xfrm>
          <a:prstGeom prst="rect">
            <a:avLst/>
          </a:prstGeom>
          <a:noFill/>
          <a:ln w="9525">
            <a:noFill/>
            <a:miter lim="800000"/>
            <a:headEnd/>
            <a:tailEnd/>
          </a:ln>
        </p:spPr>
        <p:txBody>
          <a:bodyPr>
            <a:spAutoFit/>
          </a:bodyPr>
          <a:lstStyle/>
          <a:p>
            <a:r>
              <a:rPr lang="en-US" sz="2400" b="1" dirty="0"/>
              <a:t>DNA replication is initiated at many points in eukaryotic chromosomes</a:t>
            </a:r>
            <a:endParaRPr lang="en-US" sz="2400" dirty="0"/>
          </a:p>
        </p:txBody>
      </p:sp>
    </p:spTree>
    <p:extLst>
      <p:ext uri="{BB962C8B-B14F-4D97-AF65-F5344CB8AC3E}">
        <p14:creationId xmlns:p14="http://schemas.microsoft.com/office/powerpoint/2010/main" val="2520504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2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547</TotalTime>
  <Words>1159</Words>
  <Application>Microsoft Office PowerPoint</Application>
  <PresentationFormat>On-screen Show (4:3)</PresentationFormat>
  <Paragraphs>230</Paragraphs>
  <Slides>19</Slides>
  <Notes>8</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19</vt:i4>
      </vt:variant>
    </vt:vector>
  </HeadingPairs>
  <TitlesOfParts>
    <vt:vector size="33" baseType="lpstr">
      <vt:lpstr>ＭＳ Ｐゴシック</vt:lpstr>
      <vt:lpstr>Arial</vt:lpstr>
      <vt:lpstr>Calibri</vt:lpstr>
      <vt:lpstr>Symbol</vt:lpstr>
      <vt:lpstr>Symbol Std</vt:lpstr>
      <vt:lpstr>Tahoma</vt:lpstr>
      <vt:lpstr>Times</vt:lpstr>
      <vt:lpstr>Times New Roman</vt:lpstr>
      <vt:lpstr>Wingdings</vt:lpstr>
      <vt:lpstr>29_Blank</vt:lpstr>
      <vt:lpstr>30_Blank</vt:lpstr>
      <vt:lpstr>32_Blank</vt:lpstr>
      <vt:lpstr>33_Blank</vt:lpstr>
      <vt:lpstr>Office Theme</vt:lpstr>
      <vt:lpstr>PowerPoint Presentation</vt:lpstr>
      <vt:lpstr>PowerPoint Presentation</vt:lpstr>
      <vt:lpstr>PowerPoint Presentation</vt:lpstr>
      <vt:lpstr>10.4 DNA replication depends on specific base pairing</vt:lpstr>
      <vt:lpstr>Animation: DNA Replication Overview</vt:lpstr>
      <vt:lpstr>Figure 10.4a-3</vt:lpstr>
      <vt:lpstr>Figure 10.4b</vt:lpstr>
      <vt:lpstr>10.5 DNA replication proceeds in two directions at many sites simultaneously</vt:lpstr>
      <vt:lpstr>PowerPoint Presentation</vt:lpstr>
      <vt:lpstr>PowerPoint Presentation</vt:lpstr>
      <vt:lpstr>10.5 DNA replication proceeds in two directions at many sites simultaneously</vt:lpstr>
      <vt:lpstr>Figure 10.5b</vt:lpstr>
      <vt:lpstr>Figure 10.5c</vt:lpstr>
      <vt:lpstr>Animation: Origins of Replication</vt:lpstr>
      <vt:lpstr>Animation: Leading Strand</vt:lpstr>
      <vt:lpstr>Animation: Lagging Strand</vt:lpstr>
      <vt:lpstr>Animation: DNA Replication Review</vt:lpstr>
      <vt:lpstr>PowerPoint Presentation</vt:lpstr>
      <vt:lpstr>Answer in Notebooks: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Hastings</dc:creator>
  <cp:lastModifiedBy>Griffith, Ashley</cp:lastModifiedBy>
  <cp:revision>156</cp:revision>
  <dcterms:created xsi:type="dcterms:W3CDTF">2014-01-02T15:44:28Z</dcterms:created>
  <dcterms:modified xsi:type="dcterms:W3CDTF">2016-02-08T01:11:01Z</dcterms:modified>
</cp:coreProperties>
</file>