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2085-861A-4909-AB84-C678A1422F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CB6-1710-4205-BAC2-8577DB5DF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2085-861A-4909-AB84-C678A1422F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CB6-1710-4205-BAC2-8577DB5DF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2085-861A-4909-AB84-C678A1422F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CB6-1710-4205-BAC2-8577DB5DF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8686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3810000"/>
            <a:ext cx="8686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6858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Principles of Human Anatomy and Physiology, 11e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553200"/>
            <a:ext cx="1219200" cy="304800"/>
          </a:xfrm>
        </p:spPr>
        <p:txBody>
          <a:bodyPr/>
          <a:lstStyle>
            <a:lvl1pPr>
              <a:defRPr/>
            </a:lvl1pPr>
          </a:lstStyle>
          <a:p>
            <a:fld id="{DAC34C33-213B-4AF4-A630-F0F538D62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2085-861A-4909-AB84-C678A1422F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CB6-1710-4205-BAC2-8577DB5DF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2085-861A-4909-AB84-C678A1422F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CB6-1710-4205-BAC2-8577DB5DF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2085-861A-4909-AB84-C678A1422F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CB6-1710-4205-BAC2-8577DB5DF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2085-861A-4909-AB84-C678A1422F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CB6-1710-4205-BAC2-8577DB5DF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2085-861A-4909-AB84-C678A1422F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CB6-1710-4205-BAC2-8577DB5DF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2085-861A-4909-AB84-C678A1422F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CB6-1710-4205-BAC2-8577DB5DF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2085-861A-4909-AB84-C678A1422F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CB6-1710-4205-BAC2-8577DB5DF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2085-861A-4909-AB84-C678A1422F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CCB6-1710-4205-BAC2-8577DB5DF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2085-861A-4909-AB84-C678A1422F19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DCCB6-1710-4205-BAC2-8577DB5DF0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Io8Yeupdf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 err="1">
                <a:latin typeface="Andalus" pitchFamily="2" charset="-78"/>
                <a:cs typeface="Andalus" pitchFamily="2" charset="-78"/>
              </a:rPr>
              <a:t>Transdermal</a:t>
            </a:r>
            <a:r>
              <a:rPr lang="en-US" sz="4000" b="1" dirty="0">
                <a:latin typeface="Andalus" pitchFamily="2" charset="-78"/>
                <a:cs typeface="Andalus" pitchFamily="2" charset="-78"/>
              </a:rPr>
              <a:t> Drug Administration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8458200" cy="4800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ndalus" pitchFamily="2" charset="-78"/>
                <a:cs typeface="Andalus" pitchFamily="2" charset="-78"/>
              </a:rPr>
              <a:t>method of drug passage across the epidermis and into the blood vessels of the dermis</a:t>
            </a:r>
          </a:p>
          <a:p>
            <a:pPr lvl="1"/>
            <a:r>
              <a:rPr lang="en-US" dirty="0">
                <a:latin typeface="Andalus" pitchFamily="2" charset="-78"/>
                <a:cs typeface="Andalus" pitchFamily="2" charset="-78"/>
              </a:rPr>
              <a:t>drug absorption is most rapid in areas where skin is thin (scrotum, face and scalp)</a:t>
            </a:r>
          </a:p>
          <a:p>
            <a:r>
              <a:rPr lang="en-US" dirty="0">
                <a:latin typeface="Andalus" pitchFamily="2" charset="-78"/>
                <a:cs typeface="Andalus" pitchFamily="2" charset="-78"/>
              </a:rPr>
              <a:t>Examples:</a:t>
            </a:r>
          </a:p>
          <a:p>
            <a:pPr lvl="1"/>
            <a:r>
              <a:rPr lang="en-US" dirty="0">
                <a:latin typeface="Andalus" pitchFamily="2" charset="-78"/>
                <a:cs typeface="Andalus" pitchFamily="2" charset="-78"/>
              </a:rPr>
              <a:t>nitroglycerin (prevention of chest pain from coronary artery disease)</a:t>
            </a:r>
          </a:p>
          <a:p>
            <a:pPr lvl="1"/>
            <a:r>
              <a:rPr lang="en-US" dirty="0">
                <a:latin typeface="Andalus" pitchFamily="2" charset="-78"/>
                <a:cs typeface="Andalus" pitchFamily="2" charset="-78"/>
              </a:rPr>
              <a:t>scopolamine ( motion sickness)</a:t>
            </a:r>
          </a:p>
          <a:p>
            <a:pPr lvl="1"/>
            <a:r>
              <a:rPr lang="en-US" dirty="0" err="1">
                <a:latin typeface="Andalus" pitchFamily="2" charset="-78"/>
                <a:cs typeface="Andalus" pitchFamily="2" charset="-78"/>
              </a:rPr>
              <a:t>estradiol</a:t>
            </a:r>
            <a:r>
              <a:rPr lang="en-US" dirty="0">
                <a:latin typeface="Andalus" pitchFamily="2" charset="-78"/>
                <a:cs typeface="Andalus" pitchFamily="2" charset="-78"/>
              </a:rPr>
              <a:t> (estrogen replacement therapy)</a:t>
            </a:r>
          </a:p>
          <a:p>
            <a:pPr lvl="1"/>
            <a:r>
              <a:rPr lang="en-US" dirty="0">
                <a:latin typeface="Andalus" pitchFamily="2" charset="-78"/>
                <a:cs typeface="Andalus" pitchFamily="2" charset="-78"/>
              </a:rPr>
              <a:t>nicotine (stop smoking alternative)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D6C25-C0DC-4EC1-9AC4-1681777F2686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Development of the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Timing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at 8 weeks, fetal “skin” is simple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cuboidal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nails begin to form at 10 weeks, but do not reach the fingertip until the 9th month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dermis forms from mesoderm by 11 weeks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by 16 weeks, all layers of the epidermis are present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oil and sweat glands form in 4th and 5th month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by 6th months, delicate fetal hair (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lanugo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 has formed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Slippery coating of oil and sloughed off skin called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vernix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caseosa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is present at birth</a:t>
            </a:r>
          </a:p>
          <a:p>
            <a:pPr>
              <a:lnSpc>
                <a:spcPct val="90000"/>
              </a:lnSpc>
            </a:pPr>
            <a:endParaRPr lang="en-US" sz="1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B78A-9A3C-44B7-B654-FB5BEEA59A3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Age Related Structural Changes</a:t>
            </a:r>
            <a:r>
              <a:rPr lang="en-US" b="1" dirty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 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05800" cy="5638800"/>
          </a:xfrm>
        </p:spPr>
        <p:txBody>
          <a:bodyPr/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Collagen fibers decrease in number &amp; stiffen 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Elastic fibers become less elastic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Fibroblasts decrease in number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decrease in number of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melanocytes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(gray hair, blotching)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decrease in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Langerhans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cells (decreased immune responsiveness)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reduced number and less-efficient phagocytes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E415-709B-4F26-9AA4-C4F0C87FCA89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AGING AND THE INTEGUMENTARY SYSTEM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5791200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Most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of the changes occur in the dermis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wrinkling, slower growth of hair and nails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dryness and cracking due to sebaceous gland atrophy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Walls of blood vessels in dermis thicken so decreased nutrient availability leads to thinner skin  as subcutaneous fat is lost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anti-aging treatments</a:t>
            </a:r>
          </a:p>
          <a:p>
            <a:pPr lvl="1"/>
            <a:r>
              <a:rPr lang="en-US" dirty="0" err="1">
                <a:latin typeface="Andalus" pitchFamily="18" charset="-78"/>
                <a:cs typeface="Andalus" pitchFamily="18" charset="-78"/>
              </a:rPr>
              <a:t>microdermabrasion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chemical peel, laser resurfacing, dermal fillers,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Botuliism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toxin injection, and non surgical face lifts.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Sun screens and sun blocks help to minimize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photodamage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from ultraviolet exposure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12043-21E2-47E9-80AE-18E1CCF3D2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>
                <a:latin typeface="Andalus" pitchFamily="18" charset="-78"/>
                <a:cs typeface="Andalus" pitchFamily="18" charset="-78"/>
              </a:rPr>
              <a:t>Photodamage</a:t>
            </a:r>
            <a:endParaRPr lang="en-US" sz="3600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25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Ultraviolet light (UVA and UVB) both damage the skin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Acute overexposure causes sunburn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DNA damage in epidermal cells can lead to skin cancer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UVA produces oxygen free radicals that damage collagen and elastic fibers and lead to wrinkling of the skin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59CC4-3B36-43E9-B40C-34ABB14C31EC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MAINTAINING HOMEOSTASIS: SKIN WOUND HEALING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31E7-453C-4300-AB2F-ACE89CAC6606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Epidermal Wound Healing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066800"/>
            <a:ext cx="7772400" cy="2971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ndalus" pitchFamily="2" charset="-78"/>
                <a:cs typeface="Andalus" pitchFamily="2" charset="-78"/>
              </a:rPr>
              <a:t>Abrasion or minor burn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ndalus" pitchFamily="2" charset="-78"/>
                <a:cs typeface="Andalus" pitchFamily="2" charset="-78"/>
              </a:rPr>
              <a:t>Basal cells migrate across the wound (Figure 5.6a)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ndalus" pitchFamily="2" charset="-78"/>
                <a:cs typeface="Andalus" pitchFamily="2" charset="-78"/>
              </a:rPr>
              <a:t>Contact inhibition with other cells stops migration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ndalus" pitchFamily="2" charset="-78"/>
                <a:cs typeface="Andalus" pitchFamily="2" charset="-78"/>
              </a:rPr>
              <a:t>Epidermal growth factor stimulates basal cells to divide and replace the ones that have moved into the wound (Figure 5.6b).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ndalus" pitchFamily="2" charset="-78"/>
                <a:cs typeface="Andalus" pitchFamily="2" charset="-78"/>
              </a:rPr>
              <a:t>Full thickness of epidermis results from further cell division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DC6A42-0B3B-45ED-A025-B51B6B5D2B7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 </a:t>
            </a:r>
            <a:r>
              <a:rPr lang="en-US" sz="4000" b="1" u="sng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Deep Wound Healing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9144000" cy="54102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ndalus" pitchFamily="18" charset="-78"/>
                <a:cs typeface="Andalus" pitchFamily="18" charset="-78"/>
              </a:rPr>
              <a:t>When an injury extends to tissues deep to the epidermis,  the repair process is more complex than epidermal healing, and scar formation results.</a:t>
            </a:r>
          </a:p>
          <a:p>
            <a:r>
              <a:rPr lang="en-US" sz="2800" dirty="0">
                <a:latin typeface="Andalus" pitchFamily="18" charset="-78"/>
                <a:cs typeface="Andalus" pitchFamily="18" charset="-78"/>
              </a:rPr>
              <a:t>Healing occurs in 4 phases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inflammatory phase has clot unite wound edges and WBCs arrive from dilated and more permeable blood vessels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migratory phase begins the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regrowth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of epithelial cells and the formation of scar tissue by the fibroblasts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proliferative phase is a completion of tissue formation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maturation phase sees the scab fall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off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83C15E-79BA-4827-A7FE-CB081F908987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Scar formation</a:t>
            </a:r>
          </a:p>
          <a:p>
            <a:pPr lvl="1"/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hypertrophic scar remains within the boundaries of the original wound</a:t>
            </a:r>
          </a:p>
          <a:p>
            <a:pPr lvl="1"/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keloid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scar extends into previously normal tissue</a:t>
            </a:r>
          </a:p>
          <a:p>
            <a:pPr lvl="2"/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collagen fibers are very dense and fewer blood vessels are present so the tissue is lighter in color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B78A-9A3C-44B7-B654-FB5BEEA59A3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Phases of Deep Wound </a:t>
            </a:r>
            <a:r>
              <a:rPr lang="en-US" b="1" u="sng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Healing</a:t>
            </a:r>
          </a:p>
          <a:p>
            <a:pPr>
              <a:buNone/>
            </a:pPr>
            <a:endParaRPr lang="en-US" b="1" u="sng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During the </a:t>
            </a:r>
            <a:r>
              <a:rPr lang="en-US" b="1" i="1" u="sng" dirty="0">
                <a:latin typeface="Andalus" pitchFamily="18" charset="-78"/>
                <a:cs typeface="Andalus" pitchFamily="18" charset="-78"/>
              </a:rPr>
              <a:t>inflammatory phase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a blood clot unites the wound edges, epithelial cells migrate across the wound, vasodilatation and increased permeability of blood vessels deliver phagocytes, and fibroblasts form (Figure 5.6c).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During the </a:t>
            </a:r>
            <a:r>
              <a:rPr lang="en-US" b="1" i="1" u="sng" dirty="0">
                <a:latin typeface="Andalus" pitchFamily="18" charset="-78"/>
                <a:cs typeface="Andalus" pitchFamily="18" charset="-78"/>
              </a:rPr>
              <a:t>migratory phase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epithelial cells beneath the scab bridge the wound, fibroblasts begin scar tissue, and damaged blood vessels begin to grow. During this phase, tissue filling the wound is called </a:t>
            </a:r>
            <a:r>
              <a:rPr lang="en-US" i="1" dirty="0">
                <a:latin typeface="Andalus" pitchFamily="18" charset="-78"/>
                <a:cs typeface="Andalus" pitchFamily="18" charset="-78"/>
              </a:rPr>
              <a:t>granulation tissue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C8E3A-85C0-4EB0-9233-6C0DCD3A9BC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Deep Wound Healing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39DB-DB16-4431-B84F-E8C19EA6A64D}" type="slidenum">
              <a:rPr lang="en-US"/>
              <a:pPr/>
              <a:t>7</a:t>
            </a:fld>
            <a:endParaRPr lang="en-US"/>
          </a:p>
        </p:txBody>
      </p:sp>
      <p:pic>
        <p:nvPicPr>
          <p:cNvPr id="420868" name="Picture 4" descr="w0120-nc"/>
          <p:cNvPicPr>
            <a:picLocks noChangeAspect="1" noChangeArrowheads="1"/>
          </p:cNvPicPr>
          <p:nvPr/>
        </p:nvPicPr>
        <p:blipFill>
          <a:blip r:embed="rId2" cstate="print"/>
          <a:srcRect t="39940"/>
          <a:stretch>
            <a:fillRect/>
          </a:stretch>
        </p:blipFill>
        <p:spPr bwMode="auto">
          <a:xfrm>
            <a:off x="0" y="1219200"/>
            <a:ext cx="8915400" cy="40703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Phases of Deep Wound </a:t>
            </a:r>
            <a:r>
              <a:rPr lang="en-US" b="1" u="sng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Healing </a:t>
            </a:r>
            <a:r>
              <a:rPr lang="en-US" sz="20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con’t</a:t>
            </a:r>
            <a:r>
              <a:rPr lang="en-US" sz="20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)</a:t>
            </a:r>
            <a:endParaRPr lang="en-US" b="1" u="sng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During the </a:t>
            </a:r>
            <a:r>
              <a:rPr lang="en-US" b="1" i="1" u="sng" dirty="0">
                <a:latin typeface="Andalus" pitchFamily="18" charset="-78"/>
                <a:cs typeface="Andalus" pitchFamily="18" charset="-78"/>
              </a:rPr>
              <a:t>proliferative phase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the events of the  migratory phase intensify.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During the </a:t>
            </a:r>
            <a:r>
              <a:rPr lang="en-US" b="1" i="1" u="sng" dirty="0">
                <a:latin typeface="Andalus" pitchFamily="18" charset="-78"/>
                <a:cs typeface="Andalus" pitchFamily="18" charset="-78"/>
              </a:rPr>
              <a:t>maturation phase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the scab sloughs off, the epidermis is restored to normal thickness, collagen fibers become more organized, fibroblasts begin to disappear, and blood vessels are restored to normal (Figure 5.6d).</a:t>
            </a:r>
          </a:p>
          <a:p>
            <a:pPr lvl="1"/>
            <a:endParaRPr lang="en-US" dirty="0">
              <a:latin typeface="Andalus" pitchFamily="18" charset="-78"/>
              <a:cs typeface="Andalus" pitchFamily="18" charset="-78"/>
            </a:endParaRPr>
          </a:p>
          <a:p>
            <a:pPr lvl="1"/>
            <a:r>
              <a:rPr lang="en-US" i="1" dirty="0">
                <a:latin typeface="Andalus" pitchFamily="18" charset="-78"/>
                <a:cs typeface="Andalus" pitchFamily="18" charset="-78"/>
              </a:rPr>
              <a:t>Scar tissue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i="1" dirty="0">
                <a:latin typeface="Andalus" pitchFamily="18" charset="-78"/>
                <a:cs typeface="Andalus" pitchFamily="18" charset="-78"/>
              </a:rPr>
              <a:t>formation (fibrosis)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can occur in deep </a:t>
            </a:r>
            <a:r>
              <a:rPr lang="en-US" dirty="0">
                <a:latin typeface="Andalus" pitchFamily="18" charset="-78"/>
                <a:cs typeface="Andalus" pitchFamily="18" charset="-78"/>
                <a:hlinkClick r:id="rId2"/>
              </a:rPr>
              <a:t>wound healing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B7ED-667B-479B-BB12-08D425B4EFA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DEVELOPMENT OF THE INTEGUMENTARY SYSTEM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4114800"/>
          </a:xfrm>
        </p:spPr>
        <p:txBody>
          <a:bodyPr/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Epidermis develops from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ectodermal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germ layer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Hair, nails, and skin glands are epidermal derivatives (Figure 5.7).</a:t>
            </a:r>
          </a:p>
          <a:p>
            <a:pPr lvl="1"/>
            <a:r>
              <a:rPr lang="en-US" dirty="0">
                <a:latin typeface="Andalus" pitchFamily="18" charset="-78"/>
                <a:cs typeface="Andalus" pitchFamily="18" charset="-78"/>
              </a:rPr>
              <a:t>The connective tissue and blood vessels associated with the gland develop from mesoderm.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Dermis develops from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mesenchymal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mesodermal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germ layer cells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F11-46A9-47FD-8951-D22563044A8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732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Transdermal Drug Administration</vt:lpstr>
      <vt:lpstr>MAINTAINING HOMEOSTASIS: SKIN WOUND HEALING</vt:lpstr>
      <vt:lpstr>Epidermal Wound Healing</vt:lpstr>
      <vt:lpstr> Deep Wound Healing</vt:lpstr>
      <vt:lpstr>Slide 5</vt:lpstr>
      <vt:lpstr>Slide 6</vt:lpstr>
      <vt:lpstr>Phases of Deep Wound Healing</vt:lpstr>
      <vt:lpstr>Slide 8</vt:lpstr>
      <vt:lpstr>DEVELOPMENT OF THE INTEGUMENTARY SYSTEM</vt:lpstr>
      <vt:lpstr>Development of the Skin</vt:lpstr>
      <vt:lpstr>Age Related Structural Changes </vt:lpstr>
      <vt:lpstr>AGING AND THE INTEGUMENTARY SYSTEM</vt:lpstr>
      <vt:lpstr>Photodamage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Transdermal Drug Administration</dc:title>
  <dc:creator>User</dc:creator>
  <cp:lastModifiedBy>User</cp:lastModifiedBy>
  <cp:revision>1</cp:revision>
  <dcterms:created xsi:type="dcterms:W3CDTF">2017-04-20T16:47:00Z</dcterms:created>
  <dcterms:modified xsi:type="dcterms:W3CDTF">2017-04-20T16:47:35Z</dcterms:modified>
</cp:coreProperties>
</file>