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Lst>
  <p:notesMasterIdLst>
    <p:notesMasterId r:id="rId35"/>
  </p:notesMasterIdLst>
  <p:sldIdLst>
    <p:sldId id="256" r:id="rId3"/>
    <p:sldId id="431" r:id="rId4"/>
    <p:sldId id="430" r:id="rId5"/>
    <p:sldId id="428" r:id="rId6"/>
    <p:sldId id="429" r:id="rId7"/>
    <p:sldId id="433" r:id="rId8"/>
    <p:sldId id="382" r:id="rId9"/>
    <p:sldId id="264" r:id="rId10"/>
    <p:sldId id="364" r:id="rId11"/>
    <p:sldId id="266" r:id="rId12"/>
    <p:sldId id="365" r:id="rId13"/>
    <p:sldId id="271" r:id="rId14"/>
    <p:sldId id="368" r:id="rId15"/>
    <p:sldId id="273" r:id="rId16"/>
    <p:sldId id="274" r:id="rId17"/>
    <p:sldId id="369" r:id="rId18"/>
    <p:sldId id="383" r:id="rId19"/>
    <p:sldId id="294" r:id="rId20"/>
    <p:sldId id="295" r:id="rId21"/>
    <p:sldId id="384" r:id="rId22"/>
    <p:sldId id="400" r:id="rId23"/>
    <p:sldId id="311" r:id="rId24"/>
    <p:sldId id="437" r:id="rId25"/>
    <p:sldId id="413" r:id="rId26"/>
    <p:sldId id="434" r:id="rId27"/>
    <p:sldId id="436" r:id="rId28"/>
    <p:sldId id="327" r:id="rId29"/>
    <p:sldId id="417" r:id="rId30"/>
    <p:sldId id="353" r:id="rId31"/>
    <p:sldId id="432" r:id="rId32"/>
    <p:sldId id="435" r:id="rId33"/>
    <p:sldId id="35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8">
          <p15:clr>
            <a:srgbClr val="A4A3A4"/>
          </p15:clr>
        </p15:guide>
        <p15:guide id="2" orient="horz" pos="1262">
          <p15:clr>
            <a:srgbClr val="A4A3A4"/>
          </p15:clr>
        </p15:guide>
        <p15:guide id="3" orient="horz" pos="476">
          <p15:clr>
            <a:srgbClr val="A4A3A4"/>
          </p15:clr>
        </p15:guide>
        <p15:guide id="4" orient="horz" pos="1782">
          <p15:clr>
            <a:srgbClr val="A4A3A4"/>
          </p15:clr>
        </p15:guide>
        <p15:guide id="5" pos="555">
          <p15:clr>
            <a:srgbClr val="A4A3A4"/>
          </p15:clr>
        </p15:guide>
        <p15:guide id="6" pos="2890">
          <p15:clr>
            <a:srgbClr val="A4A3A4"/>
          </p15:clr>
        </p15:guide>
        <p15:guide id="7" pos="244">
          <p15:clr>
            <a:srgbClr val="A4A3A4"/>
          </p15:clr>
        </p15:guide>
        <p15:guide id="8" pos="4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0206" autoAdjust="0"/>
  </p:normalViewPr>
  <p:slideViewPr>
    <p:cSldViewPr snapToGrid="0">
      <p:cViewPr varScale="1">
        <p:scale>
          <a:sx n="77" d="100"/>
          <a:sy n="77" d="100"/>
        </p:scale>
        <p:origin x="1632" y="43"/>
      </p:cViewPr>
      <p:guideLst>
        <p:guide orient="horz" pos="2068"/>
        <p:guide orient="horz" pos="1262"/>
        <p:guide orient="horz" pos="476"/>
        <p:guide orient="horz" pos="1782"/>
        <p:guide pos="555"/>
        <p:guide pos="2890"/>
        <p:guide pos="244"/>
        <p:guide pos="424"/>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47" d="100"/>
          <a:sy n="147" d="100"/>
        </p:scale>
        <p:origin x="-38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Times New Roman"/>
      </a:defRPr>
    </a:lvl1pPr>
    <a:lvl2pPr marL="457200" algn="l" defTabSz="914400" rtl="0" eaLnBrk="1" latinLnBrk="0" hangingPunct="1">
      <a:defRPr sz="1200" kern="1200">
        <a:solidFill>
          <a:schemeClr val="tx1"/>
        </a:solidFill>
        <a:latin typeface="Times New Roman"/>
        <a:ea typeface="+mn-ea"/>
        <a:cs typeface="Times New Roman"/>
      </a:defRPr>
    </a:lvl2pPr>
    <a:lvl3pPr marL="914400" algn="l" defTabSz="914400" rtl="0" eaLnBrk="1" latinLnBrk="0" hangingPunct="1">
      <a:defRPr sz="1200" kern="1200">
        <a:solidFill>
          <a:schemeClr val="tx1"/>
        </a:solidFill>
        <a:latin typeface="Times New Roman"/>
        <a:ea typeface="+mn-ea"/>
        <a:cs typeface="Times New Roman"/>
      </a:defRPr>
    </a:lvl3pPr>
    <a:lvl4pPr marL="1371600" algn="l" defTabSz="914400" rtl="0" eaLnBrk="1" latinLnBrk="0" hangingPunct="1">
      <a:defRPr sz="1200" kern="1200">
        <a:solidFill>
          <a:schemeClr val="tx1"/>
        </a:solidFill>
        <a:latin typeface="Times New Roman"/>
        <a:ea typeface="+mn-ea"/>
        <a:cs typeface="Times New Roman"/>
      </a:defRPr>
    </a:lvl4pPr>
    <a:lvl5pPr marL="1828800" algn="l" defTabSz="914400" rtl="0" eaLnBrk="1" latinLnBrk="0" hangingPunct="1">
      <a:defRPr sz="1200" kern="1200">
        <a:solidFill>
          <a:schemeClr val="tx1"/>
        </a:solidFill>
        <a:latin typeface="Times New Roman"/>
        <a:ea typeface="+mn-ea"/>
        <a:cs typeface="Times New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sym typeface="Symbol" charset="2"/>
              </a:rPr>
              <a:t></a:t>
            </a:r>
            <a:r>
              <a:rPr lang="en-US" dirty="0" smtClean="0"/>
              <a:t> Students might not realize that evolutionary change includes both (a) linear events, in which a species changes over time, and (b) branching events, which produce new species and diversity. Some students simply expect that whenever new species evolve, they replace their ancestors.</a:t>
            </a:r>
          </a:p>
          <a:p>
            <a:r>
              <a:rPr lang="en-US" b="1" dirty="0" smtClean="0"/>
              <a:t>Teaching Tips</a:t>
            </a:r>
            <a:endParaRPr lang="en-US" dirty="0" smtClean="0"/>
          </a:p>
          <a:p>
            <a:r>
              <a:rPr lang="en-US" dirty="0" smtClean="0">
                <a:sym typeface="Symbol" charset="2"/>
              </a:rPr>
              <a:t></a:t>
            </a:r>
            <a:r>
              <a:rPr lang="en-US" dirty="0" smtClean="0"/>
              <a:t> Challenge your students to explain why the field of paleontology has largely been concerned with macroevolution. The broader perspective of evolutionary change studied by paleontologists rarely permits an examination of change within a species.</a:t>
            </a:r>
          </a:p>
          <a:p>
            <a:pPr eaLnBrk="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8</a:t>
            </a:fld>
            <a:endParaRPr lang="en-US"/>
          </a:p>
        </p:txBody>
      </p:sp>
    </p:spTree>
    <p:extLst>
      <p:ext uri="{BB962C8B-B14F-4D97-AF65-F5344CB8AC3E}">
        <p14:creationId xmlns:p14="http://schemas.microsoft.com/office/powerpoint/2010/main" val="30871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Misconceptions and Concerns</a:t>
            </a:r>
            <a:endParaRPr lang="en-US" dirty="0"/>
          </a:p>
          <a:p>
            <a:r>
              <a:rPr lang="en-US" dirty="0">
                <a:sym typeface="Symbol" charset="2"/>
              </a:rPr>
              <a:t></a:t>
            </a:r>
            <a:r>
              <a:rPr lang="en-US" dirty="0"/>
              <a:t> Students must understand that species do not evolve because of need. Biological diversity exists and the environment selects. Evolution is not deliberate; it is reactive. Species do not deliberately change. There is no plan. As teachers, we must take care that our descriptions of evolution accurately reflect its process. The use of the passive voice in descriptions of evolution is one way of doing this.</a:t>
            </a:r>
          </a:p>
          <a:p>
            <a:r>
              <a:rPr lang="en-US" dirty="0">
                <a:sym typeface="Symbol" charset="2"/>
              </a:rPr>
              <a:t></a:t>
            </a:r>
            <a:r>
              <a:rPr lang="en-US" dirty="0"/>
              <a:t> Most of us are unable to comprehend the vast lengths of time considered by geologists. Exercises and examples can increase this comprehension. Consider the number of seconds in a year (60 </a:t>
            </a:r>
            <a:r>
              <a:rPr lang="en-US" dirty="0">
                <a:sym typeface="Symbol" charset="2"/>
              </a:rPr>
              <a:t></a:t>
            </a:r>
            <a:r>
              <a:rPr lang="en-US" dirty="0"/>
              <a:t> 60 </a:t>
            </a:r>
            <a:r>
              <a:rPr lang="en-US" dirty="0">
                <a:sym typeface="Symbol" charset="2"/>
              </a:rPr>
              <a:t></a:t>
            </a:r>
            <a:r>
              <a:rPr lang="en-US" dirty="0"/>
              <a:t> 24 </a:t>
            </a:r>
            <a:r>
              <a:rPr lang="en-US" dirty="0">
                <a:sym typeface="Symbol" charset="2"/>
              </a:rPr>
              <a:t></a:t>
            </a:r>
            <a:r>
              <a:rPr lang="en-US" dirty="0"/>
              <a:t> 365.25 = 31,557,600) or how much money you could spend each day if you spent $1 million a year ($1,000,000/365 = $2,739.73/day).</a:t>
            </a:r>
          </a:p>
          <a:p>
            <a:r>
              <a:rPr lang="en-US" dirty="0">
                <a:sym typeface="Symbol" charset="2"/>
              </a:rPr>
              <a:t></a:t>
            </a:r>
            <a:r>
              <a:rPr lang="en-US" dirty="0"/>
              <a:t> Students also need to be reminded that 1 billion is 1,000 million. Many students (and some politicians) easily confuse million and billion without realizing the scale of the error.</a:t>
            </a:r>
          </a:p>
          <a:p>
            <a:r>
              <a:rPr lang="en-US" b="1" dirty="0"/>
              <a:t>Teaching Tips</a:t>
            </a:r>
            <a:endParaRPr lang="en-US" dirty="0"/>
          </a:p>
          <a:p>
            <a:r>
              <a:rPr lang="en-US" dirty="0">
                <a:sym typeface="Symbol" charset="2"/>
              </a:rPr>
              <a:t></a:t>
            </a:r>
            <a:r>
              <a:rPr lang="en-US" dirty="0"/>
              <a:t> The isolation of a few individuals from a parent population may result from a catastrophic weather or geological event. Ask your students to think back to news footage of torrential rains, massive debris rocketing down a river, and the struggles of animals to haul themselves onto these rafts. Better yet, show them a short news clip of such events. Dramatic weather and geological events may be rare in our lifetimes but are frequent enough to play a role in speciation.</a:t>
            </a:r>
          </a:p>
          <a:p>
            <a:r>
              <a:rPr lang="en-US" b="1" dirty="0"/>
              <a:t>Active Lecture Tips</a:t>
            </a:r>
            <a:endParaRPr lang="en-US" dirty="0"/>
          </a:p>
          <a:p>
            <a:r>
              <a:rPr lang="en-US" dirty="0">
                <a:sym typeface="Symbol" charset="2"/>
              </a:rPr>
              <a:t></a:t>
            </a:r>
            <a:r>
              <a:rPr lang="en-US" dirty="0"/>
              <a:t> See the Activity</a:t>
            </a:r>
            <a:r>
              <a:rPr lang="en-US" i="1" dirty="0"/>
              <a:t> Video Review: YouTube – Bang Goes the Theory: Evolution </a:t>
            </a:r>
            <a:r>
              <a:rPr lang="en-US" i="1"/>
              <a:t>Made Simple</a:t>
            </a:r>
            <a:r>
              <a:rPr lang="en-US"/>
              <a:t> at </a:t>
            </a:r>
            <a:r>
              <a:rPr lang="en-US" dirty="0"/>
              <a:t>the Instructor Exchange in </a:t>
            </a:r>
            <a:r>
              <a:rPr lang="en-US"/>
              <a:t>the MasteringBiology </a:t>
            </a:r>
            <a:r>
              <a:rPr lang="en-US" smtClean="0"/>
              <a:t>instructor </a:t>
            </a:r>
            <a:r>
              <a:rPr lang="en-US" dirty="0"/>
              <a:t>resource area </a:t>
            </a:r>
            <a:r>
              <a:rPr lang="en-US"/>
              <a:t>or </a:t>
            </a:r>
            <a:r>
              <a:rPr lang="en-US" smtClean="0"/>
              <a:t>at </a:t>
            </a:r>
            <a:r>
              <a:rPr lang="en-US" dirty="0"/>
              <a:t>the </a:t>
            </a:r>
            <a:r>
              <a:rPr lang="en-US"/>
              <a:t>following </a:t>
            </a:r>
            <a:r>
              <a:rPr lang="en-US" smtClean="0"/>
              <a:t>address</a:t>
            </a:r>
            <a:r>
              <a:rPr lang="en-US" dirty="0"/>
              <a:t>. http://</a:t>
            </a:r>
            <a:r>
              <a:rPr lang="en-US" dirty="0" err="1"/>
              <a:t>www.youtube.com</a:t>
            </a:r>
            <a:r>
              <a:rPr lang="en-US" dirty="0"/>
              <a:t>/</a:t>
            </a:r>
            <a:r>
              <a:rPr lang="en-US" dirty="0" err="1"/>
              <a:t>watch?v</a:t>
            </a:r>
            <a:r>
              <a:rPr lang="en-US" dirty="0"/>
              <a:t>=YYLKt5J-KKY&amp;noredirect=1 </a:t>
            </a:r>
          </a:p>
          <a:p>
            <a:pPr eaLnBrk="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18</a:t>
            </a:fld>
            <a:endParaRPr lang="en-US"/>
          </a:p>
        </p:txBody>
      </p:sp>
    </p:spTree>
    <p:extLst>
      <p:ext uri="{BB962C8B-B14F-4D97-AF65-F5344CB8AC3E}">
        <p14:creationId xmlns:p14="http://schemas.microsoft.com/office/powerpoint/2010/main" val="148719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Misconceptions and Concerns</a:t>
            </a:r>
            <a:endParaRPr lang="en-US" dirty="0"/>
          </a:p>
          <a:p>
            <a:r>
              <a:rPr lang="en-US" dirty="0">
                <a:sym typeface="Symbol" charset="2"/>
              </a:rPr>
              <a:t></a:t>
            </a:r>
            <a:r>
              <a:rPr lang="en-US" dirty="0"/>
              <a:t> Students must understand that species do not evolve because of need. Biological diversity exists and the environment selects. Evolution is not deliberate; it is reactive. Species do not deliberately change. There is no plan. As teachers, we must take care that our descriptions of evolution accurately reflect its process. The use of the passive voice in descriptions of evolution is one way of doing this.</a:t>
            </a:r>
          </a:p>
          <a:p>
            <a:r>
              <a:rPr lang="en-US" dirty="0">
                <a:sym typeface="Symbol" charset="2"/>
              </a:rPr>
              <a:t></a:t>
            </a:r>
            <a:r>
              <a:rPr lang="en-US" dirty="0"/>
              <a:t> Most of us are unable to comprehend the vast lengths of time considered by geologists. Exercises and examples can increase this comprehension. Consider the number of seconds in a year (60 </a:t>
            </a:r>
            <a:r>
              <a:rPr lang="en-US" dirty="0">
                <a:sym typeface="Symbol" charset="2"/>
              </a:rPr>
              <a:t></a:t>
            </a:r>
            <a:r>
              <a:rPr lang="en-US" dirty="0"/>
              <a:t> 60 </a:t>
            </a:r>
            <a:r>
              <a:rPr lang="en-US" dirty="0">
                <a:sym typeface="Symbol" charset="2"/>
              </a:rPr>
              <a:t></a:t>
            </a:r>
            <a:r>
              <a:rPr lang="en-US" dirty="0"/>
              <a:t> 24 </a:t>
            </a:r>
            <a:r>
              <a:rPr lang="en-US" dirty="0">
                <a:sym typeface="Symbol" charset="2"/>
              </a:rPr>
              <a:t></a:t>
            </a:r>
            <a:r>
              <a:rPr lang="en-US" dirty="0"/>
              <a:t> 365.25 = 31,557,600) or how much money you could spend each day if you spent $1 million a year ($1,000,000/365 = $2,739.73/day).</a:t>
            </a:r>
          </a:p>
          <a:p>
            <a:r>
              <a:rPr lang="en-US" dirty="0">
                <a:sym typeface="Symbol" charset="2"/>
              </a:rPr>
              <a:t></a:t>
            </a:r>
            <a:r>
              <a:rPr lang="en-US" dirty="0"/>
              <a:t> Students also need to be reminded that 1 billion is 1,000 million. Many students (and some politicians) easily confuse million and billion without realizing the scale of the error.</a:t>
            </a:r>
          </a:p>
          <a:p>
            <a:r>
              <a:rPr lang="en-US" b="1" dirty="0"/>
              <a:t>Teaching Tips</a:t>
            </a:r>
            <a:endParaRPr lang="en-US" dirty="0"/>
          </a:p>
          <a:p>
            <a:r>
              <a:rPr lang="en-US" dirty="0">
                <a:sym typeface="Symbol" charset="2"/>
              </a:rPr>
              <a:t></a:t>
            </a:r>
            <a:r>
              <a:rPr lang="en-US" dirty="0"/>
              <a:t> The isolation of a few individuals from a parent population may result from a catastrophic weather or geological event. Ask your students to think back to news footage of torrential rains, massive debris rocketing down a river, and the struggles of animals to haul themselves onto these rafts. Better yet, show them a short news clip of such events. Dramatic weather and geological events may be rare in our lifetimes but are frequent enough to play a role in speciation.</a:t>
            </a:r>
          </a:p>
          <a:p>
            <a:r>
              <a:rPr lang="en-US" b="1" dirty="0"/>
              <a:t>Active Lecture Tips</a:t>
            </a:r>
            <a:endParaRPr lang="en-US" dirty="0"/>
          </a:p>
          <a:p>
            <a:r>
              <a:rPr lang="en-US" dirty="0">
                <a:sym typeface="Symbol" charset="2"/>
              </a:rPr>
              <a:t></a:t>
            </a:r>
            <a:r>
              <a:rPr lang="en-US" dirty="0"/>
              <a:t> See the Activity</a:t>
            </a:r>
            <a:r>
              <a:rPr lang="en-US" i="1" dirty="0"/>
              <a:t> Video Review: YouTube – Bang Goes the Theory: Evolution </a:t>
            </a:r>
            <a:r>
              <a:rPr lang="en-US" i="1"/>
              <a:t>Made Simple</a:t>
            </a:r>
            <a:r>
              <a:rPr lang="en-US"/>
              <a:t> </a:t>
            </a:r>
            <a:r>
              <a:rPr lang="en-US" smtClean="0"/>
              <a:t>at </a:t>
            </a:r>
            <a:r>
              <a:rPr lang="en-US" dirty="0"/>
              <a:t>the Instructor Exchange in </a:t>
            </a:r>
            <a:r>
              <a:rPr lang="en-US"/>
              <a:t>the MasteringBiology </a:t>
            </a:r>
            <a:r>
              <a:rPr lang="en-US" smtClean="0"/>
              <a:t>instructor </a:t>
            </a:r>
            <a:r>
              <a:rPr lang="en-US" dirty="0"/>
              <a:t>resource area </a:t>
            </a:r>
            <a:r>
              <a:rPr lang="en-US"/>
              <a:t>or </a:t>
            </a:r>
            <a:r>
              <a:rPr lang="en-US" smtClean="0"/>
              <a:t>at </a:t>
            </a:r>
            <a:r>
              <a:rPr lang="en-US" dirty="0"/>
              <a:t>the </a:t>
            </a:r>
            <a:r>
              <a:rPr lang="en-US"/>
              <a:t>following </a:t>
            </a:r>
            <a:r>
              <a:rPr lang="en-US" smtClean="0"/>
              <a:t>address</a:t>
            </a:r>
            <a:r>
              <a:rPr lang="en-US" dirty="0"/>
              <a:t>. http://</a:t>
            </a:r>
            <a:r>
              <a:rPr lang="en-US" dirty="0" err="1"/>
              <a:t>www.youtube.com</a:t>
            </a:r>
            <a:r>
              <a:rPr lang="en-US" dirty="0"/>
              <a:t>/</a:t>
            </a:r>
            <a:r>
              <a:rPr lang="en-US" dirty="0" err="1"/>
              <a:t>watch?v</a:t>
            </a:r>
            <a:r>
              <a:rPr lang="en-US" dirty="0"/>
              <a:t>=YYLKt5J-KKY&amp;noredirect=1 </a:t>
            </a:r>
          </a:p>
          <a:p>
            <a:pPr eaLnBrk="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19</a:t>
            </a:fld>
            <a:endParaRPr lang="en-US"/>
          </a:p>
        </p:txBody>
      </p:sp>
    </p:spTree>
    <p:extLst>
      <p:ext uri="{BB962C8B-B14F-4D97-AF65-F5344CB8AC3E}">
        <p14:creationId xmlns:p14="http://schemas.microsoft.com/office/powerpoint/2010/main" val="203792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14.4a-0 Allopatric speciation of geographically isolated antelope squirrels</a:t>
            </a:r>
            <a:endParaRPr lang="en-US" dirty="0">
              <a:latin typeface="Times New Roman"/>
              <a:cs typeface="Times New Roman"/>
            </a:endParaRPr>
          </a:p>
        </p:txBody>
      </p:sp>
    </p:spTree>
    <p:extLst>
      <p:ext uri="{BB962C8B-B14F-4D97-AF65-F5344CB8AC3E}">
        <p14:creationId xmlns:p14="http://schemas.microsoft.com/office/powerpoint/2010/main" val="148552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14.4b Allopatric speciation in snapping shrimp</a:t>
            </a:r>
            <a:endParaRPr lang="en-US" dirty="0">
              <a:latin typeface="Times New Roman"/>
              <a:cs typeface="Times New Roman"/>
            </a:endParaRPr>
          </a:p>
        </p:txBody>
      </p:sp>
    </p:spTree>
    <p:extLst>
      <p:ext uri="{BB962C8B-B14F-4D97-AF65-F5344CB8AC3E}">
        <p14:creationId xmlns:p14="http://schemas.microsoft.com/office/powerpoint/2010/main" val="185449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Misconceptions and Concerns</a:t>
            </a:r>
            <a:endParaRPr lang="en-US" dirty="0"/>
          </a:p>
          <a:p>
            <a:r>
              <a:rPr lang="en-US" dirty="0">
                <a:sym typeface="Symbol" charset="2"/>
              </a:rPr>
              <a:t></a:t>
            </a:r>
            <a:r>
              <a:rPr lang="en-US" dirty="0"/>
              <a:t> Students must understand that species do not evolve because of need. Biological diversity exists and the environment selects. Evolution is not deliberate; it is reactive. Species do not deliberately change. There is no plan. As teachers, we must take care that our descriptions of evolution accurately reflect its process. The use of the passive voice in descriptions of evolution is one way of doing this.</a:t>
            </a:r>
          </a:p>
          <a:p>
            <a:r>
              <a:rPr lang="en-US" dirty="0">
                <a:sym typeface="Symbol" charset="2"/>
              </a:rPr>
              <a:t></a:t>
            </a:r>
            <a:r>
              <a:rPr lang="en-US" dirty="0"/>
              <a:t> Most of us are unable to comprehend the vast lengths of time considered by geologists. Exercises and examples can increase this comprehension. Consider the number of seconds in a year (60 </a:t>
            </a:r>
            <a:r>
              <a:rPr lang="en-US" dirty="0">
                <a:sym typeface="Symbol" charset="2"/>
              </a:rPr>
              <a:t></a:t>
            </a:r>
            <a:r>
              <a:rPr lang="en-US" dirty="0"/>
              <a:t> 60 </a:t>
            </a:r>
            <a:r>
              <a:rPr lang="en-US" dirty="0">
                <a:sym typeface="Symbol" charset="2"/>
              </a:rPr>
              <a:t></a:t>
            </a:r>
            <a:r>
              <a:rPr lang="en-US" dirty="0"/>
              <a:t> 24 </a:t>
            </a:r>
            <a:r>
              <a:rPr lang="en-US" dirty="0">
                <a:sym typeface="Symbol" charset="2"/>
              </a:rPr>
              <a:t></a:t>
            </a:r>
            <a:r>
              <a:rPr lang="en-US" dirty="0"/>
              <a:t> 365.25 = 31,557,600) or how much money you could spend each day if you spent $1 million a year ($1,000,000/365 = $2,739.73/day).</a:t>
            </a:r>
          </a:p>
          <a:p>
            <a:r>
              <a:rPr lang="en-US" dirty="0">
                <a:sym typeface="Symbol" charset="2"/>
              </a:rPr>
              <a:t></a:t>
            </a:r>
            <a:r>
              <a:rPr lang="en-US" dirty="0"/>
              <a:t> Students also need to be reminded that 1 billion is 1,000 million. Many students (and some politicians) easily confuse million and billion without realizing the scale of the error.</a:t>
            </a:r>
          </a:p>
          <a:p>
            <a:r>
              <a:rPr lang="en-US" b="1" dirty="0"/>
              <a:t>Teaching Tips</a:t>
            </a:r>
            <a:endParaRPr lang="en-US" dirty="0"/>
          </a:p>
          <a:p>
            <a:r>
              <a:rPr lang="en-US" dirty="0">
                <a:sym typeface="Symbol" charset="2"/>
              </a:rPr>
              <a:t></a:t>
            </a:r>
            <a:r>
              <a:rPr lang="en-US" dirty="0"/>
              <a:t> The Silvery Salamander, </a:t>
            </a:r>
            <a:r>
              <a:rPr lang="en-US" i="1" dirty="0" err="1"/>
              <a:t>Ambystoma</a:t>
            </a:r>
            <a:r>
              <a:rPr lang="en-US" i="1" dirty="0"/>
              <a:t> </a:t>
            </a:r>
            <a:r>
              <a:rPr lang="en-US" i="1" dirty="0" err="1"/>
              <a:t>platineum</a:t>
            </a:r>
            <a:r>
              <a:rPr lang="en-US" dirty="0"/>
              <a:t>, is a triploid, all-female species living in parts of the U.S. Midwest. It is believed to have formed by the hybridization of two related species thousands of years ago. It is an unusual example of sympatric speciation in animals. A good starting point for learning more about this species is http://</a:t>
            </a:r>
            <a:r>
              <a:rPr lang="en-US" dirty="0" err="1"/>
              <a:t>www.inhs.illinois.edu</a:t>
            </a:r>
            <a:r>
              <a:rPr lang="en-US" dirty="0"/>
              <a:t>/</a:t>
            </a:r>
            <a:r>
              <a:rPr lang="en-US" dirty="0" err="1"/>
              <a:t>animals_plants</a:t>
            </a:r>
            <a:r>
              <a:rPr lang="en-US" dirty="0"/>
              <a:t>/</a:t>
            </a:r>
            <a:r>
              <a:rPr lang="en-US" dirty="0" err="1"/>
              <a:t>herps</a:t>
            </a:r>
            <a:r>
              <a:rPr lang="en-US" dirty="0"/>
              <a:t>/species/</a:t>
            </a:r>
            <a:r>
              <a:rPr lang="en-US" dirty="0" err="1"/>
              <a:t>am_platine.html</a:t>
            </a:r>
            <a:r>
              <a:rPr lang="en-US" dirty="0"/>
              <a:t>.</a:t>
            </a:r>
          </a:p>
          <a:p>
            <a:r>
              <a:rPr lang="en-US" b="1" dirty="0"/>
              <a:t>Active Lecture Tips</a:t>
            </a:r>
            <a:endParaRPr lang="en-US" dirty="0"/>
          </a:p>
          <a:p>
            <a:r>
              <a:rPr lang="en-US" dirty="0">
                <a:sym typeface="Symbol" charset="2"/>
              </a:rPr>
              <a:t></a:t>
            </a:r>
            <a:r>
              <a:rPr lang="en-US" dirty="0"/>
              <a:t> See the Activity</a:t>
            </a:r>
            <a:r>
              <a:rPr lang="en-US" i="1" dirty="0"/>
              <a:t> Video Review: YouTube – Bang Goes the Theory: Evolution </a:t>
            </a:r>
            <a:r>
              <a:rPr lang="en-US" i="1"/>
              <a:t>Made Simple</a:t>
            </a:r>
            <a:r>
              <a:rPr lang="en-US"/>
              <a:t> </a:t>
            </a:r>
            <a:r>
              <a:rPr lang="en-US" smtClean="0"/>
              <a:t>at </a:t>
            </a:r>
            <a:r>
              <a:rPr lang="en-US" dirty="0"/>
              <a:t>the Instructor Exchange in </a:t>
            </a:r>
            <a:r>
              <a:rPr lang="en-US"/>
              <a:t>the MasteringBiology </a:t>
            </a:r>
            <a:r>
              <a:rPr lang="en-US" smtClean="0"/>
              <a:t>instructor </a:t>
            </a:r>
            <a:r>
              <a:rPr lang="en-US" dirty="0"/>
              <a:t>resource area </a:t>
            </a:r>
            <a:r>
              <a:rPr lang="en-US"/>
              <a:t>or </a:t>
            </a:r>
            <a:r>
              <a:rPr lang="en-US" smtClean="0"/>
              <a:t>at </a:t>
            </a:r>
            <a:r>
              <a:rPr lang="en-US" dirty="0"/>
              <a:t>the </a:t>
            </a:r>
            <a:r>
              <a:rPr lang="en-US"/>
              <a:t>following </a:t>
            </a:r>
            <a:r>
              <a:rPr lang="en-US" smtClean="0"/>
              <a:t>address</a:t>
            </a:r>
            <a:r>
              <a:rPr lang="en-US" dirty="0"/>
              <a:t>. http://</a:t>
            </a:r>
            <a:r>
              <a:rPr lang="en-US" dirty="0" err="1"/>
              <a:t>www.youtube.com</a:t>
            </a:r>
            <a:r>
              <a:rPr lang="en-US" dirty="0"/>
              <a:t>/</a:t>
            </a:r>
            <a:r>
              <a:rPr lang="en-US" dirty="0" err="1"/>
              <a:t>watch?v</a:t>
            </a:r>
            <a:r>
              <a:rPr lang="en-US" dirty="0"/>
              <a:t>=YYLKt5J-KKY&amp;noredirect=1 </a:t>
            </a:r>
          </a:p>
        </p:txBody>
      </p:sp>
      <p:sp>
        <p:nvSpPr>
          <p:cNvPr id="4" name="Slide Number Placeholder 3"/>
          <p:cNvSpPr>
            <a:spLocks noGrp="1"/>
          </p:cNvSpPr>
          <p:nvPr>
            <p:ph type="sldNum" sz="quarter" idx="10"/>
          </p:nvPr>
        </p:nvSpPr>
        <p:spPr/>
        <p:txBody>
          <a:bodyPr/>
          <a:lstStyle/>
          <a:p>
            <a:fld id="{5133DCB9-FCFA-424C-9390-3ECF613363B3}" type="slidenum">
              <a:rPr lang="en-US" smtClean="0"/>
              <a:t>22</a:t>
            </a:fld>
            <a:endParaRPr lang="en-US"/>
          </a:p>
        </p:txBody>
      </p:sp>
    </p:spTree>
    <p:extLst>
      <p:ext uri="{BB962C8B-B14F-4D97-AF65-F5344CB8AC3E}">
        <p14:creationId xmlns:p14="http://schemas.microsoft.com/office/powerpoint/2010/main" val="265608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14.7-0 The evolution of bread wheat, </a:t>
            </a:r>
            <a:r>
              <a:rPr lang="en-US" i="1" dirty="0" err="1" smtClean="0">
                <a:latin typeface="Times New Roman"/>
                <a:cs typeface="Times New Roman"/>
              </a:rPr>
              <a:t>Triticum</a:t>
            </a:r>
            <a:r>
              <a:rPr lang="en-US" i="1" dirty="0" smtClean="0">
                <a:latin typeface="Times New Roman"/>
                <a:cs typeface="Times New Roman"/>
              </a:rPr>
              <a:t> </a:t>
            </a:r>
            <a:r>
              <a:rPr lang="en-US" i="1" dirty="0" err="1" smtClean="0">
                <a:latin typeface="Times New Roman"/>
                <a:cs typeface="Times New Roman"/>
              </a:rPr>
              <a:t>aestivum</a:t>
            </a:r>
            <a:endParaRPr lang="en-US" i="1" dirty="0">
              <a:latin typeface="Times New Roman"/>
              <a:cs typeface="Times New Roman"/>
            </a:endParaRPr>
          </a:p>
        </p:txBody>
      </p:sp>
    </p:spTree>
    <p:extLst>
      <p:ext uri="{BB962C8B-B14F-4D97-AF65-F5344CB8AC3E}">
        <p14:creationId xmlns:p14="http://schemas.microsoft.com/office/powerpoint/2010/main" val="147776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Misconceptions and Concerns</a:t>
            </a:r>
            <a:endParaRPr lang="en-US" dirty="0"/>
          </a:p>
          <a:p>
            <a:r>
              <a:rPr lang="en-US" dirty="0">
                <a:sym typeface="Symbol" charset="2"/>
              </a:rPr>
              <a:t></a:t>
            </a:r>
            <a:r>
              <a:rPr lang="en-US" dirty="0"/>
              <a:t> Students must understand that species do not evolve because of need. Biological diversity exists and the environment selects. Evolution is not deliberate; it is reactive. Species do not deliberately change. There is no plan. As teachers, we must take care that our descriptions of evolution accurately reflect its process. The use of the passive voice in descriptions of evolution is one way of doing this.</a:t>
            </a:r>
          </a:p>
          <a:p>
            <a:r>
              <a:rPr lang="en-US" dirty="0">
                <a:sym typeface="Symbol" charset="2"/>
              </a:rPr>
              <a:t></a:t>
            </a:r>
            <a:r>
              <a:rPr lang="en-US" dirty="0"/>
              <a:t> Most of us are unable to comprehend the vast lengths of time considered by geologists. Exercises and examples can increase this comprehension. Consider the number of seconds in a year (60 </a:t>
            </a:r>
            <a:r>
              <a:rPr lang="en-US" dirty="0">
                <a:sym typeface="Symbol" charset="2"/>
              </a:rPr>
              <a:t></a:t>
            </a:r>
            <a:r>
              <a:rPr lang="en-US" dirty="0"/>
              <a:t> 60 </a:t>
            </a:r>
            <a:r>
              <a:rPr lang="en-US" dirty="0">
                <a:sym typeface="Symbol" charset="2"/>
              </a:rPr>
              <a:t></a:t>
            </a:r>
            <a:r>
              <a:rPr lang="en-US" dirty="0"/>
              <a:t> 24 </a:t>
            </a:r>
            <a:r>
              <a:rPr lang="en-US" dirty="0">
                <a:sym typeface="Symbol" charset="2"/>
              </a:rPr>
              <a:t></a:t>
            </a:r>
            <a:r>
              <a:rPr lang="en-US" dirty="0"/>
              <a:t> 365.25 = 31,557,600) or how much money you could spend each day if you spent $1 million a year ($1,000,000/365 = $2,739.73/day).</a:t>
            </a:r>
          </a:p>
          <a:p>
            <a:r>
              <a:rPr lang="en-US" dirty="0">
                <a:sym typeface="Symbol" charset="2"/>
              </a:rPr>
              <a:t></a:t>
            </a:r>
            <a:r>
              <a:rPr lang="en-US" dirty="0"/>
              <a:t> Students also need to be reminded that 1 billion is 1,000 million. Many students (and some politicians) easily confuse million and billion without realizing the scale of the error.</a:t>
            </a:r>
          </a:p>
          <a:p>
            <a:r>
              <a:rPr lang="en-US" b="1" dirty="0"/>
              <a:t>Teaching Tips</a:t>
            </a:r>
            <a:endParaRPr lang="en-US" dirty="0"/>
          </a:p>
          <a:p>
            <a:r>
              <a:rPr lang="en-US" dirty="0">
                <a:sym typeface="Symbol" charset="2"/>
              </a:rPr>
              <a:t></a:t>
            </a:r>
            <a:r>
              <a:rPr lang="en-US" dirty="0"/>
              <a:t> An analogy might be made between the specialized functions of finch beaks and the many types of screwdrivers (or pliers) that exist today. Each type of screwdriver (Phillips, flathead, hex, etc.) represents a specialization for a particular job or a generalist approach, useful in a variety of applications.</a:t>
            </a:r>
          </a:p>
          <a:p>
            <a:r>
              <a:rPr lang="en-US" dirty="0">
                <a:sym typeface="Symbol" charset="2"/>
              </a:rPr>
              <a:t></a:t>
            </a:r>
            <a:r>
              <a:rPr lang="en-US" dirty="0"/>
              <a:t> Numerous examples of adaptive radiations exist in the Hawaiian Islands. Hawaiian honeycreepers (birds), fruit flies, and species of the plant genera </a:t>
            </a:r>
            <a:r>
              <a:rPr lang="en-US" i="1" dirty="0" err="1"/>
              <a:t>Cyrtandra</a:t>
            </a:r>
            <a:r>
              <a:rPr lang="en-US" dirty="0"/>
              <a:t> and </a:t>
            </a:r>
            <a:r>
              <a:rPr lang="en-US" i="1" dirty="0"/>
              <a:t>Geranium</a:t>
            </a:r>
            <a:r>
              <a:rPr lang="en-US" dirty="0"/>
              <a:t> are excellent examples for additional illustration.</a:t>
            </a:r>
          </a:p>
          <a:p>
            <a:r>
              <a:rPr lang="en-US" b="1" dirty="0"/>
              <a:t>Active Lecture Tips</a:t>
            </a:r>
            <a:endParaRPr lang="en-US" dirty="0"/>
          </a:p>
          <a:p>
            <a:r>
              <a:rPr lang="en-US" dirty="0">
                <a:sym typeface="Symbol" charset="2"/>
              </a:rPr>
              <a:t></a:t>
            </a:r>
            <a:r>
              <a:rPr lang="en-US" dirty="0"/>
              <a:t> See the Activity</a:t>
            </a:r>
            <a:r>
              <a:rPr lang="en-US" i="1" dirty="0"/>
              <a:t> Video Review: YouTube – Bang Goes the Theory: Evolution Made Simple</a:t>
            </a:r>
            <a:r>
              <a:rPr lang="en-US" dirty="0"/>
              <a:t> </a:t>
            </a:r>
            <a:r>
              <a:rPr lang="en-US" dirty="0" smtClean="0"/>
              <a:t>at </a:t>
            </a:r>
            <a:r>
              <a:rPr lang="en-US" dirty="0"/>
              <a:t>the Instructor Exchange in the </a:t>
            </a:r>
            <a:r>
              <a:rPr lang="en-US" dirty="0" err="1"/>
              <a:t>MasteringBiology</a:t>
            </a:r>
            <a:r>
              <a:rPr lang="en-US" dirty="0"/>
              <a:t> </a:t>
            </a:r>
            <a:r>
              <a:rPr lang="en-US" dirty="0" smtClean="0"/>
              <a:t>instructor </a:t>
            </a:r>
            <a:r>
              <a:rPr lang="en-US" dirty="0"/>
              <a:t>resource area or </a:t>
            </a:r>
            <a:r>
              <a:rPr lang="en-US" dirty="0" smtClean="0"/>
              <a:t>at </a:t>
            </a:r>
            <a:r>
              <a:rPr lang="en-US" dirty="0"/>
              <a:t>the following </a:t>
            </a:r>
            <a:r>
              <a:rPr lang="en-US" dirty="0" smtClean="0"/>
              <a:t>address</a:t>
            </a:r>
            <a:r>
              <a:rPr lang="en-US" dirty="0"/>
              <a:t>. http://</a:t>
            </a:r>
            <a:r>
              <a:rPr lang="en-US" dirty="0" err="1"/>
              <a:t>www.youtube.com</a:t>
            </a:r>
            <a:r>
              <a:rPr lang="en-US" dirty="0"/>
              <a:t>/</a:t>
            </a:r>
            <a:r>
              <a:rPr lang="en-US" dirty="0" err="1"/>
              <a:t>watch?v</a:t>
            </a:r>
            <a:r>
              <a:rPr lang="en-US" dirty="0"/>
              <a:t>=YYLKt5J-KKY&amp;noredirect=1 </a:t>
            </a:r>
          </a:p>
          <a:p>
            <a:pPr eaLnBrk="1"/>
            <a:endParaRPr lang="en-US" b="1" dirty="0"/>
          </a:p>
        </p:txBody>
      </p:sp>
      <p:sp>
        <p:nvSpPr>
          <p:cNvPr id="4" name="Slide Number Placeholder 3"/>
          <p:cNvSpPr>
            <a:spLocks noGrp="1"/>
          </p:cNvSpPr>
          <p:nvPr>
            <p:ph type="sldNum" sz="quarter" idx="10"/>
          </p:nvPr>
        </p:nvSpPr>
        <p:spPr/>
        <p:txBody>
          <a:bodyPr/>
          <a:lstStyle/>
          <a:p>
            <a:fld id="{5133DCB9-FCFA-424C-9390-3ECF613363B3}" type="slidenum">
              <a:rPr lang="en-US" smtClean="0"/>
              <a:t>27</a:t>
            </a:fld>
            <a:endParaRPr lang="en-US"/>
          </a:p>
        </p:txBody>
      </p:sp>
    </p:spTree>
    <p:extLst>
      <p:ext uri="{BB962C8B-B14F-4D97-AF65-F5344CB8AC3E}">
        <p14:creationId xmlns:p14="http://schemas.microsoft.com/office/powerpoint/2010/main" val="1498189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14.8-0 Examples of differences in beak shape and size in Galápagos finches, each adapted for a specific diet</a:t>
            </a:r>
            <a:endParaRPr lang="en-US" dirty="0">
              <a:latin typeface="Times New Roman"/>
              <a:cs typeface="Times New Roman"/>
            </a:endParaRPr>
          </a:p>
        </p:txBody>
      </p:sp>
    </p:spTree>
    <p:extLst>
      <p:ext uri="{BB962C8B-B14F-4D97-AF65-F5344CB8AC3E}">
        <p14:creationId xmlns:p14="http://schemas.microsoft.com/office/powerpoint/2010/main" val="111909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Misconceptions and Concerns</a:t>
            </a:r>
            <a:endParaRPr lang="en-US" dirty="0"/>
          </a:p>
          <a:p>
            <a:r>
              <a:rPr lang="en-US" dirty="0">
                <a:sym typeface="Symbol" charset="2"/>
              </a:rPr>
              <a:t></a:t>
            </a:r>
            <a:r>
              <a:rPr lang="en-US" dirty="0"/>
              <a:t> Students must understand that species do not evolve because of need. Biological diversity exists and the environment selects. Evolution is not deliberate; it is reactive. Species do not deliberately change. There is no plan. As teachers, we must take care that our descriptions of evolution accurately reflect its process. The use of the passive voice in descriptions of evolution is one way of doing this.</a:t>
            </a:r>
          </a:p>
          <a:p>
            <a:r>
              <a:rPr lang="en-US" dirty="0">
                <a:sym typeface="Symbol" charset="2"/>
              </a:rPr>
              <a:t></a:t>
            </a:r>
            <a:r>
              <a:rPr lang="en-US" dirty="0"/>
              <a:t> Most of us are unable to comprehend the vast lengths of time considered by geologists. Exercises and examples can increase this comprehension. Consider the number of seconds in a year (60 </a:t>
            </a:r>
            <a:r>
              <a:rPr lang="en-US" dirty="0">
                <a:sym typeface="Symbol" charset="2"/>
              </a:rPr>
              <a:t></a:t>
            </a:r>
            <a:r>
              <a:rPr lang="en-US" dirty="0"/>
              <a:t> 60 </a:t>
            </a:r>
            <a:r>
              <a:rPr lang="en-US" dirty="0">
                <a:sym typeface="Symbol" charset="2"/>
              </a:rPr>
              <a:t></a:t>
            </a:r>
            <a:r>
              <a:rPr lang="en-US" dirty="0"/>
              <a:t> 24 </a:t>
            </a:r>
            <a:r>
              <a:rPr lang="en-US" dirty="0">
                <a:sym typeface="Symbol" charset="2"/>
              </a:rPr>
              <a:t></a:t>
            </a:r>
            <a:r>
              <a:rPr lang="en-US" dirty="0"/>
              <a:t> 365.25 = 31,557,600) or how much money you could spend each day if you spent $1 million a year ($1,000,000/365 = $2,739.73/day).</a:t>
            </a:r>
          </a:p>
          <a:p>
            <a:r>
              <a:rPr lang="en-US" dirty="0">
                <a:sym typeface="Symbol" charset="2"/>
              </a:rPr>
              <a:t></a:t>
            </a:r>
            <a:r>
              <a:rPr lang="en-US" dirty="0"/>
              <a:t> Students also need to be reminded that 1 billion is 1,000 million. Many students (and some politicians) easily confuse million and billion without realizing the scale of the error.</a:t>
            </a:r>
          </a:p>
          <a:p>
            <a:r>
              <a:rPr lang="en-US" dirty="0">
                <a:sym typeface="Symbol" charset="2"/>
              </a:rPr>
              <a:t></a:t>
            </a:r>
            <a:r>
              <a:rPr lang="en-US" dirty="0"/>
              <a:t> The concept of rarity is likely to be misunderstood when applied to geologic time. Events such as major floods, earthquakes, or asteroid impacts, which might be so rare as to occur every 1,000 years, are actually common in geological terms. Students might not realize that 1,000 such events would be expected to occur over a million years.</a:t>
            </a:r>
          </a:p>
          <a:p>
            <a:r>
              <a:rPr lang="en-US" b="1" dirty="0"/>
              <a:t>Active Lecture Tips</a:t>
            </a:r>
            <a:endParaRPr lang="en-US" dirty="0"/>
          </a:p>
          <a:p>
            <a:r>
              <a:rPr lang="en-US" dirty="0">
                <a:sym typeface="Symbol" charset="2"/>
              </a:rPr>
              <a:t></a:t>
            </a:r>
            <a:r>
              <a:rPr lang="en-US" dirty="0"/>
              <a:t> Have your students work in pairs to think of analogous examples of punctuated equilibrium in our culture. One such example is the switch from vinyl records to compact discs, with the brief transitional form of cassette tapes (which students currently entering college may barely remember). Between the years 1900 and 2000, there were both long periods of stasis (vinyl records) and a relatively short period of transition to CDs and now to digital music files (who knows how long they will last?). Similarly, black and white TV to color or to high-definition and soon 3-D represent similar punctuated changes. Debating the validity of analogies can itself be instructive as students articulate the biological principles and compare them to the analogies. </a:t>
            </a:r>
          </a:p>
          <a:p>
            <a:r>
              <a:rPr lang="en-US" dirty="0">
                <a:sym typeface="Symbol" charset="2"/>
              </a:rPr>
              <a:t></a:t>
            </a:r>
            <a:r>
              <a:rPr lang="en-US" dirty="0"/>
              <a:t> See the Activity</a:t>
            </a:r>
            <a:r>
              <a:rPr lang="en-US" i="1" dirty="0"/>
              <a:t> Video Review: YouTube – Bang Goes the Theory: Evolution </a:t>
            </a:r>
            <a:r>
              <a:rPr lang="en-US" i="1"/>
              <a:t>Made Simple</a:t>
            </a:r>
            <a:r>
              <a:rPr lang="en-US"/>
              <a:t> </a:t>
            </a:r>
            <a:r>
              <a:rPr lang="en-US" smtClean="0"/>
              <a:t>at </a:t>
            </a:r>
            <a:r>
              <a:rPr lang="en-US" dirty="0"/>
              <a:t>the Instructor Exchange in </a:t>
            </a:r>
            <a:r>
              <a:rPr lang="en-US"/>
              <a:t>the MasteringBiology </a:t>
            </a:r>
            <a:r>
              <a:rPr lang="en-US" smtClean="0"/>
              <a:t>instructor </a:t>
            </a:r>
            <a:r>
              <a:rPr lang="en-US" dirty="0"/>
              <a:t>resource area </a:t>
            </a:r>
            <a:r>
              <a:rPr lang="en-US"/>
              <a:t>or </a:t>
            </a:r>
            <a:r>
              <a:rPr lang="en-US" smtClean="0"/>
              <a:t>at </a:t>
            </a:r>
            <a:r>
              <a:rPr lang="en-US" dirty="0"/>
              <a:t>the </a:t>
            </a:r>
            <a:r>
              <a:rPr lang="en-US"/>
              <a:t>following </a:t>
            </a:r>
            <a:r>
              <a:rPr lang="en-US" smtClean="0"/>
              <a:t>address</a:t>
            </a:r>
            <a:r>
              <a:rPr lang="en-US" dirty="0"/>
              <a:t>. http://</a:t>
            </a:r>
            <a:r>
              <a:rPr lang="en-US" dirty="0" err="1"/>
              <a:t>www.youtube.com</a:t>
            </a:r>
            <a:r>
              <a:rPr lang="en-US" dirty="0"/>
              <a:t>/</a:t>
            </a:r>
            <a:r>
              <a:rPr lang="en-US" dirty="0" err="1"/>
              <a:t>watch?v</a:t>
            </a:r>
            <a:r>
              <a:rPr lang="en-US" dirty="0"/>
              <a:t>=YYLKt5J-KKY&amp;noredirect=1 </a:t>
            </a:r>
          </a:p>
          <a:p>
            <a:pPr eaLnBrk="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29</a:t>
            </a:fld>
            <a:endParaRPr lang="en-US"/>
          </a:p>
        </p:txBody>
      </p:sp>
    </p:spTree>
    <p:extLst>
      <p:ext uri="{BB962C8B-B14F-4D97-AF65-F5344CB8AC3E}">
        <p14:creationId xmlns:p14="http://schemas.microsoft.com/office/powerpoint/2010/main" val="780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14.1 Sketch made by Darwin as he pondered the origin of species</a:t>
            </a:r>
            <a:endParaRPr lang="en-US" dirty="0">
              <a:latin typeface="Times New Roman"/>
              <a:cs typeface="Times New Roman"/>
            </a:endParaRPr>
          </a:p>
        </p:txBody>
      </p:sp>
    </p:spTree>
    <p:extLst>
      <p:ext uri="{BB962C8B-B14F-4D97-AF65-F5344CB8AC3E}">
        <p14:creationId xmlns:p14="http://schemas.microsoft.com/office/powerpoint/2010/main" val="28915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sym typeface="Symbol" charset="2"/>
              </a:rPr>
              <a:t></a:t>
            </a:r>
            <a:r>
              <a:rPr lang="en-US" dirty="0" smtClean="0"/>
              <a:t> Students might not realize that evolutionary change includes both (a) linear events, in which a species changes over time, and (b) branching events, which produce new species and diversity. Some students simply expect that whenever new species evolve, they replace their ancestors.</a:t>
            </a:r>
          </a:p>
          <a:p>
            <a:r>
              <a:rPr lang="en-US" b="1" dirty="0" smtClean="0"/>
              <a:t>Teaching Tips</a:t>
            </a:r>
            <a:endParaRPr lang="en-US" dirty="0" smtClean="0"/>
          </a:p>
          <a:p>
            <a:r>
              <a:rPr lang="en-US" dirty="0" smtClean="0">
                <a:sym typeface="Symbol" charset="2"/>
              </a:rPr>
              <a:t></a:t>
            </a:r>
            <a:r>
              <a:rPr lang="en-US" dirty="0" smtClean="0"/>
              <a:t> Challenge your students to explain why the field of paleontology has largely been concerned with macroevolution. The broader perspective of evolutionary change studied by paleontologists rarely permits an examination of change within a species.</a:t>
            </a:r>
          </a:p>
          <a:p>
            <a:pPr eaLnBrk="1" hangingPunct="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43218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14.2a-0 Similarity between two species: the eastern meadowlark (left) and western meadowlark (right)</a:t>
            </a:r>
            <a:endParaRPr lang="en-US" dirty="0">
              <a:latin typeface="Times New Roman"/>
              <a:cs typeface="Times New Roman"/>
            </a:endParaRPr>
          </a:p>
        </p:txBody>
      </p:sp>
    </p:spTree>
    <p:extLst>
      <p:ext uri="{BB962C8B-B14F-4D97-AF65-F5344CB8AC3E}">
        <p14:creationId xmlns:p14="http://schemas.microsoft.com/office/powerpoint/2010/main" val="194936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sym typeface="Symbol" charset="2"/>
              </a:rPr>
              <a:t></a:t>
            </a:r>
            <a:r>
              <a:rPr lang="en-US" dirty="0" smtClean="0"/>
              <a:t> Students might have never considered how species are naturally kept separate and unique. Instead, students may consider species as fixed entities, especially the species to which they belong. To help ease students into the topic, consider pointing out that species do not reflect an even spectrum of diversity. Instead, there are many groups of clearly related organisms (owls, grasses, sharks, beetles, butterflies, trees, mushrooms, and bacteria, for example). Ask students to consider why such groupings exist. Could such groupings represent shared ancestry?</a:t>
            </a:r>
          </a:p>
          <a:p>
            <a:r>
              <a:rPr lang="en-US" b="1" dirty="0" smtClean="0"/>
              <a:t>Active Lecture Tips</a:t>
            </a:r>
            <a:endParaRPr lang="en-US" dirty="0" smtClean="0"/>
          </a:p>
          <a:p>
            <a:r>
              <a:rPr lang="en-US" dirty="0" smtClean="0">
                <a:sym typeface="Symbol" charset="2"/>
              </a:rPr>
              <a:t></a:t>
            </a:r>
            <a:r>
              <a:rPr lang="en-US" dirty="0" smtClean="0"/>
              <a:t> Before lecturing about species concepts, consider a short writing assignment. Have students work individually or in small groups, without the benefit of books, to define a species.</a:t>
            </a:r>
          </a:p>
          <a:p>
            <a:pPr eaLnBrk="1" hangingPunct="1"/>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12</a:t>
            </a:fld>
            <a:endParaRPr lang="en-US"/>
          </a:p>
        </p:txBody>
      </p:sp>
    </p:spTree>
    <p:extLst>
      <p:ext uri="{BB962C8B-B14F-4D97-AF65-F5344CB8AC3E}">
        <p14:creationId xmlns:p14="http://schemas.microsoft.com/office/powerpoint/2010/main" val="7306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14.2b Diversity within one species</a:t>
            </a:r>
            <a:endParaRPr lang="en-US" dirty="0">
              <a:latin typeface="Times New Roman"/>
              <a:cs typeface="Times New Roman"/>
            </a:endParaRPr>
          </a:p>
        </p:txBody>
      </p:sp>
    </p:spTree>
    <p:extLst>
      <p:ext uri="{BB962C8B-B14F-4D97-AF65-F5344CB8AC3E}">
        <p14:creationId xmlns:p14="http://schemas.microsoft.com/office/powerpoint/2010/main" val="335190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sym typeface="Symbol" charset="2"/>
              </a:rPr>
              <a:t></a:t>
            </a:r>
            <a:r>
              <a:rPr lang="en-US" dirty="0" smtClean="0"/>
              <a:t> Students might have never considered how species are naturally kept separate and unique. Instead, students may consider species as fixed entities, especially the species to which they belong. To help ease students into the topic, consider pointing out that species do not reflect an even spectrum of diversity. Instead, there are many groups of clearly related organisms (owls, grasses, sharks, beetles, butterflies, trees, mushrooms, and bacteria, for example). Ask students to consider why such groupings exist. Could such groupings represent shared ancestry?</a:t>
            </a:r>
          </a:p>
          <a:p>
            <a:r>
              <a:rPr lang="en-US" b="1" dirty="0" smtClean="0"/>
              <a:t>Active Lecture Tips</a:t>
            </a:r>
            <a:endParaRPr lang="en-US" dirty="0" smtClean="0"/>
          </a:p>
          <a:p>
            <a:r>
              <a:rPr lang="en-US" dirty="0" smtClean="0">
                <a:sym typeface="Symbol" charset="2"/>
              </a:rPr>
              <a:t></a:t>
            </a:r>
            <a:r>
              <a:rPr lang="en-US" dirty="0" smtClean="0"/>
              <a:t> Before lecturing about species concepts, consider a short writing assignment. Have students work individually or in small groups, without the benefit of books, to define a species.</a:t>
            </a:r>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14</a:t>
            </a:fld>
            <a:endParaRPr lang="en-US"/>
          </a:p>
        </p:txBody>
      </p:sp>
    </p:spTree>
    <p:extLst>
      <p:ext uri="{BB962C8B-B14F-4D97-AF65-F5344CB8AC3E}">
        <p14:creationId xmlns:p14="http://schemas.microsoft.com/office/powerpoint/2010/main" val="369074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sym typeface="Symbol" charset="2"/>
              </a:rPr>
              <a:t></a:t>
            </a:r>
            <a:r>
              <a:rPr lang="en-US" dirty="0" smtClean="0"/>
              <a:t> Students might have never considered how species are naturally kept separate and unique. Instead, students may consider species as fixed entities, especially the species to which they belong. To help ease students into the topic, consider pointing out that species do not reflect an even spectrum of diversity. Instead, there are many groups of clearly related organisms (owls, grasses, sharks, beetles, butterflies, trees, mushrooms, and bacteria, for example). Ask students to consider why such groupings exist. Could such groupings represent shared ancestry?</a:t>
            </a:r>
          </a:p>
          <a:p>
            <a:r>
              <a:rPr lang="en-US" b="1" dirty="0" smtClean="0"/>
              <a:t>Active Lecture Tips</a:t>
            </a:r>
            <a:endParaRPr lang="en-US" dirty="0" smtClean="0"/>
          </a:p>
          <a:p>
            <a:r>
              <a:rPr lang="en-US" dirty="0" smtClean="0">
                <a:sym typeface="Symbol" charset="2"/>
              </a:rPr>
              <a:t></a:t>
            </a:r>
            <a:r>
              <a:rPr lang="en-US" dirty="0" smtClean="0"/>
              <a:t> Before lecturing about species concepts, consider a short writing assignment. Have students work individually or in small groups, without the benefit of books, to define a species.</a:t>
            </a:r>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94305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14.2c-0 Hybridization between two species of bears</a:t>
            </a:r>
            <a:endParaRPr lang="en-US" dirty="0">
              <a:latin typeface="Times New Roman"/>
              <a:cs typeface="Times New Roman"/>
            </a:endParaRPr>
          </a:p>
        </p:txBody>
      </p:sp>
    </p:spTree>
    <p:extLst>
      <p:ext uri="{BB962C8B-B14F-4D97-AF65-F5344CB8AC3E}">
        <p14:creationId xmlns:p14="http://schemas.microsoft.com/office/powerpoint/2010/main" val="1226495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F89BD"/>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3086100" cy="365125"/>
          </a:xfrm>
          <a:prstGeom prst="rect">
            <a:avLst/>
          </a:prstGeom>
        </p:spPr>
        <p:txBody>
          <a:bodyPr/>
          <a:lstStyle>
            <a:lvl1pPr>
              <a:defRPr>
                <a:solidFill>
                  <a:schemeClr val="tx1"/>
                </a:solidFill>
              </a:defRPr>
            </a:lvl1pPr>
          </a:lstStyle>
          <a:p>
            <a:r>
              <a:rPr lang="en-US" smtClean="0"/>
              <a:t>© 2015 Pearson Education, Inc.</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11" name="TextBox 10"/>
          <p:cNvSpPr txBox="1"/>
          <p:nvPr userDrawn="1"/>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userDrawn="1"/>
        </p:nvSpPr>
        <p:spPr>
          <a:xfrm>
            <a:off x="67733" y="3878298"/>
            <a:ext cx="3366126"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14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userDrawn="1"/>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userDrawn="1"/>
        </p:nvSpPr>
        <p:spPr>
          <a:xfrm>
            <a:off x="67733" y="4606307"/>
            <a:ext cx="4139512"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The Origin</a:t>
            </a:r>
            <a:r>
              <a:rPr lang="en-US" sz="3000" b="1" baseline="0" dirty="0" smtClean="0">
                <a:solidFill>
                  <a:srgbClr val="F2C552"/>
                </a:solidFill>
                <a:effectLst>
                  <a:outerShdw blurRad="50800" dist="38100" dir="8100000" algn="tr" rotWithShape="0">
                    <a:prstClr val="black">
                      <a:alpha val="40000"/>
                    </a:prstClr>
                  </a:outerShdw>
                </a:effectLst>
              </a:rPr>
              <a:t> of Species</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59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620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972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5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6193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5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66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697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207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10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cxnSp>
        <p:nvCxnSpPr>
          <p:cNvPr id="6" name="Straight Connector 5"/>
          <p:cNvCxnSpPr/>
          <p:nvPr userDrawn="1"/>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sp>
        <p:nvSpPr>
          <p:cNvPr id="6" name="TextBox 5"/>
          <p:cNvSpPr txBox="1"/>
          <p:nvPr userDrawn="1"/>
        </p:nvSpPr>
        <p:spPr>
          <a:xfrm>
            <a:off x="2312013" y="3105835"/>
            <a:ext cx="4519988" cy="646331"/>
          </a:xfrm>
          <a:prstGeom prst="rect">
            <a:avLst/>
          </a:prstGeom>
          <a:noFill/>
        </p:spPr>
        <p:txBody>
          <a:bodyPr wrap="none" rtlCol="0">
            <a:spAutoFit/>
          </a:bodyPr>
          <a:lstStyle/>
          <a:p>
            <a:pPr algn="ctr"/>
            <a:r>
              <a:rPr lang="en-US" sz="3600" b="1" cap="small" baseline="0" dirty="0" smtClean="0">
                <a:solidFill>
                  <a:srgbClr val="F2C552"/>
                </a:solidFill>
                <a:effectLst>
                  <a:outerShdw blurRad="50800" dist="38100" dir="8100000" algn="tr" rotWithShape="0">
                    <a:prstClr val="black">
                      <a:alpha val="40000"/>
                    </a:prstClr>
                  </a:outerShdw>
                </a:effectLst>
              </a:rPr>
              <a:t>DEFINING SPECIES</a:t>
            </a:r>
          </a:p>
        </p:txBody>
      </p:sp>
    </p:spTree>
    <p:extLst>
      <p:ext uri="{BB962C8B-B14F-4D97-AF65-F5344CB8AC3E}">
        <p14:creationId xmlns:p14="http://schemas.microsoft.com/office/powerpoint/2010/main" val="23607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3086100" cy="365125"/>
          </a:xfrm>
          <a:prstGeom prst="rect">
            <a:avLst/>
          </a:prstGeom>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0" y="6492875"/>
            <a:ext cx="3086100" cy="365125"/>
          </a:xfrm>
          <a:prstGeom prst="rect">
            <a:avLst/>
          </a:prstGeom>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607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607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645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a:t>
            </a:r>
            <a:r>
              <a:rPr lang="en-US" sz="900" b="0" dirty="0" smtClean="0">
                <a:solidFill>
                  <a:srgbClr val="000000"/>
                </a:solidFill>
                <a:latin typeface="Arial" charset="0"/>
              </a:rPr>
              <a:t>2015 </a:t>
            </a:r>
            <a:r>
              <a:rPr lang="en-US" sz="900" b="0" dirty="0">
                <a:solidFill>
                  <a:srgbClr val="000000"/>
                </a:solidFill>
                <a:latin typeface="Arial" charset="0"/>
              </a:rPr>
              <a:t>Pearson Education, Inc.</a:t>
            </a:r>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5" r:id="rId5"/>
    <p:sldLayoutId id="2147483667" r:id="rId6"/>
    <p:sldLayoutId id="2147483680" r:id="rId7"/>
    <p:sldLayoutId id="2147483681" r:id="rId8"/>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cs typeface="ＭＳ Ｐゴシック" charset="0"/>
              </a:rPr>
              <a:t>© </a:t>
            </a:r>
            <a:r>
              <a:rPr lang="en-US" sz="900" dirty="0" smtClean="0">
                <a:solidFill>
                  <a:srgbClr val="000000"/>
                </a:solidFill>
                <a:latin typeface="Arial" charset="0"/>
                <a:ea typeface="ＭＳ Ｐゴシック" charset="0"/>
                <a:cs typeface="ＭＳ Ｐゴシック" charset="0"/>
              </a:rPr>
              <a:t>2015 </a:t>
            </a:r>
            <a:r>
              <a:rPr lang="en-US" sz="900" dirty="0">
                <a:solidFill>
                  <a:srgbClr val="000000"/>
                </a:solidFill>
                <a:latin typeface="Arial" charset="0"/>
                <a:ea typeface="ＭＳ Ｐゴシック" charset="0"/>
                <a:cs typeface="ＭＳ Ｐゴシック" charset="0"/>
              </a:rPr>
              <a:t>Pearson Education, Inc.</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 The origin of species is the source of </a:t>
            </a:r>
            <a:br>
              <a:rPr lang="en-US" dirty="0" smtClean="0"/>
            </a:br>
            <a:r>
              <a:rPr lang="en-US" dirty="0" smtClean="0"/>
              <a:t>biological diversity</a:t>
            </a:r>
            <a:endParaRPr lang="en-US" dirty="0"/>
          </a:p>
        </p:txBody>
      </p:sp>
      <p:sp>
        <p:nvSpPr>
          <p:cNvPr id="3" name="Content Placeholder 2"/>
          <p:cNvSpPr>
            <a:spLocks noGrp="1"/>
          </p:cNvSpPr>
          <p:nvPr>
            <p:ph idx="1"/>
          </p:nvPr>
        </p:nvSpPr>
        <p:spPr/>
        <p:txBody>
          <a:bodyPr/>
          <a:lstStyle/>
          <a:p>
            <a:r>
              <a:rPr lang="en-US" dirty="0" smtClean="0"/>
              <a:t>Over the course of </a:t>
            </a:r>
            <a:r>
              <a:rPr lang="en-US" b="1" dirty="0" smtClean="0"/>
              <a:t>3.5 billion years</a:t>
            </a:r>
            <a:r>
              <a:rPr lang="en-US" dirty="0" smtClean="0"/>
              <a:t>, </a:t>
            </a:r>
          </a:p>
          <a:p>
            <a:pPr lvl="1"/>
            <a:r>
              <a:rPr lang="en-US" dirty="0" smtClean="0"/>
              <a:t>an ancestral species first gave rise to two or more different species</a:t>
            </a:r>
          </a:p>
          <a:p>
            <a:pPr marL="457200" lvl="1" indent="0">
              <a:buNone/>
            </a:pPr>
            <a:endParaRPr lang="en-US" dirty="0" smtClean="0"/>
          </a:p>
          <a:p>
            <a:pPr lvl="1"/>
            <a:r>
              <a:rPr lang="en-US" dirty="0" smtClean="0"/>
              <a:t>which then branched to new lineages</a:t>
            </a:r>
            <a:endParaRPr lang="en-US" dirty="0"/>
          </a:p>
          <a:p>
            <a:pPr lvl="1"/>
            <a:endParaRPr lang="en-US" dirty="0" smtClean="0"/>
          </a:p>
          <a:p>
            <a:pPr lvl="1"/>
            <a:r>
              <a:rPr lang="en-US" dirty="0" smtClean="0"/>
              <a:t>which branched again</a:t>
            </a:r>
          </a:p>
          <a:p>
            <a:pPr marL="457200" lvl="1" indent="0">
              <a:buNone/>
            </a:pPr>
            <a:endParaRPr lang="en-US" dirty="0" smtClean="0"/>
          </a:p>
          <a:p>
            <a:pPr lvl="1"/>
            <a:r>
              <a:rPr lang="en-US" dirty="0" smtClean="0"/>
              <a:t>until we arrive at the millions of species that live, or once lived, on Earth. </a:t>
            </a:r>
            <a:endParaRPr lang="en-US" dirty="0"/>
          </a:p>
        </p:txBody>
      </p:sp>
    </p:spTree>
    <p:extLst>
      <p:ext uri="{BB962C8B-B14F-4D97-AF65-F5344CB8AC3E}">
        <p14:creationId xmlns:p14="http://schemas.microsoft.com/office/powerpoint/2010/main" val="36303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_02a_0Meadowlark-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1591056"/>
            <a:ext cx="6400800" cy="36758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14.2a-0</a:t>
            </a:r>
            <a:endParaRPr lang="en-US" sz="1200" dirty="0">
              <a:latin typeface="Arial" charset="0"/>
            </a:endParaRPr>
          </a:p>
        </p:txBody>
      </p:sp>
    </p:spTree>
    <p:extLst>
      <p:ext uri="{BB962C8B-B14F-4D97-AF65-F5344CB8AC3E}">
        <p14:creationId xmlns:p14="http://schemas.microsoft.com/office/powerpoint/2010/main" val="3954920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14.2 There are several ways to define a species</a:t>
            </a:r>
            <a:br>
              <a:rPr lang="en-US" smtClean="0"/>
            </a:br>
            <a:endParaRPr lang="en-US" dirty="0"/>
          </a:p>
        </p:txBody>
      </p:sp>
      <p:sp>
        <p:nvSpPr>
          <p:cNvPr id="3" name="Content Placeholder 2"/>
          <p:cNvSpPr>
            <a:spLocks noGrp="1"/>
          </p:cNvSpPr>
          <p:nvPr>
            <p:ph idx="1"/>
          </p:nvPr>
        </p:nvSpPr>
        <p:spPr/>
        <p:txBody>
          <a:bodyPr/>
          <a:lstStyle/>
          <a:p>
            <a:r>
              <a:rPr lang="en-US" dirty="0" smtClean="0"/>
              <a:t>How similar are members of the same species? </a:t>
            </a:r>
          </a:p>
          <a:p>
            <a:pPr lvl="1"/>
            <a:endParaRPr lang="en-US" dirty="0" smtClean="0"/>
          </a:p>
          <a:p>
            <a:pPr lvl="1"/>
            <a:r>
              <a:rPr lang="en-US" dirty="0" smtClean="0"/>
              <a:t>Whereas the individuals of many species exhibit fairly limited variation in physical appearance, certain other species—our own, for example—seem extremely varied. </a:t>
            </a:r>
          </a:p>
        </p:txBody>
      </p:sp>
    </p:spTree>
    <p:extLst>
      <p:ext uri="{BB962C8B-B14F-4D97-AF65-F5344CB8AC3E}">
        <p14:creationId xmlns:p14="http://schemas.microsoft.com/office/powerpoint/2010/main" val="175349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_02bHumanDiversity-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0000" y="150585"/>
            <a:ext cx="6604000" cy="647216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14.2b</a:t>
            </a:r>
            <a:endParaRPr lang="en-US" sz="1200" dirty="0">
              <a:latin typeface="Arial" charset="0"/>
            </a:endParaRPr>
          </a:p>
        </p:txBody>
      </p:sp>
    </p:spTree>
    <p:extLst>
      <p:ext uri="{BB962C8B-B14F-4D97-AF65-F5344CB8AC3E}">
        <p14:creationId xmlns:p14="http://schemas.microsoft.com/office/powerpoint/2010/main" val="311166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 There are several ways to define a species</a:t>
            </a:r>
            <a:br>
              <a:rPr lang="en-US" dirty="0" smtClean="0"/>
            </a:br>
            <a:endParaRPr lang="en-US" dirty="0"/>
          </a:p>
        </p:txBody>
      </p:sp>
      <p:sp>
        <p:nvSpPr>
          <p:cNvPr id="3" name="Content Placeholder 2"/>
          <p:cNvSpPr>
            <a:spLocks noGrp="1"/>
          </p:cNvSpPr>
          <p:nvPr>
            <p:ph idx="1"/>
          </p:nvPr>
        </p:nvSpPr>
        <p:spPr/>
        <p:txBody>
          <a:bodyPr/>
          <a:lstStyle/>
          <a:p>
            <a:r>
              <a:rPr lang="en-US" sz="2400" dirty="0" smtClean="0"/>
              <a:t>The </a:t>
            </a:r>
            <a:r>
              <a:rPr lang="en-US" sz="2400" b="1" dirty="0" smtClean="0"/>
              <a:t>biological species concept</a:t>
            </a:r>
          </a:p>
          <a:p>
            <a:endParaRPr lang="en-US" sz="2400" dirty="0"/>
          </a:p>
          <a:p>
            <a:pPr lvl="1"/>
            <a:r>
              <a:rPr lang="en-US" sz="2200" dirty="0" smtClean="0"/>
              <a:t> a group of populations whose members have the potential to interbreed in nature and produce fertile offspring</a:t>
            </a:r>
          </a:p>
          <a:p>
            <a:pPr marL="457200" lvl="1" indent="0">
              <a:buNone/>
            </a:pPr>
            <a:r>
              <a:rPr lang="en-US" sz="2200" dirty="0" smtClean="0"/>
              <a:t> (offspring that themselves can reproduce).</a:t>
            </a:r>
          </a:p>
          <a:p>
            <a:endParaRPr lang="en-US" sz="2400" dirty="0"/>
          </a:p>
          <a:p>
            <a:endParaRPr lang="en-US" sz="2400" dirty="0" smtClean="0"/>
          </a:p>
          <a:p>
            <a:r>
              <a:rPr lang="en-US" sz="2400" dirty="0" smtClean="0"/>
              <a:t>Thus, members of a biological species are united by being reproductively compatible, at least potentially. </a:t>
            </a:r>
            <a:endParaRPr lang="en-US" sz="2400" dirty="0"/>
          </a:p>
        </p:txBody>
      </p:sp>
    </p:spTree>
    <p:extLst>
      <p:ext uri="{BB962C8B-B14F-4D97-AF65-F5344CB8AC3E}">
        <p14:creationId xmlns:p14="http://schemas.microsoft.com/office/powerpoint/2010/main" val="180848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 There are several ways to define a species</a:t>
            </a:r>
            <a:br>
              <a:rPr lang="en-US" dirty="0" smtClean="0"/>
            </a:br>
            <a:endParaRPr lang="en-US" dirty="0"/>
          </a:p>
        </p:txBody>
      </p:sp>
      <p:sp>
        <p:nvSpPr>
          <p:cNvPr id="3" name="Content Placeholder 2"/>
          <p:cNvSpPr>
            <a:spLocks noGrp="1"/>
          </p:cNvSpPr>
          <p:nvPr>
            <p:ph idx="1"/>
          </p:nvPr>
        </p:nvSpPr>
        <p:spPr/>
        <p:txBody>
          <a:bodyPr/>
          <a:lstStyle/>
          <a:p>
            <a:r>
              <a:rPr lang="en-US" sz="2400" b="1" dirty="0" smtClean="0"/>
              <a:t>Reproductive isolation</a:t>
            </a:r>
          </a:p>
          <a:p>
            <a:pPr lvl="1"/>
            <a:r>
              <a:rPr lang="en-US" sz="2400" dirty="0" smtClean="0"/>
              <a:t>prevents genetic exchange (gene flow)</a:t>
            </a:r>
          </a:p>
          <a:p>
            <a:pPr lvl="1"/>
            <a:r>
              <a:rPr lang="en-US" sz="2400" dirty="0" smtClean="0"/>
              <a:t>maintains a boundary between species.</a:t>
            </a:r>
          </a:p>
          <a:p>
            <a:pPr lvl="1"/>
            <a:endParaRPr lang="en-US" sz="2400" dirty="0" smtClean="0"/>
          </a:p>
          <a:p>
            <a:r>
              <a:rPr lang="en-US" sz="2400" b="1" dirty="0" smtClean="0"/>
              <a:t>Hybrids</a:t>
            </a:r>
            <a:r>
              <a:rPr lang="en-US" sz="2400" dirty="0" smtClean="0"/>
              <a:t>: Result of interbreeding between 2 different species </a:t>
            </a:r>
          </a:p>
          <a:p>
            <a:pPr lvl="1"/>
            <a:endParaRPr lang="en-US" sz="2400" dirty="0" smtClean="0"/>
          </a:p>
        </p:txBody>
      </p:sp>
    </p:spTree>
    <p:extLst>
      <p:ext uri="{BB962C8B-B14F-4D97-AF65-F5344CB8AC3E}">
        <p14:creationId xmlns:p14="http://schemas.microsoft.com/office/powerpoint/2010/main" val="26567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_02c_0BearHybrids-U.jpg"/>
          <p:cNvPicPr>
            <a:picLocks noChangeAspect="1"/>
          </p:cNvPicPr>
          <p:nvPr/>
        </p:nvPicPr>
        <p:blipFill rotWithShape="1">
          <a:blip r:embed="rId3" cstate="email">
            <a:extLst>
              <a:ext uri="{28A0092B-C50C-407E-A947-70E740481C1C}">
                <a14:useLocalDpi xmlns:a14="http://schemas.microsoft.com/office/drawing/2010/main" val="0"/>
              </a:ext>
            </a:extLst>
          </a:blip>
          <a:srcRect b="6576"/>
          <a:stretch/>
        </p:blipFill>
        <p:spPr>
          <a:xfrm>
            <a:off x="1981200" y="923544"/>
            <a:ext cx="5181600" cy="468138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14.2c-0</a:t>
            </a:r>
            <a:endParaRPr lang="en-US" sz="1200" dirty="0">
              <a:latin typeface="Arial" charset="0"/>
            </a:endParaRPr>
          </a:p>
        </p:txBody>
      </p:sp>
      <p:sp>
        <p:nvSpPr>
          <p:cNvPr id="27" name="Text Box 31"/>
          <p:cNvSpPr txBox="1">
            <a:spLocks noChangeArrowheads="1"/>
          </p:cNvSpPr>
          <p:nvPr/>
        </p:nvSpPr>
        <p:spPr bwMode="auto">
          <a:xfrm>
            <a:off x="2409225" y="3042522"/>
            <a:ext cx="1308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Grizzly bear</a:t>
            </a:r>
            <a:endParaRPr lang="en-US" sz="1800" dirty="0">
              <a:solidFill>
                <a:srgbClr val="000000"/>
              </a:solidFill>
              <a:latin typeface="Arial" charset="0"/>
            </a:endParaRPr>
          </a:p>
        </p:txBody>
      </p:sp>
      <p:sp>
        <p:nvSpPr>
          <p:cNvPr id="7" name="Text Box 31"/>
          <p:cNvSpPr txBox="1">
            <a:spLocks noChangeArrowheads="1"/>
          </p:cNvSpPr>
          <p:nvPr/>
        </p:nvSpPr>
        <p:spPr bwMode="auto">
          <a:xfrm>
            <a:off x="5172946" y="3045935"/>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Polar bear</a:t>
            </a:r>
            <a:endParaRPr lang="en-US" sz="1800" dirty="0">
              <a:solidFill>
                <a:srgbClr val="000000"/>
              </a:solidFill>
              <a:latin typeface="Arial" charset="0"/>
            </a:endParaRPr>
          </a:p>
        </p:txBody>
      </p:sp>
      <p:sp>
        <p:nvSpPr>
          <p:cNvPr id="8" name="Text Box 31"/>
          <p:cNvSpPr txBox="1">
            <a:spLocks noChangeArrowheads="1"/>
          </p:cNvSpPr>
          <p:nvPr/>
        </p:nvSpPr>
        <p:spPr bwMode="auto">
          <a:xfrm>
            <a:off x="3423935" y="5493091"/>
            <a:ext cx="2231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Hybrid “</a:t>
            </a:r>
            <a:r>
              <a:rPr lang="en-US" sz="1800" dirty="0" err="1" smtClean="0">
                <a:solidFill>
                  <a:srgbClr val="000000"/>
                </a:solidFill>
                <a:latin typeface="Arial" charset="0"/>
              </a:rPr>
              <a:t>grolar</a:t>
            </a:r>
            <a:r>
              <a:rPr lang="en-US" sz="1800" dirty="0" smtClean="0">
                <a:solidFill>
                  <a:srgbClr val="000000"/>
                </a:solidFill>
                <a:latin typeface="Arial" charset="0"/>
              </a:rPr>
              <a:t>” bear</a:t>
            </a:r>
            <a:endParaRPr lang="en-US" sz="1800" dirty="0">
              <a:solidFill>
                <a:srgbClr val="000000"/>
              </a:solidFill>
              <a:latin typeface="Arial" charset="0"/>
            </a:endParaRPr>
          </a:p>
        </p:txBody>
      </p:sp>
    </p:spTree>
    <p:extLst>
      <p:ext uri="{BB962C8B-B14F-4D97-AF65-F5344CB8AC3E}">
        <p14:creationId xmlns:p14="http://schemas.microsoft.com/office/powerpoint/2010/main" val="1466811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25450" y="2940543"/>
            <a:ext cx="8302625" cy="685800"/>
          </a:xfrm>
        </p:spPr>
        <p:txBody>
          <a:bodyPr/>
          <a:lstStyle/>
          <a:p>
            <a:r>
              <a:rPr lang="en-US" dirty="0" smtClean="0"/>
              <a:t>Mechanisms of Speciation</a:t>
            </a:r>
            <a:endParaRPr lang="en-US" dirty="0"/>
          </a:p>
        </p:txBody>
      </p:sp>
    </p:spTree>
    <p:extLst>
      <p:ext uri="{BB962C8B-B14F-4D97-AF65-F5344CB8AC3E}">
        <p14:creationId xmlns:p14="http://schemas.microsoft.com/office/powerpoint/2010/main" val="3751134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 In allopatric speciation, geographic isolation leads to speciation</a:t>
            </a:r>
            <a:endParaRPr lang="en-US" dirty="0"/>
          </a:p>
        </p:txBody>
      </p:sp>
      <p:sp>
        <p:nvSpPr>
          <p:cNvPr id="3" name="Content Placeholder 2"/>
          <p:cNvSpPr>
            <a:spLocks noGrp="1"/>
          </p:cNvSpPr>
          <p:nvPr>
            <p:ph idx="1"/>
          </p:nvPr>
        </p:nvSpPr>
        <p:spPr>
          <a:xfrm>
            <a:off x="313267" y="1295400"/>
            <a:ext cx="8475133" cy="4758267"/>
          </a:xfrm>
        </p:spPr>
        <p:txBody>
          <a:bodyPr/>
          <a:lstStyle/>
          <a:p>
            <a:r>
              <a:rPr lang="en-US" dirty="0" smtClean="0"/>
              <a:t>A key event in the origin of a new species is the </a:t>
            </a:r>
            <a:r>
              <a:rPr lang="en-US" i="1" dirty="0" smtClean="0"/>
              <a:t>separation of a population from other populations of the same species</a:t>
            </a:r>
            <a:r>
              <a:rPr lang="en-US" dirty="0" smtClean="0"/>
              <a:t>. </a:t>
            </a:r>
          </a:p>
          <a:p>
            <a:pPr marL="457200" lvl="1" indent="0">
              <a:buNone/>
            </a:pPr>
            <a:endParaRPr lang="en-US" dirty="0" smtClean="0"/>
          </a:p>
          <a:p>
            <a:pPr lvl="1"/>
            <a:r>
              <a:rPr lang="en-US" b="1" dirty="0" smtClean="0"/>
              <a:t>Changes in allele frequencies caused by natural selection, genetic drift, and mutation will not be diluted by alleles entering from other populations (gene flow</a:t>
            </a:r>
            <a:r>
              <a:rPr lang="en-US" b="1" dirty="0"/>
              <a:t>)</a:t>
            </a:r>
          </a:p>
        </p:txBody>
      </p:sp>
    </p:spTree>
    <p:extLst>
      <p:ext uri="{BB962C8B-B14F-4D97-AF65-F5344CB8AC3E}">
        <p14:creationId xmlns:p14="http://schemas.microsoft.com/office/powerpoint/2010/main" val="305122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14.4 In allopatric speciation, geographic isolation leads to speciation</a:t>
            </a:r>
            <a:endParaRPr lang="en-US" dirty="0"/>
          </a:p>
        </p:txBody>
      </p:sp>
      <p:sp>
        <p:nvSpPr>
          <p:cNvPr id="3" name="Content Placeholder 2"/>
          <p:cNvSpPr>
            <a:spLocks noGrp="1"/>
          </p:cNvSpPr>
          <p:nvPr>
            <p:ph idx="1"/>
          </p:nvPr>
        </p:nvSpPr>
        <p:spPr/>
        <p:txBody>
          <a:bodyPr/>
          <a:lstStyle/>
          <a:p>
            <a:r>
              <a:rPr lang="en-US" dirty="0" smtClean="0"/>
              <a:t>In </a:t>
            </a:r>
            <a:r>
              <a:rPr lang="en-US" b="1" dirty="0" smtClean="0"/>
              <a:t>allopatric speciation</a:t>
            </a:r>
            <a:r>
              <a:rPr lang="en-US" dirty="0" smtClean="0"/>
              <a:t>, the initial block to gene flow may come from a geographic barrier that isolates a population</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838" y="2895599"/>
            <a:ext cx="3611256" cy="3833191"/>
          </a:xfrm>
          <a:prstGeom prst="rect">
            <a:avLst/>
          </a:prstGeom>
        </p:spPr>
      </p:pic>
    </p:spTree>
    <p:extLst>
      <p:ext uri="{BB962C8B-B14F-4D97-AF65-F5344CB8AC3E}">
        <p14:creationId xmlns:p14="http://schemas.microsoft.com/office/powerpoint/2010/main" val="45099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a:t>
            </a:r>
            <a:endParaRPr lang="en-US" dirty="0"/>
          </a:p>
        </p:txBody>
      </p:sp>
      <p:sp>
        <p:nvSpPr>
          <p:cNvPr id="3" name="Content Placeholder 2"/>
          <p:cNvSpPr>
            <a:spLocks noGrp="1"/>
          </p:cNvSpPr>
          <p:nvPr>
            <p:ph idx="1"/>
          </p:nvPr>
        </p:nvSpPr>
        <p:spPr>
          <a:xfrm>
            <a:off x="313267" y="1095375"/>
            <a:ext cx="8475133" cy="4758267"/>
          </a:xfrm>
        </p:spPr>
        <p:txBody>
          <a:bodyPr/>
          <a:lstStyle/>
          <a:p>
            <a:r>
              <a:rPr lang="en-US" dirty="0" smtClean="0"/>
              <a:t> </a:t>
            </a:r>
            <a:r>
              <a:rPr lang="en-US" b="1" dirty="0" smtClean="0"/>
              <a:t>Biological Adaptation </a:t>
            </a:r>
          </a:p>
          <a:p>
            <a:endParaRPr lang="en-US" dirty="0" smtClean="0"/>
          </a:p>
          <a:p>
            <a:pPr lvl="1"/>
            <a:r>
              <a:rPr lang="en-US" dirty="0" smtClean="0"/>
              <a:t>is </a:t>
            </a:r>
            <a:r>
              <a:rPr lang="en-US" dirty="0"/>
              <a:t>any </a:t>
            </a:r>
            <a:r>
              <a:rPr lang="en-US" i="1" dirty="0"/>
              <a:t>structural</a:t>
            </a:r>
            <a:r>
              <a:rPr lang="en-US" dirty="0"/>
              <a:t> (morphological </a:t>
            </a:r>
            <a:r>
              <a:rPr lang="en-US" dirty="0" smtClean="0"/>
              <a:t>or anatomical), </a:t>
            </a:r>
            <a:r>
              <a:rPr lang="en-US" i="1" dirty="0" smtClean="0"/>
              <a:t>physiological</a:t>
            </a:r>
            <a:r>
              <a:rPr lang="en-US" dirty="0" smtClean="0"/>
              <a:t>, </a:t>
            </a:r>
            <a:r>
              <a:rPr lang="en-US" dirty="0"/>
              <a:t>or </a:t>
            </a:r>
            <a:r>
              <a:rPr lang="en-US" i="1" dirty="0"/>
              <a:t>behavioral</a:t>
            </a:r>
            <a:r>
              <a:rPr lang="en-US" dirty="0"/>
              <a:t> </a:t>
            </a:r>
            <a:r>
              <a:rPr lang="en-US" i="1" dirty="0"/>
              <a:t>characteristics</a:t>
            </a:r>
            <a:r>
              <a:rPr lang="en-US" dirty="0"/>
              <a:t> of </a:t>
            </a:r>
            <a:r>
              <a:rPr lang="en-US" dirty="0" smtClean="0"/>
              <a:t>an organisms or </a:t>
            </a:r>
            <a:r>
              <a:rPr lang="en-US" dirty="0"/>
              <a:t>group of organisms (such </a:t>
            </a:r>
            <a:r>
              <a:rPr lang="en-US" dirty="0" smtClean="0"/>
              <a:t>as species) </a:t>
            </a:r>
            <a:r>
              <a:rPr lang="en-US" dirty="0"/>
              <a:t>that make it </a:t>
            </a:r>
            <a:r>
              <a:rPr lang="en-US" b="1" dirty="0"/>
              <a:t>better suited in its environment and consequently improves its chances of survival and </a:t>
            </a:r>
            <a:r>
              <a:rPr lang="en-US" b="1" dirty="0" smtClean="0"/>
              <a:t>reproductive success.</a:t>
            </a:r>
          </a:p>
          <a:p>
            <a:pPr lvl="1"/>
            <a:endParaRPr lang="en-US" dirty="0"/>
          </a:p>
          <a:p>
            <a:pPr lvl="1"/>
            <a:r>
              <a:rPr lang="en-US" sz="2000" dirty="0" smtClean="0"/>
              <a:t>“…most of his theory of evolution focused on the role of natural selection in the gradual adaptation of a population to its environment</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79344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_04a_0AllopatSquirrel-U.jpg"/>
          <p:cNvPicPr>
            <a:picLocks noChangeAspect="1"/>
          </p:cNvPicPr>
          <p:nvPr/>
        </p:nvPicPr>
        <p:blipFill rotWithShape="1">
          <a:blip r:embed="rId3" cstate="email">
            <a:extLst>
              <a:ext uri="{28A0092B-C50C-407E-A947-70E740481C1C}">
                <a14:useLocalDpi xmlns:a14="http://schemas.microsoft.com/office/drawing/2010/main" val="0"/>
              </a:ext>
            </a:extLst>
          </a:blip>
          <a:srcRect b="3929"/>
          <a:stretch/>
        </p:blipFill>
        <p:spPr>
          <a:xfrm>
            <a:off x="298704" y="1545336"/>
            <a:ext cx="8546592" cy="361933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14.4a-0</a:t>
            </a:r>
            <a:endParaRPr lang="en-US" sz="1200" dirty="0">
              <a:latin typeface="Arial" charset="0"/>
            </a:endParaRPr>
          </a:p>
        </p:txBody>
      </p:sp>
      <p:sp>
        <p:nvSpPr>
          <p:cNvPr id="27" name="Text Box 31"/>
          <p:cNvSpPr txBox="1">
            <a:spLocks noChangeArrowheads="1"/>
          </p:cNvSpPr>
          <p:nvPr/>
        </p:nvSpPr>
        <p:spPr bwMode="auto">
          <a:xfrm>
            <a:off x="389354" y="2237300"/>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FFFFFF"/>
                </a:solidFill>
                <a:latin typeface="Arial" charset="0"/>
              </a:rPr>
              <a:t>South rim</a:t>
            </a:r>
            <a:endParaRPr lang="en-US" sz="1800" dirty="0">
              <a:solidFill>
                <a:srgbClr val="FFFFFF"/>
              </a:solidFill>
              <a:latin typeface="Arial" charset="0"/>
            </a:endParaRPr>
          </a:p>
        </p:txBody>
      </p:sp>
      <p:sp>
        <p:nvSpPr>
          <p:cNvPr id="7" name="Text Box 31"/>
          <p:cNvSpPr txBox="1">
            <a:spLocks noChangeArrowheads="1"/>
          </p:cNvSpPr>
          <p:nvPr/>
        </p:nvSpPr>
        <p:spPr bwMode="auto">
          <a:xfrm>
            <a:off x="7706829" y="2205965"/>
            <a:ext cx="1038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FFFFFF"/>
                </a:solidFill>
                <a:latin typeface="Arial" charset="0"/>
              </a:rPr>
              <a:t>North rim</a:t>
            </a:r>
            <a:endParaRPr lang="en-US" sz="1800" dirty="0">
              <a:solidFill>
                <a:srgbClr val="FFFFFF"/>
              </a:solidFill>
              <a:latin typeface="Arial" charset="0"/>
            </a:endParaRPr>
          </a:p>
        </p:txBody>
      </p:sp>
      <p:sp>
        <p:nvSpPr>
          <p:cNvPr id="8" name="Text Box 31"/>
          <p:cNvSpPr txBox="1">
            <a:spLocks noChangeArrowheads="1"/>
          </p:cNvSpPr>
          <p:nvPr/>
        </p:nvSpPr>
        <p:spPr bwMode="auto">
          <a:xfrm>
            <a:off x="2329605" y="2649007"/>
            <a:ext cx="1064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FFFFFF"/>
                </a:solidFill>
                <a:latin typeface="Arial" charset="0"/>
              </a:rPr>
              <a:t>A. </a:t>
            </a:r>
            <a:r>
              <a:rPr lang="en-US" sz="1800" i="1" dirty="0" err="1" smtClean="0">
                <a:solidFill>
                  <a:srgbClr val="FFFFFF"/>
                </a:solidFill>
                <a:latin typeface="Arial" charset="0"/>
              </a:rPr>
              <a:t>harrisii</a:t>
            </a:r>
            <a:endParaRPr lang="en-US" sz="1800" i="1" dirty="0">
              <a:solidFill>
                <a:srgbClr val="FFFFFF"/>
              </a:solidFill>
              <a:latin typeface="Arial" charset="0"/>
            </a:endParaRPr>
          </a:p>
        </p:txBody>
      </p:sp>
      <p:sp>
        <p:nvSpPr>
          <p:cNvPr id="9" name="Text Box 31"/>
          <p:cNvSpPr txBox="1">
            <a:spLocks noChangeArrowheads="1"/>
          </p:cNvSpPr>
          <p:nvPr/>
        </p:nvSpPr>
        <p:spPr bwMode="auto">
          <a:xfrm>
            <a:off x="5723555" y="2650779"/>
            <a:ext cx="1256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FFFFFF"/>
                </a:solidFill>
                <a:latin typeface="Arial" charset="0"/>
              </a:rPr>
              <a:t>A. </a:t>
            </a:r>
            <a:r>
              <a:rPr lang="en-US" sz="1800" i="1" dirty="0" err="1" smtClean="0">
                <a:solidFill>
                  <a:srgbClr val="FFFFFF"/>
                </a:solidFill>
                <a:latin typeface="Arial" charset="0"/>
              </a:rPr>
              <a:t>leucurus</a:t>
            </a:r>
            <a:endParaRPr lang="en-US" sz="1800" i="1" dirty="0">
              <a:solidFill>
                <a:srgbClr val="FFFFFF"/>
              </a:solidFill>
              <a:latin typeface="Arial" charset="0"/>
            </a:endParaRPr>
          </a:p>
        </p:txBody>
      </p:sp>
    </p:spTree>
    <p:extLst>
      <p:ext uri="{BB962C8B-B14F-4D97-AF65-F5344CB8AC3E}">
        <p14:creationId xmlns:p14="http://schemas.microsoft.com/office/powerpoint/2010/main" val="284579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_04bAllopatricShrimp-U.jpg"/>
          <p:cNvPicPr>
            <a:picLocks noChangeAspect="1"/>
          </p:cNvPicPr>
          <p:nvPr/>
        </p:nvPicPr>
        <p:blipFill rotWithShape="1">
          <a:blip r:embed="rId3" cstate="email">
            <a:extLst>
              <a:ext uri="{28A0092B-C50C-407E-A947-70E740481C1C}">
                <a14:useLocalDpi xmlns:a14="http://schemas.microsoft.com/office/drawing/2010/main" val="0"/>
              </a:ext>
            </a:extLst>
          </a:blip>
          <a:srcRect b="3056"/>
          <a:stretch/>
        </p:blipFill>
        <p:spPr>
          <a:xfrm>
            <a:off x="298704" y="257729"/>
            <a:ext cx="8546592" cy="632934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14.4b</a:t>
            </a:r>
            <a:endParaRPr lang="en-US" sz="1200" dirty="0">
              <a:latin typeface="Arial" charset="0"/>
            </a:endParaRPr>
          </a:p>
        </p:txBody>
      </p:sp>
      <p:sp>
        <p:nvSpPr>
          <p:cNvPr id="7" name="Text Box 31"/>
          <p:cNvSpPr txBox="1">
            <a:spLocks noChangeArrowheads="1"/>
          </p:cNvSpPr>
          <p:nvPr/>
        </p:nvSpPr>
        <p:spPr bwMode="auto">
          <a:xfrm>
            <a:off x="467098" y="6211532"/>
            <a:ext cx="1809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805A9F"/>
                </a:solidFill>
                <a:latin typeface="Arial" charset="0"/>
              </a:rPr>
              <a:t>A. </a:t>
            </a:r>
            <a:r>
              <a:rPr lang="en-US" sz="2000" i="1" dirty="0" err="1" smtClean="0">
                <a:solidFill>
                  <a:srgbClr val="805A9F"/>
                </a:solidFill>
                <a:latin typeface="Arial" charset="0"/>
              </a:rPr>
              <a:t>panamensis</a:t>
            </a:r>
            <a:endParaRPr lang="en-US" sz="2000" i="1" dirty="0">
              <a:solidFill>
                <a:srgbClr val="805A9F"/>
              </a:solidFill>
              <a:latin typeface="Arial" charset="0"/>
            </a:endParaRPr>
          </a:p>
        </p:txBody>
      </p:sp>
      <p:sp>
        <p:nvSpPr>
          <p:cNvPr id="8" name="Text Box 31"/>
          <p:cNvSpPr txBox="1">
            <a:spLocks noChangeArrowheads="1"/>
          </p:cNvSpPr>
          <p:nvPr/>
        </p:nvSpPr>
        <p:spPr bwMode="auto">
          <a:xfrm>
            <a:off x="6369352" y="325969"/>
            <a:ext cx="1266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000000"/>
                </a:solidFill>
                <a:latin typeface="Arial" charset="0"/>
              </a:rPr>
              <a:t>A. </a:t>
            </a:r>
            <a:r>
              <a:rPr lang="en-US" sz="2000" i="1" dirty="0" err="1" smtClean="0">
                <a:solidFill>
                  <a:srgbClr val="000000"/>
                </a:solidFill>
                <a:latin typeface="Arial" charset="0"/>
              </a:rPr>
              <a:t>nuttingi</a:t>
            </a:r>
            <a:endParaRPr lang="en-US" sz="2000" i="1" dirty="0">
              <a:solidFill>
                <a:srgbClr val="000000"/>
              </a:solidFill>
              <a:latin typeface="Arial" charset="0"/>
            </a:endParaRPr>
          </a:p>
        </p:txBody>
      </p:sp>
      <p:sp>
        <p:nvSpPr>
          <p:cNvPr id="9" name="Text Box 31"/>
          <p:cNvSpPr txBox="1">
            <a:spLocks noChangeArrowheads="1"/>
          </p:cNvSpPr>
          <p:nvPr/>
        </p:nvSpPr>
        <p:spPr bwMode="auto">
          <a:xfrm>
            <a:off x="1371993" y="307042"/>
            <a:ext cx="14956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805A9F"/>
                </a:solidFill>
                <a:latin typeface="Arial" charset="0"/>
              </a:rPr>
              <a:t>A. </a:t>
            </a:r>
            <a:r>
              <a:rPr lang="en-US" sz="2000" i="1" dirty="0" err="1" smtClean="0">
                <a:solidFill>
                  <a:srgbClr val="805A9F"/>
                </a:solidFill>
                <a:latin typeface="Arial" charset="0"/>
              </a:rPr>
              <a:t>formosus</a:t>
            </a:r>
            <a:endParaRPr lang="en-US" sz="2000" i="1" dirty="0">
              <a:solidFill>
                <a:srgbClr val="805A9F"/>
              </a:solidFill>
              <a:latin typeface="Arial" charset="0"/>
            </a:endParaRPr>
          </a:p>
        </p:txBody>
      </p:sp>
      <p:sp>
        <p:nvSpPr>
          <p:cNvPr id="10" name="Text Box 31"/>
          <p:cNvSpPr txBox="1">
            <a:spLocks noChangeArrowheads="1"/>
          </p:cNvSpPr>
          <p:nvPr/>
        </p:nvSpPr>
        <p:spPr bwMode="auto">
          <a:xfrm>
            <a:off x="6499543" y="6217300"/>
            <a:ext cx="1355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000000"/>
                </a:solidFill>
                <a:latin typeface="Arial" charset="0"/>
              </a:rPr>
              <a:t>A. </a:t>
            </a:r>
            <a:r>
              <a:rPr lang="en-US" sz="2000" i="1" dirty="0" err="1" smtClean="0">
                <a:solidFill>
                  <a:srgbClr val="000000"/>
                </a:solidFill>
                <a:latin typeface="Arial" charset="0"/>
              </a:rPr>
              <a:t>millsae</a:t>
            </a:r>
            <a:endParaRPr lang="en-US" sz="2000" i="1" dirty="0">
              <a:solidFill>
                <a:srgbClr val="000000"/>
              </a:solidFill>
              <a:latin typeface="Arial" charset="0"/>
            </a:endParaRPr>
          </a:p>
        </p:txBody>
      </p:sp>
      <p:sp>
        <p:nvSpPr>
          <p:cNvPr id="11" name="Text Box 31"/>
          <p:cNvSpPr txBox="1">
            <a:spLocks noChangeArrowheads="1"/>
          </p:cNvSpPr>
          <p:nvPr/>
        </p:nvSpPr>
        <p:spPr bwMode="auto">
          <a:xfrm>
            <a:off x="1935236" y="3387139"/>
            <a:ext cx="2590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FFFFFF"/>
                </a:solidFill>
                <a:latin typeface="Arial" charset="0"/>
              </a:rPr>
              <a:t>Isthmus of Panama</a:t>
            </a:r>
            <a:endParaRPr lang="en-US" sz="2200" dirty="0">
              <a:solidFill>
                <a:srgbClr val="FFFFFF"/>
              </a:solidFill>
              <a:latin typeface="Arial" charset="0"/>
            </a:endParaRPr>
          </a:p>
        </p:txBody>
      </p:sp>
      <p:sp>
        <p:nvSpPr>
          <p:cNvPr id="12" name="Text Box 31"/>
          <p:cNvSpPr txBox="1">
            <a:spLocks noChangeArrowheads="1"/>
          </p:cNvSpPr>
          <p:nvPr/>
        </p:nvSpPr>
        <p:spPr bwMode="auto">
          <a:xfrm>
            <a:off x="2467324" y="2176185"/>
            <a:ext cx="2265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0AA6DB"/>
                </a:solidFill>
                <a:latin typeface="Arial" charset="0"/>
              </a:rPr>
              <a:t>ATLANTIC OCEAN</a:t>
            </a:r>
            <a:endParaRPr lang="en-US" sz="2000" i="1" dirty="0">
              <a:solidFill>
                <a:srgbClr val="0AA6DB"/>
              </a:solidFill>
              <a:latin typeface="Arial" charset="0"/>
            </a:endParaRPr>
          </a:p>
        </p:txBody>
      </p:sp>
      <p:sp>
        <p:nvSpPr>
          <p:cNvPr id="13" name="Text Box 31"/>
          <p:cNvSpPr txBox="1">
            <a:spLocks noChangeArrowheads="1"/>
          </p:cNvSpPr>
          <p:nvPr/>
        </p:nvSpPr>
        <p:spPr bwMode="auto">
          <a:xfrm>
            <a:off x="5155093" y="4249568"/>
            <a:ext cx="2077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i="1" dirty="0" smtClean="0">
                <a:solidFill>
                  <a:srgbClr val="0AA6DB"/>
                </a:solidFill>
                <a:latin typeface="Arial" charset="0"/>
              </a:rPr>
              <a:t>PACIFIC OCEAN</a:t>
            </a:r>
            <a:endParaRPr lang="en-US" sz="2000" i="1" dirty="0">
              <a:solidFill>
                <a:srgbClr val="0AA6DB"/>
              </a:solidFill>
              <a:latin typeface="Arial" charset="0"/>
            </a:endParaRPr>
          </a:p>
        </p:txBody>
      </p:sp>
    </p:spTree>
    <p:extLst>
      <p:ext uri="{BB962C8B-B14F-4D97-AF65-F5344CB8AC3E}">
        <p14:creationId xmlns:p14="http://schemas.microsoft.com/office/powerpoint/2010/main" val="1900428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14.6 Sympatric speciation takes place without geographic isolation</a:t>
            </a:r>
            <a:endParaRPr lang="en-US" dirty="0"/>
          </a:p>
        </p:txBody>
      </p:sp>
      <p:sp>
        <p:nvSpPr>
          <p:cNvPr id="3" name="Content Placeholder 2"/>
          <p:cNvSpPr>
            <a:spLocks noGrp="1"/>
          </p:cNvSpPr>
          <p:nvPr>
            <p:ph idx="1"/>
          </p:nvPr>
        </p:nvSpPr>
        <p:spPr>
          <a:xfrm>
            <a:off x="313268" y="1600200"/>
            <a:ext cx="8597384" cy="4758267"/>
          </a:xfrm>
        </p:spPr>
        <p:txBody>
          <a:bodyPr/>
          <a:lstStyle/>
          <a:p>
            <a:r>
              <a:rPr lang="en-US" sz="2400" b="1" dirty="0" smtClean="0"/>
              <a:t>Sympatric speciation</a:t>
            </a:r>
            <a:r>
              <a:rPr lang="en-US" sz="2400" dirty="0" smtClean="0"/>
              <a:t> occurs when a new species arises within the same geographic area as its parent species.</a:t>
            </a:r>
          </a:p>
          <a:p>
            <a:endParaRPr lang="en-US" sz="2400" dirty="0" smtClean="0"/>
          </a:p>
          <a:p>
            <a:r>
              <a:rPr lang="en-US" sz="2400" dirty="0" smtClean="0"/>
              <a:t>Gene flow between populations may be reduced by</a:t>
            </a:r>
          </a:p>
          <a:p>
            <a:pPr lvl="1"/>
            <a:r>
              <a:rPr lang="en-US" sz="2400" dirty="0" smtClean="0"/>
              <a:t>Polyploidy</a:t>
            </a:r>
          </a:p>
          <a:p>
            <a:pPr lvl="2"/>
            <a:r>
              <a:rPr lang="en-US" sz="2000" dirty="0"/>
              <a:t>An organism that has more than 2 complete sets of chromosomes as a result of an accident of cell division</a:t>
            </a:r>
            <a:r>
              <a:rPr lang="en-US" sz="2000" dirty="0" smtClean="0"/>
              <a:t>.</a:t>
            </a:r>
            <a:endParaRPr lang="en-US" sz="2200" dirty="0"/>
          </a:p>
          <a:p>
            <a:pPr lvl="1"/>
            <a:r>
              <a:rPr lang="en-US" sz="2400" dirty="0" smtClean="0"/>
              <a:t>habitat differentiation</a:t>
            </a:r>
            <a:endParaRPr lang="en-US" sz="2200" dirty="0" smtClean="0"/>
          </a:p>
          <a:p>
            <a:pPr lvl="1"/>
            <a:r>
              <a:rPr lang="en-US" sz="2400" dirty="0" smtClean="0"/>
              <a:t>sexual selection</a:t>
            </a:r>
          </a:p>
          <a:p>
            <a:pPr lvl="2"/>
            <a:r>
              <a:rPr lang="en-US" sz="2200" dirty="0" smtClean="0"/>
              <a:t>Form of natural selection in which individuals with certain inherited traits are more likely to obtain mates.</a:t>
            </a:r>
            <a:endParaRPr lang="en-US" sz="2200" dirty="0"/>
          </a:p>
        </p:txBody>
      </p:sp>
    </p:spTree>
    <p:extLst>
      <p:ext uri="{BB962C8B-B14F-4D97-AF65-F5344CB8AC3E}">
        <p14:creationId xmlns:p14="http://schemas.microsoft.com/office/powerpoint/2010/main" val="257010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23140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14_07_0WheatEvolution-U.jpg"/>
          <p:cNvPicPr>
            <a:picLocks noChangeAspect="1"/>
          </p:cNvPicPr>
          <p:nvPr/>
        </p:nvPicPr>
        <p:blipFill rotWithShape="1">
          <a:blip r:embed="rId3" cstate="email">
            <a:extLst>
              <a:ext uri="{28A0092B-C50C-407E-A947-70E740481C1C}">
                <a14:useLocalDpi xmlns:a14="http://schemas.microsoft.com/office/drawing/2010/main" val="0"/>
              </a:ext>
            </a:extLst>
          </a:blip>
          <a:srcRect b="2160"/>
          <a:stretch/>
        </p:blipFill>
        <p:spPr>
          <a:xfrm>
            <a:off x="1063752" y="137160"/>
            <a:ext cx="7016496" cy="64414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14.7-0</a:t>
            </a:r>
            <a:endParaRPr lang="en-US" sz="1200" dirty="0">
              <a:latin typeface="Arial" charset="0"/>
            </a:endParaRPr>
          </a:p>
        </p:txBody>
      </p:sp>
      <p:sp>
        <p:nvSpPr>
          <p:cNvPr id="27" name="Text Box 31"/>
          <p:cNvSpPr txBox="1">
            <a:spLocks noChangeArrowheads="1"/>
          </p:cNvSpPr>
          <p:nvPr/>
        </p:nvSpPr>
        <p:spPr bwMode="auto">
          <a:xfrm>
            <a:off x="3981497" y="1279682"/>
            <a:ext cx="1170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Wild </a:t>
            </a:r>
            <a:r>
              <a:rPr lang="en-US" sz="1000" i="1" dirty="0" err="1" smtClean="0">
                <a:solidFill>
                  <a:srgbClr val="000000"/>
                </a:solidFill>
                <a:latin typeface="Arial" charset="0"/>
              </a:rPr>
              <a:t>Triticum</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(14 chromosomes)</a:t>
            </a:r>
            <a:endParaRPr lang="en-US" sz="1000" dirty="0">
              <a:solidFill>
                <a:srgbClr val="000000"/>
              </a:solidFill>
              <a:latin typeface="Arial" charset="0"/>
            </a:endParaRPr>
          </a:p>
        </p:txBody>
      </p:sp>
      <p:sp>
        <p:nvSpPr>
          <p:cNvPr id="7" name="Text Box 31"/>
          <p:cNvSpPr txBox="1">
            <a:spLocks noChangeArrowheads="1"/>
          </p:cNvSpPr>
          <p:nvPr/>
        </p:nvSpPr>
        <p:spPr bwMode="auto">
          <a:xfrm>
            <a:off x="1170569" y="1288149"/>
            <a:ext cx="140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Domesticated</a:t>
            </a:r>
            <a:br>
              <a:rPr lang="en-US" sz="1000" dirty="0" smtClean="0">
                <a:solidFill>
                  <a:srgbClr val="000000"/>
                </a:solidFill>
                <a:latin typeface="Arial" charset="0"/>
              </a:rPr>
            </a:br>
            <a:r>
              <a:rPr lang="en-US" sz="1000" i="1" dirty="0" err="1" smtClean="0">
                <a:solidFill>
                  <a:srgbClr val="000000"/>
                </a:solidFill>
                <a:latin typeface="Arial" charset="0"/>
              </a:rPr>
              <a:t>Triticum</a:t>
            </a:r>
            <a:r>
              <a:rPr lang="en-US" sz="1000" i="1" dirty="0" smtClean="0">
                <a:solidFill>
                  <a:srgbClr val="000000"/>
                </a:solidFill>
                <a:latin typeface="Arial" charset="0"/>
              </a:rPr>
              <a:t> </a:t>
            </a:r>
            <a:r>
              <a:rPr lang="en-US" sz="1000" i="1" dirty="0" err="1" smtClean="0">
                <a:solidFill>
                  <a:srgbClr val="000000"/>
                </a:solidFill>
                <a:latin typeface="Arial" charset="0"/>
              </a:rPr>
              <a:t>monococcum</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(14 chromosomes)</a:t>
            </a:r>
            <a:endParaRPr lang="en-US" sz="1000" dirty="0">
              <a:solidFill>
                <a:srgbClr val="000000"/>
              </a:solidFill>
              <a:latin typeface="Arial" charset="0"/>
            </a:endParaRPr>
          </a:p>
        </p:txBody>
      </p:sp>
      <p:sp>
        <p:nvSpPr>
          <p:cNvPr id="8" name="Text Box 31"/>
          <p:cNvSpPr txBox="1">
            <a:spLocks noChangeArrowheads="1"/>
          </p:cNvSpPr>
          <p:nvPr/>
        </p:nvSpPr>
        <p:spPr bwMode="auto">
          <a:xfrm>
            <a:off x="2195031" y="2321081"/>
            <a:ext cx="1170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Sterile hybrid</a:t>
            </a:r>
            <a:br>
              <a:rPr lang="en-US" sz="1000" dirty="0" smtClean="0">
                <a:solidFill>
                  <a:srgbClr val="000000"/>
                </a:solidFill>
                <a:latin typeface="Arial" charset="0"/>
              </a:rPr>
            </a:br>
            <a:r>
              <a:rPr lang="en-US" sz="1000" dirty="0" smtClean="0">
                <a:solidFill>
                  <a:srgbClr val="000000"/>
                </a:solidFill>
                <a:latin typeface="Arial" charset="0"/>
              </a:rPr>
              <a:t>(14 chromosomes)</a:t>
            </a:r>
            <a:endParaRPr lang="en-US" sz="1000" dirty="0">
              <a:solidFill>
                <a:srgbClr val="000000"/>
              </a:solidFill>
              <a:latin typeface="Arial" charset="0"/>
            </a:endParaRPr>
          </a:p>
        </p:txBody>
      </p:sp>
      <p:sp>
        <p:nvSpPr>
          <p:cNvPr id="9" name="Text Box 31"/>
          <p:cNvSpPr txBox="1">
            <a:spLocks noChangeArrowheads="1"/>
          </p:cNvSpPr>
          <p:nvPr/>
        </p:nvSpPr>
        <p:spPr bwMode="auto">
          <a:xfrm>
            <a:off x="1179031" y="3565681"/>
            <a:ext cx="1170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T. </a:t>
            </a:r>
            <a:r>
              <a:rPr lang="en-US" sz="1000" i="1" dirty="0" err="1" smtClean="0">
                <a:solidFill>
                  <a:srgbClr val="000000"/>
                </a:solidFill>
                <a:latin typeface="Arial" charset="0"/>
              </a:rPr>
              <a:t>turgidum</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Emmer wheat</a:t>
            </a:r>
            <a:br>
              <a:rPr lang="en-US" sz="1000" dirty="0" smtClean="0">
                <a:solidFill>
                  <a:srgbClr val="000000"/>
                </a:solidFill>
                <a:latin typeface="Arial" charset="0"/>
              </a:rPr>
            </a:br>
            <a:r>
              <a:rPr lang="en-US" sz="1000" dirty="0" smtClean="0">
                <a:solidFill>
                  <a:srgbClr val="000000"/>
                </a:solidFill>
                <a:latin typeface="Arial" charset="0"/>
              </a:rPr>
              <a:t>(28 chromosomes)</a:t>
            </a:r>
            <a:endParaRPr lang="en-US" sz="1000" dirty="0">
              <a:solidFill>
                <a:srgbClr val="000000"/>
              </a:solidFill>
              <a:latin typeface="Arial" charset="0"/>
            </a:endParaRPr>
          </a:p>
        </p:txBody>
      </p:sp>
      <p:sp>
        <p:nvSpPr>
          <p:cNvPr id="10" name="Text Box 31"/>
          <p:cNvSpPr txBox="1">
            <a:spLocks noChangeArrowheads="1"/>
          </p:cNvSpPr>
          <p:nvPr/>
        </p:nvSpPr>
        <p:spPr bwMode="auto">
          <a:xfrm>
            <a:off x="3668231" y="3574149"/>
            <a:ext cx="1170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Wild </a:t>
            </a:r>
            <a:br>
              <a:rPr lang="en-US" sz="1000" dirty="0" smtClean="0">
                <a:solidFill>
                  <a:srgbClr val="000000"/>
                </a:solidFill>
                <a:latin typeface="Arial" charset="0"/>
              </a:rPr>
            </a:br>
            <a:r>
              <a:rPr lang="en-US" sz="1000" i="1" dirty="0" smtClean="0">
                <a:solidFill>
                  <a:srgbClr val="000000"/>
                </a:solidFill>
                <a:latin typeface="Arial" charset="0"/>
              </a:rPr>
              <a:t>T. </a:t>
            </a:r>
            <a:r>
              <a:rPr lang="en-US" sz="1000" i="1" dirty="0" err="1" smtClean="0">
                <a:solidFill>
                  <a:srgbClr val="000000"/>
                </a:solidFill>
                <a:latin typeface="Arial" charset="0"/>
              </a:rPr>
              <a:t>tauschii</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(14 chromosomes)</a:t>
            </a:r>
            <a:endParaRPr lang="en-US" sz="1000" dirty="0">
              <a:solidFill>
                <a:srgbClr val="000000"/>
              </a:solidFill>
              <a:latin typeface="Arial" charset="0"/>
            </a:endParaRPr>
          </a:p>
        </p:txBody>
      </p:sp>
      <p:sp>
        <p:nvSpPr>
          <p:cNvPr id="11" name="Text Box 31"/>
          <p:cNvSpPr txBox="1">
            <a:spLocks noChangeArrowheads="1"/>
          </p:cNvSpPr>
          <p:nvPr/>
        </p:nvSpPr>
        <p:spPr bwMode="auto">
          <a:xfrm>
            <a:off x="2491364" y="6054880"/>
            <a:ext cx="1170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T. </a:t>
            </a:r>
            <a:r>
              <a:rPr lang="en-US" sz="1000" i="1" dirty="0" err="1" smtClean="0">
                <a:solidFill>
                  <a:srgbClr val="000000"/>
                </a:solidFill>
                <a:latin typeface="Arial" charset="0"/>
              </a:rPr>
              <a:t>aestivum</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Bread wheat</a:t>
            </a:r>
            <a:br>
              <a:rPr lang="en-US" sz="1000" dirty="0" smtClean="0">
                <a:solidFill>
                  <a:srgbClr val="000000"/>
                </a:solidFill>
                <a:latin typeface="Arial" charset="0"/>
              </a:rPr>
            </a:br>
            <a:r>
              <a:rPr lang="en-US" sz="1000" dirty="0" smtClean="0">
                <a:solidFill>
                  <a:srgbClr val="000000"/>
                </a:solidFill>
                <a:latin typeface="Arial" charset="0"/>
              </a:rPr>
              <a:t>(42 chromosomes)</a:t>
            </a:r>
            <a:endParaRPr lang="en-US" sz="1000" dirty="0">
              <a:solidFill>
                <a:srgbClr val="000000"/>
              </a:solidFill>
              <a:latin typeface="Arial" charset="0"/>
            </a:endParaRPr>
          </a:p>
        </p:txBody>
      </p:sp>
      <p:sp>
        <p:nvSpPr>
          <p:cNvPr id="12" name="Text Box 31"/>
          <p:cNvSpPr txBox="1">
            <a:spLocks noChangeArrowheads="1"/>
          </p:cNvSpPr>
          <p:nvPr/>
        </p:nvSpPr>
        <p:spPr bwMode="auto">
          <a:xfrm>
            <a:off x="2189284" y="4725614"/>
            <a:ext cx="1164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Sterile hybrid</a:t>
            </a:r>
            <a:r>
              <a:rPr lang="en-US" sz="1000" i="1" dirty="0" smtClean="0">
                <a:solidFill>
                  <a:srgbClr val="000000"/>
                </a:solidFill>
                <a:latin typeface="Arial" charset="0"/>
              </a:rPr>
              <a:t/>
            </a:r>
            <a:br>
              <a:rPr lang="en-US" sz="1000" i="1" dirty="0" smtClean="0">
                <a:solidFill>
                  <a:srgbClr val="000000"/>
                </a:solidFill>
                <a:latin typeface="Arial" charset="0"/>
              </a:rPr>
            </a:br>
            <a:r>
              <a:rPr lang="en-US" sz="1000" dirty="0" smtClean="0">
                <a:solidFill>
                  <a:srgbClr val="000000"/>
                </a:solidFill>
                <a:latin typeface="Arial" charset="0"/>
              </a:rPr>
              <a:t>(21 chromosomes</a:t>
            </a:r>
            <a:r>
              <a:rPr lang="en-US" sz="1000" dirty="0">
                <a:solidFill>
                  <a:srgbClr val="000000"/>
                </a:solidFill>
                <a:latin typeface="Arial" charset="0"/>
              </a:rPr>
              <a:t>)</a:t>
            </a:r>
          </a:p>
        </p:txBody>
      </p:sp>
      <p:grpSp>
        <p:nvGrpSpPr>
          <p:cNvPr id="4" name="Group 3"/>
          <p:cNvGrpSpPr/>
          <p:nvPr/>
        </p:nvGrpSpPr>
        <p:grpSpPr>
          <a:xfrm>
            <a:off x="2844082" y="1746409"/>
            <a:ext cx="154317" cy="154317"/>
            <a:chOff x="2844082" y="1746409"/>
            <a:chExt cx="154317" cy="154317"/>
          </a:xfrm>
        </p:grpSpPr>
        <p:sp>
          <p:nvSpPr>
            <p:cNvPr id="14" name="Oval 13"/>
            <p:cNvSpPr>
              <a:spLocks noChangeAspect="1"/>
            </p:cNvSpPr>
            <p:nvPr/>
          </p:nvSpPr>
          <p:spPr bwMode="auto">
            <a:xfrm>
              <a:off x="2844082" y="1746409"/>
              <a:ext cx="154317" cy="1543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5" name="Text Box 31"/>
            <p:cNvSpPr txBox="1">
              <a:spLocks noChangeArrowheads="1"/>
            </p:cNvSpPr>
            <p:nvPr/>
          </p:nvSpPr>
          <p:spPr bwMode="auto">
            <a:xfrm>
              <a:off x="2892827" y="1757655"/>
              <a:ext cx="57057" cy="123111"/>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800" dirty="0" smtClean="0">
                  <a:solidFill>
                    <a:srgbClr val="FFFFFF"/>
                  </a:solidFill>
                  <a:latin typeface="Arial" charset="0"/>
                </a:rPr>
                <a:t>1</a:t>
              </a:r>
              <a:endParaRPr lang="en-US" sz="800" dirty="0">
                <a:solidFill>
                  <a:srgbClr val="FFFFFF"/>
                </a:solidFill>
                <a:latin typeface="Arial" charset="0"/>
              </a:endParaRPr>
            </a:p>
          </p:txBody>
        </p:sp>
      </p:grpSp>
      <p:grpSp>
        <p:nvGrpSpPr>
          <p:cNvPr id="17" name="Group 16"/>
          <p:cNvGrpSpPr/>
          <p:nvPr/>
        </p:nvGrpSpPr>
        <p:grpSpPr>
          <a:xfrm>
            <a:off x="2056682" y="2935976"/>
            <a:ext cx="154317" cy="154317"/>
            <a:chOff x="2844082" y="1746409"/>
            <a:chExt cx="154317" cy="154317"/>
          </a:xfrm>
        </p:grpSpPr>
        <p:sp>
          <p:nvSpPr>
            <p:cNvPr id="18" name="Oval 17"/>
            <p:cNvSpPr>
              <a:spLocks noChangeAspect="1"/>
            </p:cNvSpPr>
            <p:nvPr/>
          </p:nvSpPr>
          <p:spPr bwMode="auto">
            <a:xfrm>
              <a:off x="2844082" y="1746409"/>
              <a:ext cx="154317" cy="1543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19" name="Text Box 31"/>
            <p:cNvSpPr txBox="1">
              <a:spLocks noChangeArrowheads="1"/>
            </p:cNvSpPr>
            <p:nvPr/>
          </p:nvSpPr>
          <p:spPr bwMode="auto">
            <a:xfrm>
              <a:off x="2892827" y="1757655"/>
              <a:ext cx="57057" cy="123111"/>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800" dirty="0" smtClean="0">
                  <a:solidFill>
                    <a:srgbClr val="FFFFFF"/>
                  </a:solidFill>
                  <a:latin typeface="Arial" charset="0"/>
                </a:rPr>
                <a:t>2</a:t>
              </a:r>
              <a:endParaRPr lang="en-US" sz="800" dirty="0">
                <a:solidFill>
                  <a:srgbClr val="FFFFFF"/>
                </a:solidFill>
                <a:latin typeface="Arial" charset="0"/>
              </a:endParaRPr>
            </a:p>
          </p:txBody>
        </p:sp>
      </p:grpSp>
      <p:grpSp>
        <p:nvGrpSpPr>
          <p:cNvPr id="20" name="Group 19"/>
          <p:cNvGrpSpPr/>
          <p:nvPr/>
        </p:nvGrpSpPr>
        <p:grpSpPr>
          <a:xfrm>
            <a:off x="2844082" y="4129776"/>
            <a:ext cx="154317" cy="154317"/>
            <a:chOff x="2844082" y="1746409"/>
            <a:chExt cx="154317" cy="154317"/>
          </a:xfrm>
        </p:grpSpPr>
        <p:sp>
          <p:nvSpPr>
            <p:cNvPr id="21" name="Oval 20"/>
            <p:cNvSpPr>
              <a:spLocks noChangeAspect="1"/>
            </p:cNvSpPr>
            <p:nvPr/>
          </p:nvSpPr>
          <p:spPr bwMode="auto">
            <a:xfrm>
              <a:off x="2844082" y="1746409"/>
              <a:ext cx="154317" cy="1543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22" name="Text Box 31"/>
            <p:cNvSpPr txBox="1">
              <a:spLocks noChangeArrowheads="1"/>
            </p:cNvSpPr>
            <p:nvPr/>
          </p:nvSpPr>
          <p:spPr bwMode="auto">
            <a:xfrm>
              <a:off x="2892827" y="1757655"/>
              <a:ext cx="57057" cy="123111"/>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800" dirty="0" smtClean="0">
                  <a:solidFill>
                    <a:srgbClr val="FFFFFF"/>
                  </a:solidFill>
                  <a:latin typeface="Arial" charset="0"/>
                </a:rPr>
                <a:t>3</a:t>
              </a:r>
              <a:endParaRPr lang="en-US" sz="800" dirty="0">
                <a:solidFill>
                  <a:srgbClr val="FFFFFF"/>
                </a:solidFill>
                <a:latin typeface="Arial" charset="0"/>
              </a:endParaRPr>
            </a:p>
          </p:txBody>
        </p:sp>
      </p:grpSp>
      <p:grpSp>
        <p:nvGrpSpPr>
          <p:cNvPr id="23" name="Group 22"/>
          <p:cNvGrpSpPr/>
          <p:nvPr/>
        </p:nvGrpSpPr>
        <p:grpSpPr>
          <a:xfrm>
            <a:off x="1104181" y="5133076"/>
            <a:ext cx="154317" cy="154317"/>
            <a:chOff x="2844082" y="1746409"/>
            <a:chExt cx="154317" cy="154317"/>
          </a:xfrm>
        </p:grpSpPr>
        <p:sp>
          <p:nvSpPr>
            <p:cNvPr id="24" name="Oval 23"/>
            <p:cNvSpPr>
              <a:spLocks noChangeAspect="1"/>
            </p:cNvSpPr>
            <p:nvPr/>
          </p:nvSpPr>
          <p:spPr bwMode="auto">
            <a:xfrm>
              <a:off x="2844082" y="1746409"/>
              <a:ext cx="154317" cy="154317"/>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sp>
          <p:nvSpPr>
            <p:cNvPr id="25" name="Text Box 31"/>
            <p:cNvSpPr txBox="1">
              <a:spLocks noChangeArrowheads="1"/>
            </p:cNvSpPr>
            <p:nvPr/>
          </p:nvSpPr>
          <p:spPr bwMode="auto">
            <a:xfrm>
              <a:off x="2889296" y="1757655"/>
              <a:ext cx="64120" cy="123111"/>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800" dirty="0" smtClean="0">
                  <a:solidFill>
                    <a:srgbClr val="FFFFFF"/>
                  </a:solidFill>
                  <a:latin typeface="Arial" charset="0"/>
                </a:rPr>
                <a:t>4</a:t>
              </a:r>
              <a:endParaRPr lang="en-US" sz="800" dirty="0">
                <a:solidFill>
                  <a:srgbClr val="FFFFFF"/>
                </a:solidFill>
                <a:latin typeface="Arial" charset="0"/>
              </a:endParaRPr>
            </a:p>
          </p:txBody>
        </p:sp>
      </p:grpSp>
      <p:grpSp>
        <p:nvGrpSpPr>
          <p:cNvPr id="28" name="Group 27"/>
          <p:cNvGrpSpPr/>
          <p:nvPr/>
        </p:nvGrpSpPr>
        <p:grpSpPr>
          <a:xfrm>
            <a:off x="3035300" y="1697567"/>
            <a:ext cx="884767" cy="245533"/>
            <a:chOff x="3035300" y="1697567"/>
            <a:chExt cx="884767" cy="245533"/>
          </a:xfrm>
        </p:grpSpPr>
        <p:sp>
          <p:nvSpPr>
            <p:cNvPr id="26" name="Text Box 31"/>
            <p:cNvSpPr txBox="1">
              <a:spLocks noChangeArrowheads="1"/>
            </p:cNvSpPr>
            <p:nvPr/>
          </p:nvSpPr>
          <p:spPr bwMode="auto">
            <a:xfrm>
              <a:off x="3067097" y="1741114"/>
              <a:ext cx="836691"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Hybridization</a:t>
              </a:r>
              <a:endParaRPr lang="en-US" sz="1000" i="1" dirty="0">
                <a:solidFill>
                  <a:srgbClr val="000000"/>
                </a:solidFill>
                <a:latin typeface="Arial" charset="0"/>
              </a:endParaRPr>
            </a:p>
          </p:txBody>
        </p:sp>
        <p:sp>
          <p:nvSpPr>
            <p:cNvPr id="5" name="Rectangle 4"/>
            <p:cNvSpPr/>
            <p:nvPr/>
          </p:nvSpPr>
          <p:spPr bwMode="auto">
            <a:xfrm>
              <a:off x="3035300" y="1697567"/>
              <a:ext cx="884767" cy="245533"/>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grpSp>
      <p:grpSp>
        <p:nvGrpSpPr>
          <p:cNvPr id="29" name="Group 28"/>
          <p:cNvGrpSpPr/>
          <p:nvPr/>
        </p:nvGrpSpPr>
        <p:grpSpPr>
          <a:xfrm>
            <a:off x="2247901" y="2874433"/>
            <a:ext cx="1337732" cy="406400"/>
            <a:chOff x="2247901" y="2874433"/>
            <a:chExt cx="1337732" cy="406400"/>
          </a:xfrm>
        </p:grpSpPr>
        <p:sp>
          <p:nvSpPr>
            <p:cNvPr id="31" name="Text Box 31"/>
            <p:cNvSpPr txBox="1">
              <a:spLocks noChangeArrowheads="1"/>
            </p:cNvSpPr>
            <p:nvPr/>
          </p:nvSpPr>
          <p:spPr bwMode="auto">
            <a:xfrm>
              <a:off x="2313562" y="2922213"/>
              <a:ext cx="1235751"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Cell division error</a:t>
              </a:r>
              <a:br>
                <a:rPr lang="en-US" sz="1000" dirty="0" smtClean="0">
                  <a:solidFill>
                    <a:srgbClr val="000000"/>
                  </a:solidFill>
                  <a:latin typeface="Arial" charset="0"/>
                </a:rPr>
              </a:br>
              <a:r>
                <a:rPr lang="en-US" sz="1000" dirty="0" smtClean="0">
                  <a:solidFill>
                    <a:srgbClr val="000000"/>
                  </a:solidFill>
                  <a:latin typeface="Arial" charset="0"/>
                </a:rPr>
                <a:t>and self-fertilization</a:t>
              </a:r>
              <a:endParaRPr lang="en-US" sz="1000" dirty="0">
                <a:solidFill>
                  <a:srgbClr val="000000"/>
                </a:solidFill>
                <a:latin typeface="Arial" charset="0"/>
              </a:endParaRPr>
            </a:p>
          </p:txBody>
        </p:sp>
        <p:sp>
          <p:nvSpPr>
            <p:cNvPr id="32" name="Rectangle 31"/>
            <p:cNvSpPr/>
            <p:nvPr/>
          </p:nvSpPr>
          <p:spPr bwMode="auto">
            <a:xfrm>
              <a:off x="2247901" y="2874433"/>
              <a:ext cx="1337732" cy="40640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grpSp>
      <p:grpSp>
        <p:nvGrpSpPr>
          <p:cNvPr id="34" name="Group 33"/>
          <p:cNvGrpSpPr/>
          <p:nvPr/>
        </p:nvGrpSpPr>
        <p:grpSpPr>
          <a:xfrm>
            <a:off x="3035300" y="4076700"/>
            <a:ext cx="884767" cy="245533"/>
            <a:chOff x="3035300" y="1697567"/>
            <a:chExt cx="884767" cy="245533"/>
          </a:xfrm>
        </p:grpSpPr>
        <p:sp>
          <p:nvSpPr>
            <p:cNvPr id="35" name="Text Box 31"/>
            <p:cNvSpPr txBox="1">
              <a:spLocks noChangeArrowheads="1"/>
            </p:cNvSpPr>
            <p:nvPr/>
          </p:nvSpPr>
          <p:spPr bwMode="auto">
            <a:xfrm>
              <a:off x="3067097" y="1741114"/>
              <a:ext cx="836691"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Hybridization</a:t>
              </a:r>
              <a:endParaRPr lang="en-US" sz="1000" i="1" dirty="0">
                <a:solidFill>
                  <a:srgbClr val="000000"/>
                </a:solidFill>
                <a:latin typeface="Arial" charset="0"/>
              </a:endParaRPr>
            </a:p>
          </p:txBody>
        </p:sp>
        <p:sp>
          <p:nvSpPr>
            <p:cNvPr id="36" name="Rectangle 35"/>
            <p:cNvSpPr/>
            <p:nvPr/>
          </p:nvSpPr>
          <p:spPr bwMode="auto">
            <a:xfrm>
              <a:off x="3035300" y="1697567"/>
              <a:ext cx="884767" cy="245533"/>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grpSp>
      <p:grpSp>
        <p:nvGrpSpPr>
          <p:cNvPr id="37" name="Group 36"/>
          <p:cNvGrpSpPr/>
          <p:nvPr/>
        </p:nvGrpSpPr>
        <p:grpSpPr>
          <a:xfrm>
            <a:off x="1303868" y="5096933"/>
            <a:ext cx="1337732" cy="406400"/>
            <a:chOff x="2247901" y="2874433"/>
            <a:chExt cx="1337732" cy="406400"/>
          </a:xfrm>
        </p:grpSpPr>
        <p:sp>
          <p:nvSpPr>
            <p:cNvPr id="38" name="Text Box 31"/>
            <p:cNvSpPr txBox="1">
              <a:spLocks noChangeArrowheads="1"/>
            </p:cNvSpPr>
            <p:nvPr/>
          </p:nvSpPr>
          <p:spPr bwMode="auto">
            <a:xfrm>
              <a:off x="2313562" y="2922213"/>
              <a:ext cx="1235751"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Cell division error</a:t>
              </a:r>
              <a:br>
                <a:rPr lang="en-US" sz="1000" dirty="0" smtClean="0">
                  <a:solidFill>
                    <a:srgbClr val="000000"/>
                  </a:solidFill>
                  <a:latin typeface="Arial" charset="0"/>
                </a:rPr>
              </a:br>
              <a:r>
                <a:rPr lang="en-US" sz="1000" dirty="0" smtClean="0">
                  <a:solidFill>
                    <a:srgbClr val="000000"/>
                  </a:solidFill>
                  <a:latin typeface="Arial" charset="0"/>
                </a:rPr>
                <a:t>and self-fertilization</a:t>
              </a:r>
              <a:endParaRPr lang="en-US" sz="1000" dirty="0">
                <a:solidFill>
                  <a:srgbClr val="000000"/>
                </a:solidFill>
                <a:latin typeface="Arial" charset="0"/>
              </a:endParaRPr>
            </a:p>
          </p:txBody>
        </p:sp>
        <p:sp>
          <p:nvSpPr>
            <p:cNvPr id="39" name="Rectangle 38"/>
            <p:cNvSpPr/>
            <p:nvPr/>
          </p:nvSpPr>
          <p:spPr bwMode="auto">
            <a:xfrm>
              <a:off x="2247901" y="2874433"/>
              <a:ext cx="1337732" cy="40640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Times" pitchFamily="84" charset="0"/>
                <a:ea typeface="ＭＳ Ｐゴシック" charset="0"/>
                <a:cs typeface="ＭＳ Ｐゴシック" charset="0"/>
              </a:endParaRPr>
            </a:p>
          </p:txBody>
        </p:sp>
      </p:grpSp>
      <p:sp>
        <p:nvSpPr>
          <p:cNvPr id="40" name="Text Box 31"/>
          <p:cNvSpPr txBox="1">
            <a:spLocks noChangeArrowheads="1"/>
          </p:cNvSpPr>
          <p:nvPr/>
        </p:nvSpPr>
        <p:spPr bwMode="auto">
          <a:xfrm>
            <a:off x="1995624" y="991816"/>
            <a:ext cx="1804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AA</a:t>
            </a:r>
            <a:endParaRPr lang="en-US" sz="1000" dirty="0">
              <a:solidFill>
                <a:srgbClr val="000000"/>
              </a:solidFill>
              <a:latin typeface="Arial" charset="0"/>
            </a:endParaRPr>
          </a:p>
        </p:txBody>
      </p:sp>
      <p:sp>
        <p:nvSpPr>
          <p:cNvPr id="41" name="Text Box 31"/>
          <p:cNvSpPr txBox="1">
            <a:spLocks noChangeArrowheads="1"/>
          </p:cNvSpPr>
          <p:nvPr/>
        </p:nvSpPr>
        <p:spPr bwMode="auto">
          <a:xfrm>
            <a:off x="3330979" y="996050"/>
            <a:ext cx="1852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BB</a:t>
            </a:r>
            <a:endParaRPr lang="en-US" sz="1000" dirty="0">
              <a:solidFill>
                <a:srgbClr val="000000"/>
              </a:solidFill>
              <a:latin typeface="Arial" charset="0"/>
            </a:endParaRPr>
          </a:p>
        </p:txBody>
      </p:sp>
      <p:sp>
        <p:nvSpPr>
          <p:cNvPr id="42" name="Text Box 31"/>
          <p:cNvSpPr txBox="1">
            <a:spLocks noChangeArrowheads="1"/>
          </p:cNvSpPr>
          <p:nvPr/>
        </p:nvSpPr>
        <p:spPr bwMode="auto">
          <a:xfrm>
            <a:off x="1896400" y="3324383"/>
            <a:ext cx="3704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AABB</a:t>
            </a:r>
            <a:endParaRPr lang="en-US" sz="1000" dirty="0">
              <a:solidFill>
                <a:srgbClr val="000000"/>
              </a:solidFill>
              <a:latin typeface="Arial" charset="0"/>
            </a:endParaRPr>
          </a:p>
        </p:txBody>
      </p:sp>
      <p:sp>
        <p:nvSpPr>
          <p:cNvPr id="43" name="Text Box 31"/>
          <p:cNvSpPr txBox="1">
            <a:spLocks noChangeArrowheads="1"/>
          </p:cNvSpPr>
          <p:nvPr/>
        </p:nvSpPr>
        <p:spPr bwMode="auto">
          <a:xfrm>
            <a:off x="2670577" y="2134816"/>
            <a:ext cx="1852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AB</a:t>
            </a:r>
            <a:endParaRPr lang="en-US" sz="1000" dirty="0">
              <a:solidFill>
                <a:srgbClr val="000000"/>
              </a:solidFill>
              <a:latin typeface="Arial" charset="0"/>
            </a:endParaRPr>
          </a:p>
        </p:txBody>
      </p:sp>
      <p:sp>
        <p:nvSpPr>
          <p:cNvPr id="44" name="Text Box 31"/>
          <p:cNvSpPr txBox="1">
            <a:spLocks noChangeArrowheads="1"/>
          </p:cNvSpPr>
          <p:nvPr/>
        </p:nvSpPr>
        <p:spPr bwMode="auto">
          <a:xfrm>
            <a:off x="3335212" y="3320151"/>
            <a:ext cx="1852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DD</a:t>
            </a:r>
            <a:endParaRPr lang="en-US" sz="1000" dirty="0">
              <a:solidFill>
                <a:srgbClr val="000000"/>
              </a:solidFill>
              <a:latin typeface="Arial" charset="0"/>
            </a:endParaRPr>
          </a:p>
        </p:txBody>
      </p:sp>
      <p:sp>
        <p:nvSpPr>
          <p:cNvPr id="45" name="Text Box 31"/>
          <p:cNvSpPr txBox="1">
            <a:spLocks noChangeArrowheads="1"/>
          </p:cNvSpPr>
          <p:nvPr/>
        </p:nvSpPr>
        <p:spPr bwMode="auto">
          <a:xfrm>
            <a:off x="2628505" y="4547818"/>
            <a:ext cx="2778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ABD</a:t>
            </a:r>
            <a:endParaRPr lang="en-US" sz="1000" dirty="0">
              <a:solidFill>
                <a:srgbClr val="000000"/>
              </a:solidFill>
              <a:latin typeface="Arial" charset="0"/>
            </a:endParaRPr>
          </a:p>
        </p:txBody>
      </p:sp>
      <p:sp>
        <p:nvSpPr>
          <p:cNvPr id="46" name="Text Box 31"/>
          <p:cNvSpPr txBox="1">
            <a:spLocks noChangeArrowheads="1"/>
          </p:cNvSpPr>
          <p:nvPr/>
        </p:nvSpPr>
        <p:spPr bwMode="auto">
          <a:xfrm>
            <a:off x="2481123" y="5805119"/>
            <a:ext cx="5556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AABBDD</a:t>
            </a:r>
            <a:endParaRPr lang="en-US" sz="1000" dirty="0">
              <a:solidFill>
                <a:srgbClr val="000000"/>
              </a:solidFill>
              <a:latin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281" y="2773017"/>
            <a:ext cx="3851602" cy="2056076"/>
          </a:xfrm>
          <a:prstGeom prst="rect">
            <a:avLst/>
          </a:prstGeom>
        </p:spPr>
      </p:pic>
    </p:spTree>
    <p:extLst>
      <p:ext uri="{BB962C8B-B14F-4D97-AF65-F5344CB8AC3E}">
        <p14:creationId xmlns:p14="http://schemas.microsoft.com/office/powerpoint/2010/main" val="3674802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 Notebooks:</a:t>
            </a:r>
            <a:endParaRPr lang="en-US" dirty="0"/>
          </a:p>
        </p:txBody>
      </p:sp>
      <p:sp>
        <p:nvSpPr>
          <p:cNvPr id="3" name="Content Placeholder 2"/>
          <p:cNvSpPr>
            <a:spLocks noGrp="1"/>
          </p:cNvSpPr>
          <p:nvPr>
            <p:ph idx="1"/>
          </p:nvPr>
        </p:nvSpPr>
        <p:spPr/>
        <p:txBody>
          <a:bodyPr/>
          <a:lstStyle/>
          <a:p>
            <a:pPr marL="0" indent="0">
              <a:buNone/>
            </a:pPr>
            <a:r>
              <a:rPr lang="en-US" dirty="0" smtClean="0"/>
              <a:t>#9. Differentiate between Allopatric and Sympatric Speciation and give an example of each.</a:t>
            </a:r>
            <a:endParaRPr lang="en-US" dirty="0"/>
          </a:p>
        </p:txBody>
      </p:sp>
    </p:spTree>
    <p:extLst>
      <p:ext uri="{BB962C8B-B14F-4D97-AF65-F5344CB8AC3E}">
        <p14:creationId xmlns:p14="http://schemas.microsoft.com/office/powerpoint/2010/main" val="309388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1" y="358970"/>
            <a:ext cx="5749986" cy="4978343"/>
          </a:xfrm>
          <a:prstGeom prst="rect">
            <a:avLst/>
          </a:prstGeom>
        </p:spPr>
      </p:pic>
    </p:spTree>
    <p:extLst>
      <p:ext uri="{BB962C8B-B14F-4D97-AF65-F5344CB8AC3E}">
        <p14:creationId xmlns:p14="http://schemas.microsoft.com/office/powerpoint/2010/main" val="418592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14.8 Isolated islands are often showcases of speciation</a:t>
            </a:r>
            <a:endParaRPr lang="en-US" dirty="0"/>
          </a:p>
        </p:txBody>
      </p:sp>
      <p:sp>
        <p:nvSpPr>
          <p:cNvPr id="3" name="Content Placeholder 2"/>
          <p:cNvSpPr>
            <a:spLocks noGrp="1"/>
          </p:cNvSpPr>
          <p:nvPr>
            <p:ph idx="1"/>
          </p:nvPr>
        </p:nvSpPr>
        <p:spPr/>
        <p:txBody>
          <a:bodyPr/>
          <a:lstStyle/>
          <a:p>
            <a:r>
              <a:rPr lang="en-US" sz="2400" dirty="0" smtClean="0"/>
              <a:t>Isolated island chains are often inhabited by unique collections of species.</a:t>
            </a:r>
          </a:p>
          <a:p>
            <a:endParaRPr lang="en-US" sz="2400" dirty="0" smtClean="0"/>
          </a:p>
          <a:p>
            <a:r>
              <a:rPr lang="en-US" sz="2400" dirty="0" smtClean="0"/>
              <a:t>Islands that have physically diverse habitats and that are far enough apart to permit populations to evolve in isolation</a:t>
            </a:r>
            <a:r>
              <a:rPr lang="en-US" sz="2400" dirty="0"/>
              <a:t> </a:t>
            </a:r>
            <a:r>
              <a:rPr lang="en-US" sz="2400" dirty="0" smtClean="0"/>
              <a:t>but close enough to allow occasional dispersions to occur</a:t>
            </a:r>
            <a:r>
              <a:rPr lang="en-US" sz="2400" dirty="0"/>
              <a:t> </a:t>
            </a:r>
            <a:r>
              <a:rPr lang="en-US" sz="2400" dirty="0" smtClean="0"/>
              <a:t>are often the sites of multiple speciation events. </a:t>
            </a:r>
          </a:p>
          <a:p>
            <a:endParaRPr lang="en-US" sz="2400" dirty="0" smtClean="0"/>
          </a:p>
          <a:p>
            <a:r>
              <a:rPr lang="en-US" sz="2400" b="1" dirty="0" smtClean="0"/>
              <a:t>Adaptive </a:t>
            </a:r>
            <a:r>
              <a:rPr lang="en-US" sz="2400" b="1" dirty="0"/>
              <a:t>R</a:t>
            </a:r>
            <a:r>
              <a:rPr lang="en-US" sz="2400" b="1" dirty="0" smtClean="0"/>
              <a:t>adiation: </a:t>
            </a:r>
            <a:r>
              <a:rPr lang="en-US" sz="2400" dirty="0" smtClean="0"/>
              <a:t>The evolution of many diverse species from a common ancestor is known as.</a:t>
            </a:r>
          </a:p>
        </p:txBody>
      </p:sp>
    </p:spTree>
    <p:extLst>
      <p:ext uri="{BB962C8B-B14F-4D97-AF65-F5344CB8AC3E}">
        <p14:creationId xmlns:p14="http://schemas.microsoft.com/office/powerpoint/2010/main" val="312993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_08_0GalapagosFinches-U.jpg"/>
          <p:cNvPicPr>
            <a:picLocks noChangeAspect="1"/>
          </p:cNvPicPr>
          <p:nvPr/>
        </p:nvPicPr>
        <p:blipFill rotWithShape="1">
          <a:blip r:embed="rId3" cstate="email">
            <a:extLst>
              <a:ext uri="{28A0092B-C50C-407E-A947-70E740481C1C}">
                <a14:useLocalDpi xmlns:a14="http://schemas.microsoft.com/office/drawing/2010/main" val="0"/>
              </a:ext>
            </a:extLst>
          </a:blip>
          <a:srcRect b="3447"/>
          <a:stretch/>
        </p:blipFill>
        <p:spPr>
          <a:xfrm>
            <a:off x="2459736" y="137160"/>
            <a:ext cx="4224528" cy="63567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14.8-0</a:t>
            </a:r>
            <a:endParaRPr lang="en-US" sz="1200" dirty="0">
              <a:latin typeface="Arial" charset="0"/>
            </a:endParaRPr>
          </a:p>
        </p:txBody>
      </p:sp>
      <p:sp>
        <p:nvSpPr>
          <p:cNvPr id="27" name="Text Box 31"/>
          <p:cNvSpPr txBox="1">
            <a:spLocks noChangeArrowheads="1"/>
          </p:cNvSpPr>
          <p:nvPr/>
        </p:nvSpPr>
        <p:spPr bwMode="auto">
          <a:xfrm>
            <a:off x="3913762" y="1931616"/>
            <a:ext cx="27736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Cactus-seed-eater (cactus finch)</a:t>
            </a:r>
            <a:endParaRPr lang="en-US" sz="1400" dirty="0">
              <a:solidFill>
                <a:srgbClr val="000000"/>
              </a:solidFill>
              <a:latin typeface="Arial" charset="0"/>
            </a:endParaRPr>
          </a:p>
        </p:txBody>
      </p:sp>
      <p:sp>
        <p:nvSpPr>
          <p:cNvPr id="5" name="Text Box 31"/>
          <p:cNvSpPr txBox="1">
            <a:spLocks noChangeArrowheads="1"/>
          </p:cNvSpPr>
          <p:nvPr/>
        </p:nvSpPr>
        <p:spPr bwMode="auto">
          <a:xfrm>
            <a:off x="3905295" y="4031349"/>
            <a:ext cx="1974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Tool-using insect-eater</a:t>
            </a:r>
            <a:br>
              <a:rPr lang="en-US" sz="1400" dirty="0" smtClean="0">
                <a:solidFill>
                  <a:srgbClr val="000000"/>
                </a:solidFill>
                <a:latin typeface="Arial" charset="0"/>
              </a:rPr>
            </a:br>
            <a:r>
              <a:rPr lang="en-US" sz="1400" dirty="0" smtClean="0">
                <a:solidFill>
                  <a:srgbClr val="000000"/>
                </a:solidFill>
                <a:latin typeface="Arial" charset="0"/>
              </a:rPr>
              <a:t>(woodpecker finch)</a:t>
            </a:r>
            <a:endParaRPr lang="en-US" sz="1400" dirty="0">
              <a:solidFill>
                <a:srgbClr val="000000"/>
              </a:solidFill>
              <a:latin typeface="Arial" charset="0"/>
            </a:endParaRPr>
          </a:p>
        </p:txBody>
      </p:sp>
      <p:sp>
        <p:nvSpPr>
          <p:cNvPr id="6" name="Text Box 31"/>
          <p:cNvSpPr txBox="1">
            <a:spLocks noChangeArrowheads="1"/>
          </p:cNvSpPr>
          <p:nvPr/>
        </p:nvSpPr>
        <p:spPr bwMode="auto">
          <a:xfrm>
            <a:off x="3913762" y="6308884"/>
            <a:ext cx="2663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Seed-eater (large ground finch)</a:t>
            </a:r>
            <a:endParaRPr lang="en-US" sz="1400" dirty="0">
              <a:solidFill>
                <a:srgbClr val="000000"/>
              </a:solidFill>
              <a:latin typeface="Arial" charset="0"/>
            </a:endParaRPr>
          </a:p>
        </p:txBody>
      </p:sp>
    </p:spTree>
    <p:extLst>
      <p:ext uri="{BB962C8B-B14F-4D97-AF65-F5344CB8AC3E}">
        <p14:creationId xmlns:p14="http://schemas.microsoft.com/office/powerpoint/2010/main" val="65702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14.11 Speciation can occur rapidly or slowly</a:t>
            </a:r>
            <a:endParaRPr lang="en-US" dirty="0"/>
          </a:p>
        </p:txBody>
      </p:sp>
      <p:sp>
        <p:nvSpPr>
          <p:cNvPr id="3" name="Content Placeholder 2"/>
          <p:cNvSpPr>
            <a:spLocks noGrp="1"/>
          </p:cNvSpPr>
          <p:nvPr>
            <p:ph idx="1"/>
          </p:nvPr>
        </p:nvSpPr>
        <p:spPr>
          <a:xfrm>
            <a:off x="230140" y="999836"/>
            <a:ext cx="8475133" cy="5493328"/>
          </a:xfrm>
        </p:spPr>
        <p:txBody>
          <a:bodyPr/>
          <a:lstStyle/>
          <a:p>
            <a:pPr marL="0" indent="0">
              <a:buNone/>
            </a:pPr>
            <a:r>
              <a:rPr lang="en-US" sz="2400" dirty="0" smtClean="0"/>
              <a:t>There are two models for the tempo of speciation.</a:t>
            </a:r>
          </a:p>
          <a:p>
            <a:pPr marL="0" indent="0">
              <a:buNone/>
            </a:pPr>
            <a:endParaRPr lang="en-US" sz="2400" dirty="0" smtClean="0"/>
          </a:p>
          <a:p>
            <a:pPr marL="971550" lvl="1" indent="-514350">
              <a:buFont typeface="+mj-lt"/>
              <a:buAutoNum type="arabicPeriod"/>
            </a:pPr>
            <a:r>
              <a:rPr lang="en-US" sz="2400" dirty="0" smtClean="0"/>
              <a:t>The </a:t>
            </a:r>
            <a:r>
              <a:rPr lang="en-US" sz="2400" b="1" dirty="0" smtClean="0"/>
              <a:t>punctuated equilibria</a:t>
            </a:r>
            <a:r>
              <a:rPr lang="en-US" sz="2400" dirty="0" smtClean="0"/>
              <a:t> model draws on the fossil record, where species change most as they arise from an ancestral species and then change relatively little for the rest of their existence. </a:t>
            </a:r>
          </a:p>
          <a:p>
            <a:pPr marL="971550" lvl="1" indent="-514350">
              <a:buFont typeface="+mj-lt"/>
              <a:buAutoNum type="arabicPeriod"/>
            </a:pPr>
            <a:endParaRPr lang="en-US" sz="2400" dirty="0" smtClean="0"/>
          </a:p>
          <a:p>
            <a:pPr marL="971550" lvl="1" indent="-514350">
              <a:buFont typeface="+mj-lt"/>
              <a:buAutoNum type="arabicPeriod"/>
            </a:pPr>
            <a:r>
              <a:rPr lang="en-US" sz="2400" dirty="0" smtClean="0"/>
              <a:t>Other species appear to have evolved more </a:t>
            </a:r>
            <a:r>
              <a:rPr lang="en-US" sz="2400" b="1" dirty="0" smtClean="0"/>
              <a:t>gradually</a:t>
            </a:r>
            <a:r>
              <a:rPr lang="en-US" sz="2400" dirty="0" smtClean="0"/>
              <a:t>.</a:t>
            </a:r>
          </a:p>
          <a:p>
            <a:pPr marL="457200" lvl="1" indent="0">
              <a:buNone/>
            </a:pPr>
            <a:r>
              <a:rPr lang="en-US" sz="2400" dirty="0" smtClean="0"/>
              <a:t> </a:t>
            </a:r>
          </a:p>
          <a:p>
            <a:r>
              <a:rPr lang="en-US" sz="2400" dirty="0" smtClean="0"/>
              <a:t>The time interval between speciation events varies from a few thousand years to tens of millions of years. </a:t>
            </a:r>
            <a:endParaRPr lang="en-US" sz="2400" dirty="0"/>
          </a:p>
        </p:txBody>
      </p:sp>
    </p:spTree>
    <p:extLst>
      <p:ext uri="{BB962C8B-B14F-4D97-AF65-F5344CB8AC3E}">
        <p14:creationId xmlns:p14="http://schemas.microsoft.com/office/powerpoint/2010/main" val="313112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Adaptations</a:t>
            </a:r>
            <a:endParaRPr lang="en-US" dirty="0"/>
          </a:p>
        </p:txBody>
      </p:sp>
      <p:sp>
        <p:nvSpPr>
          <p:cNvPr id="3" name="Content Placeholder 2"/>
          <p:cNvSpPr>
            <a:spLocks noGrp="1"/>
          </p:cNvSpPr>
          <p:nvPr>
            <p:ph idx="1"/>
          </p:nvPr>
        </p:nvSpPr>
        <p:spPr>
          <a:xfrm>
            <a:off x="255059" y="1019175"/>
            <a:ext cx="8475133" cy="4758267"/>
          </a:xfrm>
        </p:spPr>
        <p:txBody>
          <a:bodyPr/>
          <a:lstStyle/>
          <a:p>
            <a:r>
              <a:rPr lang="en-US" sz="2400" dirty="0" smtClean="0"/>
              <a:t>Adaptations </a:t>
            </a:r>
            <a:r>
              <a:rPr lang="en-US" sz="2400" dirty="0"/>
              <a:t>that affect how an </a:t>
            </a:r>
            <a:r>
              <a:rPr lang="en-US" sz="2400" dirty="0" smtClean="0"/>
              <a:t>organism </a:t>
            </a:r>
            <a:r>
              <a:rPr lang="en-US" sz="2400" b="1" dirty="0" smtClean="0"/>
              <a:t>acts </a:t>
            </a:r>
          </a:p>
          <a:p>
            <a:endParaRPr lang="en-US" sz="2400" dirty="0"/>
          </a:p>
          <a:p>
            <a:endParaRPr lang="en-US" sz="2400" dirty="0" smtClean="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82" y="2059516"/>
            <a:ext cx="3866322" cy="22409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508" y="3460058"/>
            <a:ext cx="3821596" cy="2541361"/>
          </a:xfrm>
          <a:prstGeom prst="rect">
            <a:avLst/>
          </a:prstGeom>
        </p:spPr>
      </p:pic>
    </p:spTree>
    <p:extLst>
      <p:ext uri="{BB962C8B-B14F-4D97-AF65-F5344CB8AC3E}">
        <p14:creationId xmlns:p14="http://schemas.microsoft.com/office/powerpoint/2010/main" val="116257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296" y="222504"/>
            <a:ext cx="5931408" cy="6412992"/>
          </a:xfrm>
          <a:prstGeom prst="rect">
            <a:avLst/>
          </a:prstGeom>
        </p:spPr>
      </p:pic>
    </p:spTree>
    <p:extLst>
      <p:ext uri="{BB962C8B-B14F-4D97-AF65-F5344CB8AC3E}">
        <p14:creationId xmlns:p14="http://schemas.microsoft.com/office/powerpoint/2010/main" val="283034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In Notebooks: </a:t>
            </a:r>
            <a:endParaRPr lang="en-US" dirty="0"/>
          </a:p>
        </p:txBody>
      </p:sp>
      <p:sp>
        <p:nvSpPr>
          <p:cNvPr id="4" name="Content Placeholder 3"/>
          <p:cNvSpPr>
            <a:spLocks noGrp="1"/>
          </p:cNvSpPr>
          <p:nvPr>
            <p:ph idx="1"/>
          </p:nvPr>
        </p:nvSpPr>
        <p:spPr/>
        <p:txBody>
          <a:bodyPr/>
          <a:lstStyle/>
          <a:p>
            <a:pPr marL="0" indent="0">
              <a:buNone/>
            </a:pPr>
            <a:r>
              <a:rPr lang="en-US" dirty="0" smtClean="0"/>
              <a:t>#10. Differentiate between Punctuate Equilibrium and Gradualism. Give an example of each.</a:t>
            </a:r>
            <a:endParaRPr lang="en-US" dirty="0"/>
          </a:p>
        </p:txBody>
      </p:sp>
      <p:sp>
        <p:nvSpPr>
          <p:cNvPr id="2" name="Footer Placeholder 1"/>
          <p:cNvSpPr>
            <a:spLocks noGrp="1"/>
          </p:cNvSpPr>
          <p:nvPr>
            <p:ph type="ftr" sz="quarter" idx="4294967295"/>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104298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Macroevolution</a:t>
            </a:r>
            <a:endParaRPr lang="en-US" dirty="0"/>
          </a:p>
        </p:txBody>
      </p:sp>
      <p:pic>
        <p:nvPicPr>
          <p:cNvPr id="5" name="24_01Macroevolution_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14600" y="1905000"/>
            <a:ext cx="4114800" cy="3048000"/>
          </a:xfrm>
          <a:prstGeom prst="rect">
            <a:avLst/>
          </a:prstGeom>
        </p:spPr>
      </p:pic>
    </p:spTree>
    <p:extLst>
      <p:ext uri="{BB962C8B-B14F-4D97-AF65-F5344CB8AC3E}">
        <p14:creationId xmlns:p14="http://schemas.microsoft.com/office/powerpoint/2010/main" val="1554527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Adaptations </a:t>
            </a:r>
            <a:endParaRPr lang="en-US" dirty="0"/>
          </a:p>
        </p:txBody>
      </p:sp>
      <p:sp>
        <p:nvSpPr>
          <p:cNvPr id="3" name="Content Placeholder 2"/>
          <p:cNvSpPr>
            <a:spLocks noGrp="1"/>
          </p:cNvSpPr>
          <p:nvPr>
            <p:ph idx="1"/>
          </p:nvPr>
        </p:nvSpPr>
        <p:spPr>
          <a:xfrm>
            <a:off x="313267" y="862542"/>
            <a:ext cx="8475133" cy="4238096"/>
          </a:xfrm>
        </p:spPr>
        <p:txBody>
          <a:bodyPr/>
          <a:lstStyle/>
          <a:p>
            <a:pPr marL="0" indent="0">
              <a:buNone/>
            </a:pPr>
            <a:endParaRPr lang="en-US" sz="2400" b="1" dirty="0"/>
          </a:p>
          <a:p>
            <a:r>
              <a:rPr lang="en-US" sz="2400" dirty="0"/>
              <a:t>An organism's environment shapes its </a:t>
            </a:r>
            <a:r>
              <a:rPr lang="en-US" sz="2400" b="1" dirty="0" smtClean="0"/>
              <a:t>appearance</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97" y="2242550"/>
            <a:ext cx="4215069" cy="23694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541" y="3678305"/>
            <a:ext cx="3635859" cy="2391587"/>
          </a:xfrm>
          <a:prstGeom prst="rect">
            <a:avLst/>
          </a:prstGeom>
        </p:spPr>
      </p:pic>
    </p:spTree>
    <p:extLst>
      <p:ext uri="{BB962C8B-B14F-4D97-AF65-F5344CB8AC3E}">
        <p14:creationId xmlns:p14="http://schemas.microsoft.com/office/powerpoint/2010/main" val="153295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  </a:t>
            </a:r>
            <a:endParaRPr lang="en-US" dirty="0"/>
          </a:p>
        </p:txBody>
      </p:sp>
      <p:sp>
        <p:nvSpPr>
          <p:cNvPr id="3" name="Content Placeholder 2"/>
          <p:cNvSpPr>
            <a:spLocks noGrp="1"/>
          </p:cNvSpPr>
          <p:nvPr>
            <p:ph idx="1"/>
          </p:nvPr>
        </p:nvSpPr>
        <p:spPr>
          <a:xfrm>
            <a:off x="313267" y="1190625"/>
            <a:ext cx="8475133" cy="4758267"/>
          </a:xfrm>
        </p:spPr>
        <p:txBody>
          <a:bodyPr/>
          <a:lstStyle/>
          <a:p>
            <a:r>
              <a:rPr lang="en-US" sz="2400" dirty="0" smtClean="0"/>
              <a:t>Based </a:t>
            </a:r>
            <a:r>
              <a:rPr lang="en-US" sz="2400" dirty="0"/>
              <a:t>on </a:t>
            </a:r>
            <a:r>
              <a:rPr lang="en-US" sz="2400" b="1" dirty="0"/>
              <a:t>body chemistry and metabolism</a:t>
            </a:r>
            <a:r>
              <a:rPr lang="en-US" sz="2400" dirty="0"/>
              <a:t>, physiological adaptations </a:t>
            </a:r>
            <a:r>
              <a:rPr lang="en-US" sz="2400" i="1" dirty="0"/>
              <a:t>usually don't show from the outside</a:t>
            </a:r>
            <a:r>
              <a:rPr lang="en-US" sz="2400" dirty="0"/>
              <a:t>. </a:t>
            </a:r>
            <a:endParaRPr lang="en-US" sz="2400" dirty="0" smtClean="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86" y="2230966"/>
            <a:ext cx="3757483" cy="28181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60" y="3194188"/>
            <a:ext cx="4060135" cy="3045101"/>
          </a:xfrm>
          <a:prstGeom prst="rect">
            <a:avLst/>
          </a:prstGeom>
        </p:spPr>
      </p:pic>
    </p:spTree>
    <p:extLst>
      <p:ext uri="{BB962C8B-B14F-4D97-AF65-F5344CB8AC3E}">
        <p14:creationId xmlns:p14="http://schemas.microsoft.com/office/powerpoint/2010/main" val="65739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#8. Differentiate between the following types of adaptations: Behavioral, Structural, and Physiological.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13226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25450" y="2940543"/>
            <a:ext cx="8302625" cy="685800"/>
          </a:xfrm>
        </p:spPr>
        <p:txBody>
          <a:bodyPr/>
          <a:lstStyle/>
          <a:p>
            <a:r>
              <a:rPr lang="en-US" dirty="0" smtClean="0"/>
              <a:t>Defining Species</a:t>
            </a:r>
            <a:endParaRPr lang="en-US" dirty="0"/>
          </a:p>
        </p:txBody>
      </p:sp>
    </p:spTree>
    <p:extLst>
      <p:ext uri="{BB962C8B-B14F-4D97-AF65-F5344CB8AC3E}">
        <p14:creationId xmlns:p14="http://schemas.microsoft.com/office/powerpoint/2010/main" val="375113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 The origin of species is the source of </a:t>
            </a:r>
            <a:br>
              <a:rPr lang="en-US" dirty="0" smtClean="0"/>
            </a:br>
            <a:r>
              <a:rPr lang="en-US" dirty="0" smtClean="0"/>
              <a:t>biological diversity</a:t>
            </a:r>
            <a:endParaRPr lang="en-US" dirty="0"/>
          </a:p>
        </p:txBody>
      </p:sp>
      <p:sp>
        <p:nvSpPr>
          <p:cNvPr id="3" name="Content Placeholder 2"/>
          <p:cNvSpPr>
            <a:spLocks noGrp="1"/>
          </p:cNvSpPr>
          <p:nvPr>
            <p:ph idx="1"/>
          </p:nvPr>
        </p:nvSpPr>
        <p:spPr/>
        <p:txBody>
          <a:bodyPr/>
          <a:lstStyle/>
          <a:p>
            <a:r>
              <a:rPr lang="en-US" b="1" dirty="0" smtClean="0"/>
              <a:t>Microevolution</a:t>
            </a:r>
            <a:r>
              <a:rPr lang="en-US" dirty="0" smtClean="0"/>
              <a:t> is the change in the gene pool of a population from one generation to the next.</a:t>
            </a:r>
          </a:p>
          <a:p>
            <a:endParaRPr lang="en-US" dirty="0" smtClean="0"/>
          </a:p>
          <a:p>
            <a:r>
              <a:rPr lang="en-US" b="1" dirty="0" smtClean="0"/>
              <a:t>Speciation</a:t>
            </a:r>
            <a:r>
              <a:rPr lang="en-US" dirty="0" smtClean="0"/>
              <a:t> is the process by which one species splits into two or more species.</a:t>
            </a:r>
          </a:p>
          <a:p>
            <a:endParaRPr lang="en-US" dirty="0" smtClean="0"/>
          </a:p>
          <a:p>
            <a:r>
              <a:rPr lang="en-US" dirty="0" smtClean="0"/>
              <a:t>Each time speciation occurs, the </a:t>
            </a:r>
            <a:r>
              <a:rPr lang="en-US" b="1" dirty="0" smtClean="0"/>
              <a:t>diversity of life increases.</a:t>
            </a:r>
            <a:endParaRPr lang="en-US" b="1" dirty="0"/>
          </a:p>
        </p:txBody>
      </p:sp>
    </p:spTree>
    <p:extLst>
      <p:ext uri="{BB962C8B-B14F-4D97-AF65-F5344CB8AC3E}">
        <p14:creationId xmlns:p14="http://schemas.microsoft.com/office/powerpoint/2010/main" val="170937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_01DarwinSketch-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38072" y="496824"/>
            <a:ext cx="6467856" cy="586435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14.1</a:t>
            </a:r>
            <a:endParaRPr lang="en-US" sz="1200" dirty="0">
              <a:latin typeface="Arial" charset="0"/>
            </a:endParaRPr>
          </a:p>
        </p:txBody>
      </p:sp>
    </p:spTree>
    <p:extLst>
      <p:ext uri="{BB962C8B-B14F-4D97-AF65-F5344CB8AC3E}">
        <p14:creationId xmlns:p14="http://schemas.microsoft.com/office/powerpoint/2010/main" val="96015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1850</TotalTime>
  <Words>3263</Words>
  <Application>Microsoft Office PowerPoint</Application>
  <PresentationFormat>On-screen Show (4:3)</PresentationFormat>
  <Paragraphs>226</Paragraphs>
  <Slides>32</Slides>
  <Notes>18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ＭＳ Ｐゴシック</vt:lpstr>
      <vt:lpstr>Arial</vt:lpstr>
      <vt:lpstr>Calibri</vt:lpstr>
      <vt:lpstr>Symbol</vt:lpstr>
      <vt:lpstr>Times</vt:lpstr>
      <vt:lpstr>Times New Roman</vt:lpstr>
      <vt:lpstr>Office Theme</vt:lpstr>
      <vt:lpstr>Blank</vt:lpstr>
      <vt:lpstr>PowerPoint Presentation</vt:lpstr>
      <vt:lpstr>Adaptations </vt:lpstr>
      <vt:lpstr>Behavioral Adaptations</vt:lpstr>
      <vt:lpstr>Structural Adaptations </vt:lpstr>
      <vt:lpstr>Physiological Adaptations  </vt:lpstr>
      <vt:lpstr>Answer in Notebooks: </vt:lpstr>
      <vt:lpstr>PowerPoint Presentation</vt:lpstr>
      <vt:lpstr>14.1 The origin of species is the source of  biological diversity</vt:lpstr>
      <vt:lpstr>Figure 14.1</vt:lpstr>
      <vt:lpstr>14.1 The origin of species is the source of  biological diversity</vt:lpstr>
      <vt:lpstr>Figure 14.2a-0</vt:lpstr>
      <vt:lpstr>14.2 There are several ways to define a species </vt:lpstr>
      <vt:lpstr>Figure 14.2b</vt:lpstr>
      <vt:lpstr>14.2 There are several ways to define a species </vt:lpstr>
      <vt:lpstr>14.2 There are several ways to define a species </vt:lpstr>
      <vt:lpstr>Figure 14.2c-0</vt:lpstr>
      <vt:lpstr>PowerPoint Presentation</vt:lpstr>
      <vt:lpstr>14.4 In allopatric speciation, geographic isolation leads to speciation</vt:lpstr>
      <vt:lpstr>14.4 In allopatric speciation, geographic isolation leads to speciation</vt:lpstr>
      <vt:lpstr>Figure 14.4a-0</vt:lpstr>
      <vt:lpstr>Figure 14.4b</vt:lpstr>
      <vt:lpstr>14.6 Sympatric speciation takes place without geographic isolation</vt:lpstr>
      <vt:lpstr>PowerPoint Presentation</vt:lpstr>
      <vt:lpstr>Figure 14.7-0</vt:lpstr>
      <vt:lpstr>In Notebooks:</vt:lpstr>
      <vt:lpstr>PowerPoint Presentation</vt:lpstr>
      <vt:lpstr>14.8 Isolated islands are often showcases of speciation</vt:lpstr>
      <vt:lpstr>Figure 14.8-0</vt:lpstr>
      <vt:lpstr>14.11 Speciation can occur rapidly or slowly</vt:lpstr>
      <vt:lpstr>PowerPoint Presentation</vt:lpstr>
      <vt:lpstr>In Notebooks: </vt:lpstr>
      <vt:lpstr>Animation: Macroevolution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110</cp:revision>
  <dcterms:created xsi:type="dcterms:W3CDTF">2014-01-02T15:44:28Z</dcterms:created>
  <dcterms:modified xsi:type="dcterms:W3CDTF">2017-03-20T13:00:43Z</dcterms:modified>
</cp:coreProperties>
</file>