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BB9C-8217-4B2B-8742-7F8EB978B97D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0415-CC86-4633-BD6C-3E63C3377B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The Cellular Level of Organization</a:t>
            </a:r>
          </a:p>
          <a:p>
            <a:pPr>
              <a:buFontTx/>
              <a:buNone/>
            </a:pPr>
            <a:endParaRPr lang="en-US" b="1" dirty="0"/>
          </a:p>
        </p:txBody>
      </p:sp>
      <p:sp>
        <p:nvSpPr>
          <p:cNvPr id="2052" name="Rectangle 4" descr="wiley_tab_ch03"/>
          <p:cNvSpPr>
            <a:spLocks noGrp="1" noChangeAspect="1" noChangeArrowheads="1"/>
          </p:cNvSpPr>
          <p:nvPr isPhoto="1"/>
        </p:nvSpPr>
        <p:spPr bwMode="auto">
          <a:xfrm>
            <a:off x="4419600" y="2133600"/>
            <a:ext cx="4083050" cy="47244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4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ACROSS THE PLASMA MEMBRANE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Passive processes do not require energy expenditure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transport requires cellular energy.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Materials can also enter or leave the cell through vesicle transport.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moves substances down their concentration gradient with only their kinetic energy, moves from an area of higher concentration to lower concentration, cell does not expend energy.</a:t>
            </a: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Principles of </a:t>
            </a:r>
            <a:r>
              <a:rPr lang="en-US" dirty="0" smtClean="0"/>
              <a:t>Diffusion – a passive process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Diffusion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random mixing of particles that occurs in a solution as a result of the kinetic energy of the particles.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Diffusion rate across plasma membranes is influenced by several factors: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Steepness of the concentration gradient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Size or mass of the diffusing substance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Surface area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Diffusion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Diffusion Through the Lipid Bilayer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4724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important for gas exchange, absorption of some nutrients, and excretion of some wastes.</a:t>
            </a:r>
          </a:p>
        </p:txBody>
      </p:sp>
      <p:sp>
        <p:nvSpPr>
          <p:cNvPr id="73733" name="Rectangle 5" descr="w0060-nc"/>
          <p:cNvSpPr>
            <a:spLocks noGrp="1" noChangeAspect="1" noChangeArrowheads="1"/>
          </p:cNvSpPr>
          <p:nvPr isPhoto="1"/>
        </p:nvSpPr>
        <p:spPr bwMode="auto">
          <a:xfrm>
            <a:off x="4930775" y="1647825"/>
            <a:ext cx="4060825" cy="356235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3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399032"/>
          </a:xfrm>
        </p:spPr>
        <p:txBody>
          <a:bodyPr/>
          <a:lstStyle/>
          <a:p>
            <a:r>
              <a:rPr lang="en-US" dirty="0" smtClean="0"/>
              <a:t>Osmosis – passive process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581400" y="1219200"/>
            <a:ext cx="5334000" cy="5638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Osmosis is the net movement of a solvent through a selectively permeable 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membrane.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Osmosis occurs only when the membrane is permeable to water but not to certain solutes.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pic>
        <p:nvPicPr>
          <p:cNvPr id="79876" name="Picture 4" descr="170302"/>
          <p:cNvPicPr>
            <a:picLocks noChangeAspect="1" noChangeArrowheads="1"/>
          </p:cNvPicPr>
          <p:nvPr/>
        </p:nvPicPr>
        <p:blipFill>
          <a:blip r:embed="rId2" cstate="print"/>
          <a:srcRect l="999" t="1834" r="33435" b="9633"/>
          <a:stretch>
            <a:fillRect/>
          </a:stretch>
        </p:blipFill>
        <p:spPr bwMode="auto">
          <a:xfrm>
            <a:off x="0" y="1577975"/>
            <a:ext cx="3352800" cy="26892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cell is the basic, living, structural, and functional unit of the body.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Cytology is the study of cell structure, and cell physiology is the study of cell function.</a:t>
            </a:r>
          </a:p>
        </p:txBody>
      </p:sp>
      <p:sp>
        <p:nvSpPr>
          <p:cNvPr id="4100" name="Rectangle 4" descr="w0056-nc"/>
          <p:cNvSpPr>
            <a:spLocks noGrp="1" noChangeAspect="1" noChangeArrowheads="1"/>
          </p:cNvSpPr>
          <p:nvPr isPhoto="1"/>
        </p:nvSpPr>
        <p:spPr bwMode="auto">
          <a:xfrm>
            <a:off x="1752600" y="3581400"/>
            <a:ext cx="5638800" cy="32004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6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066800"/>
          </a:xfrm>
        </p:spPr>
        <p:txBody>
          <a:bodyPr/>
          <a:lstStyle/>
          <a:p>
            <a:r>
              <a:rPr lang="en-US" dirty="0"/>
              <a:t>PARTS of a CELL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generalized view of the cell is a composite of many different cells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 single cell includes all of the features seen in the generalized cell.</a:t>
            </a:r>
          </a:p>
        </p:txBody>
      </p:sp>
      <p:sp>
        <p:nvSpPr>
          <p:cNvPr id="7172" name="Rectangle 4" descr="w0055-nc"/>
          <p:cNvSpPr>
            <a:spLocks noGrp="1" noChangeAspect="1" noChangeArrowheads="1"/>
          </p:cNvSpPr>
          <p:nvPr isPhoto="1"/>
        </p:nvSpPr>
        <p:spPr bwMode="auto">
          <a:xfrm>
            <a:off x="304800" y="2743200"/>
            <a:ext cx="8458200" cy="412273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56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PARTS of a CELL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cell can be divided into three principal parts for ease of study.</a:t>
            </a:r>
          </a:p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Plasma (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membrane</a:t>
            </a:r>
          </a:p>
          <a:p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Cytoplasm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Cytosol (fluid portion)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Organelles (except for the nucleus)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Nucleus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-228600"/>
            <a:ext cx="10210800" cy="1143000"/>
          </a:xfrm>
        </p:spPr>
        <p:txBody>
          <a:bodyPr/>
          <a:lstStyle/>
          <a:p>
            <a:r>
              <a:rPr lang="en-US" dirty="0"/>
              <a:t>Plasma Membrane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5638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Flexible but sturdy barrier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surrounds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cytoplasm of cell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 mosaic model describes its structure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membrane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 50 %  lipid &amp; 50 %  protein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barrier to entry or exit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substances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proteins are “gatekeepers” -- regulate traffic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50 lipid molecules for each protein molecule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dirty="0"/>
              <a:t>The Lipid </a:t>
            </a:r>
            <a:r>
              <a:rPr lang="en-US" dirty="0" err="1"/>
              <a:t>Bilayer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lipid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bilayer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basic framework of the plasma membrane and is made up of three types of lipid molecules: phospholipids, cholesterol,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glycolipids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8" name="Rectangle 4" descr="w0057-nc"/>
          <p:cNvSpPr>
            <a:spLocks noGrp="1" noChangeAspect="1" noChangeArrowheads="1"/>
          </p:cNvSpPr>
          <p:nvPr isPhoto="1"/>
        </p:nvSpPr>
        <p:spPr bwMode="auto">
          <a:xfrm>
            <a:off x="838200" y="2819400"/>
            <a:ext cx="7162800" cy="40386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6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368"/>
            <a:ext cx="8229600" cy="1399032"/>
          </a:xfrm>
        </p:spPr>
        <p:txBody>
          <a:bodyPr/>
          <a:lstStyle/>
          <a:p>
            <a:r>
              <a:rPr lang="en-US"/>
              <a:t>Membrane Permeability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Plasma membranes are selectively permeable.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things can pass through and others cannot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membrane is also permeable to water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Gradients Across the Plasma Membrane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concentration gradient is the difference in the concentration of a chemical between one side of the plasma membrane and the other.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 ACROSS THE PLASMA MEMBRANE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Processes to move substances across the cell membrane are essential to the life of the cell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substances cross the lipid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bilayer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while others cross through ion channels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Transport processes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substances across the cell membrane are either active or passive.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3</vt:lpstr>
      <vt:lpstr>INTRODUCTION</vt:lpstr>
      <vt:lpstr>PARTS of a CELL</vt:lpstr>
      <vt:lpstr>PARTS of a CELL</vt:lpstr>
      <vt:lpstr>Plasma Membrane</vt:lpstr>
      <vt:lpstr>The Lipid Bilayer</vt:lpstr>
      <vt:lpstr>Membrane Permeability</vt:lpstr>
      <vt:lpstr>Gradients Across the Plasma Membrane</vt:lpstr>
      <vt:lpstr>TRANSPORT ACROSS THE PLASMA MEMBRANE</vt:lpstr>
      <vt:lpstr>TRANSPORT ACROSS THE PLASMA MEMBRANE</vt:lpstr>
      <vt:lpstr>Passive Transport</vt:lpstr>
      <vt:lpstr>Principles of Diffusion – a passive process</vt:lpstr>
      <vt:lpstr>Diffusion Through the Lipid Bilayer</vt:lpstr>
      <vt:lpstr>Osmosis – passive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Carol R. Andrews</dc:creator>
  <cp:lastModifiedBy>Carol R. Andrews</cp:lastModifiedBy>
  <cp:revision>1</cp:revision>
  <dcterms:created xsi:type="dcterms:W3CDTF">2019-03-06T15:55:42Z</dcterms:created>
  <dcterms:modified xsi:type="dcterms:W3CDTF">2019-03-06T15:56:15Z</dcterms:modified>
</cp:coreProperties>
</file>