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66" d="100"/>
          <a:sy n="66" d="100"/>
        </p:scale>
        <p:origin x="4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1/6/2016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1/6/2016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1/6/2016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1/6/2016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1/6/2016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Prototypes and optional parameters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888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Overloading example</a:t>
            </a:r>
            <a:endParaRPr lang="en-US" dirty="0"/>
          </a:p>
        </p:txBody>
      </p:sp>
      <p:sp>
        <p:nvSpPr>
          <p:cNvPr id="3" name="Content Placeholder 2"/>
          <p:cNvSpPr>
            <a:spLocks noGrp="1"/>
          </p:cNvSpPr>
          <p:nvPr>
            <p:ph idx="1"/>
          </p:nvPr>
        </p:nvSpPr>
        <p:spPr>
          <a:xfrm>
            <a:off x="1828800" y="2180496"/>
            <a:ext cx="9782007" cy="4481561"/>
          </a:xfrm>
        </p:spPr>
        <p:txBody>
          <a:bodyPr>
            <a:normAutofit fontScale="92500" lnSpcReduction="20000"/>
          </a:bodyPr>
          <a:lstStyle/>
          <a:p>
            <a:pPr marL="0" indent="0">
              <a:buNone/>
            </a:pPr>
            <a:r>
              <a:rPr lang="en-US" dirty="0" err="1"/>
              <a:t>int</a:t>
            </a:r>
            <a:r>
              <a:rPr lang="en-US" dirty="0"/>
              <a:t> sum(</a:t>
            </a:r>
            <a:r>
              <a:rPr lang="en-US" dirty="0" err="1"/>
              <a:t>int</a:t>
            </a:r>
            <a:r>
              <a:rPr lang="en-US" dirty="0"/>
              <a:t>, </a:t>
            </a:r>
            <a:r>
              <a:rPr lang="en-US" dirty="0" err="1"/>
              <a:t>int</a:t>
            </a:r>
            <a:r>
              <a:rPr lang="en-US" dirty="0"/>
              <a:t>);</a:t>
            </a:r>
          </a:p>
          <a:p>
            <a:pPr marL="0" indent="0">
              <a:buNone/>
            </a:pPr>
            <a:r>
              <a:rPr lang="en-US" dirty="0"/>
              <a:t>double sum(double, double);</a:t>
            </a:r>
          </a:p>
          <a:p>
            <a:pPr marL="0" indent="0">
              <a:buNone/>
            </a:pPr>
            <a:endParaRPr lang="en-US" dirty="0"/>
          </a:p>
          <a:p>
            <a:pPr marL="0" indent="0">
              <a:buNone/>
            </a:pPr>
            <a:r>
              <a:rPr lang="en-US" dirty="0" err="1"/>
              <a:t>int</a:t>
            </a:r>
            <a:r>
              <a:rPr lang="en-US" dirty="0"/>
              <a:t> main(){</a:t>
            </a:r>
          </a:p>
          <a:p>
            <a:pPr marL="0" indent="0">
              <a:buNone/>
            </a:pPr>
            <a:r>
              <a:rPr lang="en-US" dirty="0"/>
              <a:t>    </a:t>
            </a:r>
            <a:r>
              <a:rPr lang="en-US" dirty="0" err="1"/>
              <a:t>cout</a:t>
            </a:r>
            <a:r>
              <a:rPr lang="en-US" dirty="0"/>
              <a:t> &lt;&lt; sum(1, 2) &lt;&lt; </a:t>
            </a:r>
            <a:r>
              <a:rPr lang="en-US" dirty="0" err="1"/>
              <a:t>endl</a:t>
            </a:r>
            <a:r>
              <a:rPr lang="en-US" dirty="0"/>
              <a:t>;</a:t>
            </a:r>
          </a:p>
          <a:p>
            <a:pPr marL="0" indent="0">
              <a:buNone/>
            </a:pPr>
            <a:r>
              <a:rPr lang="en-US" dirty="0"/>
              <a:t>    </a:t>
            </a:r>
            <a:r>
              <a:rPr lang="en-US" dirty="0" err="1"/>
              <a:t>cout</a:t>
            </a:r>
            <a:r>
              <a:rPr lang="en-US" dirty="0"/>
              <a:t> &lt;&lt; sum(1.5, 2.5) &lt;&lt; </a:t>
            </a:r>
            <a:r>
              <a:rPr lang="en-US" dirty="0" err="1"/>
              <a:t>endl</a:t>
            </a:r>
            <a:r>
              <a:rPr lang="en-US" dirty="0"/>
              <a:t>;</a:t>
            </a:r>
          </a:p>
          <a:p>
            <a:pPr marL="0" indent="0">
              <a:buNone/>
            </a:pPr>
            <a:r>
              <a:rPr lang="en-US" dirty="0" smtClean="0"/>
              <a:t>}</a:t>
            </a:r>
            <a:endParaRPr lang="en-US" dirty="0"/>
          </a:p>
          <a:p>
            <a:pPr marL="0" indent="0">
              <a:buNone/>
            </a:pPr>
            <a:r>
              <a:rPr lang="en-US" dirty="0" err="1"/>
              <a:t>int</a:t>
            </a:r>
            <a:r>
              <a:rPr lang="en-US" dirty="0"/>
              <a:t> sum(</a:t>
            </a:r>
            <a:r>
              <a:rPr lang="en-US" dirty="0" err="1"/>
              <a:t>int</a:t>
            </a:r>
            <a:r>
              <a:rPr lang="en-US" dirty="0"/>
              <a:t> a, </a:t>
            </a:r>
            <a:r>
              <a:rPr lang="en-US" dirty="0" err="1"/>
              <a:t>int</a:t>
            </a:r>
            <a:r>
              <a:rPr lang="en-US" dirty="0"/>
              <a:t> b){</a:t>
            </a:r>
          </a:p>
          <a:p>
            <a:pPr marL="0" indent="0">
              <a:buNone/>
            </a:pPr>
            <a:r>
              <a:rPr lang="en-US" dirty="0"/>
              <a:t>    return a + b;</a:t>
            </a:r>
          </a:p>
          <a:p>
            <a:pPr marL="0" indent="0">
              <a:buNone/>
            </a:pPr>
            <a:r>
              <a:rPr lang="en-US" dirty="0"/>
              <a:t>}</a:t>
            </a:r>
          </a:p>
          <a:p>
            <a:pPr marL="0" indent="0">
              <a:buNone/>
            </a:pPr>
            <a:r>
              <a:rPr lang="en-US" dirty="0"/>
              <a:t>double sum(double a, double b){</a:t>
            </a:r>
          </a:p>
          <a:p>
            <a:pPr marL="0" indent="0">
              <a:buNone/>
            </a:pPr>
            <a:r>
              <a:rPr lang="en-US" dirty="0"/>
              <a:t>       return a + b;</a:t>
            </a:r>
          </a:p>
          <a:p>
            <a:pPr marL="0" indent="0">
              <a:buNone/>
            </a:pPr>
            <a:r>
              <a:rPr lang="en-US" dirty="0"/>
              <a:t>}</a:t>
            </a:r>
          </a:p>
        </p:txBody>
      </p:sp>
    </p:spTree>
    <p:extLst>
      <p:ext uri="{BB962C8B-B14F-4D97-AF65-F5344CB8AC3E}">
        <p14:creationId xmlns:p14="http://schemas.microsoft.com/office/powerpoint/2010/main" val="286541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Prototypes</a:t>
            </a:r>
            <a:endParaRPr lang="en-US" dirty="0"/>
          </a:p>
        </p:txBody>
      </p:sp>
      <p:sp>
        <p:nvSpPr>
          <p:cNvPr id="3" name="Content Placeholder 2"/>
          <p:cNvSpPr>
            <a:spLocks noGrp="1"/>
          </p:cNvSpPr>
          <p:nvPr>
            <p:ph idx="1"/>
          </p:nvPr>
        </p:nvSpPr>
        <p:spPr/>
        <p:txBody>
          <a:bodyPr/>
          <a:lstStyle/>
          <a:p>
            <a:r>
              <a:rPr lang="en-US" dirty="0" smtClean="0"/>
              <a:t>Before a function can be called, it must be declared to the function that will do the calling</a:t>
            </a:r>
          </a:p>
          <a:p>
            <a:r>
              <a:rPr lang="en-US" dirty="0" smtClean="0"/>
              <a:t>The declaration statement for a function is known as a </a:t>
            </a:r>
            <a:r>
              <a:rPr lang="en-US" b="1" dirty="0" smtClean="0"/>
              <a:t>function prototype</a:t>
            </a:r>
            <a:endParaRPr lang="en-US" dirty="0" smtClean="0"/>
          </a:p>
          <a:p>
            <a:r>
              <a:rPr lang="en-US" dirty="0" smtClean="0"/>
              <a:t>The function prototype tells the calling function the type of value that will be formally returned, if any, and the data type and order of the values that the calling function should transmit to the called function</a:t>
            </a:r>
          </a:p>
          <a:p>
            <a:endParaRPr lang="en-US" dirty="0"/>
          </a:p>
          <a:p>
            <a:pPr marL="0" indent="0">
              <a:buNone/>
            </a:pPr>
            <a:r>
              <a:rPr lang="en-US" sz="2400" dirty="0" smtClean="0"/>
              <a:t>General Prototype Structure:</a:t>
            </a:r>
          </a:p>
          <a:p>
            <a:pPr marL="0" indent="0" algn="ctr">
              <a:buNone/>
            </a:pPr>
            <a:r>
              <a:rPr lang="en-US" sz="2400" i="1" dirty="0" err="1" smtClean="0"/>
              <a:t>returnType</a:t>
            </a:r>
            <a:r>
              <a:rPr lang="en-US" sz="2400" i="1" dirty="0" smtClean="0"/>
              <a:t> </a:t>
            </a:r>
            <a:r>
              <a:rPr lang="en-US" sz="2400" i="1" dirty="0" err="1" smtClean="0"/>
              <a:t>functionName</a:t>
            </a:r>
            <a:r>
              <a:rPr lang="en-US" sz="2400" i="1" dirty="0" smtClean="0"/>
              <a:t>(list of parameter data types);</a:t>
            </a:r>
          </a:p>
          <a:p>
            <a:pPr marL="0" indent="0">
              <a:buNone/>
            </a:pPr>
            <a:endParaRPr lang="en-US" dirty="0"/>
          </a:p>
        </p:txBody>
      </p:sp>
    </p:spTree>
    <p:extLst>
      <p:ext uri="{BB962C8B-B14F-4D97-AF65-F5344CB8AC3E}">
        <p14:creationId xmlns:p14="http://schemas.microsoft.com/office/powerpoint/2010/main" val="3282486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Prototype Example</a:t>
            </a:r>
            <a:endParaRPr lang="en-US" dirty="0"/>
          </a:p>
        </p:txBody>
      </p:sp>
      <p:sp>
        <p:nvSpPr>
          <p:cNvPr id="3" name="Content Placeholder 2"/>
          <p:cNvSpPr>
            <a:spLocks noGrp="1"/>
          </p:cNvSpPr>
          <p:nvPr>
            <p:ph idx="1"/>
          </p:nvPr>
        </p:nvSpPr>
        <p:spPr>
          <a:xfrm>
            <a:off x="581192" y="2180496"/>
            <a:ext cx="11029615" cy="4162247"/>
          </a:xfrm>
        </p:spPr>
        <p:txBody>
          <a:bodyPr>
            <a:normAutofit fontScale="92500" lnSpcReduction="10000"/>
          </a:bodyPr>
          <a:lstStyle/>
          <a:p>
            <a:pPr marL="0" indent="0">
              <a:buNone/>
            </a:pPr>
            <a:r>
              <a:rPr lang="en-US" dirty="0"/>
              <a:t>double sum(double, double</a:t>
            </a:r>
            <a:r>
              <a:rPr lang="en-US" dirty="0" smtClean="0"/>
              <a:t>);         // prototype</a:t>
            </a:r>
            <a:endParaRPr lang="en-US" dirty="0"/>
          </a:p>
          <a:p>
            <a:pPr marL="0" indent="0">
              <a:buNone/>
            </a:pPr>
            <a:endParaRPr lang="en-US" dirty="0"/>
          </a:p>
          <a:p>
            <a:pPr marL="0" indent="0">
              <a:buNone/>
            </a:pPr>
            <a:r>
              <a:rPr lang="en-US" dirty="0" err="1"/>
              <a:t>int</a:t>
            </a:r>
            <a:r>
              <a:rPr lang="en-US" dirty="0"/>
              <a:t> main</a:t>
            </a:r>
            <a:r>
              <a:rPr lang="en-US" dirty="0" smtClean="0"/>
              <a:t>(){</a:t>
            </a:r>
            <a:endParaRPr lang="en-US" dirty="0"/>
          </a:p>
          <a:p>
            <a:pPr marL="0" indent="0">
              <a:buNone/>
            </a:pPr>
            <a:r>
              <a:rPr lang="en-US" dirty="0"/>
              <a:t>    </a:t>
            </a:r>
            <a:r>
              <a:rPr lang="en-US" dirty="0" err="1"/>
              <a:t>cout</a:t>
            </a:r>
            <a:r>
              <a:rPr lang="en-US" dirty="0"/>
              <a:t> &lt;&lt; sum(3.4, 4.3) &lt;&lt; </a:t>
            </a:r>
            <a:r>
              <a:rPr lang="en-US" dirty="0" err="1"/>
              <a:t>endl</a:t>
            </a:r>
            <a:r>
              <a:rPr lang="en-US" dirty="0" smtClean="0"/>
              <a:t>;</a:t>
            </a:r>
            <a:endParaRPr lang="en-US" dirty="0"/>
          </a:p>
          <a:p>
            <a:pPr marL="0" indent="0">
              <a:buNone/>
            </a:pPr>
            <a:r>
              <a:rPr lang="en-US" dirty="0"/>
              <a:t>    system("pause");</a:t>
            </a:r>
          </a:p>
          <a:p>
            <a:pPr marL="0" indent="0">
              <a:buNone/>
            </a:pPr>
            <a:r>
              <a:rPr lang="en-US" dirty="0"/>
              <a:t>    return 0;   </a:t>
            </a:r>
          </a:p>
          <a:p>
            <a:pPr marL="0" indent="0">
              <a:buNone/>
            </a:pPr>
            <a:r>
              <a:rPr lang="en-US" dirty="0"/>
              <a:t>}</a:t>
            </a:r>
          </a:p>
          <a:p>
            <a:pPr marL="0" indent="0">
              <a:buNone/>
            </a:pPr>
            <a:endParaRPr lang="en-US" dirty="0"/>
          </a:p>
          <a:p>
            <a:pPr marL="0" indent="0">
              <a:buNone/>
            </a:pPr>
            <a:r>
              <a:rPr lang="en-US" dirty="0"/>
              <a:t>double sum(double a, double b</a:t>
            </a:r>
            <a:r>
              <a:rPr lang="en-US" dirty="0" smtClean="0"/>
              <a:t>){      // function header &amp; body</a:t>
            </a:r>
            <a:endParaRPr lang="en-US" dirty="0"/>
          </a:p>
          <a:p>
            <a:pPr marL="0" indent="0">
              <a:buNone/>
            </a:pPr>
            <a:r>
              <a:rPr lang="en-US" dirty="0"/>
              <a:t>       return a + b;</a:t>
            </a:r>
          </a:p>
          <a:p>
            <a:pPr marL="0" indent="0">
              <a:buNone/>
            </a:pPr>
            <a:r>
              <a:rPr lang="en-US" dirty="0"/>
              <a:t>}</a:t>
            </a:r>
          </a:p>
        </p:txBody>
      </p:sp>
    </p:spTree>
    <p:extLst>
      <p:ext uri="{BB962C8B-B14F-4D97-AF65-F5344CB8AC3E}">
        <p14:creationId xmlns:p14="http://schemas.microsoft.com/office/powerpoint/2010/main" val="2682475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Program Structure		</a:t>
            </a:r>
            <a:endParaRPr lang="en-US" dirty="0"/>
          </a:p>
        </p:txBody>
      </p:sp>
      <p:sp>
        <p:nvSpPr>
          <p:cNvPr id="3" name="Content Placeholder 2"/>
          <p:cNvSpPr>
            <a:spLocks noGrp="1"/>
          </p:cNvSpPr>
          <p:nvPr>
            <p:ph idx="1"/>
          </p:nvPr>
        </p:nvSpPr>
        <p:spPr>
          <a:xfrm>
            <a:off x="1683657" y="2180496"/>
            <a:ext cx="9927150" cy="4234818"/>
          </a:xfrm>
        </p:spPr>
        <p:txBody>
          <a:bodyPr>
            <a:normAutofit/>
          </a:bodyPr>
          <a:lstStyle/>
          <a:p>
            <a:pPr marL="0" indent="0">
              <a:buNone/>
            </a:pPr>
            <a:r>
              <a:rPr lang="en-US" dirty="0" smtClean="0"/>
              <a:t>preprocessor directives</a:t>
            </a:r>
          </a:p>
          <a:p>
            <a:pPr marL="0" indent="0">
              <a:buNone/>
            </a:pPr>
            <a:r>
              <a:rPr lang="en-US" dirty="0" smtClean="0"/>
              <a:t>function prototypes</a:t>
            </a:r>
          </a:p>
          <a:p>
            <a:pPr marL="0" indent="0">
              <a:buNone/>
            </a:pPr>
            <a:r>
              <a:rPr lang="en-US" dirty="0" err="1" smtClean="0"/>
              <a:t>int</a:t>
            </a:r>
            <a:r>
              <a:rPr lang="en-US" dirty="0" smtClean="0"/>
              <a:t> main(){</a:t>
            </a:r>
          </a:p>
          <a:p>
            <a:pPr marL="0" indent="0">
              <a:buNone/>
            </a:pPr>
            <a:r>
              <a:rPr lang="en-US" dirty="0"/>
              <a:t> </a:t>
            </a:r>
            <a:r>
              <a:rPr lang="en-US" dirty="0" smtClean="0"/>
              <a:t>   symbolic constants</a:t>
            </a:r>
          </a:p>
          <a:p>
            <a:pPr marL="0" indent="0">
              <a:buNone/>
            </a:pPr>
            <a:r>
              <a:rPr lang="en-US" dirty="0"/>
              <a:t> </a:t>
            </a:r>
            <a:r>
              <a:rPr lang="en-US" dirty="0" smtClean="0"/>
              <a:t>   variable declarations</a:t>
            </a:r>
          </a:p>
          <a:p>
            <a:pPr marL="0" indent="0">
              <a:buNone/>
            </a:pPr>
            <a:endParaRPr lang="en-US" dirty="0" smtClean="0"/>
          </a:p>
          <a:p>
            <a:pPr marL="0" indent="0">
              <a:buNone/>
            </a:pPr>
            <a:r>
              <a:rPr lang="en-US" dirty="0"/>
              <a:t> </a:t>
            </a:r>
            <a:r>
              <a:rPr lang="en-US" dirty="0" smtClean="0"/>
              <a:t>   executable statements</a:t>
            </a:r>
          </a:p>
          <a:p>
            <a:pPr marL="0" indent="0">
              <a:buNone/>
            </a:pPr>
            <a:r>
              <a:rPr lang="en-US" dirty="0"/>
              <a:t> </a:t>
            </a:r>
            <a:r>
              <a:rPr lang="en-US" dirty="0" smtClean="0"/>
              <a:t>   return value</a:t>
            </a:r>
          </a:p>
          <a:p>
            <a:pPr marL="0" indent="0">
              <a:buNone/>
            </a:pPr>
            <a:r>
              <a:rPr lang="en-US" dirty="0" smtClean="0"/>
              <a:t>}</a:t>
            </a:r>
          </a:p>
          <a:p>
            <a:pPr marL="0" indent="0">
              <a:buNone/>
            </a:pPr>
            <a:r>
              <a:rPr lang="en-US" dirty="0" smtClean="0"/>
              <a:t>function definitions</a:t>
            </a:r>
            <a:endParaRPr lang="en-US" dirty="0"/>
          </a:p>
        </p:txBody>
      </p:sp>
    </p:spTree>
    <p:extLst>
      <p:ext uri="{BB962C8B-B14F-4D97-AF65-F5344CB8AC3E}">
        <p14:creationId xmlns:p14="http://schemas.microsoft.com/office/powerpoint/2010/main" val="2349035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with no Parameters</a:t>
            </a:r>
            <a:endParaRPr lang="en-US" dirty="0"/>
          </a:p>
        </p:txBody>
      </p:sp>
      <p:sp>
        <p:nvSpPr>
          <p:cNvPr id="3" name="Content Placeholder 2"/>
          <p:cNvSpPr>
            <a:spLocks noGrp="1"/>
          </p:cNvSpPr>
          <p:nvPr>
            <p:ph idx="1"/>
          </p:nvPr>
        </p:nvSpPr>
        <p:spPr/>
        <p:txBody>
          <a:bodyPr/>
          <a:lstStyle/>
          <a:p>
            <a:r>
              <a:rPr lang="en-US" dirty="0" smtClean="0"/>
              <a:t>Some functions have no parameters</a:t>
            </a:r>
          </a:p>
          <a:p>
            <a:r>
              <a:rPr lang="en-US" dirty="0" smtClean="0"/>
              <a:t>Both of the prototypes below show that the corresponding function accepts no parameters</a:t>
            </a:r>
          </a:p>
          <a:p>
            <a:pPr marL="0" indent="0">
              <a:buNone/>
            </a:pPr>
            <a:endParaRPr lang="en-US" dirty="0" smtClean="0"/>
          </a:p>
          <a:p>
            <a:pPr marL="0" indent="0" algn="ctr">
              <a:buNone/>
            </a:pPr>
            <a:r>
              <a:rPr lang="en-US" dirty="0" err="1" smtClean="0"/>
              <a:t>int</a:t>
            </a:r>
            <a:r>
              <a:rPr lang="en-US" dirty="0" smtClean="0"/>
              <a:t> </a:t>
            </a:r>
            <a:r>
              <a:rPr lang="en-US" dirty="0" err="1" smtClean="0"/>
              <a:t>printSomething</a:t>
            </a:r>
            <a:r>
              <a:rPr lang="en-US" dirty="0" smtClean="0"/>
              <a:t>();            </a:t>
            </a:r>
            <a:r>
              <a:rPr lang="en-US" b="1" dirty="0" smtClean="0"/>
              <a:t>OR              </a:t>
            </a:r>
            <a:r>
              <a:rPr lang="en-US" dirty="0" err="1" smtClean="0"/>
              <a:t>int</a:t>
            </a:r>
            <a:r>
              <a:rPr lang="en-US" dirty="0" smtClean="0"/>
              <a:t> </a:t>
            </a:r>
            <a:r>
              <a:rPr lang="en-US" dirty="0" err="1" smtClean="0"/>
              <a:t>printSomething</a:t>
            </a:r>
            <a:r>
              <a:rPr lang="en-US" dirty="0" smtClean="0"/>
              <a:t>(void);</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042170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arguments</a:t>
            </a:r>
            <a:endParaRPr lang="en-US" dirty="0"/>
          </a:p>
        </p:txBody>
      </p:sp>
      <p:sp>
        <p:nvSpPr>
          <p:cNvPr id="3" name="Content Placeholder 2"/>
          <p:cNvSpPr>
            <a:spLocks noGrp="1"/>
          </p:cNvSpPr>
          <p:nvPr>
            <p:ph idx="1"/>
          </p:nvPr>
        </p:nvSpPr>
        <p:spPr/>
        <p:txBody>
          <a:bodyPr/>
          <a:lstStyle/>
          <a:p>
            <a:r>
              <a:rPr lang="en-US" dirty="0" smtClean="0"/>
              <a:t>C++ provides the feature of using default arguments in a function call</a:t>
            </a:r>
          </a:p>
          <a:p>
            <a:r>
              <a:rPr lang="en-US" dirty="0" smtClean="0"/>
              <a:t>Default arguments are useful when a function needs to be created with an undetermined amount of parameters</a:t>
            </a:r>
          </a:p>
          <a:p>
            <a:endParaRPr lang="en-US" dirty="0"/>
          </a:p>
          <a:p>
            <a:r>
              <a:rPr lang="en-US" dirty="0" smtClean="0"/>
              <a:t>Rules to follow:</a:t>
            </a:r>
          </a:p>
          <a:p>
            <a:pPr marL="666900" lvl="1" indent="-342900">
              <a:buFont typeface="+mj-lt"/>
              <a:buAutoNum type="arabicPeriod"/>
            </a:pPr>
            <a:r>
              <a:rPr lang="en-US" dirty="0" smtClean="0"/>
              <a:t>Default values can only be assigned in the function prototype</a:t>
            </a:r>
          </a:p>
          <a:p>
            <a:pPr marL="666900" lvl="1" indent="-342900">
              <a:buFont typeface="+mj-lt"/>
              <a:buAutoNum type="arabicPeriod"/>
            </a:pPr>
            <a:r>
              <a:rPr lang="en-US" dirty="0" smtClean="0"/>
              <a:t>If any parameter is given a default value in a prototype, all parameters following it must be supplied with default values</a:t>
            </a:r>
          </a:p>
          <a:p>
            <a:pPr marL="666900" lvl="1" indent="-342900">
              <a:buFont typeface="+mj-lt"/>
              <a:buAutoNum type="arabicPeriod"/>
            </a:pPr>
            <a:r>
              <a:rPr lang="en-US" dirty="0" smtClean="0"/>
              <a:t>If one argument is omitted in the function call, then all arguments to its right must also be omitted. </a:t>
            </a:r>
          </a:p>
          <a:p>
            <a:pPr marL="666900" lvl="1" indent="-342900">
              <a:buFont typeface="+mj-lt"/>
              <a:buAutoNum type="arabicPeriod"/>
            </a:pPr>
            <a:r>
              <a:rPr lang="en-US" dirty="0" smtClean="0"/>
              <a:t>Default value used in the function prototype may be an expression consisting of both constants and previously declared variables</a:t>
            </a:r>
          </a:p>
          <a:p>
            <a:endParaRPr lang="en-US" dirty="0" smtClean="0"/>
          </a:p>
        </p:txBody>
      </p:sp>
    </p:spTree>
    <p:extLst>
      <p:ext uri="{BB962C8B-B14F-4D97-AF65-F5344CB8AC3E}">
        <p14:creationId xmlns:p14="http://schemas.microsoft.com/office/powerpoint/2010/main" val="1190629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arguments - examples</a:t>
            </a:r>
            <a:endParaRPr lang="en-US" dirty="0"/>
          </a:p>
        </p:txBody>
      </p:sp>
      <p:sp>
        <p:nvSpPr>
          <p:cNvPr id="3" name="Content Placeholder 2"/>
          <p:cNvSpPr>
            <a:spLocks noGrp="1"/>
          </p:cNvSpPr>
          <p:nvPr>
            <p:ph idx="1"/>
          </p:nvPr>
        </p:nvSpPr>
        <p:spPr>
          <a:xfrm>
            <a:off x="1712686" y="1538514"/>
            <a:ext cx="9898121" cy="5319486"/>
          </a:xfrm>
        </p:spPr>
        <p:txBody>
          <a:bodyPr>
            <a:normAutofit/>
          </a:bodyPr>
          <a:lstStyle/>
          <a:p>
            <a:pPr marL="0" indent="0">
              <a:buNone/>
            </a:pPr>
            <a:r>
              <a:rPr lang="en-US" dirty="0" err="1"/>
              <a:t>int</a:t>
            </a:r>
            <a:r>
              <a:rPr lang="en-US" dirty="0"/>
              <a:t> sum(</a:t>
            </a:r>
            <a:r>
              <a:rPr lang="en-US" dirty="0" err="1"/>
              <a:t>int</a:t>
            </a:r>
            <a:r>
              <a:rPr lang="en-US" dirty="0"/>
              <a:t>, </a:t>
            </a:r>
            <a:r>
              <a:rPr lang="en-US" dirty="0" err="1"/>
              <a:t>int</a:t>
            </a:r>
            <a:r>
              <a:rPr lang="en-US" dirty="0"/>
              <a:t>, </a:t>
            </a:r>
            <a:r>
              <a:rPr lang="en-US" dirty="0" err="1"/>
              <a:t>int</a:t>
            </a:r>
            <a:r>
              <a:rPr lang="en-US" dirty="0"/>
              <a:t> = 0);</a:t>
            </a:r>
          </a:p>
          <a:p>
            <a:pPr marL="0" indent="0">
              <a:buNone/>
            </a:pPr>
            <a:endParaRPr lang="en-US" dirty="0"/>
          </a:p>
          <a:p>
            <a:pPr marL="0" indent="0">
              <a:buNone/>
            </a:pPr>
            <a:r>
              <a:rPr lang="en-US" dirty="0" err="1"/>
              <a:t>int</a:t>
            </a:r>
            <a:r>
              <a:rPr lang="en-US" dirty="0"/>
              <a:t> main</a:t>
            </a:r>
            <a:r>
              <a:rPr lang="en-US" dirty="0" smtClean="0"/>
              <a:t>(){</a:t>
            </a:r>
          </a:p>
          <a:p>
            <a:pPr marL="0" indent="0">
              <a:buNone/>
            </a:pPr>
            <a:r>
              <a:rPr lang="en-US" dirty="0" smtClean="0"/>
              <a:t>    </a:t>
            </a:r>
            <a:r>
              <a:rPr lang="en-US" dirty="0" err="1" smtClean="0"/>
              <a:t>cout</a:t>
            </a:r>
            <a:r>
              <a:rPr lang="en-US" dirty="0" smtClean="0"/>
              <a:t> </a:t>
            </a:r>
            <a:r>
              <a:rPr lang="en-US" dirty="0"/>
              <a:t>&lt;&lt; sum(1, </a:t>
            </a:r>
            <a:r>
              <a:rPr lang="en-US" dirty="0" smtClean="0"/>
              <a:t>2) </a:t>
            </a:r>
            <a:r>
              <a:rPr lang="en-US" dirty="0"/>
              <a:t>&lt;&lt; </a:t>
            </a:r>
            <a:r>
              <a:rPr lang="en-US" dirty="0" err="1"/>
              <a:t>endl</a:t>
            </a:r>
            <a:r>
              <a:rPr lang="en-US" dirty="0" smtClean="0"/>
              <a:t>;      </a:t>
            </a:r>
            <a:endParaRPr lang="en-US" dirty="0"/>
          </a:p>
          <a:p>
            <a:pPr marL="0" indent="0">
              <a:buNone/>
            </a:pPr>
            <a:r>
              <a:rPr lang="en-US" dirty="0"/>
              <a:t>    </a:t>
            </a:r>
            <a:r>
              <a:rPr lang="en-US" dirty="0" err="1"/>
              <a:t>cout</a:t>
            </a:r>
            <a:r>
              <a:rPr lang="en-US" dirty="0"/>
              <a:t> &lt;&lt; sum(1, 2, 3) &lt;&lt; </a:t>
            </a:r>
            <a:r>
              <a:rPr lang="en-US" dirty="0" err="1"/>
              <a:t>endl</a:t>
            </a:r>
            <a:r>
              <a:rPr lang="en-US" dirty="0" smtClean="0"/>
              <a:t>;</a:t>
            </a:r>
            <a:endParaRPr lang="en-US" dirty="0"/>
          </a:p>
          <a:p>
            <a:pPr marL="0" indent="0">
              <a:buNone/>
            </a:pPr>
            <a:r>
              <a:rPr lang="en-US" dirty="0" smtClean="0"/>
              <a:t>    return </a:t>
            </a:r>
            <a:r>
              <a:rPr lang="en-US" dirty="0"/>
              <a:t>0;   </a:t>
            </a:r>
          </a:p>
          <a:p>
            <a:pPr marL="0" indent="0">
              <a:buNone/>
            </a:pPr>
            <a:r>
              <a:rPr lang="en-US" dirty="0" smtClean="0"/>
              <a:t>}</a:t>
            </a:r>
            <a:endParaRPr lang="en-US" dirty="0"/>
          </a:p>
          <a:p>
            <a:pPr marL="0" indent="0">
              <a:buNone/>
            </a:pPr>
            <a:r>
              <a:rPr lang="en-US" dirty="0" err="1"/>
              <a:t>int</a:t>
            </a:r>
            <a:r>
              <a:rPr lang="en-US" dirty="0"/>
              <a:t> sum(</a:t>
            </a:r>
            <a:r>
              <a:rPr lang="en-US" dirty="0" err="1"/>
              <a:t>int</a:t>
            </a:r>
            <a:r>
              <a:rPr lang="en-US" dirty="0"/>
              <a:t> a, </a:t>
            </a:r>
            <a:r>
              <a:rPr lang="en-US" dirty="0" err="1"/>
              <a:t>int</a:t>
            </a:r>
            <a:r>
              <a:rPr lang="en-US" dirty="0"/>
              <a:t> b, </a:t>
            </a:r>
            <a:r>
              <a:rPr lang="en-US" dirty="0" err="1"/>
              <a:t>int</a:t>
            </a:r>
            <a:r>
              <a:rPr lang="en-US" dirty="0"/>
              <a:t> c){</a:t>
            </a:r>
          </a:p>
          <a:p>
            <a:pPr marL="0" indent="0">
              <a:buNone/>
            </a:pPr>
            <a:r>
              <a:rPr lang="en-US" dirty="0"/>
              <a:t>       return a + b + c;</a:t>
            </a:r>
          </a:p>
          <a:p>
            <a:pPr marL="0" indent="0">
              <a:buNone/>
            </a:pPr>
            <a:r>
              <a:rPr lang="en-US" dirty="0"/>
              <a:t>}</a:t>
            </a:r>
          </a:p>
        </p:txBody>
      </p:sp>
    </p:spTree>
    <p:extLst>
      <p:ext uri="{BB962C8B-B14F-4D97-AF65-F5344CB8AC3E}">
        <p14:creationId xmlns:p14="http://schemas.microsoft.com/office/powerpoint/2010/main" val="1931220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arguments - examples</a:t>
            </a:r>
            <a:endParaRPr lang="en-US" dirty="0"/>
          </a:p>
        </p:txBody>
      </p:sp>
      <p:sp>
        <p:nvSpPr>
          <p:cNvPr id="3" name="Content Placeholder 2"/>
          <p:cNvSpPr>
            <a:spLocks noGrp="1"/>
          </p:cNvSpPr>
          <p:nvPr>
            <p:ph idx="1"/>
          </p:nvPr>
        </p:nvSpPr>
        <p:spPr>
          <a:xfrm>
            <a:off x="1712686" y="1538514"/>
            <a:ext cx="9898121" cy="5319486"/>
          </a:xfrm>
        </p:spPr>
        <p:txBody>
          <a:bodyPr>
            <a:normAutofit/>
          </a:bodyPr>
          <a:lstStyle/>
          <a:p>
            <a:pPr marL="0" indent="0">
              <a:buNone/>
            </a:pPr>
            <a:r>
              <a:rPr lang="en-US" dirty="0" err="1"/>
              <a:t>int</a:t>
            </a:r>
            <a:r>
              <a:rPr lang="en-US" dirty="0"/>
              <a:t> sum(</a:t>
            </a:r>
            <a:r>
              <a:rPr lang="en-US" dirty="0" err="1"/>
              <a:t>int</a:t>
            </a:r>
            <a:r>
              <a:rPr lang="en-US" dirty="0"/>
              <a:t>, </a:t>
            </a:r>
            <a:r>
              <a:rPr lang="en-US" dirty="0" err="1"/>
              <a:t>int</a:t>
            </a:r>
            <a:r>
              <a:rPr lang="en-US" dirty="0"/>
              <a:t>, </a:t>
            </a:r>
            <a:r>
              <a:rPr lang="en-US" dirty="0" err="1"/>
              <a:t>int</a:t>
            </a:r>
            <a:r>
              <a:rPr lang="en-US" dirty="0"/>
              <a:t> = 0);</a:t>
            </a:r>
          </a:p>
          <a:p>
            <a:pPr marL="0" indent="0">
              <a:buNone/>
            </a:pPr>
            <a:endParaRPr lang="en-US" dirty="0"/>
          </a:p>
          <a:p>
            <a:pPr marL="0" indent="0">
              <a:buNone/>
            </a:pPr>
            <a:r>
              <a:rPr lang="en-US" dirty="0" err="1"/>
              <a:t>int</a:t>
            </a:r>
            <a:r>
              <a:rPr lang="en-US" dirty="0"/>
              <a:t> main</a:t>
            </a:r>
            <a:r>
              <a:rPr lang="en-US" dirty="0" smtClean="0"/>
              <a:t>(){</a:t>
            </a:r>
          </a:p>
          <a:p>
            <a:pPr marL="0" indent="0">
              <a:buNone/>
            </a:pPr>
            <a:r>
              <a:rPr lang="en-US" dirty="0" smtClean="0"/>
              <a:t>    </a:t>
            </a:r>
            <a:r>
              <a:rPr lang="en-US" dirty="0" err="1" smtClean="0"/>
              <a:t>cout</a:t>
            </a:r>
            <a:r>
              <a:rPr lang="en-US" dirty="0" smtClean="0"/>
              <a:t> </a:t>
            </a:r>
            <a:r>
              <a:rPr lang="en-US" dirty="0"/>
              <a:t>&lt;&lt; sum(1, </a:t>
            </a:r>
            <a:r>
              <a:rPr lang="en-US" dirty="0" smtClean="0"/>
              <a:t>2) </a:t>
            </a:r>
            <a:r>
              <a:rPr lang="en-US" dirty="0"/>
              <a:t>&lt;&lt; </a:t>
            </a:r>
            <a:r>
              <a:rPr lang="en-US" dirty="0" err="1"/>
              <a:t>endl</a:t>
            </a:r>
            <a:r>
              <a:rPr lang="en-US" dirty="0" smtClean="0"/>
              <a:t>;       // Prints 3   </a:t>
            </a:r>
            <a:endParaRPr lang="en-US" dirty="0"/>
          </a:p>
          <a:p>
            <a:pPr marL="0" indent="0">
              <a:buNone/>
            </a:pPr>
            <a:r>
              <a:rPr lang="en-US" dirty="0"/>
              <a:t>    </a:t>
            </a:r>
            <a:r>
              <a:rPr lang="en-US" dirty="0" err="1"/>
              <a:t>cout</a:t>
            </a:r>
            <a:r>
              <a:rPr lang="en-US" dirty="0"/>
              <a:t> &lt;&lt; sum(1, 2, 3) &lt;&lt; </a:t>
            </a:r>
            <a:r>
              <a:rPr lang="en-US" dirty="0" err="1"/>
              <a:t>endl</a:t>
            </a:r>
            <a:r>
              <a:rPr lang="en-US" dirty="0" smtClean="0"/>
              <a:t>;       // Prints 6</a:t>
            </a:r>
            <a:endParaRPr lang="en-US" dirty="0"/>
          </a:p>
          <a:p>
            <a:pPr marL="0" indent="0">
              <a:buNone/>
            </a:pPr>
            <a:r>
              <a:rPr lang="en-US" dirty="0" smtClean="0"/>
              <a:t>    return </a:t>
            </a:r>
            <a:r>
              <a:rPr lang="en-US" dirty="0"/>
              <a:t>0;   </a:t>
            </a:r>
          </a:p>
          <a:p>
            <a:pPr marL="0" indent="0">
              <a:buNone/>
            </a:pPr>
            <a:r>
              <a:rPr lang="en-US" dirty="0" smtClean="0"/>
              <a:t>}</a:t>
            </a:r>
            <a:endParaRPr lang="en-US" dirty="0"/>
          </a:p>
          <a:p>
            <a:pPr marL="0" indent="0">
              <a:buNone/>
            </a:pPr>
            <a:r>
              <a:rPr lang="en-US" dirty="0" err="1"/>
              <a:t>int</a:t>
            </a:r>
            <a:r>
              <a:rPr lang="en-US" dirty="0"/>
              <a:t> sum(</a:t>
            </a:r>
            <a:r>
              <a:rPr lang="en-US" dirty="0" err="1"/>
              <a:t>int</a:t>
            </a:r>
            <a:r>
              <a:rPr lang="en-US" dirty="0"/>
              <a:t> a, </a:t>
            </a:r>
            <a:r>
              <a:rPr lang="en-US" dirty="0" err="1"/>
              <a:t>int</a:t>
            </a:r>
            <a:r>
              <a:rPr lang="en-US" dirty="0"/>
              <a:t> b, </a:t>
            </a:r>
            <a:r>
              <a:rPr lang="en-US" dirty="0" err="1"/>
              <a:t>int</a:t>
            </a:r>
            <a:r>
              <a:rPr lang="en-US" dirty="0"/>
              <a:t> c){</a:t>
            </a:r>
          </a:p>
          <a:p>
            <a:pPr marL="0" indent="0">
              <a:buNone/>
            </a:pPr>
            <a:r>
              <a:rPr lang="en-US" dirty="0"/>
              <a:t>       return a + b + c;</a:t>
            </a:r>
          </a:p>
          <a:p>
            <a:pPr marL="0" indent="0">
              <a:buNone/>
            </a:pPr>
            <a:r>
              <a:rPr lang="en-US" dirty="0"/>
              <a:t>}</a:t>
            </a:r>
          </a:p>
        </p:txBody>
      </p:sp>
    </p:spTree>
    <p:extLst>
      <p:ext uri="{BB962C8B-B14F-4D97-AF65-F5344CB8AC3E}">
        <p14:creationId xmlns:p14="http://schemas.microsoft.com/office/powerpoint/2010/main" val="2793471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overloading</a:t>
            </a:r>
            <a:endParaRPr lang="en-US" dirty="0"/>
          </a:p>
        </p:txBody>
      </p:sp>
      <p:sp>
        <p:nvSpPr>
          <p:cNvPr id="3" name="Content Placeholder 2"/>
          <p:cNvSpPr>
            <a:spLocks noGrp="1"/>
          </p:cNvSpPr>
          <p:nvPr>
            <p:ph idx="1"/>
          </p:nvPr>
        </p:nvSpPr>
        <p:spPr/>
        <p:txBody>
          <a:bodyPr>
            <a:normAutofit lnSpcReduction="10000"/>
          </a:bodyPr>
          <a:lstStyle/>
          <a:p>
            <a:r>
              <a:rPr lang="en-US" b="1" dirty="0" smtClean="0"/>
              <a:t>Function Overloading</a:t>
            </a:r>
            <a:r>
              <a:rPr lang="en-US" dirty="0" smtClean="0"/>
              <a:t> occurs when the same function name is used for more than one function</a:t>
            </a:r>
          </a:p>
          <a:p>
            <a:r>
              <a:rPr lang="en-US" dirty="0" smtClean="0"/>
              <a:t>The only requirement is that the computer must be able to determine which function to use based upon the parameters of the functions</a:t>
            </a:r>
          </a:p>
          <a:p>
            <a:pPr marL="0" indent="0">
              <a:buNone/>
            </a:pPr>
            <a:endParaRPr lang="en-US" dirty="0" smtClean="0"/>
          </a:p>
          <a:p>
            <a:pPr marL="0" indent="0">
              <a:buNone/>
            </a:pPr>
            <a:r>
              <a:rPr lang="en-US" dirty="0" err="1"/>
              <a:t>int</a:t>
            </a:r>
            <a:r>
              <a:rPr lang="en-US" dirty="0"/>
              <a:t> sum(</a:t>
            </a:r>
            <a:r>
              <a:rPr lang="en-US" dirty="0" err="1"/>
              <a:t>int</a:t>
            </a:r>
            <a:r>
              <a:rPr lang="en-US" dirty="0"/>
              <a:t> a, </a:t>
            </a:r>
            <a:r>
              <a:rPr lang="en-US" dirty="0" err="1"/>
              <a:t>int</a:t>
            </a:r>
            <a:r>
              <a:rPr lang="en-US" dirty="0"/>
              <a:t> b){</a:t>
            </a:r>
          </a:p>
          <a:p>
            <a:pPr marL="0" indent="0">
              <a:buNone/>
            </a:pPr>
            <a:r>
              <a:rPr lang="en-US" dirty="0"/>
              <a:t>    return a + b;</a:t>
            </a:r>
          </a:p>
          <a:p>
            <a:pPr marL="0" indent="0">
              <a:buNone/>
            </a:pPr>
            <a:r>
              <a:rPr lang="en-US" dirty="0"/>
              <a:t>}</a:t>
            </a:r>
          </a:p>
          <a:p>
            <a:pPr marL="0" indent="0">
              <a:buNone/>
            </a:pPr>
            <a:r>
              <a:rPr lang="en-US" dirty="0"/>
              <a:t>double sum(double a, double b){</a:t>
            </a:r>
          </a:p>
          <a:p>
            <a:pPr marL="0" indent="0">
              <a:buNone/>
            </a:pPr>
            <a:r>
              <a:rPr lang="en-US" dirty="0"/>
              <a:t>       return a + b;</a:t>
            </a:r>
          </a:p>
          <a:p>
            <a:pPr marL="0" indent="0">
              <a:buNone/>
            </a:pPr>
            <a:r>
              <a:rPr lang="en-US" dirty="0" smtClean="0"/>
              <a:t>}</a:t>
            </a:r>
            <a:endParaRPr lang="en-US" dirty="0"/>
          </a:p>
        </p:txBody>
      </p:sp>
    </p:spTree>
    <p:extLst>
      <p:ext uri="{BB962C8B-B14F-4D97-AF65-F5344CB8AC3E}">
        <p14:creationId xmlns:p14="http://schemas.microsoft.com/office/powerpoint/2010/main" val="231987930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180</TotalTime>
  <Words>562</Words>
  <Application>Microsoft Office PowerPoint</Application>
  <PresentationFormat>Widescreen</PresentationFormat>
  <Paragraphs>93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Gill Sans MT</vt:lpstr>
      <vt:lpstr>Wingdings 2</vt:lpstr>
      <vt:lpstr>Dividend</vt:lpstr>
      <vt:lpstr>Prototypes and optional parameters</vt:lpstr>
      <vt:lpstr>Prototypes</vt:lpstr>
      <vt:lpstr>Prototype Example</vt:lpstr>
      <vt:lpstr>C++ Program Structure  </vt:lpstr>
      <vt:lpstr>Functions with no Parameters</vt:lpstr>
      <vt:lpstr>Default arguments</vt:lpstr>
      <vt:lpstr>Default arguments - examples</vt:lpstr>
      <vt:lpstr>Default arguments - examples</vt:lpstr>
      <vt:lpstr>function overloading</vt:lpstr>
      <vt:lpstr>Overloading 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Prototypes and optional parameters</dc:title>
  <dc:creator>Tyler Crone</dc:creator>
  <cp:lastModifiedBy>Tyler Crone</cp:lastModifiedBy>
  <cp:revision>50</cp:revision>
  <dcterms:created xsi:type="dcterms:W3CDTF">2016-01-06T16:57:11Z</dcterms:created>
  <dcterms:modified xsi:type="dcterms:W3CDTF">2016-01-06T19:57:14Z</dcterms:modified>
</cp:coreProperties>
</file>