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91" r:id="rId2"/>
    <p:sldId id="257" r:id="rId3"/>
    <p:sldId id="288" r:id="rId4"/>
    <p:sldId id="290" r:id="rId5"/>
    <p:sldId id="264" r:id="rId6"/>
    <p:sldId id="262" r:id="rId7"/>
    <p:sldId id="265" r:id="rId8"/>
    <p:sldId id="266" r:id="rId9"/>
    <p:sldId id="281" r:id="rId10"/>
    <p:sldId id="269" r:id="rId11"/>
    <p:sldId id="271" r:id="rId12"/>
    <p:sldId id="267" r:id="rId13"/>
    <p:sldId id="283" r:id="rId14"/>
    <p:sldId id="270" r:id="rId15"/>
    <p:sldId id="273" r:id="rId16"/>
    <p:sldId id="275" r:id="rId17"/>
    <p:sldId id="284" r:id="rId18"/>
    <p:sldId id="285" r:id="rId19"/>
    <p:sldId id="276" r:id="rId20"/>
    <p:sldId id="277" r:id="rId21"/>
    <p:sldId id="286" r:id="rId22"/>
    <p:sldId id="287" r:id="rId23"/>
    <p:sldId id="293" r:id="rId24"/>
    <p:sldId id="294" r:id="rId25"/>
    <p:sldId id="295" r:id="rId26"/>
    <p:sldId id="298" r:id="rId27"/>
    <p:sldId id="299" r:id="rId28"/>
    <p:sldId id="300" r:id="rId29"/>
    <p:sldId id="304" r:id="rId30"/>
    <p:sldId id="312" r:id="rId31"/>
    <p:sldId id="308" r:id="rId32"/>
    <p:sldId id="310" r:id="rId33"/>
    <p:sldId id="313" r:id="rId34"/>
  </p:sldIdLst>
  <p:sldSz cx="9144000" cy="6858000" type="screen4x3"/>
  <p:notesSz cx="6858000" cy="9144000"/>
  <p:defaultTextStyle>
    <a:defPPr>
      <a:defRPr lang="en-US"/>
    </a:defPPr>
    <a:lvl1pPr algn="l" rtl="0" fontAlgn="base">
      <a:spcBef>
        <a:spcPct val="0"/>
      </a:spcBef>
      <a:spcAft>
        <a:spcPct val="0"/>
      </a:spcAft>
      <a:defRPr sz="4000" kern="1200">
        <a:solidFill>
          <a:schemeClr val="bg1"/>
        </a:solidFill>
        <a:latin typeface="Tahoma" pitchFamily="34" charset="0"/>
        <a:ea typeface="+mn-ea"/>
        <a:cs typeface="+mn-cs"/>
      </a:defRPr>
    </a:lvl1pPr>
    <a:lvl2pPr marL="457200" algn="l" rtl="0" fontAlgn="base">
      <a:spcBef>
        <a:spcPct val="0"/>
      </a:spcBef>
      <a:spcAft>
        <a:spcPct val="0"/>
      </a:spcAft>
      <a:defRPr sz="4000" kern="1200">
        <a:solidFill>
          <a:schemeClr val="bg1"/>
        </a:solidFill>
        <a:latin typeface="Tahoma" pitchFamily="34" charset="0"/>
        <a:ea typeface="+mn-ea"/>
        <a:cs typeface="+mn-cs"/>
      </a:defRPr>
    </a:lvl2pPr>
    <a:lvl3pPr marL="914400" algn="l" rtl="0" fontAlgn="base">
      <a:spcBef>
        <a:spcPct val="0"/>
      </a:spcBef>
      <a:spcAft>
        <a:spcPct val="0"/>
      </a:spcAft>
      <a:defRPr sz="4000" kern="1200">
        <a:solidFill>
          <a:schemeClr val="bg1"/>
        </a:solidFill>
        <a:latin typeface="Tahoma" pitchFamily="34" charset="0"/>
        <a:ea typeface="+mn-ea"/>
        <a:cs typeface="+mn-cs"/>
      </a:defRPr>
    </a:lvl3pPr>
    <a:lvl4pPr marL="1371600" algn="l" rtl="0" fontAlgn="base">
      <a:spcBef>
        <a:spcPct val="0"/>
      </a:spcBef>
      <a:spcAft>
        <a:spcPct val="0"/>
      </a:spcAft>
      <a:defRPr sz="4000" kern="1200">
        <a:solidFill>
          <a:schemeClr val="bg1"/>
        </a:solidFill>
        <a:latin typeface="Tahoma" pitchFamily="34" charset="0"/>
        <a:ea typeface="+mn-ea"/>
        <a:cs typeface="+mn-cs"/>
      </a:defRPr>
    </a:lvl4pPr>
    <a:lvl5pPr marL="1828800" algn="l" rtl="0" fontAlgn="base">
      <a:spcBef>
        <a:spcPct val="0"/>
      </a:spcBef>
      <a:spcAft>
        <a:spcPct val="0"/>
      </a:spcAft>
      <a:defRPr sz="4000" kern="1200">
        <a:solidFill>
          <a:schemeClr val="bg1"/>
        </a:solidFill>
        <a:latin typeface="Tahoma" pitchFamily="34" charset="0"/>
        <a:ea typeface="+mn-ea"/>
        <a:cs typeface="+mn-cs"/>
      </a:defRPr>
    </a:lvl5pPr>
    <a:lvl6pPr marL="2286000" algn="l" defTabSz="914400" rtl="0" eaLnBrk="1" latinLnBrk="0" hangingPunct="1">
      <a:defRPr sz="4000" kern="1200">
        <a:solidFill>
          <a:schemeClr val="bg1"/>
        </a:solidFill>
        <a:latin typeface="Tahoma" pitchFamily="34" charset="0"/>
        <a:ea typeface="+mn-ea"/>
        <a:cs typeface="+mn-cs"/>
      </a:defRPr>
    </a:lvl6pPr>
    <a:lvl7pPr marL="2743200" algn="l" defTabSz="914400" rtl="0" eaLnBrk="1" latinLnBrk="0" hangingPunct="1">
      <a:defRPr sz="4000" kern="1200">
        <a:solidFill>
          <a:schemeClr val="bg1"/>
        </a:solidFill>
        <a:latin typeface="Tahoma" pitchFamily="34" charset="0"/>
        <a:ea typeface="+mn-ea"/>
        <a:cs typeface="+mn-cs"/>
      </a:defRPr>
    </a:lvl7pPr>
    <a:lvl8pPr marL="3200400" algn="l" defTabSz="914400" rtl="0" eaLnBrk="1" latinLnBrk="0" hangingPunct="1">
      <a:defRPr sz="4000" kern="1200">
        <a:solidFill>
          <a:schemeClr val="bg1"/>
        </a:solidFill>
        <a:latin typeface="Tahoma" pitchFamily="34" charset="0"/>
        <a:ea typeface="+mn-ea"/>
        <a:cs typeface="+mn-cs"/>
      </a:defRPr>
    </a:lvl8pPr>
    <a:lvl9pPr marL="3657600" algn="l" defTabSz="914400" rtl="0" eaLnBrk="1" latinLnBrk="0" hangingPunct="1">
      <a:defRPr sz="4000"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6600"/>
    <a:srgbClr val="990000"/>
    <a:srgbClr val="FF6600"/>
    <a:srgbClr val="009900"/>
    <a:srgbClr val="003300"/>
    <a:srgbClr val="FF33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66" autoAdjust="0"/>
    <p:restoredTop sz="94542" autoAdjust="0"/>
  </p:normalViewPr>
  <p:slideViewPr>
    <p:cSldViewPr>
      <p:cViewPr varScale="1">
        <p:scale>
          <a:sx n="66" d="100"/>
          <a:sy n="66" d="100"/>
        </p:scale>
        <p:origin x="864" y="32"/>
      </p:cViewPr>
      <p:guideLst>
        <p:guide orient="horz" pos="2160"/>
        <p:guide pos="2880"/>
      </p:guideLst>
    </p:cSldViewPr>
  </p:slideViewPr>
  <p:outlineViewPr>
    <p:cViewPr>
      <p:scale>
        <a:sx n="33" d="100"/>
        <a:sy n="33" d="100"/>
      </p:scale>
      <p:origin x="0" y="117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3312" units="cm"/>
          <inkml:channel name="Y" type="integer" max="1872" units="cm"/>
          <inkml:channel name="T" type="integer" max="2.14748E9" units="dev"/>
        </inkml:traceFormat>
        <inkml:channelProperties>
          <inkml:channelProperty channel="X" name="resolution" value="96.27907" units="1/cm"/>
          <inkml:channelProperty channel="Y" name="resolution" value="96.49484" units="1/cm"/>
          <inkml:channelProperty channel="T" name="resolution" value="1" units="1/dev"/>
        </inkml:channelProperties>
      </inkml:inkSource>
      <inkml:timestamp xml:id="ts0" timeString="2016-06-01T14:10:30.9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17012 17 0,'0'0'0,"0"0"0,0 0 0,0 0 0,0 0 15,0 0-15,0 0 0,0 0 16,0 0-16,0 0 0,0 0 0,0 0 0,0 0 16,0 0-16,0 0 15,0 0-15,0 0 16,0 0-16,0 0 15,0 0-15,0 0 16,0 0-16,0 0 0,0 0 16,0 0-16,0 0 15,0 0-15,0 0 16,0 0-16,15 15 16,0 0-16,46 30 15,14 0-15,15-15 16,-14 0-16,-1 0 15,0 0-15,-44-15 0,44 15 16,0 0-16,16 0 16,-1 0-16,1 0 15,-16 0-15,0 0 16,1-15-16,-1 15 16,30 0-16,16-15 15,15 0-15,-1 0 0,1 0 16,-31 0-16,31-15 15,30 0-15,-15 0 16,-16 15-16,-14-15 16,14 0-16,46 0 15,-15-15-15,-45 0 16,-16 0-16,31 0 0,30 0 16,-16 15-16,-29 0 15,-16-15-15,-14 15 16,14-15-16,31 15 15,-31 0-15,1 0 16,-16 0-16,-14 0 16,-1 0-16,-15 0 15,1 0-15,-1 0 0,-30 0 16,0 0-16,0 0 16,0 0-16,-14 0 15,-1 0-15,0 0 16,-15 0-16,0 0 15,0 0-15,0 0 16,0 0-16</inkml:trace>
</inkml:ink>
</file>

<file path=ppt/ink/ink10.xml><?xml version="1.0" encoding="utf-8"?>
<inkml:ink xmlns:inkml="http://www.w3.org/2003/InkML">
  <inkml:definitions>
    <inkml:context xml:id="ctx0">
      <inkml:inkSource xml:id="inkSrc0">
        <inkml:traceFormat>
          <inkml:channel name="X" type="integer" max="3312" units="cm"/>
          <inkml:channel name="Y" type="integer" max="1872" units="cm"/>
          <inkml:channel name="T" type="integer" max="2.14748E9" units="dev"/>
        </inkml:traceFormat>
        <inkml:channelProperties>
          <inkml:channelProperty channel="X" name="resolution" value="96.27907" units="1/cm"/>
          <inkml:channelProperty channel="Y" name="resolution" value="96.49484" units="1/cm"/>
          <inkml:channelProperty channel="T" name="resolution" value="1" units="1/dev"/>
        </inkml:channelProperties>
      </inkml:inkSource>
      <inkml:timestamp xml:id="ts0" timeString="2016-06-01T14:12:01.0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17374 5954 0,'0'0'0,"0"0"0,0 0 16,0 0-16,0 0 0,0 0 15,0 0-15,0 0 16,0 0-16,0 0 16,0 0-16,0 0 15,0 0-15,0 0 16,0 0-16,0 0 0,0 0 16,0 0-16,0 0 15,0 0-15,15 0 16,0 15-16,0 0 15,0-15-15,0 15 16,0 0-16,0-15 16,15 0-16,1 15 15,-1-15-15,30 15 0,0 0 16,1 0-16,-31-15 16,45 15-16,-45-15 15,46 15-15,-16 0 16,-30-15-16,0 0 15,30 0-15,-29 0 16,-1 0-16,30 0 0,15 0 16,-14 0-16,-1 0 15,15 0-15,1 0 16,-1 0-16,0 0 16,1 0-16,-16 0 15,-30 0-15,46 0 16,-16 0-16,0 0 0,15 15 15,1-15-15,-16 0 16,15 15-16,1 0 16,-16-15-16,0 0 15,1 15-15,-1-15 16,0 15-16,16-15 16,-1 0-16,0 0 0,1 0 15,-1 0-15,0 0 16,-44 0-16,29 15 15,-30-15-15,45 0 16,1 0-16,-1-15 16,0 15-16,16 0 15,-16 0-15,16 0 16,-16 0-16,-15 0 0,1 0 16,-1-15-16,15 0 15,0 15-15,1 0 16,-1 0-16,1 0 15,-1-15-15,0 15 16,1 0-16,-16 0 16,0 0-16,16 0 0,-1 0 15,15 0-15,16 0 16,-16 0-16,1 0 16,-16 0-16,0 0 15,1-15-15,29 15 16,1 0-16,-1 0 15,1 0-15,-1 0 0,-29 0 16,14 0-16,0 0 16,16 0-16,-1 0 15,1 0-15,-1 0 16,-29-15-16,-1 15 16,1 0-16,-1 0 15,15-15-15,1 15 0,-1 0 16,-14 0-16,14 0 15,-15-15-15,-14 15 16,-1 0-16,-30 0 16,0 0-16,30 0 15,-29 0-15,-1 0 0,30 0 16,-30 0-16,0 0 16,0 0-16,1 0 15,-1-15-15,0 0 16,45 0-16,-45 0 15,31 0-15,-31 0 16,-30 15-16</inkml:trace>
</inkml:ink>
</file>

<file path=ppt/ink/ink11.xml><?xml version="1.0" encoding="utf-8"?>
<inkml:ink xmlns:inkml="http://www.w3.org/2003/InkML">
  <inkml:definitions>
    <inkml:context xml:id="ctx0">
      <inkml:inkSource xml:id="inkSrc0">
        <inkml:traceFormat>
          <inkml:channel name="X" type="integer" max="3312" units="cm"/>
          <inkml:channel name="Y" type="integer" max="1872" units="cm"/>
          <inkml:channel name="T" type="integer" max="2.14748E9" units="dev"/>
        </inkml:traceFormat>
        <inkml:channelProperties>
          <inkml:channelProperty channel="X" name="resolution" value="96.27907" units="1/cm"/>
          <inkml:channelProperty channel="Y" name="resolution" value="96.49484" units="1/cm"/>
          <inkml:channelProperty channel="T" name="resolution" value="1" units="1/dev"/>
        </inkml:channelProperties>
      </inkml:inkSource>
      <inkml:timestamp xml:id="ts0" timeString="2016-06-01T14:12:26.4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13998 16465 0,'0'0'0,"0"0"0,0 0 16,-30 15-16,15 0 0,-46 15 16,31-15-16,-45 15 15,45-15-15,-46 15 0,16-15 16,30-15-16,-30 15 15,30-15-15,-46 15 16,1 0-16,-16 0 16,1 0-16,0-15 15,-1 15-15,16-15 16,-1 0-16,16 0 16,0 15-16,0 0 0,-16 0 15,16-15-15,-15 0 16,-1 0-16,1 0 15,15 15-15,29-15 16,-29 0-16,30 0 16,-30 15-16,30-15 15,-31 0-15,1 15 0,30-15 16,-46 0-16,16 0 16,30 0-16,-30 0 15,30 0-15,-1 0 16,1 0-16,15 0 15,0 0-15,0 0 16,0 0-16,0 0 16,0 0-16,0 0 0,0 0 15,0 0-15,0 0 16,0 0-16,-1 0 16,1 0-16,0 0 15,0 0-15,0 0 16,0 0-16,0 0 15,0 0-15,0 0 0,0 0 16,0 0-16,0 0 16,15 0-16,0 0 15,-15 0-15,15 0 16,0 0-16,0 0 16,0 0-16,0 0 15,0 0-15,0 0 16,0 0-16,0 0 0,0 0 15,0 0-15</inkml:trace>
</inkml:ink>
</file>

<file path=ppt/ink/ink12.xml><?xml version="1.0" encoding="utf-8"?>
<inkml:ink xmlns:inkml="http://www.w3.org/2003/InkML">
  <inkml:definitions>
    <inkml:context xml:id="ctx0">
      <inkml:inkSource xml:id="inkSrc0">
        <inkml:traceFormat>
          <inkml:channel name="X" type="integer" max="3312" units="cm"/>
          <inkml:channel name="Y" type="integer" max="1872" units="cm"/>
          <inkml:channel name="T" type="integer" max="2.14748E9" units="dev"/>
        </inkml:traceFormat>
        <inkml:channelProperties>
          <inkml:channelProperty channel="X" name="resolution" value="96.27907" units="1/cm"/>
          <inkml:channelProperty channel="Y" name="resolution" value="96.49484" units="1/cm"/>
          <inkml:channelProperty channel="T" name="resolution" value="1" units="1/dev"/>
        </inkml:channelProperties>
      </inkml:inkSource>
      <inkml:timestamp xml:id="ts0" timeString="2016-06-01T14:12:28.3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14766 14516 0,'0'0'0,"0"0"15,0 0-15,0 0 0,0 0 16,-15 0-16,0 0 16,0-15-16,-45-15 15,0 0-15,-16 0 16,1 0-16,15 15 16,-16-15-16,46 15 15,-45 0-15,0 0 0,-31-15 16,16 15-16,-31 0 15,16 15-15,14-15 16,16 0-16,-1 0 16,-29 0-16,-1 0 15,-29 0-15,29-15 16,1 15-16,14 0 16,1 0-16,-16 0 0,-14 0 15,-16 0-15,31 0 16,29 0-16,1 0 15,0 0-15,14 15 16,-14-15-16,0 15 16,-1 0-16,46 0 15,-45 0-15,45 0 16,-1 0-16,16 0 16,0 0-16,0 0 0,0 0 15,0 0-15,15 0 16,0 0-16,0 0 15,0 0-15,0 0 16,0 0-16,0 0 16,0 0-16,0 0 15,15 0-15,0 15 0,46 0 16,-1 0-16,0 15 16,0 0-16,16 0 15,-1-15-15,46 30 16,-1-15-16,-14 0 15,-1-15-15,1 15 16,-1 0-16,31-15 0,0 15 16,-1-15-16,-29 15 15,-31-15-15,0 0 16,31 15-16,14-15 16,-14 0-16,-1 0 15,-14 15-15,-16-15 16,1 0-16,-1 0 15,0 0-15,16 0 0,-1 0 16,1 0-16,-16 0 16,-15-15-16,-30 0 15,0 0-15,1 0 16,-16 0-16,15 0 16,-15 0-16,0 0 15,0 15-15,0-15 16,0 0-16,0 0 0,0 0 15,0 0-15,0 0 16,-15 0-16,16 0 16,-16 0-16,0 0 15,0 0-15,0 15 16,0 0-16,0 0 16,0 45-16,0-30 15,-16 30-15,-14 15 0,15-60 16,-30 45-16,-15-16 15,-1 1-15,31-30 16,-45 15-16,15 0 16,30-30-16,-1 0 15,-29 15-15,0 0 16,30 0-16,-46 0 0,-29 15 16,-1-15-16,1 0 15,14 0-15,16 0 16,0 0-16,14 0 15,1 0-15,-15 15 16,-16 0-16,-14 0 16,-1 0-16,-29 45 15,-31 15-15,45-15 0,16 15 16,-1-15-16,1-15 16,30-15-16,14 0 15,46-30-15,-15 0 16,15 0-16,0 0 15,0 0-15,0-15 16,0 0-16,15 0 0,0 0 16,0 0-16,0 0 15,0 0-15,0 0 16,15 15-16,0 0 16,60 15-16,1 0 15,14 0-15,0-15 16,-14 0-16,29-15 15,16 15-15,30 0 0,14 0 16,-59 0-16,45 0 16,75 0-16,-15-15 15,0 0-15,90-30 16,-45 0-16</inkml:trace>
</inkml:ink>
</file>

<file path=ppt/ink/ink2.xml><?xml version="1.0" encoding="utf-8"?>
<inkml:ink xmlns:inkml="http://www.w3.org/2003/InkML">
  <inkml:definitions>
    <inkml:context xml:id="ctx0">
      <inkml:inkSource xml:id="inkSrc0">
        <inkml:traceFormat>
          <inkml:channel name="X" type="integer" max="3312" units="cm"/>
          <inkml:channel name="Y" type="integer" max="1872" units="cm"/>
          <inkml:channel name="T" type="integer" max="2.14748E9" units="dev"/>
        </inkml:traceFormat>
        <inkml:channelProperties>
          <inkml:channelProperty channel="X" name="resolution" value="96.27907" units="1/cm"/>
          <inkml:channelProperty channel="Y" name="resolution" value="96.49484" units="1/cm"/>
          <inkml:channelProperty channel="T" name="resolution" value="1" units="1/dev"/>
        </inkml:channelProperties>
      </inkml:inkSource>
      <inkml:timestamp xml:id="ts0" timeString="2016-06-01T14:10:31.9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17660 1951 0,'0'0'0,"0"0"15,0 0-15,0 0 16,0 0-16,0 0 16,0 0-16,0 0 15,0 0-15,0 0 16,15 0-16,0 0 0,15 0 16,46-15-16,-1 0 15,1 0-15,-1 0 16,-15 15-16,0 0 15,-29 0-15,44 0 16,0 0-16,31 0 16,-16 15-16,16-15 0,-1 15 15,1 0-15,-31 0 16,0-15-16,16 0 16,14 0-16,16 15 15,15-15-15,-31 0 16,-14 15-16,14-15 15,1 0-15,29 0 0,1 0 16,-31 0-16,1 0 16,-16 0-16,1 0 15,14 0-15,16 0 16,-1 0-16,-14 0 16,-16 0-16,-14 0 15,29 0-15,1 0 16,29 0-16,1 0 0,-31 0 15,1 0-15,-16 0 16,16 0-16,14 0 16,1 0-16,-16 0 15,-14 15-15,-16-15 16,1 0-16,-1 0 16,30 0-16,1 15 0,-1-15 15,1 15-15,-31 0 16,16-15-16,-1 0 15,16 0-15,14 0 16,-14 0-16,-1 0 16,-14 0-16,-16-15 15,-45 15-15,45-15 0,-14 15 16,-31 0-16,45-15 16,1 15-16,-1 0 15,-45 0-15,45 0 16,-44 0-16,29 0 15,-30 0-15,0 0 0,0 0 16,0 0-16,31-15 16,-31 15-16,0 0 15,-15-15-15,-15 15 16</inkml:trace>
</inkml:ink>
</file>

<file path=ppt/ink/ink3.xml><?xml version="1.0" encoding="utf-8"?>
<inkml:ink xmlns:inkml="http://www.w3.org/2003/InkML">
  <inkml:definitions>
    <inkml:context xml:id="ctx0">
      <inkml:inkSource xml:id="inkSrc0">
        <inkml:traceFormat>
          <inkml:channel name="X" type="integer" max="3312" units="cm"/>
          <inkml:channel name="Y" type="integer" max="1872" units="cm"/>
          <inkml:channel name="T" type="integer" max="2.14748E9" units="dev"/>
        </inkml:traceFormat>
        <inkml:channelProperties>
          <inkml:channelProperty channel="X" name="resolution" value="96.27907" units="1/cm"/>
          <inkml:channelProperty channel="Y" name="resolution" value="96.49484" units="1/cm"/>
          <inkml:channelProperty channel="T" name="resolution" value="1" units="1/dev"/>
        </inkml:channelProperties>
      </inkml:inkSource>
      <inkml:timestamp xml:id="ts0" timeString="2016-06-01T14:10:34.2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17796 11832 0,'0'0'0,"0"0"16,0 0-16,0 0 15,0 0-15,0 0 16,0 0-16,0 0 16,0 0-16,15 0 15,0 0-15,60 30 0,1-15 16,-1 0-16,-15 0 16,1-15-16,14 0 15,0 0-15,1 15 16,29-15-16,16 0 15,-16 0-15,1 15 16,-31-15-16,16 15 0,14-15 16,31 15-16,-1 0 15,1 0-15,-31 0 16,1 0-16,30 0 16,29 0-16,-14 0 15,-30 0-15,-16-15 16,31 0-16,45 15 0,-16-15 15,-29 0-15,-30 0 16,14-15-16,31 15 16,0-15-16,-16 15 15,-29-15-15,-1 15 16,1-15-16,29 15 16,1 0-16,-15-15 0,-16 15 15,-30 0-15,31-15 16,30 15-16,-1 0 15,-14 0-15,-16 0 16,1 0-16,-1 0 16,1 0-16,29 0 15,-14 0-15,-16 0 16,-29 0-16,-16 0 0,15 0 16,1 0-16,-1 0 15,1 0-15,-1 0 16,-15 15-16,-30-15 15,0 0-15,1 0 16,-1 0-16,0 0 0,0 0 16,0 0-16,0 0 15,0 0-15,-30 0 16</inkml:trace>
</inkml:ink>
</file>

<file path=ppt/ink/ink4.xml><?xml version="1.0" encoding="utf-8"?>
<inkml:ink xmlns:inkml="http://www.w3.org/2003/InkML">
  <inkml:definitions>
    <inkml:context xml:id="ctx0">
      <inkml:inkSource xml:id="inkSrc0">
        <inkml:traceFormat>
          <inkml:channel name="X" type="integer" max="3312" units="cm"/>
          <inkml:channel name="Y" type="integer" max="1872" units="cm"/>
          <inkml:channel name="T" type="integer" max="2.14748E9" units="dev"/>
        </inkml:traceFormat>
        <inkml:channelProperties>
          <inkml:channelProperty channel="X" name="resolution" value="96.27907" units="1/cm"/>
          <inkml:channelProperty channel="Y" name="resolution" value="96.49484" units="1/cm"/>
          <inkml:channelProperty channel="T" name="resolution" value="1" units="1/dev"/>
        </inkml:channelProperties>
      </inkml:inkSource>
      <inkml:timestamp xml:id="ts0" timeString="2016-06-01T14:10:57.9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17645 3945 0,'0'0'0,"0"0"0,0 0 16,0 0-16,0 0 0,0 0 15,0 0-15,0 0 16,0 0-16,0 0 0,0 0 16,0 0-16,0 0 15,0 0-15,0 0 16,0 0-16,0 0 16,0 0-16,15 0 15,0 0-15,46-15 16,14 0-16,0 15 0,1-15 15,14 15-15,-15 0 16,-14 0-16,14 0 16,0 15-16,31-15 15,14 0-15,-14 15 16,-1-15-16,-14 0 16,-16 0-16,1 0 0,14 0 15,0 0-15,16 0 16,-1-15-16,1 0 15,-31 0-15,1 15 16,-1-15-16,15 15 16,1-15-16,-1 0 15,16 0-15,-1 0 0,-29 15 16,-46 0-16,45-15 16,1 0-16,14 15 15,0 0-15,16-15 16,-1 0-16,-29 15 15,-1 0-15,-45 0 16,31 0-16,-1 0 16,0 0-16,0 0 0,1 0 15,-1 0-15,0 0 16,-30 0-16,0 0 16,31 0-16,-46 0 15,15 0-15,-15 0 16,0 0-16,0 0 0,0 0 15,15 0-15,-30 0 16</inkml:trace>
</inkml:ink>
</file>

<file path=ppt/ink/ink5.xml><?xml version="1.0" encoding="utf-8"?>
<inkml:ink xmlns:inkml="http://www.w3.org/2003/InkML">
  <inkml:definitions>
    <inkml:context xml:id="ctx0">
      <inkml:inkSource xml:id="inkSrc0">
        <inkml:traceFormat>
          <inkml:channel name="X" type="integer" max="3312" units="cm"/>
          <inkml:channel name="Y" type="integer" max="1872" units="cm"/>
          <inkml:channel name="T" type="integer" max="2.14748E9" units="dev"/>
        </inkml:traceFormat>
        <inkml:channelProperties>
          <inkml:channelProperty channel="X" name="resolution" value="96.27907" units="1/cm"/>
          <inkml:channelProperty channel="Y" name="resolution" value="96.49484" units="1/cm"/>
          <inkml:channelProperty channel="T" name="resolution" value="1" units="1/dev"/>
        </inkml:channelProperties>
      </inkml:inkSource>
      <inkml:timestamp xml:id="ts0" timeString="2016-06-01T14:11:09.7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16394 13601 0,'0'0'0,"0"0"0,0 0 16,0 0-16,0 0 0,0 0 15,0 0-15,0 0 16,0 0-16,0 0 16,0 0-16,0 0 15,0 0 1,0 0-16,0 0 16,0 0-16,0 0 15,0 0-15,0 0 16,0 0-16,0 0 15,0 0-15,0 0 16,0 0-16,0 0 0,0 0 16,0 0-16,0 0 15,0 0-15,0 0 16,0 0-16,0 0 16,0 0-16,0 0 15,0 0-15,0 0 16,0 0-16,0 0 15,0 0-15,0 0 0,0 0 16,0 0-16,0 0 16,0 0-16,15 0 15,0 0-15,15 0 16,31-15-16,-1 0 16,0 15-16,1 0 15,-31 0-15,30 0 16,0-15-16,1 0 0,14 0 15,15 15-15,1 0 16,-1 0-16,-14 0 16,-1 0-16,-15 0 15,1 0-15,-1 0 16,15 0-16,31 0 16,-1 0-16,1 0 0,-16 0 15,-15 0-15,1-15 16,-1 15-16,1 0 15,29 0-15,1 0 16,-1 0-16,1-15 16,-16 0-16,-15 0 15,-14 15-15,14-15 16,0 0-16,16 0 0,14 15 16,-29 0-16,-1-15 15,-15 15-15,-30 0 16,31-15-16,-31 15 15,45-15-15,-45 15 16,0 0-16,1 0 0,29-15 16,-30 15-16,-15 0 15,15 0-15,-15 0 16,0 0-16,0 0 16,1 0-16,-16 0 15,0 0-15,0 0 16,0 0-16,0 0 0,0 0 15,0 0-15,0 0 16,0 0-16,0 0 16,-16-15-16,16 15 15</inkml:trace>
</inkml:ink>
</file>

<file path=ppt/ink/ink6.xml><?xml version="1.0" encoding="utf-8"?>
<inkml:ink xmlns:inkml="http://www.w3.org/2003/InkML">
  <inkml:definitions>
    <inkml:context xml:id="ctx0">
      <inkml:inkSource xml:id="inkSrc0">
        <inkml:traceFormat>
          <inkml:channel name="X" type="integer" max="3312" units="cm"/>
          <inkml:channel name="Y" type="integer" max="1872" units="cm"/>
          <inkml:channel name="T" type="integer" max="2.14748E9" units="dev"/>
        </inkml:traceFormat>
        <inkml:channelProperties>
          <inkml:channelProperty channel="X" name="resolution" value="96.27907" units="1/cm"/>
          <inkml:channelProperty channel="Y" name="resolution" value="96.49484" units="1/cm"/>
          <inkml:channelProperty channel="T" name="resolution" value="1" units="1/dev"/>
        </inkml:channelProperties>
      </inkml:inkSource>
      <inkml:timestamp xml:id="ts0" timeString="2016-06-01T14:11:10.0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18474 13646 0,'0'0'0,"-15"0"15,-91 15-15,-14 0 16,14-15-16,1-30 16,14 15-16,16-15 0,15 0 15,-16 0-15,1 0 16,-15 0-16,-1 0 16,-14-15-16,14 15 15,1 0-15,15 0 16,-1 0-16,-44 0 15,-1 15-15,-15 0 16,31 0-16,30 0 16,-1 0-16,46 15 0,-30-15 15,30 15-15,-31-15 16,46 15-16,-15 0 16,15 0-16,0 0 15,0 0-15,0 0 16,0 0-16,15 0 15</inkml:trace>
</inkml:ink>
</file>

<file path=ppt/ink/ink7.xml><?xml version="1.0" encoding="utf-8"?>
<inkml:ink xmlns:inkml="http://www.w3.org/2003/InkML">
  <inkml:definitions>
    <inkml:context xml:id="ctx0">
      <inkml:inkSource xml:id="inkSrc0">
        <inkml:traceFormat>
          <inkml:channel name="X" type="integer" max="3312" units="cm"/>
          <inkml:channel name="Y" type="integer" max="1872" units="cm"/>
          <inkml:channel name="T" type="integer" max="2.14748E9" units="dev"/>
        </inkml:traceFormat>
        <inkml:channelProperties>
          <inkml:channelProperty channel="X" name="resolution" value="96.27907" units="1/cm"/>
          <inkml:channelProperty channel="Y" name="resolution" value="96.49484" units="1/cm"/>
          <inkml:channelProperty channel="T" name="resolution" value="1" units="1/dev"/>
        </inkml:channelProperties>
      </inkml:inkSource>
      <inkml:timestamp xml:id="ts0" timeString="2016-06-01T14:11:37.4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20644 7933 0,'0'0'0,"0"0"0,0 0 16,0 0-16,0 0 0,0 0 15,0 0-15,0 0 16,0 0-16,0 0 16,0 0-16,0 0 0,0 0 15,-15 0-15,0 0 16,0-15-16,0 0 15,0 15-15,-15-15 16,-46 0-16,16 0 16,-30-14-16,14-1 15,16 15-15,0 0 0,0 0 16,-1 0-16,31 15 16,-45-15-16,-1 0 15,1 0-15,0 0 16,-16 0-16,1 0 15,14 15-15,16 0 16,0 0-16,-15 0 0,-1 0 16,1 0-16,-16-15 15,1 15-15,0 0 16,14 0-16,1 0 16,-1 0-16,16 0 15,30 0-15,-45 15 16,-1-15-16,1 0 15,-15 0-15,14 0 0,1 0 16,15 0-16,-1 0 16,31 0-16,-30 0 15,0 0-15,-1 0 16,-14 0-16,15 0 16,-16 0-16,1 0 15,15 0-15,-1 15 16,31-15-16,-30 0 0,30 0 15,0 0-15,-1 0 16,1 0-16,0 0 16,15 0-16,0 0 15,0 0-15,0 0 16,0 0-16,0 0 16,15 0-16,0 0 0,0 0 15,0 0-15,0 0 16,0 0-16,0 0 15</inkml:trace>
</inkml:ink>
</file>

<file path=ppt/ink/ink8.xml><?xml version="1.0" encoding="utf-8"?>
<inkml:ink xmlns:inkml="http://www.w3.org/2003/InkML">
  <inkml:definitions>
    <inkml:context xml:id="ctx0">
      <inkml:inkSource xml:id="inkSrc0">
        <inkml:traceFormat>
          <inkml:channel name="X" type="integer" max="3312" units="cm"/>
          <inkml:channel name="Y" type="integer" max="1872" units="cm"/>
          <inkml:channel name="T" type="integer" max="2.14748E9" units="dev"/>
        </inkml:traceFormat>
        <inkml:channelProperties>
          <inkml:channelProperty channel="X" name="resolution" value="96.27907" units="1/cm"/>
          <inkml:channelProperty channel="Y" name="resolution" value="96.49484" units="1/cm"/>
          <inkml:channelProperty channel="T" name="resolution" value="1" units="1/dev"/>
        </inkml:channelProperties>
      </inkml:inkSource>
      <inkml:timestamp xml:id="ts0" timeString="2016-06-01T14:11:39.0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21609 9478 0,'0'0'0,"0"0"16,0 0-16,0 0 15,0 0-15,0 0 0,-15 0 16,0 0-16,0 0 16,15 0-16,-15 0 15,-1 0-15,1 0 16,0 0-16,0 0 16,0 0-16,0 0 0,0 0 15,0 0-15,0 0 16,-15 0-16,0 0 15,-46-15-15,16 0 16,-15 0-16,-1 0 16,1 0-16,0 15 15,-1 0-15,16 0 0,0-15 16,30 15-16,-31 0 16,-14-15-16,0 0 15,-31 15-15,16 0 16,-1 0-16,16 0 15,-1-15-15,16 15 16,-15 0-16,15 0 16,-16 0-16,-29 0 0,14 0 15,1 0-15,14 0 16,16 0-16,0 0 16,0-15-16,-16 15 15,-29 0-15,-1 0 16,1 0-16,14-15 0,16 15 15,0 0-15,-1 0 16,16 0-16,-15 0 16,-1 0-16,1 0 15,0 0-15,-1-15 16,1 15-16,15 0 16,29 0-16,1 0 15,0 0-15,-30 0 0,30 0 16,0 0-16,-46 0 15,1-15-15,-31 15 16,16 15-16,-1 0 16,1 0-16,90-15 15</inkml:trace>
</inkml:ink>
</file>

<file path=ppt/ink/ink9.xml><?xml version="1.0" encoding="utf-8"?>
<inkml:ink xmlns:inkml="http://www.w3.org/2003/InkML">
  <inkml:definitions>
    <inkml:context xml:id="ctx0">
      <inkml:inkSource xml:id="inkSrc0">
        <inkml:traceFormat>
          <inkml:channel name="X" type="integer" max="3312" units="cm"/>
          <inkml:channel name="Y" type="integer" max="1872" units="cm"/>
          <inkml:channel name="T" type="integer" max="2.14748E9" units="dev"/>
        </inkml:traceFormat>
        <inkml:channelProperties>
          <inkml:channelProperty channel="X" name="resolution" value="96.27907" units="1/cm"/>
          <inkml:channelProperty channel="Y" name="resolution" value="96.49484" units="1/cm"/>
          <inkml:channelProperty channel="T" name="resolution" value="1" units="1/dev"/>
        </inkml:channelProperties>
      </inkml:inkSource>
      <inkml:timestamp xml:id="ts0" timeString="2016-06-01T14:11:53.6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479 8458 0,'0'0'0,"0"0"0,0 0 16,-30 0-16,30 0 0,0 0 15,-15 0-15,15 15 16,0-15-16,0 0 16,-15 15-16,15-15 15,0 0-15,-15 0 16,15 0-16,-16 0 0,16 15 15,0-15-15,-15 15 16,0-15-16,0 15 16,0 0-16,0 0 15,0 0-15,0 0 16,0 0-16,15 0 16,0 0-16,0-15 15,0 0-15,0 0 0,0 0 16,0 0-16,0 0 15,15 15-15,0-15 16,0 0-16,45 15 16,16-15-16,29 0 15,1-15-15,-16 15 16,-14-15-16,-16 15 16,-30 0-16,0 0 0,0 0 15,0 0-15,1 0 16,-1 0-16,0 0 15,0 0-15,0 0 16,0 0-16,0 0 16,1 0-16,29 0 15,-30 0-15,0 0 0,30 15 16,-29-15-16,-1 0 16,30 15-16,-45-15 15,15 0-15,-15 0 16,0 0-16,0 0 15,0 0-15,1 0 16,-1 0-16,0 0 16,0 0-16,-15 0 15,0 0-15,15 0 0,-15 0 32,0 0-32,0 0 15,0 0-15,0 0 16,0 0-16,0 0 15,0 0-15,0 0 16,0 0-16,0 0 0,0 0 16,0 0-16,0 0 15,-15 0-15,0 0 16,0 0-16,-16 0 16,1 0-16,-45 15 15,0 0-15,44-15 16,-29 15-16,30-15 0,0 0 15,-45 15-15,44-15 16,-44 0-16,15 15 16,-16-15-16,16 15 15,0-15-15,30 0 16,-31 15-16,31-15 16,0 0-16,0 0 0,15 0 15,0 0-15,0 0 16,0 0-16,0 0 15,0 0-15,-1 0 16,1 0-16,0 0 16,0 0-16,0 0 15,0 0-15,15 0 0,0 0 16,0 0-16,0 0 16,0 0-16,0 0 15,0 0-15,0 0 16,0 0-16,0 0 15,0 0-15,0 0 16,0 0-16,0 0 16,0 0-16,0 0 15,0 0-15,0 0 0,0 0 16,0 0-16,0 0 16,15 0-16,15 15 15,76 0-15,-1 0 16,1 0-16,-1 0 15,16 0-15,15 0 16,-1 0-16,1 0 16,-31 0-16,-29 0 0,14 0 15,-15 0-15,16-15 16,-1 0-16,-14 15 16,-46-15-16,0 0 15,0 0-15,-15 0 16,0 0-16,0 0 15,0 0-15,0 0 0,-15 0 16,0 0-16,0 0 16,0 0-16,0 0 15,0 0-15,0 0 16,0 0-16,0 0 16,0 0-16,0 0 15,0 0-15,-15 0 16,0 0-16,-45-15 0,0 15 15,-1 0-15,1 0 16,-15 0-16,-31 0 16,-14 0-16,-16 0 15,16 0-15,14 0 16,1 0-16,-1 0 16,-15 0-16,1 0 15,14 0-15,31-15 0,15 15 16,30 0-16,-1 0 15,1 0-15,0 0 16,0 0-16,0 0 16,15 0-16,0 0 15,0 0-15,0 0 16,0 0-16,-1 0 0,1 0 16,0 0-16,0 0 15,0 0-15,0 0 16,15 0-16,0 0 15,0 0-15,0 0 16,0 0-16,0 0 16,0 0-16,0 0 15,0 0-15,0 0 0,0 0 16,0 0-16,0-15 16,0 15-16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DF48FD7-EE34-4150-9342-4B16AA8C4380}" type="datetimeFigureOut">
              <a:rPr lang="en-US"/>
              <a:pPr>
                <a:defRPr/>
              </a:pPr>
              <a:t>5/26/2017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96D0012-A9C0-49D9-8878-EFC9EF84EEEC}" type="slidenum">
              <a:rPr lang="en-US"/>
              <a:pPr>
                <a:defRPr/>
              </a:pPr>
              <a:t>‹#›</a:t>
            </a:fld>
            <a:endParaRPr lang="en-US"/>
          </a:p>
        </p:txBody>
      </p:sp>
    </p:spTree>
    <p:extLst>
      <p:ext uri="{BB962C8B-B14F-4D97-AF65-F5344CB8AC3E}">
        <p14:creationId xmlns:p14="http://schemas.microsoft.com/office/powerpoint/2010/main" val="5964703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Bryophytes = nonvascular plants; </a:t>
            </a:r>
            <a:r>
              <a:rPr lang="en-US" dirty="0" err="1" smtClean="0"/>
              <a:t>Bryophyta</a:t>
            </a:r>
            <a:r>
              <a:rPr lang="en-US" dirty="0" smtClean="0"/>
              <a:t> = specific phylum name of mosses.  They are not synonyms.</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E81283-D926-4C99-ABE9-215007641BD9}" type="slidenum">
              <a:rPr lang="en-US" smtClean="0"/>
              <a:pPr/>
              <a:t>9</a:t>
            </a:fld>
            <a:endParaRPr lang="en-US" smtClean="0"/>
          </a:p>
        </p:txBody>
      </p:sp>
    </p:spTree>
    <p:extLst>
      <p:ext uri="{BB962C8B-B14F-4D97-AF65-F5344CB8AC3E}">
        <p14:creationId xmlns:p14="http://schemas.microsoft.com/office/powerpoint/2010/main" val="320874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is another gymnosperm phylum </a:t>
            </a:r>
            <a:r>
              <a:rPr lang="en-US" smtClean="0">
                <a:sym typeface="Wingdings" pitchFamily="2" charset="2"/>
              </a:rPr>
              <a:t> Gnetophyta with 3 genera, ephedra is one of the plants in this (decongestants)</a:t>
            </a: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196F7C-106A-4AEC-B5D2-A978ED5DEBCA}" type="slidenum">
              <a:rPr lang="en-US" smtClean="0"/>
              <a:pPr/>
              <a:t>18</a:t>
            </a:fld>
            <a:endParaRPr lang="en-US" smtClean="0"/>
          </a:p>
        </p:txBody>
      </p:sp>
    </p:spTree>
    <p:extLst>
      <p:ext uri="{BB962C8B-B14F-4D97-AF65-F5344CB8AC3E}">
        <p14:creationId xmlns:p14="http://schemas.microsoft.com/office/powerpoint/2010/main" val="1690743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732656-3A7C-4FD7-B642-F858114CB601}" type="slidenum">
              <a:rPr lang="en-US" smtClean="0"/>
              <a:pPr>
                <a:defRPr/>
              </a:pPr>
              <a:t>‹#›</a:t>
            </a:fld>
            <a:endParaRPr lang="en-US"/>
          </a:p>
        </p:txBody>
      </p:sp>
    </p:spTree>
    <p:extLst>
      <p:ext uri="{BB962C8B-B14F-4D97-AF65-F5344CB8AC3E}">
        <p14:creationId xmlns:p14="http://schemas.microsoft.com/office/powerpoint/2010/main" val="4802744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789858-79EB-4988-BF12-ACB2CB839B5C}" type="slidenum">
              <a:rPr lang="en-US" smtClean="0"/>
              <a:pPr>
                <a:defRPr/>
              </a:pPr>
              <a:t>‹#›</a:t>
            </a:fld>
            <a:endParaRPr lang="en-US"/>
          </a:p>
        </p:txBody>
      </p:sp>
    </p:spTree>
    <p:extLst>
      <p:ext uri="{BB962C8B-B14F-4D97-AF65-F5344CB8AC3E}">
        <p14:creationId xmlns:p14="http://schemas.microsoft.com/office/powerpoint/2010/main" val="13372893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FBD56C-91A4-44BD-8422-D4C21CD52632}" type="slidenum">
              <a:rPr lang="en-US" smtClean="0"/>
              <a:pPr>
                <a:defRPr/>
              </a:pPr>
              <a:t>‹#›</a:t>
            </a:fld>
            <a:endParaRPr lang="en-US"/>
          </a:p>
        </p:txBody>
      </p:sp>
    </p:spTree>
    <p:extLst>
      <p:ext uri="{BB962C8B-B14F-4D97-AF65-F5344CB8AC3E}">
        <p14:creationId xmlns:p14="http://schemas.microsoft.com/office/powerpoint/2010/main" val="1532647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D2152F-737B-4D06-825D-B6D8850F1318}" type="slidenum">
              <a:rPr lang="en-US" smtClean="0"/>
              <a:pPr>
                <a:defRPr/>
              </a:pPr>
              <a:t>‹#›</a:t>
            </a:fld>
            <a:endParaRPr lang="en-US"/>
          </a:p>
        </p:txBody>
      </p:sp>
    </p:spTree>
    <p:extLst>
      <p:ext uri="{BB962C8B-B14F-4D97-AF65-F5344CB8AC3E}">
        <p14:creationId xmlns:p14="http://schemas.microsoft.com/office/powerpoint/2010/main" val="41325316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7A56B7-6470-4135-82C0-6D7EFC42DFBF}" type="slidenum">
              <a:rPr lang="en-US" smtClean="0"/>
              <a:pPr>
                <a:defRPr/>
              </a:pPr>
              <a:t>‹#›</a:t>
            </a:fld>
            <a:endParaRPr lang="en-US"/>
          </a:p>
        </p:txBody>
      </p:sp>
    </p:spTree>
    <p:extLst>
      <p:ext uri="{BB962C8B-B14F-4D97-AF65-F5344CB8AC3E}">
        <p14:creationId xmlns:p14="http://schemas.microsoft.com/office/powerpoint/2010/main" val="2250751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F2FB1C-817A-4D97-8473-F71679F2F3F4}" type="slidenum">
              <a:rPr lang="en-US" smtClean="0"/>
              <a:pPr>
                <a:defRPr/>
              </a:pPr>
              <a:t>‹#›</a:t>
            </a:fld>
            <a:endParaRPr lang="en-US"/>
          </a:p>
        </p:txBody>
      </p:sp>
    </p:spTree>
    <p:extLst>
      <p:ext uri="{BB962C8B-B14F-4D97-AF65-F5344CB8AC3E}">
        <p14:creationId xmlns:p14="http://schemas.microsoft.com/office/powerpoint/2010/main" val="34683356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50E2AE1-E501-4CC8-A4DC-6F0925B7EF16}" type="slidenum">
              <a:rPr lang="en-US" smtClean="0"/>
              <a:pPr>
                <a:defRPr/>
              </a:pPr>
              <a:t>‹#›</a:t>
            </a:fld>
            <a:endParaRPr lang="en-US"/>
          </a:p>
        </p:txBody>
      </p:sp>
    </p:spTree>
    <p:extLst>
      <p:ext uri="{BB962C8B-B14F-4D97-AF65-F5344CB8AC3E}">
        <p14:creationId xmlns:p14="http://schemas.microsoft.com/office/powerpoint/2010/main" val="36557909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1C70491-ABF0-4582-8C59-DC0BE6901DFB}" type="slidenum">
              <a:rPr lang="en-US" smtClean="0"/>
              <a:pPr>
                <a:defRPr/>
              </a:pPr>
              <a:t>‹#›</a:t>
            </a:fld>
            <a:endParaRPr lang="en-US"/>
          </a:p>
        </p:txBody>
      </p:sp>
    </p:spTree>
    <p:extLst>
      <p:ext uri="{BB962C8B-B14F-4D97-AF65-F5344CB8AC3E}">
        <p14:creationId xmlns:p14="http://schemas.microsoft.com/office/powerpoint/2010/main" val="56777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E70152E-97BF-495E-98D9-23A93AD27402}" type="slidenum">
              <a:rPr lang="en-US" smtClean="0"/>
              <a:pPr>
                <a:defRPr/>
              </a:pPr>
              <a:t>‹#›</a:t>
            </a:fld>
            <a:endParaRPr lang="en-US"/>
          </a:p>
        </p:txBody>
      </p:sp>
    </p:spTree>
    <p:extLst>
      <p:ext uri="{BB962C8B-B14F-4D97-AF65-F5344CB8AC3E}">
        <p14:creationId xmlns:p14="http://schemas.microsoft.com/office/powerpoint/2010/main" val="221599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A962ED-DC78-45C8-8416-E0370AC81B23}" type="slidenum">
              <a:rPr lang="en-US" smtClean="0"/>
              <a:pPr>
                <a:defRPr/>
              </a:pPr>
              <a:t>‹#›</a:t>
            </a:fld>
            <a:endParaRPr lang="en-US"/>
          </a:p>
        </p:txBody>
      </p:sp>
    </p:spTree>
    <p:extLst>
      <p:ext uri="{BB962C8B-B14F-4D97-AF65-F5344CB8AC3E}">
        <p14:creationId xmlns:p14="http://schemas.microsoft.com/office/powerpoint/2010/main" val="40233847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59D34B3-5436-48AA-A353-4466ADFB51C9}" type="slidenum">
              <a:rPr lang="en-US" smtClean="0"/>
              <a:pPr>
                <a:defRPr/>
              </a:pPr>
              <a:t>‹#›</a:t>
            </a:fld>
            <a:endParaRPr lang="en-US"/>
          </a:p>
        </p:txBody>
      </p:sp>
    </p:spTree>
    <p:extLst>
      <p:ext uri="{BB962C8B-B14F-4D97-AF65-F5344CB8AC3E}">
        <p14:creationId xmlns:p14="http://schemas.microsoft.com/office/powerpoint/2010/main" val="31008739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DE5572A-B3BA-41AA-B1D9-DBE7082307A6}" type="slidenum">
              <a:rPr lang="en-US" smtClean="0"/>
              <a:pPr>
                <a:defRPr/>
              </a:pPr>
              <a:t>‹#›</a:t>
            </a:fld>
            <a:endParaRPr lang="en-US"/>
          </a:p>
        </p:txBody>
      </p:sp>
    </p:spTree>
    <p:extLst>
      <p:ext uri="{BB962C8B-B14F-4D97-AF65-F5344CB8AC3E}">
        <p14:creationId xmlns:p14="http://schemas.microsoft.com/office/powerpoint/2010/main" val="489466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HLYPm2idSTE" TargetMode="External"/><Relationship Id="rId2" Type="http://schemas.openxmlformats.org/officeDocument/2006/relationships/hyperlink" Target="https://www.youtube.com/watch?v=h9oDTMXM7M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www.pbslearningmedia.org/asset/lsps07_int_treelif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ustomXml" Target="../ink/ink6.xml"/><Relationship Id="rId18" Type="http://schemas.openxmlformats.org/officeDocument/2006/relationships/image" Target="../media/image10.emf"/><Relationship Id="rId26" Type="http://schemas.openxmlformats.org/officeDocument/2006/relationships/image" Target="../media/image14.emf"/><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7.emf"/><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2.png"/><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customXml" Target="../ink/ink5.xml"/><Relationship Id="rId24" Type="http://schemas.openxmlformats.org/officeDocument/2006/relationships/image" Target="../media/image13.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6.emf"/><Relationship Id="rId19" Type="http://schemas.openxmlformats.org/officeDocument/2006/relationships/customXml" Target="../ink/ink9.xml"/><Relationship Id="rId4" Type="http://schemas.openxmlformats.org/officeDocument/2006/relationships/image" Target="../media/image3.emf"/><Relationship Id="rId9" Type="http://schemas.openxmlformats.org/officeDocument/2006/relationships/customXml" Target="../ink/ink4.xml"/><Relationship Id="rId14" Type="http://schemas.openxmlformats.org/officeDocument/2006/relationships/image" Target="../media/image8.emf"/><Relationship Id="rId22" Type="http://schemas.openxmlformats.org/officeDocument/2006/relationships/image" Target="../media/image12.emf"/></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iWaX97p6y9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4L3r_XJW0I"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ctrTitle"/>
          </p:nvPr>
        </p:nvSpPr>
        <p:spPr>
          <a:xfrm>
            <a:off x="762000" y="5387975"/>
            <a:ext cx="7772400" cy="1470025"/>
          </a:xfrm>
        </p:spPr>
        <p:txBody>
          <a:bodyPr/>
          <a:lstStyle/>
          <a:p>
            <a:r>
              <a:rPr lang="en-US" sz="5400" b="1" smtClean="0">
                <a:solidFill>
                  <a:srgbClr val="66FF66"/>
                </a:solidFill>
                <a:latin typeface="Tahoma" pitchFamily="34" charset="0"/>
                <a:cs typeface="Tahoma" pitchFamily="34" charset="0"/>
              </a:rPr>
              <a:t>PLANTS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MossLifeCycle"/>
          <p:cNvPicPr>
            <a:picLocks noChangeAspect="1" noChangeArrowheads="1"/>
          </p:cNvPicPr>
          <p:nvPr/>
        </p:nvPicPr>
        <p:blipFill>
          <a:blip r:embed="rId2" cstate="print"/>
          <a:srcRect/>
          <a:stretch>
            <a:fillRect/>
          </a:stretch>
        </p:blipFill>
        <p:spPr bwMode="auto">
          <a:xfrm>
            <a:off x="1981200" y="9525"/>
            <a:ext cx="5627688"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moss"/>
          <p:cNvPicPr>
            <a:picLocks noChangeAspect="1" noChangeArrowheads="1"/>
          </p:cNvPicPr>
          <p:nvPr/>
        </p:nvPicPr>
        <p:blipFill>
          <a:blip r:embed="rId2" cstate="print"/>
          <a:srcRect/>
          <a:stretch>
            <a:fillRect/>
          </a:stretch>
        </p:blipFill>
        <p:spPr bwMode="auto">
          <a:xfrm>
            <a:off x="1676400" y="381000"/>
            <a:ext cx="5486400" cy="4279900"/>
          </a:xfrm>
          <a:prstGeom prst="rect">
            <a:avLst/>
          </a:prstGeom>
          <a:noFill/>
          <a:ln w="9525">
            <a:noFill/>
            <a:miter lim="800000"/>
            <a:headEnd/>
            <a:tailEnd/>
          </a:ln>
        </p:spPr>
      </p:pic>
      <p:sp>
        <p:nvSpPr>
          <p:cNvPr id="14339" name="Text Box 4"/>
          <p:cNvSpPr txBox="1">
            <a:spLocks noChangeArrowheads="1"/>
          </p:cNvSpPr>
          <p:nvPr/>
        </p:nvSpPr>
        <p:spPr bwMode="auto">
          <a:xfrm>
            <a:off x="609600" y="5029200"/>
            <a:ext cx="8077200" cy="461665"/>
          </a:xfrm>
          <a:prstGeom prst="rect">
            <a:avLst/>
          </a:prstGeom>
          <a:noFill/>
          <a:ln w="9525">
            <a:noFill/>
            <a:miter lim="800000"/>
            <a:headEnd/>
            <a:tailEnd/>
          </a:ln>
        </p:spPr>
        <p:txBody>
          <a:bodyPr>
            <a:spAutoFit/>
          </a:bodyPr>
          <a:lstStyle/>
          <a:p>
            <a:pPr>
              <a:spcBef>
                <a:spcPct val="50000"/>
              </a:spcBef>
            </a:pPr>
            <a:r>
              <a:rPr lang="en-US" sz="2400" dirty="0">
                <a:solidFill>
                  <a:schemeClr val="tx1"/>
                </a:solidFill>
              </a:rPr>
              <a:t>C – sex organs	A &amp; B – stalk	</a:t>
            </a:r>
            <a:r>
              <a:rPr lang="en-US" sz="2400" dirty="0" smtClean="0">
                <a:solidFill>
                  <a:schemeClr val="tx1"/>
                </a:solidFill>
              </a:rPr>
              <a:t>and </a:t>
            </a:r>
            <a:r>
              <a:rPr lang="en-US" sz="2400" dirty="0">
                <a:solidFill>
                  <a:schemeClr val="tx1"/>
                </a:solidFill>
              </a:rPr>
              <a:t>capsule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0" y="0"/>
            <a:ext cx="9144000" cy="6858000"/>
          </a:xfrm>
        </p:spPr>
        <p:txBody>
          <a:bodyPr>
            <a:normAutofit fontScale="85000" lnSpcReduction="20000"/>
          </a:bodyPr>
          <a:lstStyle/>
          <a:p>
            <a:pPr eaLnBrk="1" hangingPunct="1">
              <a:lnSpc>
                <a:spcPct val="90000"/>
              </a:lnSpc>
              <a:buFontTx/>
              <a:buNone/>
            </a:pPr>
            <a:r>
              <a:rPr lang="en-US" sz="2800" b="1" dirty="0" smtClean="0">
                <a:solidFill>
                  <a:srgbClr val="006600"/>
                </a:solidFill>
                <a:latin typeface="Calibri" pitchFamily="34" charset="0"/>
              </a:rPr>
              <a:t>  II. Vascular Plant</a:t>
            </a:r>
          </a:p>
          <a:p>
            <a:pPr eaLnBrk="1" hangingPunct="1">
              <a:lnSpc>
                <a:spcPct val="90000"/>
              </a:lnSpc>
              <a:buFontTx/>
              <a:buNone/>
            </a:pPr>
            <a:endParaRPr lang="en-US" sz="2800" dirty="0" smtClean="0">
              <a:solidFill>
                <a:srgbClr val="006600"/>
              </a:solidFill>
              <a:latin typeface="Calibri" pitchFamily="34" charset="0"/>
            </a:endParaRPr>
          </a:p>
          <a:p>
            <a:pPr eaLnBrk="1" hangingPunct="1">
              <a:lnSpc>
                <a:spcPct val="90000"/>
              </a:lnSpc>
              <a:buFontTx/>
              <a:buNone/>
            </a:pPr>
            <a:r>
              <a:rPr lang="en-US" sz="2800" dirty="0" smtClean="0">
                <a:solidFill>
                  <a:srgbClr val="006600"/>
                </a:solidFill>
                <a:latin typeface="Calibri" pitchFamily="34" charset="0"/>
              </a:rPr>
              <a:t>		• first appeared ~420 </a:t>
            </a:r>
            <a:r>
              <a:rPr lang="en-US" sz="2800" dirty="0" err="1" smtClean="0">
                <a:solidFill>
                  <a:srgbClr val="006600"/>
                </a:solidFill>
                <a:latin typeface="Calibri" pitchFamily="34" charset="0"/>
              </a:rPr>
              <a:t>mya</a:t>
            </a:r>
            <a:endParaRPr lang="en-US" sz="2800" dirty="0" smtClean="0">
              <a:solidFill>
                <a:srgbClr val="006600"/>
              </a:solidFill>
              <a:latin typeface="Calibri" pitchFamily="34" charset="0"/>
            </a:endParaRPr>
          </a:p>
          <a:p>
            <a:pPr eaLnBrk="1" hangingPunct="1">
              <a:lnSpc>
                <a:spcPct val="90000"/>
              </a:lnSpc>
              <a:buFontTx/>
              <a:buNone/>
            </a:pPr>
            <a:r>
              <a:rPr lang="en-US" sz="2800" dirty="0" smtClean="0">
                <a:solidFill>
                  <a:srgbClr val="006600"/>
                </a:solidFill>
                <a:latin typeface="Calibri" pitchFamily="34" charset="0"/>
              </a:rPr>
              <a:t>	</a:t>
            </a:r>
          </a:p>
          <a:p>
            <a:pPr eaLnBrk="1" hangingPunct="1">
              <a:lnSpc>
                <a:spcPct val="90000"/>
              </a:lnSpc>
              <a:buFontTx/>
              <a:buNone/>
            </a:pPr>
            <a:r>
              <a:rPr lang="en-US" sz="2800" dirty="0" smtClean="0">
                <a:solidFill>
                  <a:srgbClr val="006600"/>
                </a:solidFill>
                <a:latin typeface="Calibri" pitchFamily="34" charset="0"/>
              </a:rPr>
              <a:t>		• they have vascular tissue</a:t>
            </a:r>
          </a:p>
          <a:p>
            <a:pPr eaLnBrk="1" hangingPunct="1">
              <a:lnSpc>
                <a:spcPct val="90000"/>
              </a:lnSpc>
              <a:buFontTx/>
              <a:buNone/>
            </a:pPr>
            <a:r>
              <a:rPr lang="en-US" sz="2800" dirty="0" smtClean="0">
                <a:solidFill>
                  <a:srgbClr val="006600"/>
                </a:solidFill>
                <a:latin typeface="Calibri" pitchFamily="34" charset="0"/>
              </a:rPr>
              <a:t>			- </a:t>
            </a:r>
            <a:r>
              <a:rPr lang="en-US" sz="2800" b="1" dirty="0" smtClean="0">
                <a:solidFill>
                  <a:schemeClr val="accent6">
                    <a:lumMod val="75000"/>
                  </a:schemeClr>
                </a:solidFill>
                <a:latin typeface="Calibri" pitchFamily="34" charset="0"/>
              </a:rPr>
              <a:t>xylem</a:t>
            </a:r>
            <a:r>
              <a:rPr lang="en-US" sz="2800" dirty="0" smtClean="0">
                <a:solidFill>
                  <a:srgbClr val="006600"/>
                </a:solidFill>
                <a:latin typeface="Calibri" pitchFamily="34" charset="0"/>
              </a:rPr>
              <a:t> = conducts H2O and minerals from roots to 					shoots</a:t>
            </a:r>
          </a:p>
          <a:p>
            <a:pPr eaLnBrk="1" hangingPunct="1">
              <a:lnSpc>
                <a:spcPct val="90000"/>
              </a:lnSpc>
              <a:buFontTx/>
              <a:buNone/>
            </a:pPr>
            <a:endParaRPr lang="en-US" sz="2800" dirty="0" smtClean="0">
              <a:solidFill>
                <a:srgbClr val="006600"/>
              </a:solidFill>
              <a:latin typeface="Calibri" pitchFamily="34" charset="0"/>
            </a:endParaRPr>
          </a:p>
          <a:p>
            <a:pPr eaLnBrk="1" hangingPunct="1">
              <a:lnSpc>
                <a:spcPct val="90000"/>
              </a:lnSpc>
              <a:buFontTx/>
              <a:buNone/>
            </a:pPr>
            <a:r>
              <a:rPr lang="en-US" sz="2800" dirty="0" smtClean="0">
                <a:solidFill>
                  <a:srgbClr val="006600"/>
                </a:solidFill>
                <a:latin typeface="Calibri" pitchFamily="34" charset="0"/>
              </a:rPr>
              <a:t>			- </a:t>
            </a:r>
            <a:r>
              <a:rPr lang="en-US" sz="2800" b="1" dirty="0" smtClean="0">
                <a:solidFill>
                  <a:schemeClr val="accent6">
                    <a:lumMod val="75000"/>
                  </a:schemeClr>
                </a:solidFill>
                <a:latin typeface="Calibri" pitchFamily="34" charset="0"/>
              </a:rPr>
              <a:t>phloem</a:t>
            </a:r>
            <a:r>
              <a:rPr lang="en-US" sz="2800" dirty="0" smtClean="0">
                <a:solidFill>
                  <a:srgbClr val="006600"/>
                </a:solidFill>
                <a:latin typeface="Calibri" pitchFamily="34" charset="0"/>
              </a:rPr>
              <a:t> =  transports food (sugars) from leaves to rest 					of plants</a:t>
            </a:r>
          </a:p>
          <a:p>
            <a:pPr eaLnBrk="1" hangingPunct="1">
              <a:lnSpc>
                <a:spcPct val="90000"/>
              </a:lnSpc>
              <a:buFontTx/>
              <a:buNone/>
            </a:pPr>
            <a:endParaRPr lang="en-US" sz="2800" dirty="0" smtClean="0">
              <a:solidFill>
                <a:srgbClr val="006600"/>
              </a:solidFill>
              <a:latin typeface="Calibri" pitchFamily="34" charset="0"/>
            </a:endParaRPr>
          </a:p>
          <a:p>
            <a:pPr eaLnBrk="1" hangingPunct="1">
              <a:lnSpc>
                <a:spcPct val="90000"/>
              </a:lnSpc>
              <a:buFontTx/>
              <a:buNone/>
            </a:pPr>
            <a:r>
              <a:rPr lang="en-US" sz="2800" dirty="0" smtClean="0">
                <a:solidFill>
                  <a:srgbClr val="006600"/>
                </a:solidFill>
                <a:latin typeface="Calibri" pitchFamily="34" charset="0"/>
              </a:rPr>
              <a:t>		• </a:t>
            </a:r>
            <a:r>
              <a:rPr lang="en-US" sz="2800" dirty="0" err="1" smtClean="0">
                <a:solidFill>
                  <a:srgbClr val="006600"/>
                </a:solidFill>
                <a:latin typeface="Calibri" pitchFamily="34" charset="0"/>
              </a:rPr>
              <a:t>sporophyte</a:t>
            </a:r>
            <a:r>
              <a:rPr lang="en-US" sz="2800" dirty="0" smtClean="0">
                <a:solidFill>
                  <a:srgbClr val="006600"/>
                </a:solidFill>
                <a:latin typeface="Calibri" pitchFamily="34" charset="0"/>
              </a:rPr>
              <a:t> gen. is larger and more conspicuous than gametophyte gen.</a:t>
            </a:r>
          </a:p>
          <a:p>
            <a:pPr eaLnBrk="1" hangingPunct="1">
              <a:lnSpc>
                <a:spcPct val="90000"/>
              </a:lnSpc>
              <a:buFontTx/>
              <a:buNone/>
            </a:pPr>
            <a:endParaRPr lang="en-US" sz="2800" dirty="0" smtClean="0">
              <a:solidFill>
                <a:srgbClr val="006600"/>
              </a:solidFill>
              <a:latin typeface="Calibri" pitchFamily="34" charset="0"/>
            </a:endParaRPr>
          </a:p>
          <a:p>
            <a:pPr eaLnBrk="1" hangingPunct="1">
              <a:lnSpc>
                <a:spcPct val="90000"/>
              </a:lnSpc>
              <a:buFontTx/>
              <a:buNone/>
            </a:pPr>
            <a:r>
              <a:rPr lang="en-US" sz="2800" dirty="0" smtClean="0">
                <a:solidFill>
                  <a:srgbClr val="006600"/>
                </a:solidFill>
                <a:latin typeface="Calibri" pitchFamily="34" charset="0"/>
              </a:rPr>
              <a:t>				</a:t>
            </a:r>
            <a:r>
              <a:rPr lang="en-US" sz="2800" b="1" dirty="0" smtClean="0">
                <a:solidFill>
                  <a:srgbClr val="006600"/>
                </a:solidFill>
                <a:latin typeface="Calibri" pitchFamily="34" charset="0"/>
              </a:rPr>
              <a:t>A. Seedless vascular plants</a:t>
            </a:r>
          </a:p>
          <a:p>
            <a:pPr eaLnBrk="1" hangingPunct="1">
              <a:lnSpc>
                <a:spcPct val="90000"/>
              </a:lnSpc>
              <a:buFontTx/>
              <a:buNone/>
            </a:pPr>
            <a:endParaRPr lang="en-US" sz="2800" dirty="0" smtClean="0">
              <a:solidFill>
                <a:srgbClr val="006600"/>
              </a:solidFill>
              <a:latin typeface="Calibri" pitchFamily="34" charset="0"/>
            </a:endParaRPr>
          </a:p>
          <a:p>
            <a:pPr eaLnBrk="1" hangingPunct="1">
              <a:lnSpc>
                <a:spcPct val="90000"/>
              </a:lnSpc>
              <a:buFontTx/>
              <a:buNone/>
            </a:pPr>
            <a:r>
              <a:rPr lang="en-US" sz="2800" dirty="0" smtClean="0">
                <a:solidFill>
                  <a:srgbClr val="006600"/>
                </a:solidFill>
                <a:latin typeface="Calibri" pitchFamily="34" charset="0"/>
              </a:rPr>
              <a:t>		</a:t>
            </a:r>
            <a:r>
              <a:rPr lang="en-US" sz="2800" b="1" dirty="0" smtClean="0">
                <a:solidFill>
                  <a:srgbClr val="006600"/>
                </a:solidFill>
                <a:latin typeface="Calibri" pitchFamily="34" charset="0"/>
              </a:rPr>
              <a:t>	1. club mosses</a:t>
            </a:r>
          </a:p>
          <a:p>
            <a:pPr eaLnBrk="1" hangingPunct="1">
              <a:lnSpc>
                <a:spcPct val="90000"/>
              </a:lnSpc>
              <a:buFontTx/>
              <a:buNone/>
            </a:pPr>
            <a:r>
              <a:rPr lang="en-US" sz="2800" dirty="0" smtClean="0">
                <a:solidFill>
                  <a:srgbClr val="006600"/>
                </a:solidFill>
                <a:latin typeface="Calibri" pitchFamily="34" charset="0"/>
              </a:rPr>
              <a:t>			     -- sporangia –produce spores</a:t>
            </a:r>
          </a:p>
          <a:p>
            <a:pPr eaLnBrk="1" hangingPunct="1">
              <a:lnSpc>
                <a:spcPct val="90000"/>
              </a:lnSpc>
              <a:buFontTx/>
              <a:buNone/>
            </a:pPr>
            <a:r>
              <a:rPr lang="en-US" sz="4000" dirty="0" smtClean="0">
                <a:solidFill>
                  <a:srgbClr val="006600"/>
                </a:solidFill>
                <a:latin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2">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62">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36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533400" y="533400"/>
            <a:ext cx="8610600" cy="5791200"/>
          </a:xfrm>
        </p:spPr>
        <p:txBody>
          <a:bodyPr>
            <a:normAutofit/>
          </a:bodyPr>
          <a:lstStyle/>
          <a:p>
            <a:pPr marL="609600" indent="-609600" eaLnBrk="1" hangingPunct="1">
              <a:buFontTx/>
              <a:buNone/>
              <a:defRPr/>
            </a:pPr>
            <a:r>
              <a:rPr lang="en-US" sz="2400" dirty="0" smtClean="0">
                <a:solidFill>
                  <a:srgbClr val="006600"/>
                </a:solidFill>
                <a:latin typeface="Calibri" pitchFamily="34" charset="0"/>
              </a:rPr>
              <a:t>	</a:t>
            </a:r>
            <a:r>
              <a:rPr lang="en-US" sz="2400" b="1" dirty="0" smtClean="0">
                <a:solidFill>
                  <a:srgbClr val="006600"/>
                </a:solidFill>
                <a:latin typeface="Calibri" pitchFamily="34" charset="0"/>
              </a:rPr>
              <a:t>2. phylum </a:t>
            </a:r>
            <a:r>
              <a:rPr lang="en-US" sz="2400" b="1" dirty="0" err="1" smtClean="0">
                <a:solidFill>
                  <a:srgbClr val="7030A0"/>
                </a:solidFill>
                <a:latin typeface="Calibri" pitchFamily="34" charset="0"/>
              </a:rPr>
              <a:t>Pterophyta</a:t>
            </a:r>
            <a:r>
              <a:rPr lang="en-US" sz="2400" b="1" dirty="0" smtClean="0">
                <a:solidFill>
                  <a:srgbClr val="006600"/>
                </a:solidFill>
                <a:latin typeface="Calibri" pitchFamily="34" charset="0"/>
              </a:rPr>
              <a:t> (ferns)</a:t>
            </a:r>
          </a:p>
          <a:p>
            <a:pPr marL="609600" indent="-609600" eaLnBrk="1" hangingPunct="1">
              <a:buFontTx/>
              <a:buNone/>
              <a:defRPr/>
            </a:pPr>
            <a:endParaRPr lang="en-US" sz="2400" dirty="0" smtClean="0">
              <a:solidFill>
                <a:srgbClr val="006600"/>
              </a:solidFill>
              <a:latin typeface="Calibri" pitchFamily="34" charset="0"/>
            </a:endParaRPr>
          </a:p>
          <a:p>
            <a:pPr marL="609600" indent="-609600" eaLnBrk="1" hangingPunct="1">
              <a:buFontTx/>
              <a:buNone/>
              <a:defRPr/>
            </a:pPr>
            <a:r>
              <a:rPr lang="en-US" sz="2400" dirty="0" smtClean="0">
                <a:solidFill>
                  <a:srgbClr val="006600"/>
                </a:solidFill>
                <a:latin typeface="Calibri" pitchFamily="34" charset="0"/>
              </a:rPr>
              <a:t>    		a. diverse group</a:t>
            </a:r>
          </a:p>
          <a:p>
            <a:pPr marL="609600" indent="-609600" eaLnBrk="1" hangingPunct="1">
              <a:buFontTx/>
              <a:buNone/>
              <a:defRPr/>
            </a:pPr>
            <a:endParaRPr lang="en-US" sz="2400" dirty="0" smtClean="0">
              <a:solidFill>
                <a:srgbClr val="006600"/>
              </a:solidFill>
              <a:latin typeface="Calibri" pitchFamily="34" charset="0"/>
            </a:endParaRPr>
          </a:p>
          <a:p>
            <a:pPr marL="609600" indent="-609600" eaLnBrk="1" hangingPunct="1">
              <a:buFontTx/>
              <a:buNone/>
              <a:defRPr/>
            </a:pPr>
            <a:r>
              <a:rPr lang="en-US" sz="2400" dirty="0" smtClean="0">
                <a:solidFill>
                  <a:srgbClr val="006600"/>
                </a:solidFill>
                <a:latin typeface="Calibri" pitchFamily="34" charset="0"/>
              </a:rPr>
              <a:t>		b. underground stem called a </a:t>
            </a:r>
            <a:r>
              <a:rPr lang="en-US" sz="2400" b="1" dirty="0" smtClean="0">
                <a:solidFill>
                  <a:schemeClr val="accent6">
                    <a:lumMod val="75000"/>
                  </a:schemeClr>
                </a:solidFill>
                <a:latin typeface="Calibri" pitchFamily="34" charset="0"/>
              </a:rPr>
              <a:t>rhizome</a:t>
            </a:r>
          </a:p>
          <a:p>
            <a:pPr marL="609600" indent="-609600" eaLnBrk="1" hangingPunct="1">
              <a:buFontTx/>
              <a:buNone/>
              <a:defRPr/>
            </a:pPr>
            <a:endParaRPr lang="en-US" sz="2400" dirty="0" smtClean="0">
              <a:solidFill>
                <a:schemeClr val="accent6">
                  <a:lumMod val="75000"/>
                </a:schemeClr>
              </a:solidFill>
              <a:latin typeface="Calibri" pitchFamily="34" charset="0"/>
            </a:endParaRPr>
          </a:p>
          <a:p>
            <a:pPr marL="609600" indent="-609600" eaLnBrk="1" hangingPunct="1">
              <a:buFontTx/>
              <a:buNone/>
              <a:defRPr/>
            </a:pPr>
            <a:r>
              <a:rPr lang="en-US" sz="2400" dirty="0" smtClean="0">
                <a:solidFill>
                  <a:srgbClr val="006600"/>
                </a:solidFill>
                <a:latin typeface="Calibri" pitchFamily="34" charset="0"/>
              </a:rPr>
              <a:t>		c. </a:t>
            </a:r>
            <a:r>
              <a:rPr lang="en-US" sz="2400" b="1" dirty="0" smtClean="0">
                <a:solidFill>
                  <a:schemeClr val="accent6">
                    <a:lumMod val="75000"/>
                  </a:schemeClr>
                </a:solidFill>
                <a:latin typeface="Calibri" pitchFamily="34" charset="0"/>
              </a:rPr>
              <a:t>fiddleheads</a:t>
            </a:r>
            <a:r>
              <a:rPr lang="en-US" sz="2400" dirty="0" smtClean="0">
                <a:solidFill>
                  <a:srgbClr val="006600"/>
                </a:solidFill>
                <a:latin typeface="Calibri" pitchFamily="34" charset="0"/>
              </a:rPr>
              <a:t> </a:t>
            </a:r>
            <a:r>
              <a:rPr lang="en-US" sz="2400" dirty="0" smtClean="0">
                <a:solidFill>
                  <a:srgbClr val="006600"/>
                </a:solidFill>
                <a:latin typeface="Calibri" pitchFamily="34" charset="0"/>
                <a:sym typeface="Wingdings" pitchFamily="2" charset="2"/>
              </a:rPr>
              <a:t> tightly coiled new leaves which unfurl into </a:t>
            </a:r>
            <a:r>
              <a:rPr lang="en-US" sz="2400" b="1" dirty="0" smtClean="0">
                <a:solidFill>
                  <a:schemeClr val="accent6">
                    <a:lumMod val="75000"/>
                  </a:schemeClr>
                </a:solidFill>
                <a:latin typeface="Calibri" pitchFamily="34" charset="0"/>
                <a:sym typeface="Wingdings" pitchFamily="2" charset="2"/>
              </a:rPr>
              <a:t>fronds</a:t>
            </a:r>
            <a:r>
              <a:rPr lang="en-US" sz="2400" dirty="0" smtClean="0">
                <a:solidFill>
                  <a:srgbClr val="006600"/>
                </a:solidFill>
                <a:latin typeface="Calibri" pitchFamily="34" charset="0"/>
                <a:sym typeface="Wingdings" pitchFamily="2" charset="2"/>
              </a:rPr>
              <a:t> – mature leaves</a:t>
            </a:r>
            <a:endParaRPr lang="en-US" sz="2400" dirty="0" smtClean="0">
              <a:solidFill>
                <a:srgbClr val="0066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FernLifeCycle"/>
          <p:cNvPicPr>
            <a:picLocks noChangeAspect="1" noChangeArrowheads="1"/>
          </p:cNvPicPr>
          <p:nvPr/>
        </p:nvPicPr>
        <p:blipFill>
          <a:blip r:embed="rId2" cstate="print"/>
          <a:srcRect/>
          <a:stretch>
            <a:fillRect/>
          </a:stretch>
        </p:blipFill>
        <p:spPr bwMode="auto">
          <a:xfrm>
            <a:off x="1828800" y="0"/>
            <a:ext cx="61245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dryopterismarg_sori"/>
          <p:cNvPicPr>
            <a:picLocks noChangeAspect="1" noChangeArrowheads="1"/>
          </p:cNvPicPr>
          <p:nvPr/>
        </p:nvPicPr>
        <p:blipFill>
          <a:blip r:embed="rId2" cstate="print"/>
          <a:srcRect/>
          <a:stretch>
            <a:fillRect/>
          </a:stretch>
        </p:blipFill>
        <p:spPr bwMode="auto">
          <a:xfrm>
            <a:off x="1143000" y="533400"/>
            <a:ext cx="7239000" cy="2805113"/>
          </a:xfrm>
          <a:prstGeom prst="rect">
            <a:avLst/>
          </a:prstGeom>
          <a:noFill/>
          <a:ln w="9525">
            <a:noFill/>
            <a:miter lim="800000"/>
            <a:headEnd/>
            <a:tailEnd/>
          </a:ln>
        </p:spPr>
      </p:pic>
      <p:sp>
        <p:nvSpPr>
          <p:cNvPr id="19459" name="Text Box 4"/>
          <p:cNvSpPr txBox="1">
            <a:spLocks noChangeArrowheads="1"/>
          </p:cNvSpPr>
          <p:nvPr/>
        </p:nvSpPr>
        <p:spPr bwMode="auto">
          <a:xfrm>
            <a:off x="2743200" y="4038600"/>
            <a:ext cx="4648200" cy="701675"/>
          </a:xfrm>
          <a:prstGeom prst="rect">
            <a:avLst/>
          </a:prstGeom>
          <a:noFill/>
          <a:ln w="9525">
            <a:noFill/>
            <a:miter lim="800000"/>
            <a:headEnd/>
            <a:tailEnd/>
          </a:ln>
        </p:spPr>
        <p:txBody>
          <a:bodyPr>
            <a:spAutoFit/>
          </a:bodyPr>
          <a:lstStyle/>
          <a:p>
            <a:pPr>
              <a:spcBef>
                <a:spcPct val="50000"/>
              </a:spcBef>
            </a:pPr>
            <a:r>
              <a:rPr lang="en-US">
                <a:solidFill>
                  <a:schemeClr val="bg2"/>
                </a:solidFill>
              </a:rPr>
              <a:t>Spores -- sori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0" y="533400"/>
            <a:ext cx="9144000" cy="6019800"/>
          </a:xfrm>
        </p:spPr>
        <p:txBody>
          <a:bodyPr/>
          <a:lstStyle/>
          <a:p>
            <a:pPr eaLnBrk="1" hangingPunct="1">
              <a:buFontTx/>
              <a:buNone/>
            </a:pPr>
            <a:r>
              <a:rPr lang="en-US" sz="2800" b="1" dirty="0" smtClean="0">
                <a:solidFill>
                  <a:srgbClr val="006600"/>
                </a:solidFill>
                <a:latin typeface="Calibri" pitchFamily="34" charset="0"/>
              </a:rPr>
              <a:t>	B. Seed bearing plants</a:t>
            </a:r>
          </a:p>
          <a:p>
            <a:pPr eaLnBrk="1" hangingPunct="1">
              <a:buFontTx/>
              <a:buNone/>
            </a:pPr>
            <a:endParaRPr lang="en-US" sz="2800" dirty="0" smtClean="0">
              <a:solidFill>
                <a:srgbClr val="006600"/>
              </a:solidFill>
              <a:latin typeface="Calibri" pitchFamily="34" charset="0"/>
            </a:endParaRPr>
          </a:p>
          <a:p>
            <a:pPr eaLnBrk="1" hangingPunct="1">
              <a:buFontTx/>
              <a:buNone/>
            </a:pPr>
            <a:r>
              <a:rPr lang="en-US" sz="2800" dirty="0" smtClean="0">
                <a:solidFill>
                  <a:srgbClr val="006600"/>
                </a:solidFill>
                <a:latin typeface="Calibri" pitchFamily="34" charset="0"/>
              </a:rPr>
              <a:t>		• A </a:t>
            </a:r>
            <a:r>
              <a:rPr lang="en-US" sz="2800" b="1" u="sng" dirty="0" smtClean="0">
                <a:latin typeface="Calibri" pitchFamily="34" charset="0"/>
              </a:rPr>
              <a:t>seed</a:t>
            </a:r>
            <a:r>
              <a:rPr lang="en-US" sz="2800" dirty="0" smtClean="0">
                <a:solidFill>
                  <a:srgbClr val="006600"/>
                </a:solidFill>
                <a:latin typeface="Calibri" pitchFamily="34" charset="0"/>
              </a:rPr>
              <a:t> is an embryo w/ a food supply enclosed in a tough protective coat.</a:t>
            </a:r>
          </a:p>
          <a:p>
            <a:pPr eaLnBrk="1" hangingPunct="1">
              <a:buFontTx/>
              <a:buNone/>
            </a:pPr>
            <a:endParaRPr lang="en-US" sz="2800" dirty="0" smtClean="0">
              <a:solidFill>
                <a:srgbClr val="006600"/>
              </a:solidFill>
              <a:latin typeface="Calibri" pitchFamily="34" charset="0"/>
            </a:endParaRPr>
          </a:p>
          <a:p>
            <a:pPr eaLnBrk="1" hangingPunct="1">
              <a:buFontTx/>
              <a:buNone/>
            </a:pPr>
            <a:r>
              <a:rPr lang="en-US" sz="2800" dirty="0" smtClean="0">
                <a:solidFill>
                  <a:srgbClr val="006600"/>
                </a:solidFill>
                <a:latin typeface="Calibri" pitchFamily="34" charset="0"/>
              </a:rPr>
              <a:t>		• Most diverse of all plant groups.</a:t>
            </a:r>
          </a:p>
          <a:p>
            <a:pPr eaLnBrk="1" hangingPunct="1">
              <a:buFontTx/>
              <a:buNone/>
            </a:pPr>
            <a:endParaRPr lang="en-US" sz="2800" dirty="0" smtClean="0">
              <a:solidFill>
                <a:srgbClr val="006600"/>
              </a:solidFill>
              <a:latin typeface="Calibri" pitchFamily="34" charset="0"/>
            </a:endParaRPr>
          </a:p>
          <a:p>
            <a:pPr eaLnBrk="1" hangingPunct="1">
              <a:buFontTx/>
              <a:buNone/>
            </a:pPr>
            <a:r>
              <a:rPr lang="en-US" sz="2800" dirty="0" smtClean="0">
                <a:solidFill>
                  <a:srgbClr val="006600"/>
                </a:solidFill>
                <a:latin typeface="Calibri" pitchFamily="34" charset="0"/>
              </a:rPr>
              <a:t>		• </a:t>
            </a:r>
            <a:r>
              <a:rPr lang="en-US" sz="2800" u="sng" dirty="0" smtClean="0">
                <a:solidFill>
                  <a:srgbClr val="990000"/>
                </a:solidFill>
                <a:latin typeface="Calibri" pitchFamily="34" charset="0"/>
              </a:rPr>
              <a:t>gymnosperms</a:t>
            </a:r>
            <a:r>
              <a:rPr lang="en-US" sz="2800" dirty="0" smtClean="0">
                <a:solidFill>
                  <a:srgbClr val="006600"/>
                </a:solidFill>
                <a:latin typeface="Calibri" pitchFamily="34" charset="0"/>
              </a:rPr>
              <a:t> (naked seeds) or 	  	 	   </a:t>
            </a:r>
            <a:r>
              <a:rPr lang="en-US" sz="2800" u="sng" dirty="0" smtClean="0">
                <a:solidFill>
                  <a:srgbClr val="FF33CC"/>
                </a:solidFill>
                <a:latin typeface="Calibri" pitchFamily="34" charset="0"/>
              </a:rPr>
              <a:t>angiosperms</a:t>
            </a:r>
            <a:r>
              <a:rPr lang="en-US" sz="2800" dirty="0" smtClean="0">
                <a:solidFill>
                  <a:srgbClr val="006600"/>
                </a:solidFill>
                <a:latin typeface="Calibri" pitchFamily="34" charset="0"/>
              </a:rPr>
              <a:t> (seeds in a vessel)</a:t>
            </a:r>
          </a:p>
          <a:p>
            <a:pPr eaLnBrk="1" hangingPunct="1">
              <a:buFontTx/>
              <a:buNone/>
            </a:pPr>
            <a:endParaRPr lang="en-US" sz="3600" dirty="0" smtClean="0">
              <a:solidFill>
                <a:srgbClr val="006600"/>
              </a:solidFill>
              <a:latin typeface="Calibri" pitchFamily="34" charset="0"/>
            </a:endParaRPr>
          </a:p>
          <a:p>
            <a:pPr eaLnBrk="1" hangingPunct="1">
              <a:buFontTx/>
              <a:buNone/>
            </a:pPr>
            <a:endParaRPr lang="en-US" sz="3600" dirty="0" smtClean="0">
              <a:solidFill>
                <a:srgbClr val="0066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685800" y="381000"/>
            <a:ext cx="8458200" cy="6477000"/>
          </a:xfrm>
        </p:spPr>
        <p:txBody>
          <a:bodyPr>
            <a:normAutofit/>
          </a:bodyPr>
          <a:lstStyle/>
          <a:p>
            <a:pPr eaLnBrk="1" hangingPunct="1">
              <a:buFontTx/>
              <a:buNone/>
            </a:pPr>
            <a:r>
              <a:rPr lang="en-US" sz="2800" b="1" dirty="0" smtClean="0">
                <a:solidFill>
                  <a:srgbClr val="006600"/>
                </a:solidFill>
                <a:latin typeface="Calibri" pitchFamily="34" charset="0"/>
              </a:rPr>
              <a:t>	1. gymnosperms</a:t>
            </a:r>
          </a:p>
          <a:p>
            <a:pPr eaLnBrk="1" hangingPunct="1">
              <a:buFontTx/>
              <a:buNone/>
            </a:pPr>
            <a:endParaRPr lang="en-US" sz="2800" dirty="0" smtClean="0">
              <a:solidFill>
                <a:srgbClr val="006600"/>
              </a:solidFill>
              <a:latin typeface="Calibri" pitchFamily="34" charset="0"/>
            </a:endParaRPr>
          </a:p>
          <a:p>
            <a:pPr eaLnBrk="1" hangingPunct="1">
              <a:buFontTx/>
              <a:buNone/>
            </a:pPr>
            <a:r>
              <a:rPr lang="en-US" sz="2800" dirty="0" smtClean="0">
                <a:solidFill>
                  <a:srgbClr val="006600"/>
                </a:solidFill>
                <a:latin typeface="Calibri" pitchFamily="34" charset="0"/>
              </a:rPr>
              <a:t>		    a. </a:t>
            </a:r>
            <a:r>
              <a:rPr lang="en-US" sz="2800" b="1" dirty="0" err="1" smtClean="0">
                <a:solidFill>
                  <a:srgbClr val="990000"/>
                </a:solidFill>
                <a:latin typeface="Calibri" pitchFamily="34" charset="0"/>
              </a:rPr>
              <a:t>Cycadophyta</a:t>
            </a:r>
            <a:r>
              <a:rPr lang="en-US" sz="2800" dirty="0" smtClean="0">
                <a:solidFill>
                  <a:srgbClr val="006600"/>
                </a:solidFill>
                <a:latin typeface="Calibri" pitchFamily="34" charset="0"/>
              </a:rPr>
              <a:t> – more prevalent in 			</a:t>
            </a:r>
            <a:r>
              <a:rPr lang="en-US" sz="2800" dirty="0" err="1" smtClean="0">
                <a:solidFill>
                  <a:srgbClr val="006600"/>
                </a:solidFill>
                <a:latin typeface="Calibri" pitchFamily="34" charset="0"/>
              </a:rPr>
              <a:t>dino</a:t>
            </a:r>
            <a:r>
              <a:rPr lang="en-US" sz="2800" dirty="0" smtClean="0">
                <a:solidFill>
                  <a:srgbClr val="006600"/>
                </a:solidFill>
                <a:latin typeface="Calibri" pitchFamily="34" charset="0"/>
              </a:rPr>
              <a:t> ages (Mesozoic Era); only ~100 extant species today</a:t>
            </a:r>
          </a:p>
          <a:p>
            <a:pPr eaLnBrk="1" hangingPunct="1">
              <a:buFontTx/>
              <a:buNone/>
            </a:pPr>
            <a:endParaRPr lang="en-US" sz="2800" dirty="0" smtClean="0">
              <a:solidFill>
                <a:srgbClr val="006600"/>
              </a:solidFill>
              <a:latin typeface="Calibri" pitchFamily="34" charset="0"/>
            </a:endParaRPr>
          </a:p>
          <a:p>
            <a:pPr eaLnBrk="1" hangingPunct="1">
              <a:buFontTx/>
              <a:buNone/>
            </a:pPr>
            <a:r>
              <a:rPr lang="en-US" sz="2800" dirty="0" smtClean="0">
                <a:solidFill>
                  <a:srgbClr val="006600"/>
                </a:solidFill>
                <a:latin typeface="Calibri" pitchFamily="34" charset="0"/>
              </a:rPr>
              <a:t>			 -- tropical and suffering from 		    	 habitat loss</a:t>
            </a:r>
          </a:p>
        </p:txBody>
      </p:sp>
      <p:pic>
        <p:nvPicPr>
          <p:cNvPr id="2" name="Picture 1"/>
          <p:cNvPicPr>
            <a:picLocks noChangeAspect="1"/>
          </p:cNvPicPr>
          <p:nvPr/>
        </p:nvPicPr>
        <p:blipFill>
          <a:blip r:embed="rId2"/>
          <a:stretch>
            <a:fillRect/>
          </a:stretch>
        </p:blipFill>
        <p:spPr>
          <a:xfrm>
            <a:off x="3962400" y="3733799"/>
            <a:ext cx="4038600" cy="30289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914400" y="609600"/>
            <a:ext cx="8229600" cy="6019800"/>
          </a:xfrm>
        </p:spPr>
        <p:txBody>
          <a:bodyPr>
            <a:normAutofit/>
          </a:bodyPr>
          <a:lstStyle/>
          <a:p>
            <a:pPr eaLnBrk="1" hangingPunct="1">
              <a:buFontTx/>
              <a:buNone/>
            </a:pPr>
            <a:r>
              <a:rPr lang="en-US" sz="2800" dirty="0" smtClean="0">
                <a:solidFill>
                  <a:srgbClr val="006600"/>
                </a:solidFill>
                <a:latin typeface="Calibri" pitchFamily="34" charset="0"/>
              </a:rPr>
              <a:t>	b. </a:t>
            </a:r>
            <a:r>
              <a:rPr lang="en-US" sz="2800" b="1" dirty="0" err="1" smtClean="0">
                <a:solidFill>
                  <a:srgbClr val="990000"/>
                </a:solidFill>
                <a:latin typeface="Calibri" pitchFamily="34" charset="0"/>
              </a:rPr>
              <a:t>Ginkgophyta</a:t>
            </a:r>
            <a:r>
              <a:rPr lang="en-US" sz="2800" dirty="0" smtClean="0">
                <a:solidFill>
                  <a:srgbClr val="006600"/>
                </a:solidFill>
                <a:latin typeface="Calibri" pitchFamily="34" charset="0"/>
              </a:rPr>
              <a:t> – only 1 species exists today </a:t>
            </a:r>
            <a:r>
              <a:rPr lang="en-US" sz="2800" dirty="0" smtClean="0">
                <a:solidFill>
                  <a:srgbClr val="006600"/>
                </a:solidFill>
                <a:latin typeface="Calibri" pitchFamily="34" charset="0"/>
                <a:sym typeface="Wingdings" pitchFamily="2" charset="2"/>
              </a:rPr>
              <a:t></a:t>
            </a:r>
            <a:r>
              <a:rPr lang="en-US" sz="2800" i="1" dirty="0" smtClean="0">
                <a:solidFill>
                  <a:srgbClr val="006600"/>
                </a:solidFill>
                <a:latin typeface="Calibri" pitchFamily="34" charset="0"/>
                <a:sym typeface="Wingdings" pitchFamily="2" charset="2"/>
              </a:rPr>
              <a:t>ginkgo</a:t>
            </a:r>
            <a:r>
              <a:rPr lang="en-US" sz="2800" dirty="0" smtClean="0">
                <a:solidFill>
                  <a:srgbClr val="006600"/>
                </a:solidFill>
                <a:latin typeface="Calibri" pitchFamily="34" charset="0"/>
                <a:sym typeface="Wingdings" pitchFamily="2" charset="2"/>
              </a:rPr>
              <a:t> </a:t>
            </a:r>
            <a:r>
              <a:rPr lang="en-US" sz="2800" i="1" dirty="0" err="1" smtClean="0">
                <a:solidFill>
                  <a:srgbClr val="006600"/>
                </a:solidFill>
                <a:latin typeface="Calibri" pitchFamily="34" charset="0"/>
                <a:sym typeface="Wingdings" pitchFamily="2" charset="2"/>
              </a:rPr>
              <a:t>biloba</a:t>
            </a:r>
            <a:endParaRPr lang="en-US" sz="2800" i="1" dirty="0" smtClean="0">
              <a:solidFill>
                <a:srgbClr val="006600"/>
              </a:solidFill>
              <a:latin typeface="Calibri" pitchFamily="34" charset="0"/>
              <a:sym typeface="Wingdings" pitchFamily="2" charset="2"/>
            </a:endParaRPr>
          </a:p>
          <a:p>
            <a:pPr eaLnBrk="1" hangingPunct="1">
              <a:buFontTx/>
              <a:buNone/>
            </a:pPr>
            <a:endParaRPr lang="en-US" sz="2800" i="1" dirty="0" smtClean="0">
              <a:solidFill>
                <a:srgbClr val="006600"/>
              </a:solidFill>
              <a:latin typeface="Calibri" pitchFamily="34" charset="0"/>
              <a:sym typeface="Wingdings" pitchFamily="2" charset="2"/>
            </a:endParaRPr>
          </a:p>
          <a:p>
            <a:pPr eaLnBrk="1" hangingPunct="1">
              <a:buFontTx/>
              <a:buNone/>
            </a:pPr>
            <a:r>
              <a:rPr lang="en-US" sz="2800" i="1" dirty="0" smtClean="0">
                <a:solidFill>
                  <a:srgbClr val="006600"/>
                </a:solidFill>
                <a:latin typeface="Calibri" pitchFamily="34" charset="0"/>
                <a:sym typeface="Wingdings" pitchFamily="2" charset="2"/>
              </a:rPr>
              <a:t>		</a:t>
            </a:r>
            <a:r>
              <a:rPr lang="en-US" sz="2800" dirty="0" smtClean="0">
                <a:solidFill>
                  <a:srgbClr val="006600"/>
                </a:solidFill>
                <a:latin typeface="Calibri" pitchFamily="34" charset="0"/>
                <a:sym typeface="Wingdings" pitchFamily="2" charset="2"/>
              </a:rPr>
              <a:t>-- gymnosperms that lose their leaves in the fall</a:t>
            </a:r>
          </a:p>
          <a:p>
            <a:pPr eaLnBrk="1" hangingPunct="1">
              <a:buFontTx/>
              <a:buNone/>
            </a:pPr>
            <a:endParaRPr lang="en-US" sz="2800" dirty="0" smtClean="0">
              <a:solidFill>
                <a:srgbClr val="006600"/>
              </a:solidFill>
              <a:latin typeface="Calibri" pitchFamily="34" charset="0"/>
              <a:sym typeface="Wingdings" pitchFamily="2" charset="2"/>
            </a:endParaRPr>
          </a:p>
          <a:p>
            <a:pPr eaLnBrk="1" hangingPunct="1">
              <a:buFontTx/>
              <a:buNone/>
            </a:pPr>
            <a:r>
              <a:rPr lang="en-US" sz="2800" dirty="0" smtClean="0">
                <a:solidFill>
                  <a:srgbClr val="006600"/>
                </a:solidFill>
                <a:latin typeface="Calibri" pitchFamily="34" charset="0"/>
                <a:sym typeface="Wingdings" pitchFamily="2" charset="2"/>
              </a:rPr>
              <a:t>		-- male and female trees; smelly seed </a:t>
            </a:r>
            <a:r>
              <a:rPr lang="en-US" sz="2800" dirty="0">
                <a:solidFill>
                  <a:srgbClr val="006600"/>
                </a:solidFill>
                <a:latin typeface="Calibri" pitchFamily="34" charset="0"/>
                <a:sym typeface="Wingdings" pitchFamily="2" charset="2"/>
              </a:rPr>
              <a:t>(</a:t>
            </a:r>
            <a:r>
              <a:rPr lang="en-US" sz="2800" dirty="0" smtClean="0">
                <a:solidFill>
                  <a:srgbClr val="006600"/>
                </a:solidFill>
                <a:latin typeface="Calibri" pitchFamily="34" charset="0"/>
                <a:sym typeface="Wingdings" pitchFamily="2" charset="2"/>
              </a:rPr>
              <a:t>pods)</a:t>
            </a:r>
            <a:endParaRPr lang="en-US" sz="2800" i="1" dirty="0" smtClean="0">
              <a:solidFill>
                <a:srgbClr val="006600"/>
              </a:solidFill>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628323"/>
            <a:ext cx="3860800"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457200" y="457200"/>
            <a:ext cx="8686800" cy="6019800"/>
          </a:xfrm>
        </p:spPr>
        <p:txBody>
          <a:bodyPr>
            <a:normAutofit/>
          </a:bodyPr>
          <a:lstStyle/>
          <a:p>
            <a:pPr eaLnBrk="1" hangingPunct="1">
              <a:buFontTx/>
              <a:buNone/>
            </a:pPr>
            <a:r>
              <a:rPr lang="en-US" sz="3200" dirty="0" smtClean="0">
                <a:solidFill>
                  <a:srgbClr val="006600"/>
                </a:solidFill>
                <a:latin typeface="Calibri" pitchFamily="34" charset="0"/>
              </a:rPr>
              <a:t>		c. </a:t>
            </a:r>
            <a:r>
              <a:rPr lang="en-US" sz="3200" b="1" dirty="0" err="1" smtClean="0">
                <a:solidFill>
                  <a:srgbClr val="990000"/>
                </a:solidFill>
                <a:latin typeface="Calibri" pitchFamily="34" charset="0"/>
              </a:rPr>
              <a:t>Coniferophyta</a:t>
            </a:r>
            <a:r>
              <a:rPr lang="en-US" sz="3200" b="1" dirty="0" smtClean="0">
                <a:solidFill>
                  <a:srgbClr val="006600"/>
                </a:solidFill>
                <a:latin typeface="Calibri" pitchFamily="34" charset="0"/>
              </a:rPr>
              <a:t> </a:t>
            </a:r>
            <a:r>
              <a:rPr lang="en-US" sz="3200" dirty="0" smtClean="0">
                <a:solidFill>
                  <a:srgbClr val="006600"/>
                </a:solidFill>
                <a:latin typeface="Calibri" pitchFamily="34" charset="0"/>
              </a:rPr>
              <a:t>– most common; seeds 	    develop in woody scales of cones</a:t>
            </a:r>
          </a:p>
          <a:p>
            <a:pPr eaLnBrk="1" hangingPunct="1">
              <a:buFontTx/>
              <a:buNone/>
            </a:pPr>
            <a:r>
              <a:rPr lang="en-US" sz="3200" dirty="0" smtClean="0">
                <a:solidFill>
                  <a:srgbClr val="006600"/>
                </a:solidFill>
                <a:latin typeface="Calibri" pitchFamily="34" charset="0"/>
              </a:rPr>
              <a:t>			</a:t>
            </a:r>
          </a:p>
          <a:p>
            <a:pPr eaLnBrk="1" hangingPunct="1">
              <a:buFontTx/>
              <a:buNone/>
            </a:pPr>
            <a:r>
              <a:rPr lang="en-US" sz="3200" dirty="0">
                <a:solidFill>
                  <a:srgbClr val="006600"/>
                </a:solidFill>
                <a:latin typeface="Calibri" pitchFamily="34" charset="0"/>
              </a:rPr>
              <a:t>	</a:t>
            </a:r>
            <a:r>
              <a:rPr lang="en-US" sz="3200" dirty="0" smtClean="0">
                <a:solidFill>
                  <a:srgbClr val="006600"/>
                </a:solidFill>
                <a:latin typeface="Calibri" pitchFamily="34" charset="0"/>
              </a:rPr>
              <a:t>		i. sperm is contained in </a:t>
            </a:r>
            <a:r>
              <a:rPr lang="en-US" sz="3200" b="1" dirty="0" smtClean="0">
                <a:latin typeface="Calibri" pitchFamily="34" charset="0"/>
              </a:rPr>
              <a:t>pollen</a:t>
            </a:r>
            <a:r>
              <a:rPr lang="en-US" sz="3200" dirty="0" smtClean="0">
                <a:solidFill>
                  <a:srgbClr val="006600"/>
                </a:solidFill>
                <a:latin typeface="Calibri" pitchFamily="34" charset="0"/>
              </a:rPr>
              <a:t> – 			   from male cone</a:t>
            </a:r>
          </a:p>
          <a:p>
            <a:pPr eaLnBrk="1" hangingPunct="1">
              <a:buFontTx/>
              <a:buNone/>
            </a:pPr>
            <a:r>
              <a:rPr lang="en-US" sz="3200" dirty="0" smtClean="0">
                <a:solidFill>
                  <a:srgbClr val="006600"/>
                </a:solidFill>
                <a:latin typeface="Calibri" pitchFamily="34" charset="0"/>
              </a:rPr>
              <a:t>		</a:t>
            </a:r>
          </a:p>
          <a:p>
            <a:pPr eaLnBrk="1" hangingPunct="1">
              <a:buFontTx/>
              <a:buNone/>
            </a:pPr>
            <a:r>
              <a:rPr lang="en-US" sz="3200" dirty="0">
                <a:solidFill>
                  <a:srgbClr val="006600"/>
                </a:solidFill>
                <a:latin typeface="Calibri" pitchFamily="34" charset="0"/>
              </a:rPr>
              <a:t>	</a:t>
            </a:r>
            <a:r>
              <a:rPr lang="en-US" sz="3200" dirty="0" smtClean="0">
                <a:solidFill>
                  <a:srgbClr val="006600"/>
                </a:solidFill>
                <a:latin typeface="Calibri" pitchFamily="34" charset="0"/>
              </a:rPr>
              <a:t>		ii. The egg is contained in the 			 female cone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4114800"/>
            <a:ext cx="3409188" cy="259479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4495800"/>
            <a:ext cx="2133600" cy="21172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228600" y="838200"/>
            <a:ext cx="8686800" cy="6019800"/>
          </a:xfrm>
        </p:spPr>
        <p:txBody>
          <a:bodyPr/>
          <a:lstStyle/>
          <a:p>
            <a:pPr marL="812800" indent="-812800" eaLnBrk="1" hangingPunct="1">
              <a:buFontTx/>
              <a:buAutoNum type="romanUcPeriod"/>
            </a:pPr>
            <a:r>
              <a:rPr lang="en-US" b="1" dirty="0" smtClean="0">
                <a:solidFill>
                  <a:srgbClr val="006600"/>
                </a:solidFill>
                <a:latin typeface="Tahoma" pitchFamily="34" charset="0"/>
              </a:rPr>
              <a:t>Plant origins</a:t>
            </a:r>
          </a:p>
          <a:p>
            <a:pPr marL="812800" indent="-812800" eaLnBrk="1" hangingPunct="1">
              <a:buFontTx/>
              <a:buAutoNum type="romanUcPeriod"/>
            </a:pPr>
            <a:endParaRPr lang="en-US" dirty="0" smtClean="0">
              <a:solidFill>
                <a:srgbClr val="006600"/>
              </a:solidFill>
              <a:latin typeface="Tahoma" pitchFamily="34" charset="0"/>
            </a:endParaRPr>
          </a:p>
          <a:p>
            <a:pPr marL="812800" indent="-812800" eaLnBrk="1" hangingPunct="1">
              <a:buFontTx/>
              <a:buNone/>
            </a:pPr>
            <a:r>
              <a:rPr lang="en-US" dirty="0" smtClean="0">
                <a:solidFill>
                  <a:srgbClr val="006600"/>
                </a:solidFill>
                <a:latin typeface="Tahoma" pitchFamily="34" charset="0"/>
              </a:rPr>
              <a:t>	</a:t>
            </a:r>
            <a:r>
              <a:rPr lang="en-US" dirty="0" smtClean="0">
                <a:solidFill>
                  <a:srgbClr val="006600"/>
                </a:solidFill>
                <a:latin typeface="Tahoma" pitchFamily="34" charset="0"/>
              </a:rPr>
              <a:t>Plants</a:t>
            </a:r>
            <a:r>
              <a:rPr lang="en-US" dirty="0" smtClean="0">
                <a:solidFill>
                  <a:srgbClr val="006600"/>
                </a:solidFill>
                <a:latin typeface="Tahoma" pitchFamily="34" charset="0"/>
              </a:rPr>
              <a:t> </a:t>
            </a:r>
            <a:r>
              <a:rPr lang="en-US" dirty="0" smtClean="0">
                <a:solidFill>
                  <a:srgbClr val="006600"/>
                </a:solidFill>
                <a:latin typeface="Tahoma" pitchFamily="34" charset="0"/>
              </a:rPr>
              <a:t>probably originated from green algae living in oceans</a:t>
            </a:r>
          </a:p>
          <a:p>
            <a:pPr marL="812800" indent="-812800" eaLnBrk="1" hangingPunct="1">
              <a:buFontTx/>
              <a:buNone/>
            </a:pPr>
            <a:endParaRPr lang="en-US" dirty="0" smtClean="0">
              <a:solidFill>
                <a:srgbClr val="006600"/>
              </a:solidFill>
              <a:latin typeface="Tahoma" pitchFamily="34" charset="0"/>
            </a:endParaRPr>
          </a:p>
          <a:p>
            <a:pPr marL="812800" indent="-812800" eaLnBrk="1" hangingPunct="1">
              <a:buFontTx/>
              <a:buNone/>
            </a:pPr>
            <a:r>
              <a:rPr lang="en-US" dirty="0" smtClean="0">
                <a:solidFill>
                  <a:srgbClr val="006600"/>
                </a:solidFill>
                <a:latin typeface="Tahoma" pitchFamily="34" charset="0"/>
              </a:rPr>
              <a:t>			1. Both have cell wall w/ cellulose</a:t>
            </a:r>
          </a:p>
          <a:p>
            <a:pPr marL="812800" indent="-812800" eaLnBrk="1" hangingPunct="1">
              <a:buFontTx/>
              <a:buNone/>
            </a:pPr>
            <a:endParaRPr lang="en-US" dirty="0" smtClean="0">
              <a:solidFill>
                <a:srgbClr val="006600"/>
              </a:solidFill>
              <a:latin typeface="Tahoma" pitchFamily="34" charset="0"/>
            </a:endParaRPr>
          </a:p>
          <a:p>
            <a:pPr marL="812800" indent="-812800" eaLnBrk="1" hangingPunct="1">
              <a:buFontTx/>
              <a:buNone/>
            </a:pPr>
            <a:r>
              <a:rPr lang="en-US" dirty="0" smtClean="0">
                <a:solidFill>
                  <a:srgbClr val="006600"/>
                </a:solidFill>
                <a:latin typeface="Tahoma" pitchFamily="34" charset="0"/>
              </a:rPr>
              <a:t>			2. Both contain the same kinds of 			    chlorophyll and carotenoids</a:t>
            </a:r>
          </a:p>
          <a:p>
            <a:pPr marL="812800" indent="-812800" eaLnBrk="1" hangingPunct="1">
              <a:buFontTx/>
              <a:buNone/>
            </a:pPr>
            <a:endParaRPr lang="en-US" dirty="0" smtClean="0">
              <a:solidFill>
                <a:srgbClr val="006600"/>
              </a:solidFill>
              <a:latin typeface="Tahoma" pitchFamily="34" charset="0"/>
            </a:endParaRPr>
          </a:p>
          <a:p>
            <a:pPr marL="812800" indent="-812800" eaLnBrk="1" hangingPunct="1">
              <a:buFontTx/>
              <a:buNone/>
            </a:pPr>
            <a:r>
              <a:rPr lang="en-US" dirty="0" smtClean="0">
                <a:solidFill>
                  <a:srgbClr val="006600"/>
                </a:solidFill>
                <a:latin typeface="Tahoma" pitchFamily="34" charset="0"/>
              </a:rPr>
              <a:t>			3. Both have starch as product of 			    photosynthesis.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0" y="228600"/>
            <a:ext cx="8686800" cy="6248400"/>
          </a:xfrm>
        </p:spPr>
        <p:txBody>
          <a:bodyPr>
            <a:normAutofit/>
          </a:bodyPr>
          <a:lstStyle/>
          <a:p>
            <a:pPr eaLnBrk="1" hangingPunct="1">
              <a:buFontTx/>
              <a:buNone/>
            </a:pPr>
            <a:r>
              <a:rPr lang="en-US" sz="3200" dirty="0" smtClean="0">
                <a:solidFill>
                  <a:srgbClr val="006600"/>
                </a:solidFill>
                <a:latin typeface="Calibri" pitchFamily="34" charset="0"/>
              </a:rPr>
              <a:t>	</a:t>
            </a:r>
          </a:p>
          <a:p>
            <a:pPr eaLnBrk="1" hangingPunct="1">
              <a:buFontTx/>
              <a:buNone/>
            </a:pPr>
            <a:endParaRPr lang="en-US" sz="3200" dirty="0">
              <a:solidFill>
                <a:srgbClr val="006600"/>
              </a:solidFill>
              <a:latin typeface="Calibri" pitchFamily="34" charset="0"/>
            </a:endParaRPr>
          </a:p>
          <a:p>
            <a:pPr eaLnBrk="1" hangingPunct="1">
              <a:buFontTx/>
              <a:buNone/>
            </a:pPr>
            <a:r>
              <a:rPr lang="en-US" sz="3200" dirty="0" smtClean="0">
                <a:solidFill>
                  <a:srgbClr val="006600"/>
                </a:solidFill>
                <a:latin typeface="Calibri" pitchFamily="34" charset="0"/>
              </a:rPr>
              <a:t>			iii. Wind blows the pollen from the male 		to the female cone, once fertilized the embryo remains attached to the female cone until it is ready to be released in the wind.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0" y="685800"/>
            <a:ext cx="9144000" cy="6172200"/>
          </a:xfrm>
        </p:spPr>
        <p:txBody>
          <a:bodyPr/>
          <a:lstStyle/>
          <a:p>
            <a:pPr eaLnBrk="1" hangingPunct="1">
              <a:buFontTx/>
              <a:buNone/>
            </a:pPr>
            <a:r>
              <a:rPr lang="en-US" sz="3200" dirty="0" smtClean="0">
                <a:solidFill>
                  <a:srgbClr val="006600"/>
                </a:solidFill>
                <a:latin typeface="Calibri" pitchFamily="34" charset="0"/>
              </a:rPr>
              <a:t>	2. </a:t>
            </a:r>
            <a:r>
              <a:rPr lang="en-US" sz="3200" b="1" dirty="0" smtClean="0">
                <a:solidFill>
                  <a:srgbClr val="FF33CC"/>
                </a:solidFill>
                <a:latin typeface="Calibri" pitchFamily="34" charset="0"/>
              </a:rPr>
              <a:t>Angiosperms</a:t>
            </a:r>
            <a:r>
              <a:rPr lang="en-US" sz="3200" dirty="0" smtClean="0">
                <a:solidFill>
                  <a:srgbClr val="006600"/>
                </a:solidFill>
                <a:latin typeface="Calibri" pitchFamily="34" charset="0"/>
              </a:rPr>
              <a:t> – flowering plants</a:t>
            </a:r>
          </a:p>
          <a:p>
            <a:pPr eaLnBrk="1" hangingPunct="1">
              <a:buFontTx/>
              <a:buNone/>
            </a:pPr>
            <a:r>
              <a:rPr lang="en-US" sz="3200" dirty="0" smtClean="0">
                <a:solidFill>
                  <a:srgbClr val="006600"/>
                </a:solidFill>
                <a:latin typeface="Calibri" pitchFamily="34" charset="0"/>
              </a:rPr>
              <a:t>		</a:t>
            </a:r>
          </a:p>
          <a:p>
            <a:pPr eaLnBrk="1" hangingPunct="1">
              <a:buFontTx/>
              <a:buNone/>
            </a:pPr>
            <a:r>
              <a:rPr lang="en-US" sz="3200" dirty="0">
                <a:solidFill>
                  <a:srgbClr val="006600"/>
                </a:solidFill>
                <a:latin typeface="Calibri" pitchFamily="34" charset="0"/>
              </a:rPr>
              <a:t>	</a:t>
            </a:r>
            <a:r>
              <a:rPr lang="en-US" sz="3200" dirty="0" smtClean="0">
                <a:solidFill>
                  <a:srgbClr val="006600"/>
                </a:solidFill>
                <a:latin typeface="Calibri" pitchFamily="34" charset="0"/>
              </a:rPr>
              <a:t>	- contain ovaries which surround and 		    protect seeds</a:t>
            </a:r>
          </a:p>
          <a:p>
            <a:pPr eaLnBrk="1" hangingPunct="1">
              <a:buFontTx/>
              <a:buNone/>
            </a:pPr>
            <a:endParaRPr lang="en-US" sz="3200" dirty="0" smtClean="0">
              <a:solidFill>
                <a:srgbClr val="006600"/>
              </a:solidFill>
              <a:latin typeface="Calibri" pitchFamily="34" charset="0"/>
            </a:endParaRPr>
          </a:p>
          <a:p>
            <a:pPr eaLnBrk="1" hangingPunct="1">
              <a:buFontTx/>
              <a:buNone/>
            </a:pPr>
            <a:r>
              <a:rPr lang="en-US" sz="3200" dirty="0" smtClean="0">
                <a:solidFill>
                  <a:srgbClr val="006600"/>
                </a:solidFill>
                <a:latin typeface="Calibri" pitchFamily="34" charset="0"/>
              </a:rPr>
              <a:t>		- very diverse group</a:t>
            </a:r>
          </a:p>
          <a:p>
            <a:pPr eaLnBrk="1" hangingPunct="1">
              <a:buFontTx/>
              <a:buNone/>
            </a:pPr>
            <a:endParaRPr lang="en-US" sz="4000" dirty="0" smtClean="0">
              <a:solidFill>
                <a:srgbClr val="006600"/>
              </a:solidFill>
              <a:latin typeface="Arial" charset="0"/>
            </a:endParaRPr>
          </a:p>
        </p:txBody>
      </p:sp>
      <p:sp>
        <p:nvSpPr>
          <p:cNvPr id="2" name="Rectangle 1"/>
          <p:cNvSpPr/>
          <p:nvPr/>
        </p:nvSpPr>
        <p:spPr>
          <a:xfrm>
            <a:off x="310896" y="5334000"/>
            <a:ext cx="8839200" cy="523220"/>
          </a:xfrm>
          <a:prstGeom prst="rect">
            <a:avLst/>
          </a:prstGeom>
        </p:spPr>
        <p:txBody>
          <a:bodyPr wrap="square">
            <a:spAutoFit/>
          </a:bodyPr>
          <a:lstStyle/>
          <a:p>
            <a:r>
              <a:rPr lang="en-US" sz="2800" dirty="0">
                <a:solidFill>
                  <a:srgbClr val="FF0000"/>
                </a:solidFill>
                <a:hlinkClick r:id="rId2"/>
              </a:rPr>
              <a:t>https://www.youtube.com/watch?v=h9oDTMXM7M8</a:t>
            </a:r>
            <a:endParaRPr lang="en-US" sz="2800" dirty="0">
              <a:solidFill>
                <a:srgbClr val="FF0000"/>
              </a:solidFill>
            </a:endParaRPr>
          </a:p>
        </p:txBody>
      </p:sp>
      <p:sp>
        <p:nvSpPr>
          <p:cNvPr id="3" name="Rectangle 2"/>
          <p:cNvSpPr/>
          <p:nvPr/>
        </p:nvSpPr>
        <p:spPr>
          <a:xfrm>
            <a:off x="310896" y="6080449"/>
            <a:ext cx="8839200" cy="523220"/>
          </a:xfrm>
          <a:prstGeom prst="rect">
            <a:avLst/>
          </a:prstGeom>
        </p:spPr>
        <p:txBody>
          <a:bodyPr wrap="square">
            <a:spAutoFit/>
          </a:bodyPr>
          <a:lstStyle/>
          <a:p>
            <a:r>
              <a:rPr lang="en-US" sz="2800" dirty="0">
                <a:solidFill>
                  <a:srgbClr val="FF0000"/>
                </a:solidFill>
                <a:hlinkClick r:id="rId3"/>
              </a:rPr>
              <a:t>https://www.youtube.com/watch?v=HLYPm2idSTE</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flower%20part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a:xfrm>
            <a:off x="990600" y="381000"/>
            <a:ext cx="8153400" cy="5867400"/>
          </a:xfrm>
        </p:spPr>
        <p:txBody>
          <a:bodyPr/>
          <a:lstStyle/>
          <a:p>
            <a:pPr eaLnBrk="1" hangingPunct="1">
              <a:buFontTx/>
              <a:buNone/>
            </a:pPr>
            <a:r>
              <a:rPr lang="en-US" sz="3200" b="1" dirty="0" smtClean="0">
                <a:solidFill>
                  <a:srgbClr val="009900"/>
                </a:solidFill>
                <a:latin typeface="Calibri" pitchFamily="34" charset="0"/>
              </a:rPr>
              <a:t>a. Monocots (Class </a:t>
            </a:r>
            <a:r>
              <a:rPr lang="en-US" sz="3200" b="1" dirty="0" err="1" smtClean="0">
                <a:solidFill>
                  <a:srgbClr val="009900"/>
                </a:solidFill>
                <a:latin typeface="Calibri" pitchFamily="34" charset="0"/>
              </a:rPr>
              <a:t>Monocotyledonae</a:t>
            </a:r>
            <a:r>
              <a:rPr lang="en-US" sz="3200" b="1" dirty="0" smtClean="0">
                <a:solidFill>
                  <a:srgbClr val="009900"/>
                </a:solidFill>
                <a:latin typeface="Calibri" pitchFamily="34" charset="0"/>
              </a:rPr>
              <a:t>)</a:t>
            </a:r>
          </a:p>
          <a:p>
            <a:pPr eaLnBrk="1" hangingPunct="1">
              <a:buFontTx/>
              <a:buNone/>
            </a:pPr>
            <a:r>
              <a:rPr lang="en-US" sz="3200" b="1" dirty="0" smtClean="0">
                <a:solidFill>
                  <a:srgbClr val="009900"/>
                </a:solidFill>
                <a:latin typeface="Calibri" pitchFamily="34" charset="0"/>
              </a:rPr>
              <a:t>	</a:t>
            </a:r>
            <a:r>
              <a:rPr lang="en-US" sz="3200" dirty="0" smtClean="0">
                <a:solidFill>
                  <a:srgbClr val="009900"/>
                </a:solidFill>
                <a:latin typeface="Calibri" pitchFamily="34" charset="0"/>
              </a:rPr>
              <a:t>i.  embryos w/ a single cotyledon (seed 	leaf)</a:t>
            </a:r>
          </a:p>
          <a:p>
            <a:pPr eaLnBrk="1" hangingPunct="1">
              <a:buFontTx/>
              <a:buNone/>
            </a:pPr>
            <a:endParaRPr lang="en-US" sz="3200" dirty="0" smtClean="0">
              <a:solidFill>
                <a:srgbClr val="009900"/>
              </a:solidFill>
              <a:latin typeface="Calibri" pitchFamily="34" charset="0"/>
            </a:endParaRPr>
          </a:p>
          <a:p>
            <a:pPr eaLnBrk="1" hangingPunct="1">
              <a:buFontTx/>
              <a:buNone/>
            </a:pPr>
            <a:r>
              <a:rPr lang="en-US" sz="3200" dirty="0" smtClean="0">
                <a:solidFill>
                  <a:srgbClr val="009900"/>
                </a:solidFill>
                <a:latin typeface="Calibri" pitchFamily="34" charset="0"/>
              </a:rPr>
              <a:t>	ii.  parallel vein structure</a:t>
            </a:r>
          </a:p>
          <a:p>
            <a:pPr eaLnBrk="1" hangingPunct="1">
              <a:buFontTx/>
              <a:buNone/>
            </a:pPr>
            <a:endParaRPr lang="en-US" sz="3200" dirty="0" smtClean="0">
              <a:solidFill>
                <a:srgbClr val="009900"/>
              </a:solidFill>
              <a:latin typeface="Calibri" pitchFamily="34" charset="0"/>
            </a:endParaRPr>
          </a:p>
          <a:p>
            <a:pPr eaLnBrk="1" hangingPunct="1">
              <a:buFontTx/>
              <a:buNone/>
            </a:pPr>
            <a:r>
              <a:rPr lang="en-US" sz="3200" dirty="0" smtClean="0">
                <a:solidFill>
                  <a:srgbClr val="009900"/>
                </a:solidFill>
                <a:latin typeface="Calibri" pitchFamily="34" charset="0"/>
              </a:rPr>
              <a:t>	iii. flower parts in multiples of 3</a:t>
            </a:r>
          </a:p>
          <a:p>
            <a:pPr eaLnBrk="1" hangingPunct="1">
              <a:buFontTx/>
              <a:buNone/>
            </a:pPr>
            <a:endParaRPr lang="en-US" sz="3200" dirty="0" smtClean="0">
              <a:solidFill>
                <a:srgbClr val="009900"/>
              </a:solidFill>
              <a:latin typeface="Calibri" pitchFamily="34" charset="0"/>
            </a:endParaRPr>
          </a:p>
          <a:p>
            <a:pPr eaLnBrk="1" hangingPunct="1">
              <a:buFontTx/>
              <a:buNone/>
            </a:pPr>
            <a:r>
              <a:rPr lang="en-US" sz="3200" dirty="0" smtClean="0">
                <a:solidFill>
                  <a:srgbClr val="009900"/>
                </a:solidFill>
                <a:latin typeface="Calibri" pitchFamily="34" charset="0"/>
              </a:rPr>
              <a:t>	iv. scattered vascular bundles</a:t>
            </a:r>
          </a:p>
          <a:p>
            <a:pPr eaLnBrk="1" hangingPunct="1">
              <a:buFontTx/>
              <a:buNone/>
            </a:pPr>
            <a:r>
              <a:rPr lang="en-US" sz="3600" dirty="0" smtClean="0">
                <a:solidFill>
                  <a:srgbClr val="003300"/>
                </a:solidFill>
                <a:latin typeface="Calibri" pitchFamily="34" charset="0"/>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4800600"/>
            <a:ext cx="2514600" cy="18859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634568"/>
            <a:ext cx="2281133" cy="22811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Monocot Diagram"/>
          <p:cNvPicPr>
            <a:picLocks noChangeAspect="1" noChangeArrowheads="1"/>
          </p:cNvPicPr>
          <p:nvPr/>
        </p:nvPicPr>
        <p:blipFill>
          <a:blip r:embed="rId2" cstate="print"/>
          <a:srcRect/>
          <a:stretch>
            <a:fillRect/>
          </a:stretch>
        </p:blipFill>
        <p:spPr bwMode="auto">
          <a:xfrm>
            <a:off x="1295400" y="304800"/>
            <a:ext cx="6553200" cy="5730875"/>
          </a:xfrm>
          <a:prstGeom prst="rect">
            <a:avLst/>
          </a:prstGeom>
          <a:noFill/>
          <a:ln w="9525">
            <a:noFill/>
            <a:miter lim="800000"/>
            <a:headEnd/>
            <a:tailEnd/>
          </a:ln>
        </p:spPr>
      </p:pic>
      <p:sp>
        <p:nvSpPr>
          <p:cNvPr id="29699" name="Text Box 4"/>
          <p:cNvSpPr txBox="1">
            <a:spLocks noChangeArrowheads="1"/>
          </p:cNvSpPr>
          <p:nvPr/>
        </p:nvSpPr>
        <p:spPr bwMode="auto">
          <a:xfrm>
            <a:off x="1447800" y="5943600"/>
            <a:ext cx="6324600" cy="701675"/>
          </a:xfrm>
          <a:prstGeom prst="rect">
            <a:avLst/>
          </a:prstGeom>
          <a:noFill/>
          <a:ln w="9525">
            <a:noFill/>
            <a:miter lim="800000"/>
            <a:headEnd/>
            <a:tailEnd/>
          </a:ln>
        </p:spPr>
        <p:txBody>
          <a:bodyPr>
            <a:spAutoFit/>
          </a:bodyPr>
          <a:lstStyle/>
          <a:p>
            <a:pPr>
              <a:spcBef>
                <a:spcPct val="50000"/>
              </a:spcBef>
            </a:pPr>
            <a:r>
              <a:rPr lang="en-US">
                <a:solidFill>
                  <a:schemeClr val="bg2"/>
                </a:solidFill>
              </a:rPr>
              <a:t>Look at fibrous root system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http://www.emc.maricopa.edu/faculty/farabee/BIOBK/monocots_1.gif"/>
          <p:cNvPicPr>
            <a:picLocks noChangeAspect="1" noChangeArrowheads="1"/>
          </p:cNvPicPr>
          <p:nvPr/>
        </p:nvPicPr>
        <p:blipFill>
          <a:blip r:embed="rId2" cstate="print"/>
          <a:srcRect/>
          <a:stretch>
            <a:fillRect/>
          </a:stretch>
        </p:blipFill>
        <p:spPr bwMode="auto">
          <a:xfrm>
            <a:off x="0" y="609600"/>
            <a:ext cx="9144000" cy="444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990600" y="381000"/>
            <a:ext cx="8153400" cy="5791200"/>
          </a:xfrm>
        </p:spPr>
        <p:txBody>
          <a:bodyPr>
            <a:normAutofit/>
          </a:bodyPr>
          <a:lstStyle/>
          <a:p>
            <a:pPr eaLnBrk="1" hangingPunct="1">
              <a:buFontTx/>
              <a:buNone/>
            </a:pPr>
            <a:r>
              <a:rPr lang="en-US" sz="3200" b="1" dirty="0" smtClean="0">
                <a:solidFill>
                  <a:srgbClr val="009900"/>
                </a:solidFill>
                <a:latin typeface="Calibri" pitchFamily="34" charset="0"/>
              </a:rPr>
              <a:t>b. Dicots</a:t>
            </a:r>
          </a:p>
          <a:p>
            <a:pPr eaLnBrk="1" hangingPunct="1">
              <a:buFontTx/>
              <a:buNone/>
            </a:pPr>
            <a:r>
              <a:rPr lang="en-US" sz="3200" dirty="0" smtClean="0">
                <a:solidFill>
                  <a:srgbClr val="009900"/>
                </a:solidFill>
                <a:latin typeface="Calibri" pitchFamily="34" charset="0"/>
              </a:rPr>
              <a:t>	i.   embryos w/2 cotyledons (seed leaves)</a:t>
            </a:r>
          </a:p>
          <a:p>
            <a:pPr eaLnBrk="1" hangingPunct="1">
              <a:buFontTx/>
              <a:buNone/>
            </a:pPr>
            <a:endParaRPr lang="en-US" sz="3200" dirty="0" smtClean="0">
              <a:solidFill>
                <a:srgbClr val="009900"/>
              </a:solidFill>
              <a:latin typeface="Calibri" pitchFamily="34" charset="0"/>
            </a:endParaRPr>
          </a:p>
          <a:p>
            <a:pPr eaLnBrk="1" hangingPunct="1">
              <a:buFontTx/>
              <a:buNone/>
            </a:pPr>
            <a:r>
              <a:rPr lang="en-US" sz="3200" dirty="0" smtClean="0">
                <a:solidFill>
                  <a:srgbClr val="009900"/>
                </a:solidFill>
                <a:latin typeface="Calibri" pitchFamily="34" charset="0"/>
              </a:rPr>
              <a:t>	ii.  net vein structure on leaves</a:t>
            </a:r>
          </a:p>
          <a:p>
            <a:pPr eaLnBrk="1" hangingPunct="1">
              <a:buFontTx/>
              <a:buNone/>
            </a:pPr>
            <a:endParaRPr lang="en-US" sz="3200" dirty="0" smtClean="0">
              <a:solidFill>
                <a:srgbClr val="009900"/>
              </a:solidFill>
              <a:latin typeface="Calibri" pitchFamily="34" charset="0"/>
            </a:endParaRPr>
          </a:p>
          <a:p>
            <a:pPr eaLnBrk="1" hangingPunct="1">
              <a:buFontTx/>
              <a:buNone/>
            </a:pPr>
            <a:r>
              <a:rPr lang="en-US" sz="3200" dirty="0" smtClean="0">
                <a:solidFill>
                  <a:srgbClr val="009900"/>
                </a:solidFill>
                <a:latin typeface="Calibri" pitchFamily="34" charset="0"/>
              </a:rPr>
              <a:t>	iii. flower parts in multiples of 4 or 5</a:t>
            </a:r>
          </a:p>
          <a:p>
            <a:pPr eaLnBrk="1" hangingPunct="1">
              <a:buFontTx/>
              <a:buNone/>
            </a:pPr>
            <a:endParaRPr lang="en-US" sz="3200" dirty="0" smtClean="0">
              <a:solidFill>
                <a:srgbClr val="009900"/>
              </a:solidFill>
              <a:latin typeface="Calibri" pitchFamily="34" charset="0"/>
            </a:endParaRPr>
          </a:p>
          <a:p>
            <a:pPr eaLnBrk="1" hangingPunct="1">
              <a:buFontTx/>
              <a:buNone/>
            </a:pPr>
            <a:r>
              <a:rPr lang="en-US" sz="3200" dirty="0" smtClean="0">
                <a:solidFill>
                  <a:srgbClr val="009900"/>
                </a:solidFill>
                <a:latin typeface="Calibri" pitchFamily="34" charset="0"/>
              </a:rPr>
              <a:t>	iv. vascular bundles in a ring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495800"/>
            <a:ext cx="2809702" cy="206044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2581" y="4856647"/>
            <a:ext cx="2749038" cy="1971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Dicot Diagram"/>
          <p:cNvPicPr>
            <a:picLocks noChangeAspect="1" noChangeArrowheads="1"/>
          </p:cNvPicPr>
          <p:nvPr/>
        </p:nvPicPr>
        <p:blipFill>
          <a:blip r:embed="rId2" cstate="print"/>
          <a:srcRect/>
          <a:stretch>
            <a:fillRect/>
          </a:stretch>
        </p:blipFill>
        <p:spPr bwMode="auto">
          <a:xfrm>
            <a:off x="1219200" y="228600"/>
            <a:ext cx="6858000" cy="5732463"/>
          </a:xfrm>
          <a:prstGeom prst="rect">
            <a:avLst/>
          </a:prstGeom>
          <a:noFill/>
          <a:ln w="9525">
            <a:noFill/>
            <a:miter lim="800000"/>
            <a:headEnd/>
            <a:tailEnd/>
          </a:ln>
        </p:spPr>
      </p:pic>
      <p:sp>
        <p:nvSpPr>
          <p:cNvPr id="34819" name="Text Box 4"/>
          <p:cNvSpPr txBox="1">
            <a:spLocks noChangeArrowheads="1"/>
          </p:cNvSpPr>
          <p:nvPr/>
        </p:nvSpPr>
        <p:spPr bwMode="auto">
          <a:xfrm>
            <a:off x="2590800" y="6149975"/>
            <a:ext cx="3886200" cy="708025"/>
          </a:xfrm>
          <a:prstGeom prst="rect">
            <a:avLst/>
          </a:prstGeom>
          <a:noFill/>
          <a:ln w="9525">
            <a:noFill/>
            <a:miter lim="800000"/>
            <a:headEnd/>
            <a:tailEnd/>
          </a:ln>
        </p:spPr>
        <p:txBody>
          <a:bodyPr>
            <a:spAutoFit/>
          </a:bodyPr>
          <a:lstStyle/>
          <a:p>
            <a:pPr>
              <a:spcBef>
                <a:spcPct val="50000"/>
              </a:spcBef>
            </a:pPr>
            <a:r>
              <a:rPr lang="en-US">
                <a:solidFill>
                  <a:schemeClr val="bg2"/>
                </a:solidFill>
              </a:rPr>
              <a:t>Look at tap root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http://www.emc.maricopa.edu/faculty/farabee/BIOBK/DICOTS.gif"/>
          <p:cNvPicPr>
            <a:picLocks noChangeAspect="1" noChangeArrowheads="1"/>
          </p:cNvPicPr>
          <p:nvPr/>
        </p:nvPicPr>
        <p:blipFill>
          <a:blip r:embed="rId2" cstate="print"/>
          <a:srcRect/>
          <a:stretch>
            <a:fillRect/>
          </a:stretch>
        </p:blipFill>
        <p:spPr bwMode="auto">
          <a:xfrm>
            <a:off x="0" y="1295400"/>
            <a:ext cx="9144000" cy="346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1066800" y="304800"/>
            <a:ext cx="8077200" cy="6553200"/>
          </a:xfrm>
        </p:spPr>
        <p:txBody>
          <a:bodyPr>
            <a:normAutofit/>
          </a:bodyPr>
          <a:lstStyle/>
          <a:p>
            <a:pPr marL="742950" indent="-742950" eaLnBrk="1" hangingPunct="1">
              <a:lnSpc>
                <a:spcPct val="90000"/>
              </a:lnSpc>
              <a:buFontTx/>
              <a:buAutoNum type="alphaLcPeriod" startAt="3"/>
            </a:pPr>
            <a:r>
              <a:rPr lang="en-US" sz="3200" dirty="0" smtClean="0">
                <a:solidFill>
                  <a:srgbClr val="009900"/>
                </a:solidFill>
                <a:latin typeface="Calibri" pitchFamily="34" charset="0"/>
              </a:rPr>
              <a:t>Water transport w/in plants</a:t>
            </a:r>
          </a:p>
          <a:p>
            <a:pPr marL="742950" indent="-742950" eaLnBrk="1" hangingPunct="1">
              <a:lnSpc>
                <a:spcPct val="90000"/>
              </a:lnSpc>
              <a:buFontTx/>
              <a:buAutoNum type="alphaLcPeriod" startAt="3"/>
            </a:pPr>
            <a:endParaRPr lang="en-US" sz="3200" dirty="0" smtClean="0">
              <a:solidFill>
                <a:srgbClr val="009900"/>
              </a:solidFill>
              <a:latin typeface="Calibri" pitchFamily="34" charset="0"/>
            </a:endParaRPr>
          </a:p>
          <a:p>
            <a:pPr marL="742950" indent="-742950" eaLnBrk="1" hangingPunct="1">
              <a:lnSpc>
                <a:spcPct val="90000"/>
              </a:lnSpc>
              <a:buNone/>
            </a:pPr>
            <a:r>
              <a:rPr lang="en-US" sz="3200" dirty="0" smtClean="0">
                <a:solidFill>
                  <a:srgbClr val="009900"/>
                </a:solidFill>
                <a:latin typeface="Calibri" pitchFamily="34" charset="0"/>
              </a:rPr>
              <a:t>	- </a:t>
            </a:r>
            <a:r>
              <a:rPr lang="en-US" sz="3200" b="1" u="sng" dirty="0" smtClean="0">
                <a:solidFill>
                  <a:srgbClr val="009900"/>
                </a:solidFill>
                <a:latin typeface="Calibri" pitchFamily="34" charset="0"/>
              </a:rPr>
              <a:t>transpiration</a:t>
            </a:r>
            <a:r>
              <a:rPr lang="en-US" sz="3200" dirty="0" smtClean="0">
                <a:solidFill>
                  <a:srgbClr val="009900"/>
                </a:solidFill>
                <a:latin typeface="Calibri" pitchFamily="34" charset="0"/>
              </a:rPr>
              <a:t> = loss of water vapor 	from leaves and stem of plants</a:t>
            </a:r>
          </a:p>
          <a:p>
            <a:pPr marL="742950" indent="-742950" eaLnBrk="1" hangingPunct="1">
              <a:lnSpc>
                <a:spcPct val="90000"/>
              </a:lnSpc>
              <a:buNone/>
            </a:pPr>
            <a:endParaRPr lang="en-US" sz="3200" dirty="0" smtClean="0">
              <a:solidFill>
                <a:srgbClr val="009900"/>
              </a:solidFill>
              <a:latin typeface="Calibri" pitchFamily="34" charset="0"/>
            </a:endParaRPr>
          </a:p>
          <a:p>
            <a:pPr eaLnBrk="1" hangingPunct="1">
              <a:lnSpc>
                <a:spcPct val="90000"/>
              </a:lnSpc>
              <a:buFontTx/>
              <a:buNone/>
            </a:pPr>
            <a:r>
              <a:rPr lang="en-US" sz="3200" dirty="0" smtClean="0">
                <a:solidFill>
                  <a:srgbClr val="009900"/>
                </a:solidFill>
                <a:latin typeface="Calibri" pitchFamily="34" charset="0"/>
              </a:rPr>
              <a:t>		- </a:t>
            </a:r>
            <a:r>
              <a:rPr lang="en-US" sz="3200" b="1" u="sng" dirty="0" smtClean="0">
                <a:solidFill>
                  <a:srgbClr val="009900"/>
                </a:solidFill>
                <a:latin typeface="Calibri" pitchFamily="34" charset="0"/>
              </a:rPr>
              <a:t>Tension-Cohesion theory</a:t>
            </a:r>
            <a:r>
              <a:rPr lang="en-US" sz="3200" dirty="0" smtClean="0">
                <a:solidFill>
                  <a:srgbClr val="009900"/>
                </a:solidFill>
                <a:latin typeface="Calibri" pitchFamily="34" charset="0"/>
              </a:rPr>
              <a:t>:</a:t>
            </a:r>
          </a:p>
          <a:p>
            <a:pPr eaLnBrk="1" hangingPunct="1">
              <a:lnSpc>
                <a:spcPct val="90000"/>
              </a:lnSpc>
              <a:buFontTx/>
              <a:buNone/>
            </a:pPr>
            <a:r>
              <a:rPr lang="en-US" sz="3200" dirty="0" smtClean="0">
                <a:solidFill>
                  <a:srgbClr val="009900"/>
                </a:solidFill>
                <a:latin typeface="Calibri" pitchFamily="34" charset="0"/>
              </a:rPr>
              <a:t>  		Water leaves the plant leaf through 	the stomata, the cohesive properties 	of water enable it to stick together 	and the adhesive properties allow 	water to move up the xylem walls 	pulling water through the roots (like 	water through a straw).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0" y="457200"/>
            <a:ext cx="9144000" cy="6400800"/>
          </a:xfrm>
        </p:spPr>
        <p:txBody>
          <a:bodyPr>
            <a:normAutofit fontScale="92500" lnSpcReduction="10000"/>
          </a:bodyPr>
          <a:lstStyle/>
          <a:p>
            <a:pPr eaLnBrk="1" hangingPunct="1">
              <a:buFontTx/>
              <a:buNone/>
            </a:pPr>
            <a:r>
              <a:rPr lang="en-US" sz="2600" b="1" dirty="0" smtClean="0">
                <a:solidFill>
                  <a:srgbClr val="006600"/>
                </a:solidFill>
                <a:latin typeface="Arial" charset="0"/>
              </a:rPr>
              <a:t>Adapting </a:t>
            </a:r>
            <a:r>
              <a:rPr lang="en-US" sz="2600" b="1" dirty="0" smtClean="0">
                <a:solidFill>
                  <a:srgbClr val="006600"/>
                </a:solidFill>
                <a:latin typeface="Arial" charset="0"/>
              </a:rPr>
              <a:t>to life on land</a:t>
            </a:r>
          </a:p>
          <a:p>
            <a:pPr eaLnBrk="1" hangingPunct="1">
              <a:buFontTx/>
              <a:buNone/>
            </a:pPr>
            <a:endParaRPr lang="en-US" dirty="0" smtClean="0">
              <a:solidFill>
                <a:srgbClr val="006600"/>
              </a:solidFill>
              <a:latin typeface="Arial" charset="0"/>
            </a:endParaRPr>
          </a:p>
          <a:p>
            <a:pPr eaLnBrk="1" hangingPunct="1">
              <a:buFontTx/>
              <a:buNone/>
            </a:pPr>
            <a:r>
              <a:rPr lang="en-US" dirty="0" smtClean="0">
                <a:solidFill>
                  <a:srgbClr val="006600"/>
                </a:solidFill>
                <a:latin typeface="Arial" charset="0"/>
              </a:rPr>
              <a:t>		</a:t>
            </a:r>
            <a:r>
              <a:rPr lang="en-US" b="1" dirty="0" smtClean="0">
                <a:solidFill>
                  <a:srgbClr val="006600"/>
                </a:solidFill>
                <a:latin typeface="Arial" charset="0"/>
              </a:rPr>
              <a:t>1. Need protection from drying out</a:t>
            </a:r>
          </a:p>
          <a:p>
            <a:pPr eaLnBrk="1" hangingPunct="1">
              <a:buFontTx/>
              <a:buNone/>
            </a:pPr>
            <a:endParaRPr lang="en-US" dirty="0" smtClean="0">
              <a:solidFill>
                <a:srgbClr val="006600"/>
              </a:solidFill>
              <a:latin typeface="Arial" charset="0"/>
            </a:endParaRPr>
          </a:p>
          <a:p>
            <a:pPr eaLnBrk="1" hangingPunct="1">
              <a:buFontTx/>
              <a:buNone/>
            </a:pPr>
            <a:r>
              <a:rPr lang="en-US" dirty="0" smtClean="0">
                <a:solidFill>
                  <a:srgbClr val="006600"/>
                </a:solidFill>
                <a:latin typeface="Arial" charset="0"/>
              </a:rPr>
              <a:t>			a. water needs to move via osmosis b/w cells</a:t>
            </a:r>
          </a:p>
          <a:p>
            <a:pPr eaLnBrk="1" hangingPunct="1">
              <a:buFontTx/>
              <a:buNone/>
            </a:pPr>
            <a:endParaRPr lang="en-US" dirty="0" smtClean="0">
              <a:solidFill>
                <a:srgbClr val="006600"/>
              </a:solidFill>
              <a:latin typeface="Arial" charset="0"/>
            </a:endParaRPr>
          </a:p>
          <a:p>
            <a:pPr eaLnBrk="1" hangingPunct="1">
              <a:buFontTx/>
              <a:buNone/>
            </a:pPr>
            <a:r>
              <a:rPr lang="en-US" dirty="0" smtClean="0">
                <a:solidFill>
                  <a:srgbClr val="006600"/>
                </a:solidFill>
                <a:latin typeface="Arial" charset="0"/>
              </a:rPr>
              <a:t>			b. most land plants developed a waxy </a:t>
            </a:r>
            <a:r>
              <a:rPr lang="en-US" b="1" dirty="0" smtClean="0">
                <a:solidFill>
                  <a:srgbClr val="FF0000"/>
                </a:solidFill>
                <a:latin typeface="Arial" charset="0"/>
              </a:rPr>
              <a:t>cuticle</a:t>
            </a:r>
            <a:r>
              <a:rPr lang="en-US" dirty="0" smtClean="0">
                <a:solidFill>
                  <a:srgbClr val="006600"/>
                </a:solidFill>
                <a:latin typeface="Arial" charset="0"/>
              </a:rPr>
              <a:t> which prevents water loss at outer cells</a:t>
            </a:r>
            <a:r>
              <a:rPr lang="en-US" dirty="0" smtClean="0">
                <a:solidFill>
                  <a:srgbClr val="006600"/>
                </a:solidFill>
                <a:latin typeface="Arial" charset="0"/>
              </a:rPr>
              <a:t>.</a:t>
            </a:r>
          </a:p>
          <a:p>
            <a:pPr eaLnBrk="1" hangingPunct="1">
              <a:buFontTx/>
              <a:buNone/>
            </a:pPr>
            <a:endParaRPr lang="en-US" dirty="0">
              <a:solidFill>
                <a:srgbClr val="006600"/>
              </a:solidFill>
              <a:latin typeface="Arial" charset="0"/>
            </a:endParaRPr>
          </a:p>
          <a:p>
            <a:pPr>
              <a:buNone/>
            </a:pPr>
            <a:r>
              <a:rPr lang="en-US" dirty="0">
                <a:solidFill>
                  <a:srgbClr val="006600"/>
                </a:solidFill>
                <a:latin typeface="Arial" charset="0"/>
              </a:rPr>
              <a:t>	</a:t>
            </a:r>
          </a:p>
          <a:p>
            <a:pPr>
              <a:buNone/>
            </a:pPr>
            <a:r>
              <a:rPr lang="en-US" dirty="0">
                <a:solidFill>
                  <a:srgbClr val="006600"/>
                </a:solidFill>
                <a:latin typeface="Arial" charset="0"/>
              </a:rPr>
              <a:t>	</a:t>
            </a:r>
            <a:endParaRPr lang="en-US" b="1" dirty="0">
              <a:solidFill>
                <a:srgbClr val="006600"/>
              </a:solidFill>
              <a:latin typeface="Arial" charset="0"/>
            </a:endParaRPr>
          </a:p>
          <a:p>
            <a:pPr>
              <a:buNone/>
            </a:pPr>
            <a:r>
              <a:rPr lang="en-US" b="1" dirty="0">
                <a:solidFill>
                  <a:srgbClr val="006600"/>
                </a:solidFill>
                <a:latin typeface="Arial" charset="0"/>
              </a:rPr>
              <a:t>	</a:t>
            </a:r>
            <a:r>
              <a:rPr lang="en-US" b="1" dirty="0" smtClean="0">
                <a:solidFill>
                  <a:srgbClr val="006600"/>
                </a:solidFill>
                <a:latin typeface="Arial" charset="0"/>
              </a:rPr>
              <a:t>	2</a:t>
            </a:r>
            <a:r>
              <a:rPr lang="en-US" b="1" dirty="0">
                <a:solidFill>
                  <a:srgbClr val="006600"/>
                </a:solidFill>
                <a:latin typeface="Arial" charset="0"/>
              </a:rPr>
              <a:t>. Need to exchange gases w/ air</a:t>
            </a:r>
          </a:p>
          <a:p>
            <a:pPr>
              <a:buNone/>
            </a:pPr>
            <a:r>
              <a:rPr lang="en-US" sz="2400" dirty="0">
                <a:solidFill>
                  <a:srgbClr val="006600"/>
                </a:solidFill>
                <a:latin typeface="Arial" charset="0"/>
              </a:rPr>
              <a:t>	</a:t>
            </a:r>
          </a:p>
          <a:p>
            <a:pPr marL="800100" lvl="1" indent="-457200">
              <a:buFontTx/>
              <a:buAutoNum type="alphaLcPeriod"/>
            </a:pPr>
            <a:r>
              <a:rPr lang="en-US" sz="2000" dirty="0">
                <a:solidFill>
                  <a:srgbClr val="006600"/>
                </a:solidFill>
                <a:latin typeface="Arial" charset="0"/>
              </a:rPr>
              <a:t>plants need to take in CO</a:t>
            </a:r>
            <a:r>
              <a:rPr lang="en-US" sz="2000" baseline="-25000" dirty="0">
                <a:solidFill>
                  <a:srgbClr val="006600"/>
                </a:solidFill>
                <a:latin typeface="Arial" charset="0"/>
              </a:rPr>
              <a:t>2</a:t>
            </a:r>
            <a:r>
              <a:rPr lang="en-US" sz="2000" dirty="0">
                <a:solidFill>
                  <a:srgbClr val="006600"/>
                </a:solidFill>
                <a:latin typeface="Arial" charset="0"/>
              </a:rPr>
              <a:t> and release O</a:t>
            </a:r>
            <a:r>
              <a:rPr lang="en-US" sz="2000" baseline="-25000" dirty="0">
                <a:solidFill>
                  <a:srgbClr val="006600"/>
                </a:solidFill>
                <a:latin typeface="Arial" charset="0"/>
              </a:rPr>
              <a:t>2</a:t>
            </a:r>
            <a:r>
              <a:rPr lang="en-US" sz="2000" dirty="0">
                <a:solidFill>
                  <a:srgbClr val="006600"/>
                </a:solidFill>
                <a:latin typeface="Arial" charset="0"/>
              </a:rPr>
              <a:t> during photosynthesis</a:t>
            </a:r>
          </a:p>
          <a:p>
            <a:pPr marL="457200" indent="-457200">
              <a:buFontTx/>
              <a:buAutoNum type="alphaLcPeriod"/>
            </a:pPr>
            <a:endParaRPr lang="en-US" sz="2400" dirty="0">
              <a:solidFill>
                <a:srgbClr val="006600"/>
              </a:solidFill>
              <a:latin typeface="Arial" charset="0"/>
            </a:endParaRPr>
          </a:p>
          <a:p>
            <a:pPr marL="457200" indent="-457200">
              <a:buFontTx/>
              <a:buAutoNum type="alphaLcPeriod"/>
            </a:pPr>
            <a:endParaRPr lang="en-US" sz="2400" dirty="0">
              <a:solidFill>
                <a:srgbClr val="006600"/>
              </a:solidFill>
              <a:latin typeface="Arial" charset="0"/>
            </a:endParaRPr>
          </a:p>
          <a:p>
            <a:pPr marL="342900" lvl="1" indent="-342900">
              <a:buNone/>
            </a:pPr>
            <a:r>
              <a:rPr lang="en-US" sz="2000" dirty="0">
                <a:solidFill>
                  <a:srgbClr val="006600"/>
                </a:solidFill>
                <a:latin typeface="Tahoma" pitchFamily="34" charset="0"/>
              </a:rPr>
              <a:t>	b. Though the cuticle covers the surface of the plant, it contains pores (</a:t>
            </a:r>
            <a:r>
              <a:rPr lang="en-US" sz="2000" b="1" dirty="0">
                <a:solidFill>
                  <a:srgbClr val="006600"/>
                </a:solidFill>
                <a:latin typeface="Tahoma" pitchFamily="34" charset="0"/>
              </a:rPr>
              <a:t>stomata</a:t>
            </a:r>
            <a:r>
              <a:rPr lang="en-US" sz="2000" dirty="0">
                <a:solidFill>
                  <a:srgbClr val="006600"/>
                </a:solidFill>
                <a:latin typeface="Tahoma" pitchFamily="34" charset="0"/>
              </a:rPr>
              <a:t>) through which these gases can pass (CO</a:t>
            </a:r>
            <a:r>
              <a:rPr lang="en-US" sz="2000" baseline="-25000" dirty="0">
                <a:solidFill>
                  <a:srgbClr val="006600"/>
                </a:solidFill>
                <a:latin typeface="Tahoma" pitchFamily="34" charset="0"/>
              </a:rPr>
              <a:t>2</a:t>
            </a:r>
            <a:r>
              <a:rPr lang="en-US" sz="2000" dirty="0">
                <a:solidFill>
                  <a:srgbClr val="006600"/>
                </a:solidFill>
                <a:latin typeface="Tahoma" pitchFamily="34" charset="0"/>
              </a:rPr>
              <a:t> must be dissolved in water – a thin film surrounding the internal cells).</a:t>
            </a:r>
            <a:endParaRPr lang="en-US" sz="2000" dirty="0">
              <a:solidFill>
                <a:srgbClr val="006600"/>
              </a:solidFill>
            </a:endParaRPr>
          </a:p>
          <a:p>
            <a:pPr eaLnBrk="1" hangingPunct="1">
              <a:buFontTx/>
              <a:buNone/>
            </a:pPr>
            <a:endParaRPr lang="en-US" dirty="0" smtClean="0">
              <a:solidFill>
                <a:srgbClr val="006600"/>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transpiration"/>
          <p:cNvPicPr>
            <a:picLocks noChangeAspect="1" noChangeArrowheads="1"/>
          </p:cNvPicPr>
          <p:nvPr/>
        </p:nvPicPr>
        <p:blipFill>
          <a:blip r:embed="rId2" cstate="print"/>
          <a:srcRect/>
          <a:stretch>
            <a:fillRect/>
          </a:stretch>
        </p:blipFill>
        <p:spPr bwMode="auto">
          <a:xfrm>
            <a:off x="183295" y="1524000"/>
            <a:ext cx="8579705" cy="473804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200" dirty="0" smtClean="0">
                <a:solidFill>
                  <a:srgbClr val="006600"/>
                </a:solidFill>
                <a:latin typeface="Calibri" pitchFamily="34" charset="0"/>
                <a:cs typeface="Calibri" pitchFamily="34" charset="0"/>
              </a:rPr>
              <a:t>III. Growth in plants</a:t>
            </a:r>
          </a:p>
          <a:p>
            <a:pPr>
              <a:buNone/>
            </a:pPr>
            <a:r>
              <a:rPr lang="en-US" sz="3200" dirty="0" smtClean="0">
                <a:solidFill>
                  <a:srgbClr val="006600"/>
                </a:solidFill>
                <a:latin typeface="Calibri" pitchFamily="34" charset="0"/>
                <a:cs typeface="Calibri" pitchFamily="34" charset="0"/>
              </a:rPr>
              <a:t>		A.  </a:t>
            </a:r>
            <a:r>
              <a:rPr lang="en-US" sz="3200" b="1" dirty="0" smtClean="0">
                <a:solidFill>
                  <a:srgbClr val="006600"/>
                </a:solidFill>
                <a:latin typeface="Calibri" pitchFamily="34" charset="0"/>
                <a:cs typeface="Calibri" pitchFamily="34" charset="0"/>
              </a:rPr>
              <a:t>Meristems</a:t>
            </a:r>
            <a:r>
              <a:rPr lang="en-US" sz="3200" dirty="0" smtClean="0">
                <a:solidFill>
                  <a:srgbClr val="006600"/>
                </a:solidFill>
                <a:latin typeface="Calibri" pitchFamily="34" charset="0"/>
                <a:cs typeface="Calibri" pitchFamily="34" charset="0"/>
              </a:rPr>
              <a:t> generate cells for new 	 	     organs – plants grow indeterminately</a:t>
            </a:r>
          </a:p>
          <a:p>
            <a:pPr>
              <a:buNone/>
            </a:pPr>
            <a:endParaRPr lang="en-US" sz="3200" dirty="0" smtClean="0">
              <a:solidFill>
                <a:srgbClr val="006600"/>
              </a:solidFill>
              <a:latin typeface="Calibri" pitchFamily="34" charset="0"/>
              <a:cs typeface="Calibri" pitchFamily="34" charset="0"/>
            </a:endParaRPr>
          </a:p>
          <a:p>
            <a:pPr>
              <a:buNone/>
            </a:pPr>
            <a:r>
              <a:rPr lang="en-US" sz="3200" dirty="0" smtClean="0">
                <a:solidFill>
                  <a:srgbClr val="006600"/>
                </a:solidFill>
                <a:latin typeface="Calibri" pitchFamily="34" charset="0"/>
                <a:cs typeface="Calibri" pitchFamily="34" charset="0"/>
              </a:rPr>
              <a:t>			1. </a:t>
            </a:r>
            <a:r>
              <a:rPr lang="en-US" sz="3200" b="1" dirty="0" smtClean="0">
                <a:solidFill>
                  <a:srgbClr val="FF6600"/>
                </a:solidFill>
                <a:latin typeface="Calibri" pitchFamily="34" charset="0"/>
                <a:cs typeface="Calibri" pitchFamily="34" charset="0"/>
              </a:rPr>
              <a:t>meristem</a:t>
            </a:r>
            <a:r>
              <a:rPr lang="en-US" sz="3200" dirty="0" smtClean="0">
                <a:solidFill>
                  <a:srgbClr val="006600"/>
                </a:solidFill>
                <a:latin typeface="Calibri" pitchFamily="34" charset="0"/>
                <a:cs typeface="Calibri" pitchFamily="34" charset="0"/>
              </a:rPr>
              <a:t> – perpetual embryonic 		    tissue</a:t>
            </a:r>
          </a:p>
          <a:p>
            <a:pPr>
              <a:buNone/>
            </a:pPr>
            <a:r>
              <a:rPr lang="en-US" sz="3200" dirty="0" smtClean="0">
                <a:solidFill>
                  <a:srgbClr val="006600"/>
                </a:solidFill>
                <a:latin typeface="Calibri" pitchFamily="34" charset="0"/>
                <a:cs typeface="Calibri" pitchFamily="34" charset="0"/>
              </a:rPr>
              <a:t>				a. </a:t>
            </a:r>
            <a:r>
              <a:rPr lang="en-US" sz="3200" dirty="0" smtClean="0">
                <a:solidFill>
                  <a:srgbClr val="FF6600"/>
                </a:solidFill>
                <a:latin typeface="Calibri" pitchFamily="34" charset="0"/>
                <a:cs typeface="Calibri" pitchFamily="34" charset="0"/>
              </a:rPr>
              <a:t>apical meristems </a:t>
            </a:r>
            <a:r>
              <a:rPr lang="en-US" sz="3200" dirty="0" smtClean="0">
                <a:solidFill>
                  <a:srgbClr val="006600"/>
                </a:solidFill>
                <a:latin typeface="Calibri" pitchFamily="34" charset="0"/>
                <a:cs typeface="Calibri" pitchFamily="34" charset="0"/>
              </a:rPr>
              <a:t>– at tips of 			    roots and shoots to grow in length (primary growth)</a:t>
            </a:r>
          </a:p>
          <a:p>
            <a:pPr>
              <a:buNone/>
            </a:pPr>
            <a:endParaRPr lang="en-US" sz="3200" dirty="0" smtClean="0">
              <a:solidFill>
                <a:srgbClr val="006600"/>
              </a:solidFill>
              <a:latin typeface="Calibri" pitchFamily="34" charset="0"/>
              <a:cs typeface="Calibri" pitchFamily="34" charset="0"/>
            </a:endParaRPr>
          </a:p>
          <a:p>
            <a:pPr>
              <a:buNone/>
            </a:pPr>
            <a:r>
              <a:rPr lang="en-US" sz="3200" dirty="0" smtClean="0">
                <a:solidFill>
                  <a:srgbClr val="006600"/>
                </a:solidFill>
                <a:latin typeface="Calibri" pitchFamily="34" charset="0"/>
                <a:cs typeface="Calibri" pitchFamily="34" charset="0"/>
              </a:rPr>
              <a:t>				b. </a:t>
            </a:r>
            <a:r>
              <a:rPr lang="en-US" sz="3200" dirty="0" smtClean="0">
                <a:solidFill>
                  <a:srgbClr val="FF6600"/>
                </a:solidFill>
                <a:latin typeface="Calibri" pitchFamily="34" charset="0"/>
                <a:cs typeface="Calibri" pitchFamily="34" charset="0"/>
              </a:rPr>
              <a:t>lateral meristems </a:t>
            </a:r>
            <a:r>
              <a:rPr lang="en-US" sz="3200" dirty="0" smtClean="0">
                <a:solidFill>
                  <a:srgbClr val="006600"/>
                </a:solidFill>
                <a:latin typeface="Calibri" pitchFamily="34" charset="0"/>
                <a:cs typeface="Calibri" pitchFamily="34" charset="0"/>
              </a:rPr>
              <a:t>– vascular 			    and cork cambium grows in 	thickness (secondary growth)</a:t>
            </a:r>
            <a:endParaRPr lang="en-US" sz="3200" dirty="0">
              <a:solidFill>
                <a:srgbClr val="006600"/>
              </a:solidFill>
              <a:latin typeface="Calibri" pitchFamily="34" charset="0"/>
              <a:cs typeface="Calibri" pitchFamily="34" charset="0"/>
            </a:endParaRPr>
          </a:p>
        </p:txBody>
      </p:sp>
      <p:sp>
        <p:nvSpPr>
          <p:cNvPr id="2" name="Rectangle 1"/>
          <p:cNvSpPr/>
          <p:nvPr/>
        </p:nvSpPr>
        <p:spPr>
          <a:xfrm>
            <a:off x="1219200" y="5943600"/>
            <a:ext cx="7086600" cy="400110"/>
          </a:xfrm>
          <a:prstGeom prst="rect">
            <a:avLst/>
          </a:prstGeom>
        </p:spPr>
        <p:txBody>
          <a:bodyPr wrap="square">
            <a:spAutoFit/>
          </a:bodyPr>
          <a:lstStyle/>
          <a:p>
            <a:r>
              <a:rPr lang="en-US" sz="2000" dirty="0">
                <a:solidFill>
                  <a:srgbClr val="FF0000"/>
                </a:solidFill>
                <a:hlinkClick r:id="rId2"/>
              </a:rPr>
              <a:t>http://www.pbslearningmedia.org/asset/lsps07_int_treelife/</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10600" cy="5791200"/>
          </a:xfrm>
        </p:spPr>
        <p:txBody>
          <a:bodyPr>
            <a:normAutofit lnSpcReduction="10000"/>
          </a:bodyPr>
          <a:lstStyle/>
          <a:p>
            <a:pPr>
              <a:buNone/>
            </a:pPr>
            <a:r>
              <a:rPr lang="en-US" sz="3600" dirty="0" smtClean="0">
                <a:solidFill>
                  <a:srgbClr val="006600"/>
                </a:solidFill>
                <a:latin typeface="Calibri" pitchFamily="34" charset="0"/>
                <a:cs typeface="Calibri" pitchFamily="34" charset="0"/>
              </a:rPr>
              <a:t>	</a:t>
            </a:r>
            <a:r>
              <a:rPr lang="en-US" sz="3200" dirty="0" smtClean="0">
                <a:solidFill>
                  <a:srgbClr val="006600"/>
                </a:solidFill>
                <a:latin typeface="Calibri" pitchFamily="34" charset="0"/>
                <a:cs typeface="Calibri" pitchFamily="34" charset="0"/>
              </a:rPr>
              <a:t>B. </a:t>
            </a:r>
            <a:r>
              <a:rPr lang="en-US" sz="3200" b="1" dirty="0" smtClean="0">
                <a:solidFill>
                  <a:srgbClr val="990000"/>
                </a:solidFill>
                <a:latin typeface="Calibri" pitchFamily="34" charset="0"/>
                <a:cs typeface="Calibri" pitchFamily="34" charset="0"/>
              </a:rPr>
              <a:t>Tropisms</a:t>
            </a:r>
            <a:r>
              <a:rPr lang="en-US" sz="3200" dirty="0" smtClean="0">
                <a:solidFill>
                  <a:srgbClr val="006600"/>
                </a:solidFill>
                <a:latin typeface="Calibri" pitchFamily="34" charset="0"/>
                <a:cs typeface="Calibri" pitchFamily="34" charset="0"/>
              </a:rPr>
              <a:t> – growth response in plants  	resulting in a curve toward (pos) or away (</a:t>
            </a:r>
            <a:r>
              <a:rPr lang="en-US" sz="3200" dirty="0" err="1" smtClean="0">
                <a:solidFill>
                  <a:srgbClr val="006600"/>
                </a:solidFill>
                <a:latin typeface="Calibri" pitchFamily="34" charset="0"/>
                <a:cs typeface="Calibri" pitchFamily="34" charset="0"/>
              </a:rPr>
              <a:t>neg</a:t>
            </a:r>
            <a:r>
              <a:rPr lang="en-US" sz="3200" dirty="0" smtClean="0">
                <a:solidFill>
                  <a:srgbClr val="006600"/>
                </a:solidFill>
                <a:latin typeface="Calibri" pitchFamily="34" charset="0"/>
                <a:cs typeface="Calibri" pitchFamily="34" charset="0"/>
              </a:rPr>
              <a:t>) stimuli</a:t>
            </a:r>
          </a:p>
          <a:p>
            <a:pPr>
              <a:buNone/>
            </a:pPr>
            <a:endParaRPr lang="en-US" sz="3200" dirty="0" smtClean="0">
              <a:solidFill>
                <a:srgbClr val="006600"/>
              </a:solidFill>
              <a:latin typeface="Calibri" pitchFamily="34" charset="0"/>
              <a:cs typeface="Calibri" pitchFamily="34" charset="0"/>
            </a:endParaRPr>
          </a:p>
          <a:p>
            <a:pPr>
              <a:buNone/>
            </a:pPr>
            <a:r>
              <a:rPr lang="en-US" sz="3200" dirty="0" smtClean="0">
                <a:solidFill>
                  <a:srgbClr val="006600"/>
                </a:solidFill>
                <a:latin typeface="Calibri" pitchFamily="34" charset="0"/>
                <a:cs typeface="Calibri" pitchFamily="34" charset="0"/>
              </a:rPr>
              <a:t>		1. </a:t>
            </a:r>
            <a:r>
              <a:rPr lang="en-US" sz="3200" dirty="0" smtClean="0">
                <a:solidFill>
                  <a:srgbClr val="990000"/>
                </a:solidFill>
                <a:latin typeface="Calibri" pitchFamily="34" charset="0"/>
                <a:cs typeface="Calibri" pitchFamily="34" charset="0"/>
              </a:rPr>
              <a:t>phototropism</a:t>
            </a:r>
            <a:r>
              <a:rPr lang="en-US" sz="3200" dirty="0" smtClean="0">
                <a:solidFill>
                  <a:srgbClr val="006600"/>
                </a:solidFill>
                <a:latin typeface="Calibri" pitchFamily="34" charset="0"/>
                <a:cs typeface="Calibri" pitchFamily="34" charset="0"/>
              </a:rPr>
              <a:t> – response to light</a:t>
            </a:r>
          </a:p>
          <a:p>
            <a:pPr>
              <a:buNone/>
            </a:pPr>
            <a:endParaRPr lang="en-US" sz="3200" dirty="0" smtClean="0">
              <a:solidFill>
                <a:srgbClr val="006600"/>
              </a:solidFill>
              <a:latin typeface="Calibri" pitchFamily="34" charset="0"/>
              <a:cs typeface="Calibri" pitchFamily="34" charset="0"/>
            </a:endParaRPr>
          </a:p>
          <a:p>
            <a:pPr>
              <a:buNone/>
            </a:pPr>
            <a:r>
              <a:rPr lang="en-US" sz="3200" dirty="0" smtClean="0">
                <a:solidFill>
                  <a:srgbClr val="006600"/>
                </a:solidFill>
                <a:latin typeface="Calibri" pitchFamily="34" charset="0"/>
                <a:cs typeface="Calibri" pitchFamily="34" charset="0"/>
              </a:rPr>
              <a:t>		2. </a:t>
            </a:r>
            <a:r>
              <a:rPr lang="en-US" sz="3200" dirty="0" err="1" smtClean="0">
                <a:solidFill>
                  <a:srgbClr val="990000"/>
                </a:solidFill>
                <a:latin typeface="Calibri" pitchFamily="34" charset="0"/>
                <a:cs typeface="Calibri" pitchFamily="34" charset="0"/>
              </a:rPr>
              <a:t>gravitotropism</a:t>
            </a:r>
            <a:r>
              <a:rPr lang="en-US" sz="3200" dirty="0" smtClean="0">
                <a:solidFill>
                  <a:srgbClr val="006600"/>
                </a:solidFill>
                <a:latin typeface="Calibri" pitchFamily="34" charset="0"/>
                <a:cs typeface="Calibri" pitchFamily="34" charset="0"/>
              </a:rPr>
              <a:t> – response to gravity</a:t>
            </a:r>
          </a:p>
          <a:p>
            <a:pPr>
              <a:buNone/>
            </a:pPr>
            <a:endParaRPr lang="en-US" sz="3200" dirty="0" smtClean="0">
              <a:solidFill>
                <a:srgbClr val="006600"/>
              </a:solidFill>
              <a:latin typeface="Calibri" pitchFamily="34" charset="0"/>
              <a:cs typeface="Calibri" pitchFamily="34" charset="0"/>
            </a:endParaRPr>
          </a:p>
          <a:p>
            <a:pPr>
              <a:buNone/>
            </a:pPr>
            <a:r>
              <a:rPr lang="en-US" sz="3200" dirty="0" smtClean="0">
                <a:solidFill>
                  <a:srgbClr val="006600"/>
                </a:solidFill>
                <a:latin typeface="Calibri" pitchFamily="34" charset="0"/>
                <a:cs typeface="Calibri" pitchFamily="34" charset="0"/>
              </a:rPr>
              <a:t>		3. </a:t>
            </a:r>
            <a:r>
              <a:rPr lang="en-US" sz="3200" dirty="0" err="1" smtClean="0">
                <a:solidFill>
                  <a:srgbClr val="990000"/>
                </a:solidFill>
                <a:latin typeface="Calibri" pitchFamily="34" charset="0"/>
                <a:cs typeface="Calibri" pitchFamily="34" charset="0"/>
              </a:rPr>
              <a:t>thigmotropism</a:t>
            </a:r>
            <a:r>
              <a:rPr lang="en-US" sz="3200" dirty="0" smtClean="0">
                <a:solidFill>
                  <a:srgbClr val="006600"/>
                </a:solidFill>
                <a:latin typeface="Calibri" pitchFamily="34" charset="0"/>
                <a:cs typeface="Calibri" pitchFamily="34" charset="0"/>
              </a:rPr>
              <a:t> – response to touch</a:t>
            </a:r>
          </a:p>
          <a:p>
            <a:pPr>
              <a:buNone/>
            </a:pPr>
            <a:r>
              <a:rPr lang="en-US" sz="3600" dirty="0" smtClean="0">
                <a:solidFill>
                  <a:srgbClr val="006600"/>
                </a:solidFill>
                <a:latin typeface="Calibri" pitchFamily="34" charset="0"/>
                <a:cs typeface="Calibri" pitchFamily="34" charset="0"/>
              </a:rPr>
              <a:t>		</a:t>
            </a:r>
          </a:p>
          <a:p>
            <a:pPr>
              <a:buNone/>
            </a:pPr>
            <a:r>
              <a:rPr lang="en-US" sz="3600" dirty="0" smtClean="0">
                <a:solidFill>
                  <a:srgbClr val="006600"/>
                </a:solidFill>
                <a:latin typeface="Calibri" pitchFamily="34" charset="0"/>
                <a:cs typeface="Calibri" pitchFamily="34" charset="0"/>
              </a:rPr>
              <a:t>		</a:t>
            </a:r>
            <a:endParaRPr lang="en-US" sz="3600" dirty="0">
              <a:solidFill>
                <a:srgbClr val="006600"/>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53000" y="2895600"/>
            <a:ext cx="3843163" cy="3724302"/>
          </a:xfrm>
        </p:spPr>
      </p:pic>
      <p:pic>
        <p:nvPicPr>
          <p:cNvPr id="4" name="Picture 3"/>
          <p:cNvPicPr>
            <a:picLocks noChangeAspect="1"/>
          </p:cNvPicPr>
          <p:nvPr/>
        </p:nvPicPr>
        <p:blipFill>
          <a:blip r:embed="rId3"/>
          <a:stretch>
            <a:fillRect/>
          </a:stretch>
        </p:blipFill>
        <p:spPr>
          <a:xfrm>
            <a:off x="228600" y="3657600"/>
            <a:ext cx="4475250" cy="2458331"/>
          </a:xfrm>
          <a:prstGeom prst="rect">
            <a:avLst/>
          </a:prstGeom>
        </p:spPr>
      </p:pic>
      <p:pic>
        <p:nvPicPr>
          <p:cNvPr id="6" name="Picture 5"/>
          <p:cNvPicPr>
            <a:picLocks noChangeAspect="1"/>
          </p:cNvPicPr>
          <p:nvPr/>
        </p:nvPicPr>
        <p:blipFill>
          <a:blip r:embed="rId4"/>
          <a:stretch>
            <a:fillRect/>
          </a:stretch>
        </p:blipFill>
        <p:spPr>
          <a:xfrm>
            <a:off x="311284" y="228600"/>
            <a:ext cx="3878965" cy="2581275"/>
          </a:xfrm>
          <a:prstGeom prst="rect">
            <a:avLst/>
          </a:prstGeom>
        </p:spPr>
      </p:pic>
    </p:spTree>
    <p:extLst>
      <p:ext uri="{BB962C8B-B14F-4D97-AF65-F5344CB8AC3E}">
        <p14:creationId xmlns:p14="http://schemas.microsoft.com/office/powerpoint/2010/main" val="4211333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0" y="0"/>
            <a:ext cx="9144000" cy="6858000"/>
          </a:xfrm>
        </p:spPr>
        <p:txBody>
          <a:bodyPr/>
          <a:lstStyle/>
          <a:p>
            <a:pPr eaLnBrk="1" hangingPunct="1">
              <a:buFontTx/>
              <a:buNone/>
            </a:pPr>
            <a:r>
              <a:rPr lang="en-US" dirty="0" smtClean="0">
                <a:solidFill>
                  <a:srgbClr val="006600"/>
                </a:solidFill>
                <a:latin typeface="Arial" charset="0"/>
              </a:rPr>
              <a:t>	</a:t>
            </a:r>
          </a:p>
          <a:p>
            <a:pPr eaLnBrk="1" hangingPunct="1">
              <a:buFontTx/>
              <a:buNone/>
            </a:pPr>
            <a:endParaRPr lang="en-US" b="1" dirty="0">
              <a:solidFill>
                <a:srgbClr val="006600"/>
              </a:solidFill>
              <a:latin typeface="Arial" charset="0"/>
            </a:endParaRPr>
          </a:p>
          <a:p>
            <a:pPr eaLnBrk="1" hangingPunct="1">
              <a:buFontTx/>
              <a:buNone/>
            </a:pPr>
            <a:r>
              <a:rPr lang="en-US" b="1" dirty="0" smtClean="0">
                <a:solidFill>
                  <a:srgbClr val="006600"/>
                </a:solidFill>
                <a:latin typeface="Arial" charset="0"/>
              </a:rPr>
              <a:t>3. Need a transport system to provide all the cells in a multicellular body w/nutrients.</a:t>
            </a:r>
          </a:p>
          <a:p>
            <a:pPr eaLnBrk="1" hangingPunct="1">
              <a:buFontTx/>
              <a:buNone/>
            </a:pPr>
            <a:r>
              <a:rPr lang="en-US" dirty="0" smtClean="0">
                <a:solidFill>
                  <a:srgbClr val="006600"/>
                </a:solidFill>
                <a:latin typeface="Arial" charset="0"/>
              </a:rPr>
              <a:t>		</a:t>
            </a:r>
          </a:p>
          <a:p>
            <a:pPr eaLnBrk="1" hangingPunct="1">
              <a:buFontTx/>
              <a:buNone/>
            </a:pPr>
            <a:r>
              <a:rPr lang="en-US" dirty="0">
                <a:solidFill>
                  <a:srgbClr val="006600"/>
                </a:solidFill>
                <a:latin typeface="Arial" charset="0"/>
              </a:rPr>
              <a:t>	</a:t>
            </a:r>
            <a:r>
              <a:rPr lang="en-US" dirty="0" smtClean="0">
                <a:solidFill>
                  <a:srgbClr val="006600"/>
                </a:solidFill>
                <a:latin typeface="Arial" charset="0"/>
              </a:rPr>
              <a:t>	a. </a:t>
            </a:r>
            <a:r>
              <a:rPr lang="en-US" b="1" dirty="0" smtClean="0">
                <a:solidFill>
                  <a:srgbClr val="006600"/>
                </a:solidFill>
                <a:latin typeface="Arial" charset="0"/>
              </a:rPr>
              <a:t>Vascular tissues</a:t>
            </a:r>
            <a:r>
              <a:rPr lang="en-US" dirty="0" smtClean="0">
                <a:solidFill>
                  <a:srgbClr val="006600"/>
                </a:solidFill>
                <a:latin typeface="Arial" charset="0"/>
              </a:rPr>
              <a:t> </a:t>
            </a:r>
            <a:r>
              <a:rPr lang="en-US" dirty="0" smtClean="0">
                <a:solidFill>
                  <a:srgbClr val="006600"/>
                </a:solidFill>
                <a:latin typeface="Arial" charset="0"/>
                <a:sym typeface="Wingdings" pitchFamily="2" charset="2"/>
              </a:rPr>
              <a:t> transport materials from one part of the plant to another.</a:t>
            </a:r>
          </a:p>
          <a:p>
            <a:pPr eaLnBrk="1" hangingPunct="1">
              <a:buFontTx/>
              <a:buNone/>
            </a:pPr>
            <a:endParaRPr lang="en-US" dirty="0" smtClean="0">
              <a:solidFill>
                <a:srgbClr val="006600"/>
              </a:solidFill>
              <a:latin typeface="Arial" charset="0"/>
              <a:sym typeface="Wingdings" pitchFamily="2" charset="2"/>
            </a:endParaRPr>
          </a:p>
          <a:p>
            <a:pPr eaLnBrk="1" hangingPunct="1">
              <a:buFontTx/>
              <a:buNone/>
            </a:pPr>
            <a:endParaRPr lang="en-US" dirty="0">
              <a:solidFill>
                <a:srgbClr val="006600"/>
              </a:solidFill>
              <a:latin typeface="Arial" charset="0"/>
              <a:sym typeface="Wingdings" pitchFamily="2" charset="2"/>
            </a:endParaRPr>
          </a:p>
          <a:p>
            <a:pPr eaLnBrk="1" hangingPunct="1">
              <a:buFontTx/>
              <a:buNone/>
            </a:pPr>
            <a:endParaRPr lang="en-US" dirty="0" smtClean="0">
              <a:solidFill>
                <a:srgbClr val="006600"/>
              </a:solidFill>
              <a:latin typeface="Arial" charset="0"/>
              <a:sym typeface="Wingdings" pitchFamily="2" charset="2"/>
            </a:endParaRPr>
          </a:p>
          <a:p>
            <a:pPr eaLnBrk="1" hangingPunct="1">
              <a:buFontTx/>
              <a:buNone/>
            </a:pPr>
            <a:endParaRPr lang="en-US" dirty="0" smtClean="0">
              <a:solidFill>
                <a:srgbClr val="006600"/>
              </a:solidFill>
              <a:latin typeface="Arial" charset="0"/>
              <a:sym typeface="Wingdings" pitchFamily="2" charset="2"/>
            </a:endParaRPr>
          </a:p>
          <a:p>
            <a:pPr eaLnBrk="1" hangingPunct="1">
              <a:buFontTx/>
              <a:buNone/>
            </a:pPr>
            <a:r>
              <a:rPr lang="en-US" dirty="0" smtClean="0">
                <a:solidFill>
                  <a:srgbClr val="006600"/>
                </a:solidFill>
                <a:latin typeface="Arial" charset="0"/>
                <a:sym typeface="Wingdings" pitchFamily="2" charset="2"/>
              </a:rPr>
              <a:t>	</a:t>
            </a:r>
            <a:r>
              <a:rPr lang="en-US" b="1" dirty="0" smtClean="0">
                <a:solidFill>
                  <a:srgbClr val="006600"/>
                </a:solidFill>
                <a:latin typeface="Arial" charset="0"/>
                <a:sym typeface="Wingdings" pitchFamily="2" charset="2"/>
              </a:rPr>
              <a:t>4. Need support to grow upright</a:t>
            </a:r>
            <a:endParaRPr lang="en-US" b="1" dirty="0" smtClean="0">
              <a:solidFill>
                <a:srgbClr val="006600"/>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solidFill>
                <a:srgbClr val="006600"/>
              </a:solidFill>
            </a:endParaRPr>
          </a:p>
        </p:txBody>
      </p:sp>
      <p:sp>
        <p:nvSpPr>
          <p:cNvPr id="7171" name="Rectangle 3"/>
          <p:cNvSpPr>
            <a:spLocks noGrp="1" noChangeArrowheads="1"/>
          </p:cNvSpPr>
          <p:nvPr>
            <p:ph idx="1"/>
          </p:nvPr>
        </p:nvSpPr>
        <p:spPr/>
        <p:txBody>
          <a:bodyPr/>
          <a:lstStyle/>
          <a:p>
            <a:pPr eaLnBrk="1" hangingPunct="1"/>
            <a:endParaRPr lang="en-US" smtClean="0"/>
          </a:p>
        </p:txBody>
      </p:sp>
      <p:pic>
        <p:nvPicPr>
          <p:cNvPr id="7172" name="Picture 5" descr="leafstru"/>
          <p:cNvPicPr>
            <a:picLocks noChangeAspect="1" noChangeArrowheads="1"/>
          </p:cNvPicPr>
          <p:nvPr/>
        </p:nvPicPr>
        <p:blipFill>
          <a:blip r:embed="rId2" cstate="print"/>
          <a:srcRect/>
          <a:stretch>
            <a:fillRect/>
          </a:stretch>
        </p:blipFill>
        <p:spPr bwMode="auto">
          <a:xfrm>
            <a:off x="-36576" y="15240"/>
            <a:ext cx="9144000" cy="6392862"/>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124320" y="6120"/>
              <a:ext cx="1872360" cy="227160"/>
            </p14:xfrm>
          </p:contentPart>
        </mc:Choice>
        <mc:Fallback xmlns="">
          <p:pic>
            <p:nvPicPr>
              <p:cNvPr id="2" name="Ink 1"/>
              <p:cNvPicPr/>
              <p:nvPr/>
            </p:nvPicPr>
            <p:blipFill>
              <a:blip r:embed="rId4"/>
              <a:stretch>
                <a:fillRect/>
              </a:stretch>
            </p:blipFill>
            <p:spPr>
              <a:xfrm>
                <a:off x="6108480" y="-57600"/>
                <a:ext cx="19040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6357600" y="680760"/>
              <a:ext cx="2583000" cy="54360"/>
            </p14:xfrm>
          </p:contentPart>
        </mc:Choice>
        <mc:Fallback xmlns="">
          <p:pic>
            <p:nvPicPr>
              <p:cNvPr id="3" name="Ink 2"/>
              <p:cNvPicPr/>
              <p:nvPr/>
            </p:nvPicPr>
            <p:blipFill>
              <a:blip r:embed="rId6"/>
              <a:stretch>
                <a:fillRect/>
              </a:stretch>
            </p:blipFill>
            <p:spPr>
              <a:xfrm>
                <a:off x="6341760" y="617400"/>
                <a:ext cx="2614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6406560" y="4259520"/>
              <a:ext cx="2485080" cy="97560"/>
            </p14:xfrm>
          </p:contentPart>
        </mc:Choice>
        <mc:Fallback xmlns="">
          <p:pic>
            <p:nvPicPr>
              <p:cNvPr id="4" name="Ink 3"/>
              <p:cNvPicPr/>
              <p:nvPr/>
            </p:nvPicPr>
            <p:blipFill>
              <a:blip r:embed="rId8"/>
              <a:stretch>
                <a:fillRect/>
              </a:stretch>
            </p:blipFill>
            <p:spPr>
              <a:xfrm>
                <a:off x="6390720" y="4195800"/>
                <a:ext cx="25171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p14:cNvContentPartPr/>
              <p14:nvPr/>
            </p14:nvContentPartPr>
            <p14:xfrm>
              <a:off x="6352200" y="1350000"/>
              <a:ext cx="1470600" cy="70560"/>
            </p14:xfrm>
          </p:contentPart>
        </mc:Choice>
        <mc:Fallback xmlns="">
          <p:pic>
            <p:nvPicPr>
              <p:cNvPr id="5" name="Ink 4"/>
              <p:cNvPicPr/>
              <p:nvPr/>
            </p:nvPicPr>
            <p:blipFill>
              <a:blip r:embed="rId10"/>
              <a:stretch>
                <a:fillRect/>
              </a:stretch>
            </p:blipFill>
            <p:spPr>
              <a:xfrm>
                <a:off x="6336360" y="1286640"/>
                <a:ext cx="15026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p14:cNvContentPartPr/>
              <p14:nvPr/>
            </p14:nvContentPartPr>
            <p14:xfrm>
              <a:off x="5901840" y="4804560"/>
              <a:ext cx="1319040" cy="92160"/>
            </p14:xfrm>
          </p:contentPart>
        </mc:Choice>
        <mc:Fallback xmlns="">
          <p:pic>
            <p:nvPicPr>
              <p:cNvPr id="6" name="Ink 5"/>
              <p:cNvPicPr/>
              <p:nvPr/>
            </p:nvPicPr>
            <p:blipFill>
              <a:blip r:embed="rId12"/>
              <a:stretch>
                <a:fillRect/>
              </a:stretch>
            </p:blipFill>
            <p:spPr>
              <a:xfrm>
                <a:off x="5886000" y="4741200"/>
                <a:ext cx="13507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p14:cNvContentPartPr/>
              <p14:nvPr/>
            </p14:nvContentPartPr>
            <p14:xfrm>
              <a:off x="5793480" y="4734360"/>
              <a:ext cx="857520" cy="189360"/>
            </p14:xfrm>
          </p:contentPart>
        </mc:Choice>
        <mc:Fallback xmlns="">
          <p:pic>
            <p:nvPicPr>
              <p:cNvPr id="7" name="Ink 6"/>
              <p:cNvPicPr/>
              <p:nvPr/>
            </p:nvPicPr>
            <p:blipFill>
              <a:blip r:embed="rId14"/>
              <a:stretch>
                <a:fillRect/>
              </a:stretch>
            </p:blipFill>
            <p:spPr>
              <a:xfrm>
                <a:off x="5777640" y="4671000"/>
                <a:ext cx="88920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p14:cNvContentPartPr/>
              <p14:nvPr/>
            </p14:nvContentPartPr>
            <p14:xfrm>
              <a:off x="6097320" y="2748240"/>
              <a:ext cx="1334880" cy="108000"/>
            </p14:xfrm>
          </p:contentPart>
        </mc:Choice>
        <mc:Fallback xmlns="">
          <p:pic>
            <p:nvPicPr>
              <p:cNvPr id="8" name="Ink 7"/>
              <p:cNvPicPr/>
              <p:nvPr/>
            </p:nvPicPr>
            <p:blipFill>
              <a:blip r:embed="rId16"/>
              <a:stretch>
                <a:fillRect/>
              </a:stretch>
            </p:blipFill>
            <p:spPr>
              <a:xfrm>
                <a:off x="6081480" y="2684520"/>
                <a:ext cx="13665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p14:cNvContentPartPr/>
              <p14:nvPr/>
            </p14:nvContentPartPr>
            <p14:xfrm>
              <a:off x="6194880" y="3341880"/>
              <a:ext cx="1584720" cy="70560"/>
            </p14:xfrm>
          </p:contentPart>
        </mc:Choice>
        <mc:Fallback xmlns="">
          <p:pic>
            <p:nvPicPr>
              <p:cNvPr id="9" name="Ink 8"/>
              <p:cNvPicPr/>
              <p:nvPr/>
            </p:nvPicPr>
            <p:blipFill>
              <a:blip r:embed="rId18"/>
              <a:stretch>
                <a:fillRect/>
              </a:stretch>
            </p:blipFill>
            <p:spPr>
              <a:xfrm>
                <a:off x="6179040" y="3278520"/>
                <a:ext cx="1616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p14:cNvContentPartPr/>
              <p14:nvPr/>
            </p14:nvContentPartPr>
            <p14:xfrm>
              <a:off x="96480" y="3044880"/>
              <a:ext cx="727200" cy="189360"/>
            </p14:xfrm>
          </p:contentPart>
        </mc:Choice>
        <mc:Fallback xmlns="">
          <p:pic>
            <p:nvPicPr>
              <p:cNvPr id="10" name="Ink 9"/>
              <p:cNvPicPr/>
              <p:nvPr/>
            </p:nvPicPr>
            <p:blipFill>
              <a:blip r:embed="rId20"/>
              <a:stretch>
                <a:fillRect/>
              </a:stretch>
            </p:blipFill>
            <p:spPr>
              <a:xfrm>
                <a:off x="80640" y="2981520"/>
                <a:ext cx="7592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p14:cNvContentPartPr/>
              <p14:nvPr/>
            </p14:nvContentPartPr>
            <p14:xfrm>
              <a:off x="6254640" y="2143440"/>
              <a:ext cx="2892240" cy="92160"/>
            </p14:xfrm>
          </p:contentPart>
        </mc:Choice>
        <mc:Fallback xmlns="">
          <p:pic>
            <p:nvPicPr>
              <p:cNvPr id="11" name="Ink 10"/>
              <p:cNvPicPr/>
              <p:nvPr/>
            </p:nvPicPr>
            <p:blipFill>
              <a:blip r:embed="rId22"/>
              <a:stretch>
                <a:fillRect/>
              </a:stretch>
            </p:blipFill>
            <p:spPr>
              <a:xfrm>
                <a:off x="6238800" y="2080080"/>
                <a:ext cx="29239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p14:cNvContentPartPr/>
              <p14:nvPr/>
            </p14:nvContentPartPr>
            <p14:xfrm>
              <a:off x="4030200" y="5927400"/>
              <a:ext cx="1009440" cy="124560"/>
            </p14:xfrm>
          </p:contentPart>
        </mc:Choice>
        <mc:Fallback xmlns="">
          <p:pic>
            <p:nvPicPr>
              <p:cNvPr id="12" name="Ink 11"/>
              <p:cNvPicPr/>
              <p:nvPr/>
            </p:nvPicPr>
            <p:blipFill>
              <a:blip r:embed="rId24"/>
              <a:stretch>
                <a:fillRect/>
              </a:stretch>
            </p:blipFill>
            <p:spPr>
              <a:xfrm>
                <a:off x="4014360" y="5863680"/>
                <a:ext cx="10411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Ink 12"/>
              <p14:cNvContentPartPr/>
              <p14:nvPr/>
            </p14:nvContentPartPr>
            <p14:xfrm>
              <a:off x="4143960" y="5020560"/>
              <a:ext cx="1177920" cy="858600"/>
            </p14:xfrm>
          </p:contentPart>
        </mc:Choice>
        <mc:Fallback xmlns="">
          <p:pic>
            <p:nvPicPr>
              <p:cNvPr id="13" name="Ink 12"/>
              <p:cNvPicPr/>
              <p:nvPr/>
            </p:nvPicPr>
            <p:blipFill>
              <a:blip r:embed="rId26"/>
              <a:stretch>
                <a:fillRect/>
              </a:stretch>
            </p:blipFill>
            <p:spPr>
              <a:xfrm>
                <a:off x="4128120" y="4957200"/>
                <a:ext cx="1209600" cy="985320"/>
              </a:xfrm>
              <a:prstGeom prst="rect">
                <a:avLst/>
              </a:prstGeom>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0" y="228600"/>
            <a:ext cx="9144000" cy="6400800"/>
          </a:xfrm>
        </p:spPr>
        <p:txBody>
          <a:bodyPr>
            <a:normAutofit/>
          </a:bodyPr>
          <a:lstStyle/>
          <a:p>
            <a:pPr eaLnBrk="1" hangingPunct="1">
              <a:lnSpc>
                <a:spcPct val="90000"/>
              </a:lnSpc>
              <a:buFontTx/>
              <a:buNone/>
            </a:pPr>
            <a:r>
              <a:rPr lang="en-US" sz="2400" b="1" dirty="0" smtClean="0">
                <a:solidFill>
                  <a:srgbClr val="006600"/>
                </a:solidFill>
                <a:latin typeface="Tahoma" pitchFamily="34" charset="0"/>
              </a:rPr>
              <a:t>II. Plant life cycle</a:t>
            </a:r>
          </a:p>
          <a:p>
            <a:pPr eaLnBrk="1" hangingPunct="1">
              <a:lnSpc>
                <a:spcPct val="90000"/>
              </a:lnSpc>
              <a:buFontTx/>
              <a:buNone/>
            </a:pPr>
            <a:endParaRPr lang="en-US" sz="2000" dirty="0" smtClean="0">
              <a:solidFill>
                <a:srgbClr val="006600"/>
              </a:solidFill>
              <a:latin typeface="Tahoma" pitchFamily="34" charset="0"/>
            </a:endParaRPr>
          </a:p>
          <a:p>
            <a:pPr eaLnBrk="1" hangingPunct="1">
              <a:lnSpc>
                <a:spcPct val="90000"/>
              </a:lnSpc>
              <a:buFontTx/>
              <a:buNone/>
            </a:pPr>
            <a:r>
              <a:rPr lang="en-US" sz="2000" dirty="0" smtClean="0">
                <a:solidFill>
                  <a:srgbClr val="006600"/>
                </a:solidFill>
                <a:latin typeface="Tahoma" pitchFamily="34" charset="0"/>
              </a:rPr>
              <a:t>	   A. Plants have an </a:t>
            </a:r>
            <a:r>
              <a:rPr lang="en-US" sz="2000" b="1" dirty="0" smtClean="0">
                <a:solidFill>
                  <a:srgbClr val="006600"/>
                </a:solidFill>
                <a:latin typeface="Tahoma" pitchFamily="34" charset="0"/>
              </a:rPr>
              <a:t>alternation of generations</a:t>
            </a:r>
            <a:r>
              <a:rPr lang="en-US" sz="2000" dirty="0" smtClean="0">
                <a:solidFill>
                  <a:srgbClr val="006600"/>
                </a:solidFill>
                <a:latin typeface="Tahoma" pitchFamily="34" charset="0"/>
              </a:rPr>
              <a:t>.</a:t>
            </a:r>
          </a:p>
          <a:p>
            <a:pPr eaLnBrk="1" hangingPunct="1">
              <a:lnSpc>
                <a:spcPct val="90000"/>
              </a:lnSpc>
              <a:buFontTx/>
              <a:buNone/>
            </a:pPr>
            <a:endParaRPr lang="en-US" sz="2000" dirty="0" smtClean="0">
              <a:solidFill>
                <a:srgbClr val="006600"/>
              </a:solidFill>
              <a:latin typeface="Tahoma" pitchFamily="34" charset="0"/>
            </a:endParaRPr>
          </a:p>
          <a:p>
            <a:pPr eaLnBrk="1" hangingPunct="1">
              <a:lnSpc>
                <a:spcPct val="90000"/>
              </a:lnSpc>
              <a:buFontTx/>
              <a:buNone/>
            </a:pPr>
            <a:r>
              <a:rPr lang="en-US" sz="2000" dirty="0" smtClean="0">
                <a:solidFill>
                  <a:srgbClr val="006600"/>
                </a:solidFill>
                <a:latin typeface="Tahoma" pitchFamily="34" charset="0"/>
              </a:rPr>
              <a:t>		   1. Gametophyte generation</a:t>
            </a:r>
          </a:p>
          <a:p>
            <a:pPr eaLnBrk="1" hangingPunct="1">
              <a:lnSpc>
                <a:spcPct val="90000"/>
              </a:lnSpc>
              <a:buFontTx/>
              <a:buNone/>
            </a:pPr>
            <a:r>
              <a:rPr lang="en-US" sz="2000" dirty="0" smtClean="0">
                <a:solidFill>
                  <a:srgbClr val="006600"/>
                </a:solidFill>
                <a:latin typeface="Tahoma" pitchFamily="34" charset="0"/>
              </a:rPr>
              <a:t>			 a. development of </a:t>
            </a:r>
            <a:r>
              <a:rPr lang="en-US" sz="2000" dirty="0" smtClean="0">
                <a:solidFill>
                  <a:srgbClr val="006600"/>
                </a:solidFill>
                <a:latin typeface="Tahoma" pitchFamily="34" charset="0"/>
              </a:rPr>
              <a:t>gametes (</a:t>
            </a:r>
            <a:r>
              <a:rPr lang="en-US" sz="2000" dirty="0" err="1" smtClean="0">
                <a:solidFill>
                  <a:srgbClr val="006600"/>
                </a:solidFill>
                <a:latin typeface="Tahoma" pitchFamily="34" charset="0"/>
              </a:rPr>
              <a:t>gametangia</a:t>
            </a:r>
            <a:r>
              <a:rPr lang="en-US" sz="2000" dirty="0" smtClean="0">
                <a:solidFill>
                  <a:srgbClr val="006600"/>
                </a:solidFill>
                <a:latin typeface="Tahoma" pitchFamily="34" charset="0"/>
              </a:rPr>
              <a:t>)</a:t>
            </a:r>
            <a:endParaRPr lang="en-US" sz="2000" dirty="0" smtClean="0">
              <a:solidFill>
                <a:srgbClr val="006600"/>
              </a:solidFill>
              <a:latin typeface="Tahoma" pitchFamily="34" charset="0"/>
            </a:endParaRPr>
          </a:p>
          <a:p>
            <a:pPr eaLnBrk="1" hangingPunct="1">
              <a:lnSpc>
                <a:spcPct val="90000"/>
              </a:lnSpc>
              <a:buFontTx/>
              <a:buNone/>
            </a:pPr>
            <a:r>
              <a:rPr lang="en-US" sz="2000" dirty="0" smtClean="0">
                <a:solidFill>
                  <a:srgbClr val="006600"/>
                </a:solidFill>
                <a:latin typeface="Tahoma" pitchFamily="34" charset="0"/>
              </a:rPr>
              <a:t>			 b. haploid (1n)</a:t>
            </a:r>
          </a:p>
          <a:p>
            <a:pPr eaLnBrk="1" hangingPunct="1">
              <a:lnSpc>
                <a:spcPct val="90000"/>
              </a:lnSpc>
              <a:buFontTx/>
              <a:buNone/>
            </a:pPr>
            <a:endParaRPr lang="en-US" sz="2000" dirty="0" smtClean="0">
              <a:solidFill>
                <a:srgbClr val="006600"/>
              </a:solidFill>
              <a:latin typeface="Tahoma" pitchFamily="34" charset="0"/>
            </a:endParaRPr>
          </a:p>
          <a:p>
            <a:pPr eaLnBrk="1" hangingPunct="1">
              <a:lnSpc>
                <a:spcPct val="90000"/>
              </a:lnSpc>
              <a:buFontTx/>
              <a:buNone/>
            </a:pPr>
            <a:r>
              <a:rPr lang="en-US" sz="2000" dirty="0" smtClean="0">
                <a:solidFill>
                  <a:srgbClr val="006600"/>
                </a:solidFill>
                <a:latin typeface="Tahoma" pitchFamily="34" charset="0"/>
              </a:rPr>
              <a:t>		   2. Sporophyte generation</a:t>
            </a:r>
          </a:p>
          <a:p>
            <a:pPr eaLnBrk="1" hangingPunct="1">
              <a:lnSpc>
                <a:spcPct val="90000"/>
              </a:lnSpc>
              <a:buFontTx/>
              <a:buNone/>
            </a:pPr>
            <a:r>
              <a:rPr lang="en-US" sz="2000" dirty="0" smtClean="0">
                <a:solidFill>
                  <a:srgbClr val="006600"/>
                </a:solidFill>
                <a:latin typeface="Tahoma" pitchFamily="34" charset="0"/>
              </a:rPr>
              <a:t>			 a. production of </a:t>
            </a:r>
            <a:r>
              <a:rPr lang="en-US" sz="2000" dirty="0" smtClean="0">
                <a:solidFill>
                  <a:srgbClr val="006600"/>
                </a:solidFill>
                <a:latin typeface="Tahoma" pitchFamily="34" charset="0"/>
              </a:rPr>
              <a:t>spores with protective structures (sporangia)</a:t>
            </a:r>
            <a:endParaRPr lang="en-US" sz="2000" dirty="0" smtClean="0">
              <a:solidFill>
                <a:srgbClr val="006600"/>
              </a:solidFill>
              <a:latin typeface="Tahoma" pitchFamily="34" charset="0"/>
            </a:endParaRPr>
          </a:p>
          <a:p>
            <a:pPr eaLnBrk="1" hangingPunct="1">
              <a:lnSpc>
                <a:spcPct val="90000"/>
              </a:lnSpc>
              <a:buFontTx/>
              <a:buNone/>
            </a:pPr>
            <a:r>
              <a:rPr lang="en-US" sz="2000" dirty="0" smtClean="0">
                <a:solidFill>
                  <a:srgbClr val="006600"/>
                </a:solidFill>
                <a:latin typeface="Tahoma" pitchFamily="34" charset="0"/>
              </a:rPr>
              <a:t>			 b. diploid (2n)</a:t>
            </a:r>
            <a:endParaRPr lang="en-US" sz="2000" b="1" dirty="0" smtClean="0">
              <a:solidFill>
                <a:srgbClr val="006600"/>
              </a:solidFill>
              <a:latin typeface="Tahoma" pitchFamily="34" charset="0"/>
            </a:endParaRPr>
          </a:p>
        </p:txBody>
      </p:sp>
      <p:sp>
        <p:nvSpPr>
          <p:cNvPr id="2" name="Rectangle 1"/>
          <p:cNvSpPr/>
          <p:nvPr/>
        </p:nvSpPr>
        <p:spPr>
          <a:xfrm>
            <a:off x="152400" y="5921514"/>
            <a:ext cx="9067800" cy="707886"/>
          </a:xfrm>
          <a:prstGeom prst="rect">
            <a:avLst/>
          </a:prstGeom>
        </p:spPr>
        <p:txBody>
          <a:bodyPr wrap="square">
            <a:spAutoFit/>
          </a:bodyPr>
          <a:lstStyle/>
          <a:p>
            <a:r>
              <a:rPr lang="en-US" dirty="0"/>
              <a:t>https://</a:t>
            </a:r>
            <a:r>
              <a:rPr lang="en-US" sz="2800" dirty="0">
                <a:solidFill>
                  <a:srgbClr val="FF0000"/>
                </a:solidFill>
                <a:hlinkClick r:id="rId2"/>
              </a:rPr>
              <a:t>www.youtube.com/watch?v=iWaX97p6y9U</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9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LifeCycles"/>
          <p:cNvPicPr>
            <a:picLocks noChangeAspect="1" noChangeArrowheads="1"/>
          </p:cNvPicPr>
          <p:nvPr/>
        </p:nvPicPr>
        <p:blipFill>
          <a:blip r:embed="rId2" cstate="print"/>
          <a:srcRect/>
          <a:stretch>
            <a:fillRect/>
          </a:stretch>
        </p:blipFill>
        <p:spPr bwMode="auto">
          <a:xfrm>
            <a:off x="2133600" y="431800"/>
            <a:ext cx="4191000" cy="6426200"/>
          </a:xfrm>
          <a:prstGeom prst="rect">
            <a:avLst/>
          </a:prstGeom>
          <a:noFill/>
          <a:ln w="9525">
            <a:noFill/>
            <a:miter lim="800000"/>
            <a:headEnd/>
            <a:tailEnd/>
          </a:ln>
        </p:spPr>
      </p:pic>
      <p:sp>
        <p:nvSpPr>
          <p:cNvPr id="2" name="Rectangle 1"/>
          <p:cNvSpPr/>
          <p:nvPr/>
        </p:nvSpPr>
        <p:spPr>
          <a:xfrm>
            <a:off x="6477000" y="5943600"/>
            <a:ext cx="4572000" cy="707886"/>
          </a:xfrm>
          <a:prstGeom prst="rect">
            <a:avLst/>
          </a:prstGeom>
        </p:spPr>
        <p:txBody>
          <a:bodyPr>
            <a:spAutoFit/>
          </a:bodyPr>
          <a:lstStyle/>
          <a:p>
            <a:r>
              <a:rPr lang="en-US" dirty="0" smtClean="0">
                <a:solidFill>
                  <a:srgbClr val="FF0000"/>
                </a:solidFill>
                <a:hlinkClick r:id="rId3"/>
              </a:rPr>
              <a:t>plants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0" y="228600"/>
            <a:ext cx="9144000" cy="6248400"/>
          </a:xfrm>
        </p:spPr>
        <p:txBody>
          <a:bodyPr/>
          <a:lstStyle/>
          <a:p>
            <a:pPr marL="514350" indent="-514350" eaLnBrk="1" hangingPunct="1">
              <a:buFontTx/>
              <a:buAutoNum type="romanUcPeriod"/>
            </a:pPr>
            <a:r>
              <a:rPr lang="en-US" sz="2400" b="1" dirty="0" smtClean="0">
                <a:solidFill>
                  <a:srgbClr val="006600"/>
                </a:solidFill>
                <a:latin typeface="Tahoma" pitchFamily="34" charset="0"/>
              </a:rPr>
              <a:t>Nonvascular Plants</a:t>
            </a:r>
          </a:p>
          <a:p>
            <a:pPr marL="514350" indent="-514350" eaLnBrk="1" hangingPunct="1">
              <a:buFontTx/>
              <a:buAutoNum type="romanUcPeriod"/>
            </a:pPr>
            <a:endParaRPr lang="en-US" sz="2400" dirty="0" smtClean="0">
              <a:solidFill>
                <a:srgbClr val="006600"/>
              </a:solidFill>
              <a:latin typeface="Tahoma" pitchFamily="34" charset="0"/>
            </a:endParaRPr>
          </a:p>
          <a:p>
            <a:pPr eaLnBrk="1" hangingPunct="1">
              <a:buFontTx/>
              <a:buNone/>
            </a:pPr>
            <a:r>
              <a:rPr lang="en-US" sz="2400" dirty="0" smtClean="0">
                <a:solidFill>
                  <a:srgbClr val="006600"/>
                </a:solidFill>
                <a:latin typeface="Tahoma" pitchFamily="34" charset="0"/>
              </a:rPr>
              <a:t>		- not very common </a:t>
            </a:r>
          </a:p>
          <a:p>
            <a:pPr eaLnBrk="1" hangingPunct="1">
              <a:buFontTx/>
              <a:buNone/>
            </a:pPr>
            <a:endParaRPr lang="en-US" sz="2400" dirty="0" smtClean="0">
              <a:solidFill>
                <a:srgbClr val="006600"/>
              </a:solidFill>
              <a:latin typeface="Tahoma" pitchFamily="34" charset="0"/>
            </a:endParaRPr>
          </a:p>
          <a:p>
            <a:pPr eaLnBrk="1" hangingPunct="1">
              <a:buFontTx/>
              <a:buNone/>
            </a:pPr>
            <a:r>
              <a:rPr lang="en-US" sz="2400" dirty="0" smtClean="0">
                <a:solidFill>
                  <a:srgbClr val="006600"/>
                </a:solidFill>
                <a:latin typeface="Tahoma" pitchFamily="34" charset="0"/>
              </a:rPr>
              <a:t>		- need a moist environment to reproduce, photosynthesize, etc.</a:t>
            </a:r>
          </a:p>
          <a:p>
            <a:pPr eaLnBrk="1" hangingPunct="1">
              <a:buFontTx/>
              <a:buNone/>
            </a:pPr>
            <a:endParaRPr lang="en-US" sz="2400" dirty="0" smtClean="0">
              <a:solidFill>
                <a:srgbClr val="006600"/>
              </a:solidFill>
              <a:latin typeface="Tahoma" pitchFamily="34" charset="0"/>
            </a:endParaRPr>
          </a:p>
          <a:p>
            <a:pPr eaLnBrk="1" hangingPunct="1">
              <a:buFontTx/>
              <a:buNone/>
            </a:pPr>
            <a:r>
              <a:rPr lang="en-US" sz="2400" dirty="0" smtClean="0">
                <a:solidFill>
                  <a:srgbClr val="006600"/>
                </a:solidFill>
                <a:latin typeface="Tahoma" pitchFamily="34" charset="0"/>
              </a:rPr>
              <a:t>		- gametophyte gen. is the main stage of life</a:t>
            </a:r>
          </a:p>
          <a:p>
            <a:pPr eaLnBrk="1" hangingPunct="1">
              <a:buFontTx/>
              <a:buNone/>
            </a:pPr>
            <a:endParaRPr lang="en-US" sz="2400" dirty="0" smtClean="0">
              <a:solidFill>
                <a:srgbClr val="006600"/>
              </a:solidFill>
              <a:latin typeface="Tahoma" pitchFamily="34" charset="0"/>
            </a:endParaRPr>
          </a:p>
          <a:p>
            <a:pPr eaLnBrk="1" hangingPunct="1">
              <a:buFontTx/>
              <a:buNone/>
            </a:pPr>
            <a:r>
              <a:rPr lang="en-US" sz="2400" dirty="0" smtClean="0">
                <a:solidFill>
                  <a:srgbClr val="006600"/>
                </a:solidFill>
                <a:latin typeface="Tahoma" pitchFamily="34" charset="0"/>
              </a:rPr>
              <a:t>		- limited size</a:t>
            </a:r>
          </a:p>
          <a:p>
            <a:pPr eaLnBrk="1" hangingPunct="1">
              <a:buFontTx/>
              <a:buNone/>
            </a:pPr>
            <a:r>
              <a:rPr lang="en-US" sz="4000" dirty="0" smtClean="0">
                <a:solidFill>
                  <a:srgbClr val="006600"/>
                </a:solidFill>
                <a:latin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4294967295"/>
          </p:nvPr>
        </p:nvSpPr>
        <p:spPr>
          <a:xfrm>
            <a:off x="533400" y="762000"/>
            <a:ext cx="7772400" cy="6858000"/>
          </a:xfrm>
        </p:spPr>
        <p:txBody>
          <a:bodyPr>
            <a:normAutofit/>
          </a:bodyPr>
          <a:lstStyle/>
          <a:p>
            <a:pPr marL="0" indent="0" eaLnBrk="1" hangingPunct="1">
              <a:buNone/>
              <a:defRPr/>
            </a:pPr>
            <a:endParaRPr lang="en-US" sz="2400" dirty="0" smtClean="0">
              <a:solidFill>
                <a:srgbClr val="006600"/>
              </a:solidFill>
              <a:latin typeface="Calibri" pitchFamily="34" charset="0"/>
            </a:endParaRPr>
          </a:p>
          <a:p>
            <a:pPr marL="812800" indent="-812800" eaLnBrk="1" hangingPunct="1">
              <a:buFontTx/>
              <a:buNone/>
              <a:defRPr/>
            </a:pPr>
            <a:r>
              <a:rPr lang="en-US" sz="2400" dirty="0" smtClean="0">
                <a:solidFill>
                  <a:srgbClr val="006600"/>
                </a:solidFill>
                <a:latin typeface="Calibri" pitchFamily="34" charset="0"/>
              </a:rPr>
              <a:t>	A. </a:t>
            </a:r>
            <a:r>
              <a:rPr lang="en-US" sz="2400" b="1" dirty="0" smtClean="0">
                <a:solidFill>
                  <a:schemeClr val="accent2"/>
                </a:solidFill>
                <a:latin typeface="Calibri" pitchFamily="34" charset="0"/>
              </a:rPr>
              <a:t>Bryophytes</a:t>
            </a:r>
            <a:r>
              <a:rPr lang="en-US" sz="2400" dirty="0" smtClean="0">
                <a:solidFill>
                  <a:srgbClr val="006600"/>
                </a:solidFill>
                <a:latin typeface="Calibri" pitchFamily="34" charset="0"/>
              </a:rPr>
              <a:t> </a:t>
            </a:r>
            <a:r>
              <a:rPr lang="en-US" sz="2400" dirty="0" smtClean="0">
                <a:solidFill>
                  <a:srgbClr val="006600"/>
                </a:solidFill>
                <a:latin typeface="Calibri" pitchFamily="34" charset="0"/>
                <a:sym typeface="Wingdings" pitchFamily="2" charset="2"/>
              </a:rPr>
              <a:t> mosses, liverworts &amp; hornworts</a:t>
            </a:r>
          </a:p>
          <a:p>
            <a:pPr>
              <a:buFontTx/>
              <a:buNone/>
              <a:defRPr/>
            </a:pPr>
            <a:r>
              <a:rPr lang="en-US" sz="2400" dirty="0" smtClean="0">
                <a:solidFill>
                  <a:srgbClr val="006600"/>
                </a:solidFill>
                <a:latin typeface="Calibri" pitchFamily="34" charset="0"/>
                <a:sym typeface="Wingdings" pitchFamily="2" charset="2"/>
              </a:rPr>
              <a:t>		</a:t>
            </a:r>
            <a:r>
              <a:rPr lang="en-US" sz="2400" dirty="0" smtClean="0">
                <a:solidFill>
                  <a:srgbClr val="006600"/>
                </a:solidFill>
                <a:latin typeface="Calibri" pitchFamily="34" charset="0"/>
              </a:rPr>
              <a:t>	</a:t>
            </a:r>
          </a:p>
          <a:p>
            <a:pPr>
              <a:buFontTx/>
              <a:buNone/>
              <a:defRPr/>
            </a:pPr>
            <a:r>
              <a:rPr lang="en-US" sz="2400" dirty="0">
                <a:solidFill>
                  <a:srgbClr val="006600"/>
                </a:solidFill>
                <a:latin typeface="Calibri" pitchFamily="34" charset="0"/>
              </a:rPr>
              <a:t>	</a:t>
            </a:r>
            <a:r>
              <a:rPr lang="en-US" sz="2400" dirty="0" smtClean="0">
                <a:solidFill>
                  <a:srgbClr val="006600"/>
                </a:solidFill>
                <a:latin typeface="Calibri" pitchFamily="34" charset="0"/>
              </a:rPr>
              <a:t>		1. no true leaves or roots</a:t>
            </a:r>
          </a:p>
          <a:p>
            <a:pPr>
              <a:buFontTx/>
              <a:buNone/>
              <a:defRPr/>
            </a:pPr>
            <a:endParaRPr lang="en-US" sz="2400" dirty="0" smtClean="0">
              <a:solidFill>
                <a:srgbClr val="006600"/>
              </a:solidFill>
              <a:latin typeface="Calibri" pitchFamily="34" charset="0"/>
            </a:endParaRPr>
          </a:p>
          <a:p>
            <a:pPr>
              <a:buFontTx/>
              <a:buNone/>
              <a:defRPr/>
            </a:pPr>
            <a:r>
              <a:rPr lang="en-US" sz="2400" dirty="0" smtClean="0">
                <a:solidFill>
                  <a:srgbClr val="006600"/>
                </a:solidFill>
                <a:latin typeface="Calibri" pitchFamily="34" charset="0"/>
              </a:rPr>
              <a:t>			2. no cuticle</a:t>
            </a:r>
          </a:p>
          <a:p>
            <a:pPr>
              <a:buFontTx/>
              <a:buNone/>
              <a:defRPr/>
            </a:pPr>
            <a:endParaRPr lang="en-US" sz="2400" dirty="0" smtClean="0">
              <a:solidFill>
                <a:srgbClr val="006600"/>
              </a:solidFill>
              <a:latin typeface="Calibri" pitchFamily="34" charset="0"/>
            </a:endParaRPr>
          </a:p>
          <a:p>
            <a:pPr>
              <a:buFontTx/>
              <a:buNone/>
              <a:defRPr/>
            </a:pPr>
            <a:r>
              <a:rPr lang="en-US" sz="2400" dirty="0" smtClean="0">
                <a:solidFill>
                  <a:srgbClr val="006600"/>
                </a:solidFill>
                <a:latin typeface="Calibri" pitchFamily="34" charset="0"/>
              </a:rPr>
              <a:t>			3. Gametophyte generation is dominant and most visible.  Anchored to substrate by rhizoids.  Flagellated sperm require water to travel to archegonia (where eggs 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2125</TotalTime>
  <Words>111</Words>
  <Application>Microsoft Office PowerPoint</Application>
  <PresentationFormat>On-screen Show (4:3)</PresentationFormat>
  <Paragraphs>170</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Tahoma</vt:lpstr>
      <vt:lpstr>Wingdings</vt:lpstr>
      <vt:lpstr>Office Theme</vt:lpstr>
      <vt:lpstr>PLANTS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Mercyhurst Preparatory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PLANTS</dc:title>
  <dc:creator>Mercyhurst Preparatory School</dc:creator>
  <cp:lastModifiedBy>Griffith, Ashley</cp:lastModifiedBy>
  <cp:revision>114</cp:revision>
  <dcterms:created xsi:type="dcterms:W3CDTF">2003-05-05T16:44:33Z</dcterms:created>
  <dcterms:modified xsi:type="dcterms:W3CDTF">2017-05-26T17:57:07Z</dcterms:modified>
</cp:coreProperties>
</file>