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2"/>
  </p:notesMasterIdLst>
  <p:sldIdLst>
    <p:sldId id="403" r:id="rId2"/>
    <p:sldId id="404" r:id="rId3"/>
    <p:sldId id="402" r:id="rId4"/>
    <p:sldId id="405" r:id="rId5"/>
    <p:sldId id="256" r:id="rId6"/>
    <p:sldId id="257" r:id="rId7"/>
    <p:sldId id="399" r:id="rId8"/>
    <p:sldId id="401" r:id="rId9"/>
    <p:sldId id="421" r:id="rId10"/>
    <p:sldId id="422" r:id="rId11"/>
    <p:sldId id="258" r:id="rId12"/>
    <p:sldId id="259" r:id="rId13"/>
    <p:sldId id="260" r:id="rId14"/>
    <p:sldId id="420" r:id="rId15"/>
    <p:sldId id="390" r:id="rId16"/>
    <p:sldId id="264" r:id="rId17"/>
    <p:sldId id="354" r:id="rId18"/>
    <p:sldId id="265" r:id="rId19"/>
    <p:sldId id="395" r:id="rId20"/>
    <p:sldId id="397" r:id="rId21"/>
    <p:sldId id="394" r:id="rId22"/>
    <p:sldId id="393" r:id="rId23"/>
    <p:sldId id="396" r:id="rId24"/>
    <p:sldId id="361" r:id="rId25"/>
    <p:sldId id="398" r:id="rId26"/>
    <p:sldId id="408" r:id="rId27"/>
    <p:sldId id="407" r:id="rId28"/>
    <p:sldId id="368" r:id="rId29"/>
    <p:sldId id="374" r:id="rId30"/>
    <p:sldId id="375" r:id="rId31"/>
    <p:sldId id="376" r:id="rId32"/>
    <p:sldId id="377" r:id="rId33"/>
    <p:sldId id="410" r:id="rId34"/>
    <p:sldId id="378" r:id="rId35"/>
    <p:sldId id="370" r:id="rId36"/>
    <p:sldId id="372" r:id="rId37"/>
    <p:sldId id="380" r:id="rId38"/>
    <p:sldId id="411" r:id="rId39"/>
    <p:sldId id="261" r:id="rId40"/>
    <p:sldId id="268" r:id="rId41"/>
    <p:sldId id="279" r:id="rId42"/>
    <p:sldId id="406" r:id="rId43"/>
    <p:sldId id="382" r:id="rId44"/>
    <p:sldId id="270" r:id="rId45"/>
    <p:sldId id="383" r:id="rId46"/>
    <p:sldId id="276" r:id="rId47"/>
    <p:sldId id="384" r:id="rId48"/>
    <p:sldId id="412" r:id="rId49"/>
    <p:sldId id="364" r:id="rId50"/>
    <p:sldId id="282" r:id="rId51"/>
    <p:sldId id="283" r:id="rId52"/>
    <p:sldId id="284" r:id="rId53"/>
    <p:sldId id="286" r:id="rId54"/>
    <p:sldId id="285" r:id="rId55"/>
    <p:sldId id="289" r:id="rId56"/>
    <p:sldId id="287" r:id="rId57"/>
    <p:sldId id="288" r:id="rId58"/>
    <p:sldId id="413" r:id="rId59"/>
    <p:sldId id="365" r:id="rId60"/>
    <p:sldId id="290" r:id="rId61"/>
    <p:sldId id="385" r:id="rId62"/>
    <p:sldId id="415" r:id="rId63"/>
    <p:sldId id="291" r:id="rId64"/>
    <p:sldId id="362" r:id="rId65"/>
    <p:sldId id="388" r:id="rId66"/>
    <p:sldId id="416" r:id="rId67"/>
    <p:sldId id="417" r:id="rId68"/>
    <p:sldId id="418" r:id="rId69"/>
    <p:sldId id="419" r:id="rId70"/>
    <p:sldId id="41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33CC"/>
    <a:srgbClr val="CC3399"/>
    <a:srgbClr val="CC0066"/>
    <a:srgbClr val="D60093"/>
    <a:srgbClr val="CC0000"/>
    <a:srgbClr val="EC1438"/>
    <a:srgbClr val="EE1237"/>
    <a:srgbClr val="FF5050"/>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79" autoAdjust="0"/>
    <p:restoredTop sz="90206" autoAdjust="0"/>
  </p:normalViewPr>
  <p:slideViewPr>
    <p:cSldViewPr>
      <p:cViewPr varScale="1">
        <p:scale>
          <a:sx n="80" d="100"/>
          <a:sy n="80" d="100"/>
        </p:scale>
        <p:origin x="965" y="6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D7B76-B6B2-49BC-B39D-76A431B1A664}" type="datetimeFigureOut">
              <a:rPr lang="en-US" smtClean="0"/>
              <a:pPr/>
              <a:t>4/19/2016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73AE49-D09F-49AB-B17F-EA435DEFF8A1}" type="slidenum">
              <a:rPr lang="en-US" smtClean="0"/>
              <a:pPr/>
              <a:t>‹#›</a:t>
            </a:fld>
            <a:endParaRPr lang="en-US"/>
          </a:p>
        </p:txBody>
      </p:sp>
    </p:spTree>
    <p:extLst>
      <p:ext uri="{BB962C8B-B14F-4D97-AF65-F5344CB8AC3E}">
        <p14:creationId xmlns:p14="http://schemas.microsoft.com/office/powerpoint/2010/main" val="132078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11</a:t>
            </a:fld>
            <a:endParaRPr lang="en-US"/>
          </a:p>
        </p:txBody>
      </p:sp>
    </p:spTree>
    <p:extLst>
      <p:ext uri="{BB962C8B-B14F-4D97-AF65-F5344CB8AC3E}">
        <p14:creationId xmlns:p14="http://schemas.microsoft.com/office/powerpoint/2010/main" val="2681937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a:t>
            </a:r>
            <a:r>
              <a:rPr lang="en-US" sz="1200" kern="1200">
                <a:solidFill>
                  <a:schemeClr val="tx1"/>
                </a:solidFill>
                <a:latin typeface="Times New Roman" charset="0"/>
                <a:ea typeface="ＭＳ Ｐゴシック" charset="-128"/>
                <a:cs typeface="ＭＳ Ｐゴシック" charset="-128"/>
              </a:rPr>
              <a:t>, </a:t>
            </a:r>
            <a:r>
              <a:rPr lang="en-US">
                <a:latin typeface="Times New Roman" charset="0"/>
                <a:ea typeface="ＭＳ Ｐゴシック" charset="-128"/>
                <a:cs typeface="ＭＳ Ｐゴシック" charset="-128"/>
              </a:rPr>
              <a:t>leave </a:t>
            </a:r>
            <a:r>
              <a:rPr lang="en-US" sz="1200" kern="120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Some modeling clay (oil-based clay never dries out) and toothpicks can be used to make some quick and easy visual aids to demonstrate the various shapes of these bacteria for lecture. The construction of these diverse shapes can also make for a quick lab activity.</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Module 16.2 provides a broad spectrum of bacterial form and function. If you are selectively assigning chapters, consider this module of high importance.</a:t>
            </a:r>
          </a:p>
        </p:txBody>
      </p:sp>
      <p:sp>
        <p:nvSpPr>
          <p:cNvPr id="4" name="Slide Number Placeholder 3"/>
          <p:cNvSpPr>
            <a:spLocks noGrp="1"/>
          </p:cNvSpPr>
          <p:nvPr>
            <p:ph type="sldNum" sz="quarter" idx="10"/>
          </p:nvPr>
        </p:nvSpPr>
        <p:spPr/>
        <p:txBody>
          <a:bodyPr/>
          <a:lstStyle/>
          <a:p>
            <a:fld id="{5133DCB9-FCFA-424C-9390-3ECF613363B3}" type="slidenum">
              <a:rPr lang="en-US" smtClean="0"/>
              <a:t>35</a:t>
            </a:fld>
            <a:endParaRPr lang="en-US" dirty="0"/>
          </a:p>
        </p:txBody>
      </p:sp>
    </p:spTree>
    <p:extLst>
      <p:ext uri="{BB962C8B-B14F-4D97-AF65-F5344CB8AC3E}">
        <p14:creationId xmlns:p14="http://schemas.microsoft.com/office/powerpoint/2010/main" val="151026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a:t>
            </a:r>
            <a:r>
              <a:rPr lang="en-US" sz="1200" kern="1200">
                <a:solidFill>
                  <a:schemeClr val="tx1"/>
                </a:solidFill>
                <a:latin typeface="Times New Roman" charset="0"/>
                <a:ea typeface="ＭＳ Ｐゴシック" charset="-128"/>
                <a:cs typeface="ＭＳ Ｐゴシック" charset="-128"/>
              </a:rPr>
              <a:t>, </a:t>
            </a:r>
            <a:r>
              <a:rPr lang="en-US">
                <a:latin typeface="Times New Roman" charset="0"/>
                <a:ea typeface="ＭＳ Ｐゴシック" charset="-128"/>
                <a:cs typeface="ＭＳ Ｐゴシック" charset="-128"/>
              </a:rPr>
              <a:t>leave </a:t>
            </a:r>
            <a:r>
              <a:rPr lang="en-US" sz="1200" kern="120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Some modeling clay (oil-based clay never dries out) and toothpicks can be used to make some quick and easy visual aids to demonstrate the various shapes of these bacteria for lecture. The construction of these diverse shapes can also make for a quick lab activity.</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Module 16.2 provides a broad spectrum of bacterial form and function. If you are selectively assigning chapters, consider this module of high importance.</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The exponential growth of bacteria is like the growth represented in the correct answer to the classic math question “Would you rather have a million dollars or start out with just a penny for the first day of the month, but have your pay doubled every remaining day of that month?” Choosing the doubling amount pays off at about $10 million after just one month!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need help thinking through why short generation times and large numbers of offspring permit rapid evolution. The authors address this important aspect of evolution in Module 16.3. However, students may need additional clarity and examples to better understand the speed of evolutionary change permitted in bacteria as compared to longer-lived organisms such as whales, elephants, and humans.</a:t>
            </a:r>
          </a:p>
          <a:p>
            <a:pPr eaLnBrk="1" hangingPunct="1"/>
            <a:endParaRPr lang="en-US" dirty="0">
              <a:solidFill>
                <a:srgbClr val="000000"/>
              </a:solidFill>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t>36</a:t>
            </a:fld>
            <a:endParaRPr lang="en-US"/>
          </a:p>
        </p:txBody>
      </p:sp>
    </p:spTree>
    <p:extLst>
      <p:ext uri="{BB962C8B-B14F-4D97-AF65-F5344CB8AC3E}">
        <p14:creationId xmlns:p14="http://schemas.microsoft.com/office/powerpoint/2010/main" val="287520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 </a:t>
            </a:r>
            <a:r>
              <a:rPr lang="en-US" dirty="0">
                <a:latin typeface="Times New Roman" charset="0"/>
                <a:ea typeface="ＭＳ Ｐゴシック" charset="-128"/>
                <a:cs typeface="ＭＳ Ｐゴシック" charset="-128"/>
              </a:rPr>
              <a:t>leave </a:t>
            </a:r>
            <a:r>
              <a:rPr lang="en-US" sz="1200" kern="1200" dirty="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Some modeling clay (oil-based clay never dries out) and toothpicks can be used to make some quick and easy visual aids to demonstrate the various shapes of these bacteria for lecture. The construction of these diverse shapes can also make for a quick lab activity.</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Module 16.2 provides a broad spectrum of bacterial form and function. If you are selectively assigning chapters, consider this module of high importance.</a:t>
            </a:r>
          </a:p>
          <a:p>
            <a:pPr eaLnBrk="1" hangingPunct="1"/>
            <a:endParaRPr lang="en-US" dirty="0">
              <a:solidFill>
                <a:srgbClr val="000000"/>
              </a:solidFill>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t>37</a:t>
            </a:fld>
            <a:endParaRPr lang="en-US"/>
          </a:p>
        </p:txBody>
      </p:sp>
    </p:spTree>
    <p:extLst>
      <p:ext uri="{BB962C8B-B14F-4D97-AF65-F5344CB8AC3E}">
        <p14:creationId xmlns:p14="http://schemas.microsoft.com/office/powerpoint/2010/main" val="3752935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Cells in a </a:t>
            </a:r>
            <a:r>
              <a:rPr lang="en-US" dirty="0" err="1" smtClean="0"/>
              <a:t>biofilm</a:t>
            </a:r>
            <a:r>
              <a:rPr lang="en-US" dirty="0" smtClean="0"/>
              <a:t> secrete signaling molecules that recruit nearby cells causing the colonies to grow.  The cells also produce proteins that stick the</a:t>
            </a:r>
            <a:r>
              <a:rPr lang="en-US" baseline="0" dirty="0" smtClean="0"/>
              <a:t> cells to the substrate and to one another. Channels allow nutrients to reach interior cells and wastes to be excreted.</a:t>
            </a:r>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39</a:t>
            </a:fld>
            <a:endParaRPr lang="en-US"/>
          </a:p>
        </p:txBody>
      </p:sp>
    </p:spTree>
    <p:extLst>
      <p:ext uri="{BB962C8B-B14F-4D97-AF65-F5344CB8AC3E}">
        <p14:creationId xmlns:p14="http://schemas.microsoft.com/office/powerpoint/2010/main" val="54522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16.12a-0 </a:t>
            </a:r>
            <a:r>
              <a:rPr lang="en-US" dirty="0" err="1" smtClean="0">
                <a:latin typeface="Times New Roman"/>
                <a:cs typeface="Times New Roman"/>
              </a:rPr>
              <a:t>Protist</a:t>
            </a:r>
            <a:r>
              <a:rPr lang="en-US" dirty="0" smtClean="0">
                <a:latin typeface="Times New Roman"/>
                <a:cs typeface="Times New Roman"/>
              </a:rPr>
              <a:t> modes of nutrition</a:t>
            </a:r>
            <a:endParaRPr lang="en-US" dirty="0">
              <a:latin typeface="Times New Roman"/>
              <a:cs typeface="Times New Roman"/>
            </a:endParaRPr>
          </a:p>
        </p:txBody>
      </p:sp>
    </p:spTree>
    <p:extLst>
      <p:ext uri="{BB962C8B-B14F-4D97-AF65-F5344CB8AC3E}">
        <p14:creationId xmlns:p14="http://schemas.microsoft.com/office/powerpoint/2010/main" val="297368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67</a:t>
            </a:fld>
            <a:endParaRPr lang="en-US"/>
          </a:p>
        </p:txBody>
      </p:sp>
    </p:spTree>
    <p:extLst>
      <p:ext uri="{BB962C8B-B14F-4D97-AF65-F5344CB8AC3E}">
        <p14:creationId xmlns:p14="http://schemas.microsoft.com/office/powerpoint/2010/main" val="402543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68</a:t>
            </a:fld>
            <a:endParaRPr lang="en-US"/>
          </a:p>
        </p:txBody>
      </p:sp>
    </p:spTree>
    <p:extLst>
      <p:ext uri="{BB962C8B-B14F-4D97-AF65-F5344CB8AC3E}">
        <p14:creationId xmlns:p14="http://schemas.microsoft.com/office/powerpoint/2010/main" val="323240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69</a:t>
            </a:fld>
            <a:endParaRPr lang="en-US"/>
          </a:p>
        </p:txBody>
      </p:sp>
    </p:spTree>
    <p:extLst>
      <p:ext uri="{BB962C8B-B14F-4D97-AF65-F5344CB8AC3E}">
        <p14:creationId xmlns:p14="http://schemas.microsoft.com/office/powerpoint/2010/main" val="43158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Tiniest</a:t>
            </a:r>
            <a:r>
              <a:rPr lang="en-US" baseline="0" dirty="0" smtClean="0"/>
              <a:t> virus is smaller than ribosome, the largest still need powerful microscopes to view</a:t>
            </a:r>
          </a:p>
          <a:p>
            <a:r>
              <a:rPr lang="en-US" baseline="0" dirty="0" err="1" smtClean="0"/>
              <a:t>Bacteriophage</a:t>
            </a:r>
            <a:r>
              <a:rPr lang="en-US" baseline="0" dirty="0" smtClean="0"/>
              <a:t> – sometimes just called phages</a:t>
            </a:r>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16</a:t>
            </a:fld>
            <a:endParaRPr lang="en-US"/>
          </a:p>
        </p:txBody>
      </p:sp>
    </p:spTree>
    <p:extLst>
      <p:ext uri="{BB962C8B-B14F-4D97-AF65-F5344CB8AC3E}">
        <p14:creationId xmlns:p14="http://schemas.microsoft.com/office/powerpoint/2010/main" val="1324669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3AE49-D09F-49AB-B17F-EA435DEFF8A1}" type="slidenum">
              <a:rPr lang="en-US" smtClean="0"/>
              <a:pPr/>
              <a:t>24</a:t>
            </a:fld>
            <a:endParaRPr lang="en-US"/>
          </a:p>
        </p:txBody>
      </p:sp>
    </p:spTree>
    <p:extLst>
      <p:ext uri="{BB962C8B-B14F-4D97-AF65-F5344CB8AC3E}">
        <p14:creationId xmlns:p14="http://schemas.microsoft.com/office/powerpoint/2010/main" val="274622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 </a:t>
            </a:r>
            <a:r>
              <a:rPr lang="en-US" dirty="0">
                <a:latin typeface="Times New Roman" charset="0"/>
                <a:ea typeface="ＭＳ Ｐゴシック" charset="-128"/>
                <a:cs typeface="ＭＳ Ｐゴシック" charset="-128"/>
              </a:rPr>
              <a:t>leave </a:t>
            </a:r>
            <a:r>
              <a:rPr lang="en-US" sz="1200" kern="1200" dirty="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Many students struggle with concepts of size and volume. For example, they may not realize that a cube twice as wide as another cube has a volume eight times greater. The text notes that the diameter of eukaryotic cells is about ten times greater than the diameter of prokaryotic cells. Thus, the volume of eukaryotic cells can be nearly 1,000 times greater than prokaryotic cells.</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Consider making some sort of timeline to scale in a hallway, long laboratory, or the side of the lecture hall, marking it proportionally as follows:</a:t>
            </a:r>
          </a:p>
          <a:p>
            <a:r>
              <a:rPr lang="en-US" sz="1200" kern="1200" dirty="0">
                <a:solidFill>
                  <a:schemeClr val="tx1"/>
                </a:solidFill>
                <a:latin typeface="Times New Roman" charset="0"/>
                <a:ea typeface="ＭＳ Ｐゴシック" charset="-128"/>
                <a:cs typeface="ＭＳ Ｐゴシック" charset="-128"/>
              </a:rPr>
              <a:t>	0.0%: Earth forms. (4.6 billion years ago)</a:t>
            </a:r>
          </a:p>
          <a:p>
            <a:r>
              <a:rPr lang="en-US" sz="1200" kern="1200" dirty="0">
                <a:solidFill>
                  <a:schemeClr val="tx1"/>
                </a:solidFill>
                <a:latin typeface="Times New Roman" charset="0"/>
                <a:ea typeface="ＭＳ Ｐゴシック" charset="-128"/>
                <a:cs typeface="ＭＳ Ｐゴシック" charset="-128"/>
              </a:rPr>
              <a:t>	13%: Earth’s crust solidifies. (4 billion years ago)</a:t>
            </a:r>
          </a:p>
          <a:p>
            <a:r>
              <a:rPr lang="en-US" sz="1200" kern="1200" dirty="0">
                <a:solidFill>
                  <a:schemeClr val="tx1"/>
                </a:solidFill>
                <a:latin typeface="Times New Roman" charset="0"/>
                <a:ea typeface="ＭＳ Ｐゴシック" charset="-128"/>
                <a:cs typeface="ＭＳ Ｐゴシック" charset="-128"/>
              </a:rPr>
              <a:t>	15–25%: The first life appears. (3.5–3.9 billion years ago)</a:t>
            </a:r>
          </a:p>
          <a:p>
            <a:r>
              <a:rPr lang="en-US" sz="1200" kern="1200" dirty="0">
                <a:solidFill>
                  <a:schemeClr val="tx1"/>
                </a:solidFill>
                <a:latin typeface="Times New Roman" charset="0"/>
                <a:ea typeface="ＭＳ Ｐゴシック" charset="-128"/>
                <a:cs typeface="ＭＳ Ｐゴシック" charset="-128"/>
              </a:rPr>
              <a:t>	41%: Photosynthetic prokaryotes start producing an oxygen-rich atmosphere. (2.7 billion years ago)</a:t>
            </a:r>
          </a:p>
          <a:p>
            <a:r>
              <a:rPr lang="en-US" sz="1200" kern="1200" dirty="0">
                <a:solidFill>
                  <a:schemeClr val="tx1"/>
                </a:solidFill>
                <a:latin typeface="Times New Roman" charset="0"/>
                <a:ea typeface="ＭＳ Ｐゴシック" charset="-128"/>
                <a:cs typeface="ＭＳ Ｐゴシック" charset="-128"/>
              </a:rPr>
              <a:t>	54%: The first eukaryotes appear. (2.1 billion years ago)</a:t>
            </a:r>
          </a:p>
          <a:p>
            <a:r>
              <a:rPr lang="en-US" sz="1200" kern="1200" dirty="0">
                <a:solidFill>
                  <a:schemeClr val="tx1"/>
                </a:solidFill>
                <a:latin typeface="Times New Roman" charset="0"/>
                <a:ea typeface="ＭＳ Ｐゴシック" charset="-128"/>
                <a:cs typeface="ＭＳ Ｐゴシック" charset="-128"/>
              </a:rPr>
              <a:t>	67%: The first multicellular eukaryotes appear. (1.5 billion years ago)</a:t>
            </a:r>
          </a:p>
          <a:p>
            <a:r>
              <a:rPr lang="en-US" sz="1200" kern="1200" dirty="0">
                <a:solidFill>
                  <a:schemeClr val="tx1"/>
                </a:solidFill>
                <a:latin typeface="Times New Roman" charset="0"/>
                <a:ea typeface="ＭＳ Ｐゴシック" charset="-128"/>
                <a:cs typeface="ＭＳ Ｐゴシック" charset="-128"/>
              </a:rPr>
              <a:t>	89%: Plants first invade land. (500 million years ago)</a:t>
            </a:r>
          </a:p>
          <a:p>
            <a:r>
              <a:rPr lang="en-US" sz="1200" kern="1200" dirty="0">
                <a:solidFill>
                  <a:schemeClr val="tx1"/>
                </a:solidFill>
                <a:latin typeface="Times New Roman" charset="0"/>
                <a:ea typeface="ＭＳ Ｐゴシック" charset="-128"/>
                <a:cs typeface="ＭＳ Ｐゴシック" charset="-128"/>
              </a:rPr>
              <a:t>	99.9%: Human and ape ancestries diverge! (6–7 million years ago)</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Remind students that the term “bacteria” is not equivalent to the term “prokaryotes.” </a:t>
            </a:r>
            <a:r>
              <a:rPr lang="en-US" sz="1200" kern="1200" dirty="0" smtClean="0">
                <a:solidFill>
                  <a:schemeClr val="tx1"/>
                </a:solidFill>
                <a:latin typeface="Times New Roman" charset="0"/>
                <a:ea typeface="ＭＳ Ｐゴシック" charset="-128"/>
                <a:cs typeface="ＭＳ Ｐゴシック" charset="-128"/>
              </a:rPr>
              <a:t>A </a:t>
            </a:r>
            <a:r>
              <a:rPr lang="en-US" sz="1200" kern="1200" dirty="0">
                <a:solidFill>
                  <a:schemeClr val="tx1"/>
                </a:solidFill>
                <a:latin typeface="Times New Roman" charset="0"/>
                <a:ea typeface="ＭＳ Ｐゴシック" charset="-128"/>
                <a:cs typeface="ＭＳ Ｐゴシック" charset="-128"/>
              </a:rPr>
              <a:t>discussion of the domains Archaea and Bacteria will help with this distinction.</a:t>
            </a:r>
          </a:p>
          <a:p>
            <a:r>
              <a:rPr lang="en-US" sz="1200" b="1" kern="1200" dirty="0">
                <a:solidFill>
                  <a:schemeClr val="tx1"/>
                </a:solidFill>
                <a:latin typeface="Times New Roman" charset="0"/>
                <a:ea typeface="ＭＳ Ｐゴシック" charset="-128"/>
                <a:cs typeface="ＭＳ Ｐゴシック" charset="-128"/>
              </a:rPr>
              <a:t>Active Lecture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often have difficulty grasping </a:t>
            </a:r>
            <a:r>
              <a:rPr lang="en-US" dirty="0">
                <a:latin typeface="Times New Roman" charset="0"/>
                <a:ea typeface="ＭＳ Ｐゴシック" charset="-128"/>
                <a:cs typeface="ＭＳ Ｐゴシック" charset="-128"/>
              </a:rPr>
              <a:t>geologic </a:t>
            </a:r>
            <a:r>
              <a:rPr lang="en-US" sz="1200" kern="1200" dirty="0" smtClean="0">
                <a:solidFill>
                  <a:schemeClr val="tx1"/>
                </a:solidFill>
                <a:latin typeface="Times New Roman" charset="0"/>
                <a:ea typeface="ＭＳ Ｐゴシック" charset="-128"/>
                <a:cs typeface="ＭＳ Ｐゴシック" charset="-128"/>
              </a:rPr>
              <a:t>timescales</a:t>
            </a:r>
            <a:r>
              <a:rPr lang="en-US" sz="1200" kern="1200" dirty="0">
                <a:solidFill>
                  <a:schemeClr val="tx1"/>
                </a:solidFill>
                <a:latin typeface="Times New Roman" charset="0"/>
                <a:ea typeface="ＭＳ Ｐゴシック" charset="-128"/>
                <a:cs typeface="ＭＳ Ｐゴシック" charset="-128"/>
              </a:rPr>
              <a:t>. Many students (and politicians) do not intuitively understand that a billion is a thousand times greater than a million. Consider having students work in pairs in your class to quickly calculate:</a:t>
            </a:r>
          </a:p>
          <a:p>
            <a:r>
              <a:rPr lang="en-US" sz="1200" kern="1200" dirty="0">
                <a:solidFill>
                  <a:schemeClr val="tx1"/>
                </a:solidFill>
                <a:latin typeface="Times New Roman" charset="0"/>
                <a:ea typeface="ＭＳ Ｐゴシック" charset="-128"/>
                <a:cs typeface="ＭＳ Ｐゴシック" charset="-128"/>
              </a:rPr>
              <a:t>a. If an earthquake occurs or a volcano erupts once every 1,000 years, how often will one or the other take place over a million years? (Answer: 1,000 times.) Note that what is rare to us becomes common in </a:t>
            </a:r>
            <a:r>
              <a:rPr lang="en-US" dirty="0">
                <a:latin typeface="Times New Roman" charset="0"/>
                <a:ea typeface="ＭＳ Ｐゴシック" charset="-128"/>
                <a:cs typeface="ＭＳ Ｐゴシック" charset="-128"/>
              </a:rPr>
              <a:t>geologic </a:t>
            </a:r>
            <a:r>
              <a:rPr lang="en-US" sz="1200" kern="1200" dirty="0" smtClean="0">
                <a:solidFill>
                  <a:schemeClr val="tx1"/>
                </a:solidFill>
                <a:latin typeface="Times New Roman" charset="0"/>
                <a:ea typeface="ＭＳ Ｐゴシック" charset="-128"/>
                <a:cs typeface="ＭＳ Ｐゴシック" charset="-128"/>
              </a:rPr>
              <a:t>terms</a:t>
            </a:r>
            <a:r>
              <a:rPr lang="en-US" sz="1200" kern="1200" dirty="0">
                <a:solidFill>
                  <a:schemeClr val="tx1"/>
                </a:solidFill>
                <a:latin typeface="Times New Roman" charset="0"/>
                <a:ea typeface="ＭＳ Ｐゴシック" charset="-128"/>
                <a:cs typeface="ＭＳ Ｐゴシック" charset="-128"/>
              </a:rPr>
              <a:t>.</a:t>
            </a:r>
          </a:p>
          <a:p>
            <a:r>
              <a:rPr lang="en-US" sz="1200" kern="1200" dirty="0">
                <a:solidFill>
                  <a:schemeClr val="tx1"/>
                </a:solidFill>
                <a:latin typeface="Times New Roman" charset="0"/>
                <a:ea typeface="ＭＳ Ｐゴシック" charset="-128"/>
                <a:cs typeface="ＭＳ Ｐゴシック" charset="-128"/>
              </a:rPr>
              <a:t>b. The age of a human when he or she reaches the one-billionth second of life (if we begin counting at birth, the answer is 31.688 years). Then have them calculate how long it takes to live 1,000,000 seconds. (Answer: about 11.6 days.)</a:t>
            </a:r>
          </a:p>
        </p:txBody>
      </p:sp>
      <p:sp>
        <p:nvSpPr>
          <p:cNvPr id="4" name="Slide Number Placeholder 3"/>
          <p:cNvSpPr>
            <a:spLocks noGrp="1"/>
          </p:cNvSpPr>
          <p:nvPr>
            <p:ph type="sldNum" sz="quarter" idx="10"/>
          </p:nvPr>
        </p:nvSpPr>
        <p:spPr/>
        <p:txBody>
          <a:bodyPr/>
          <a:lstStyle/>
          <a:p>
            <a:fld id="{5133DCB9-FCFA-424C-9390-3ECF613363B3}" type="slidenum">
              <a:rPr lang="en-US" smtClean="0"/>
              <a:t>28</a:t>
            </a:fld>
            <a:endParaRPr lang="en-US"/>
          </a:p>
        </p:txBody>
      </p:sp>
    </p:spTree>
    <p:extLst>
      <p:ext uri="{BB962C8B-B14F-4D97-AF65-F5344CB8AC3E}">
        <p14:creationId xmlns:p14="http://schemas.microsoft.com/office/powerpoint/2010/main" val="154776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a:t>
            </a:r>
            <a:r>
              <a:rPr lang="en-US" sz="1200" kern="1200">
                <a:solidFill>
                  <a:schemeClr val="tx1"/>
                </a:solidFill>
                <a:latin typeface="Times New Roman" charset="0"/>
                <a:ea typeface="ＭＳ Ｐゴシック" charset="-128"/>
                <a:cs typeface="ＭＳ Ｐゴシック" charset="-128"/>
              </a:rPr>
              <a:t>, </a:t>
            </a:r>
            <a:r>
              <a:rPr lang="en-US">
                <a:latin typeface="Times New Roman" charset="0"/>
                <a:ea typeface="ＭＳ Ｐゴシック" charset="-128"/>
                <a:cs typeface="ＭＳ Ｐゴシック" charset="-128"/>
              </a:rPr>
              <a:t>leave </a:t>
            </a:r>
            <a:r>
              <a:rPr lang="en-US" sz="1200" kern="120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pPr>
              <a:buFont typeface="Symbol" charset="2"/>
              <a:buChar char="·"/>
            </a:pPr>
            <a:r>
              <a:rPr lang="en-US" dirty="0">
                <a:latin typeface="Times New Roman" charset="0"/>
                <a:ea typeface="ＭＳ Ｐゴシック" charset="-128"/>
                <a:cs typeface="ＭＳ Ｐゴシック" charset="-128"/>
              </a:rPr>
              <a:t> </a:t>
            </a:r>
            <a:r>
              <a:rPr lang="en-US" sz="1200" kern="1200">
                <a:solidFill>
                  <a:schemeClr val="tx1"/>
                </a:solidFill>
                <a:latin typeface="Times New Roman" charset="0"/>
                <a:ea typeface="ＭＳ Ｐゴシック" charset="-128"/>
                <a:cs typeface="ＭＳ Ｐゴシック" charset="-128"/>
              </a:rPr>
              <a:t>Students </a:t>
            </a:r>
            <a:r>
              <a:rPr lang="en-US" sz="1200" kern="1200" dirty="0">
                <a:solidFill>
                  <a:schemeClr val="tx1"/>
                </a:solidFill>
                <a:latin typeface="Times New Roman" charset="0"/>
                <a:ea typeface="ＭＳ Ｐゴシック" charset="-128"/>
                <a:cs typeface="ＭＳ Ｐゴシック" charset="-128"/>
              </a:rPr>
              <a:t>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Chemoautotrophs permit ecosystems that do not rely upon sunlight for a source of metabolic energy (though Earth would quickly freeze solid without the sun!). Students may have been taught that all ecosystems are based upon photosynthesis. Chemoautotrophs are an exception.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b="1" kern="1200" dirty="0">
                <a:solidFill>
                  <a:schemeClr val="tx1"/>
                </a:solidFill>
                <a:latin typeface="Times New Roman" charset="0"/>
                <a:ea typeface="ＭＳ Ｐゴシック" charset="-128"/>
                <a:cs typeface="ＭＳ Ｐゴシック" charset="-128"/>
              </a:rPr>
              <a:t>Active Lecture Tips</a:t>
            </a:r>
            <a:endParaRPr lang="en-US" sz="1200" kern="1200" dirty="0">
              <a:solidFill>
                <a:schemeClr val="tx1"/>
              </a:solidFill>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Consider asking students to work in pairs in class to examine the four modes of nutrition presented in Figure 16.4. Ask them to predict which of the four modes of nutrition are typically used </a:t>
            </a:r>
            <a:r>
              <a:rPr lang="en-US" sz="1200" kern="1200">
                <a:solidFill>
                  <a:schemeClr val="tx1"/>
                </a:solidFill>
                <a:latin typeface="Times New Roman" charset="0"/>
                <a:ea typeface="ＭＳ Ｐゴシック" charset="-128"/>
                <a:cs typeface="ＭＳ Ｐゴシック" charset="-128"/>
              </a:rPr>
              <a:t>by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A</a:t>
            </a:r>
            <a:r>
              <a:rPr lang="en-US" sz="1200" kern="1200" dirty="0">
                <a:solidFill>
                  <a:schemeClr val="tx1"/>
                </a:solidFill>
                <a:latin typeface="Times New Roman" charset="0"/>
                <a:ea typeface="ＭＳ Ｐゴシック" charset="-128"/>
                <a:cs typeface="ＭＳ Ｐゴシック" charset="-128"/>
              </a:rPr>
              <a:t>) plants</a:t>
            </a:r>
            <a:r>
              <a:rPr lang="en-US" sz="1200" kern="1200">
                <a:solidFill>
                  <a:schemeClr val="tx1"/>
                </a:solidFill>
                <a:latin typeface="Times New Roman" charset="0"/>
                <a:ea typeface="ＭＳ Ｐゴシック" charset="-128"/>
                <a:cs typeface="ＭＳ Ｐゴシック" charset="-128"/>
              </a:rPr>
              <a:t>,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B</a:t>
            </a:r>
            <a:r>
              <a:rPr lang="en-US" sz="1200" kern="1200" dirty="0">
                <a:solidFill>
                  <a:schemeClr val="tx1"/>
                </a:solidFill>
                <a:latin typeface="Times New Roman" charset="0"/>
                <a:ea typeface="ＭＳ Ｐゴシック" charset="-128"/>
                <a:cs typeface="ＭＳ Ｐゴシック" charset="-128"/>
              </a:rPr>
              <a:t>) animals, </a:t>
            </a:r>
            <a:r>
              <a:rPr lang="en-US" sz="1200" kern="1200">
                <a:solidFill>
                  <a:schemeClr val="tx1"/>
                </a:solidFill>
                <a:latin typeface="Times New Roman" charset="0"/>
                <a:ea typeface="ＭＳ Ｐゴシック" charset="-128"/>
                <a:cs typeface="ＭＳ Ｐゴシック" charset="-128"/>
              </a:rPr>
              <a:t>and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C</a:t>
            </a:r>
            <a:r>
              <a:rPr lang="en-US" sz="1200" kern="1200" dirty="0">
                <a:solidFill>
                  <a:schemeClr val="tx1"/>
                </a:solidFill>
                <a:latin typeface="Times New Roman" charset="0"/>
                <a:ea typeface="ＭＳ Ｐゴシック" charset="-128"/>
                <a:cs typeface="ＭＳ Ｐゴシック" charset="-128"/>
              </a:rPr>
              <a:t>) fungi. Unusual exceptions to these patterns are also an opportunity for some critical thinking.</a:t>
            </a:r>
          </a:p>
        </p:txBody>
      </p:sp>
      <p:sp>
        <p:nvSpPr>
          <p:cNvPr id="4" name="Slide Number Placeholder 3"/>
          <p:cNvSpPr>
            <a:spLocks noGrp="1"/>
          </p:cNvSpPr>
          <p:nvPr>
            <p:ph type="sldNum" sz="quarter" idx="10"/>
          </p:nvPr>
        </p:nvSpPr>
        <p:spPr/>
        <p:txBody>
          <a:bodyPr/>
          <a:lstStyle/>
          <a:p>
            <a:fld id="{5133DCB9-FCFA-424C-9390-3ECF613363B3}" type="slidenum">
              <a:rPr lang="en-US" smtClean="0"/>
              <a:t>29</a:t>
            </a:fld>
            <a:endParaRPr lang="en-US"/>
          </a:p>
        </p:txBody>
      </p:sp>
    </p:spTree>
    <p:extLst>
      <p:ext uri="{BB962C8B-B14F-4D97-AF65-F5344CB8AC3E}">
        <p14:creationId xmlns:p14="http://schemas.microsoft.com/office/powerpoint/2010/main" val="223977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a:t>
            </a:r>
            <a:r>
              <a:rPr lang="en-US" sz="1200" kern="1200">
                <a:solidFill>
                  <a:schemeClr val="tx1"/>
                </a:solidFill>
                <a:latin typeface="Times New Roman" charset="0"/>
                <a:ea typeface="ＭＳ Ｐゴシック" charset="-128"/>
                <a:cs typeface="ＭＳ Ｐゴシック" charset="-128"/>
              </a:rPr>
              <a:t>, </a:t>
            </a:r>
            <a:r>
              <a:rPr lang="en-US">
                <a:latin typeface="Times New Roman" charset="0"/>
                <a:ea typeface="ＭＳ Ｐゴシック" charset="-128"/>
                <a:cs typeface="ＭＳ Ｐゴシック" charset="-128"/>
              </a:rPr>
              <a:t>leave </a:t>
            </a:r>
            <a:r>
              <a:rPr lang="en-US" sz="1200" kern="120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pPr>
              <a:buFont typeface="Symbol" charset="2"/>
              <a:buChar char="·"/>
            </a:pPr>
            <a:r>
              <a:rPr lang="en-US" dirty="0">
                <a:latin typeface="Times New Roman" charset="0"/>
                <a:ea typeface="ＭＳ Ｐゴシック" charset="-128"/>
                <a:cs typeface="ＭＳ Ｐゴシック" charset="-128"/>
              </a:rPr>
              <a:t> </a:t>
            </a:r>
            <a:r>
              <a:rPr lang="en-US" sz="1200" kern="1200">
                <a:solidFill>
                  <a:schemeClr val="tx1"/>
                </a:solidFill>
                <a:latin typeface="Times New Roman" charset="0"/>
                <a:ea typeface="ＭＳ Ｐゴシック" charset="-128"/>
                <a:cs typeface="ＭＳ Ｐゴシック" charset="-128"/>
              </a:rPr>
              <a:t>Students </a:t>
            </a:r>
            <a:r>
              <a:rPr lang="en-US" sz="1200" kern="1200" dirty="0">
                <a:solidFill>
                  <a:schemeClr val="tx1"/>
                </a:solidFill>
                <a:latin typeface="Times New Roman" charset="0"/>
                <a:ea typeface="ＭＳ Ｐゴシック" charset="-128"/>
                <a:cs typeface="ＭＳ Ｐゴシック" charset="-128"/>
              </a:rPr>
              <a:t>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Chemoautotrophs permit ecosystems that do not rely upon sunlight for a source of metabolic energy (though Earth would quickly freeze solid without the sun!). Students may have been taught that all ecosystems are based upon photosynthesis. Chemoautotrophs are an exception.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b="1" kern="1200" dirty="0">
                <a:solidFill>
                  <a:schemeClr val="tx1"/>
                </a:solidFill>
                <a:latin typeface="Times New Roman" charset="0"/>
                <a:ea typeface="ＭＳ Ｐゴシック" charset="-128"/>
                <a:cs typeface="ＭＳ Ｐゴシック" charset="-128"/>
              </a:rPr>
              <a:t>Active Lecture Tips</a:t>
            </a:r>
            <a:endParaRPr lang="en-US" sz="1200" kern="1200" dirty="0">
              <a:solidFill>
                <a:schemeClr val="tx1"/>
              </a:solidFill>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Consider asking students to work in pairs in class to examine the four modes of nutrition presented in Figure 16.4. Ask them to predict which of the four modes of nutrition are typically used </a:t>
            </a:r>
            <a:r>
              <a:rPr lang="en-US" sz="1200" kern="1200">
                <a:solidFill>
                  <a:schemeClr val="tx1"/>
                </a:solidFill>
                <a:latin typeface="Times New Roman" charset="0"/>
                <a:ea typeface="ＭＳ Ｐゴシック" charset="-128"/>
                <a:cs typeface="ＭＳ Ｐゴシック" charset="-128"/>
              </a:rPr>
              <a:t>by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A</a:t>
            </a:r>
            <a:r>
              <a:rPr lang="en-US" sz="1200" kern="1200" dirty="0">
                <a:solidFill>
                  <a:schemeClr val="tx1"/>
                </a:solidFill>
                <a:latin typeface="Times New Roman" charset="0"/>
                <a:ea typeface="ＭＳ Ｐゴシック" charset="-128"/>
                <a:cs typeface="ＭＳ Ｐゴシック" charset="-128"/>
              </a:rPr>
              <a:t>) plants</a:t>
            </a:r>
            <a:r>
              <a:rPr lang="en-US" sz="1200" kern="1200">
                <a:solidFill>
                  <a:schemeClr val="tx1"/>
                </a:solidFill>
                <a:latin typeface="Times New Roman" charset="0"/>
                <a:ea typeface="ＭＳ Ｐゴシック" charset="-128"/>
                <a:cs typeface="ＭＳ Ｐゴシック" charset="-128"/>
              </a:rPr>
              <a:t>,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B</a:t>
            </a:r>
            <a:r>
              <a:rPr lang="en-US" sz="1200" kern="1200" dirty="0">
                <a:solidFill>
                  <a:schemeClr val="tx1"/>
                </a:solidFill>
                <a:latin typeface="Times New Roman" charset="0"/>
                <a:ea typeface="ＭＳ Ｐゴシック" charset="-128"/>
                <a:cs typeface="ＭＳ Ｐゴシック" charset="-128"/>
              </a:rPr>
              <a:t>) animals, </a:t>
            </a:r>
            <a:r>
              <a:rPr lang="en-US" sz="1200" kern="1200">
                <a:solidFill>
                  <a:schemeClr val="tx1"/>
                </a:solidFill>
                <a:latin typeface="Times New Roman" charset="0"/>
                <a:ea typeface="ＭＳ Ｐゴシック" charset="-128"/>
                <a:cs typeface="ＭＳ Ｐゴシック" charset="-128"/>
              </a:rPr>
              <a:t>and </a:t>
            </a:r>
            <a:r>
              <a:rPr lang="en-US" dirty="0">
                <a:latin typeface="Times New Roman" charset="0"/>
                <a:ea typeface="ＭＳ Ｐゴシック" charset="-128"/>
                <a:cs typeface="ＭＳ Ｐゴシック" charset="-128"/>
              </a:rPr>
              <a:t>(</a:t>
            </a:r>
            <a:r>
              <a:rPr lang="en-US" sz="1200" kern="1200">
                <a:solidFill>
                  <a:schemeClr val="tx1"/>
                </a:solidFill>
                <a:latin typeface="Times New Roman" charset="0"/>
                <a:ea typeface="ＭＳ Ｐゴシック" charset="-128"/>
                <a:cs typeface="ＭＳ Ｐゴシック" charset="-128"/>
              </a:rPr>
              <a:t>C</a:t>
            </a:r>
            <a:r>
              <a:rPr lang="en-US" sz="1200" kern="1200" dirty="0">
                <a:solidFill>
                  <a:schemeClr val="tx1"/>
                </a:solidFill>
                <a:latin typeface="Times New Roman" charset="0"/>
                <a:ea typeface="ＭＳ Ｐゴシック" charset="-128"/>
                <a:cs typeface="ＭＳ Ｐゴシック" charset="-128"/>
              </a:rPr>
              <a:t>) fungi. Unusual exceptions to these patterns are also an opportunity for some critical thinking.</a:t>
            </a:r>
          </a:p>
          <a:p>
            <a:pPr eaLnBrk="1" hangingPunct="1"/>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t>30</a:t>
            </a:fld>
            <a:endParaRPr lang="en-US"/>
          </a:p>
        </p:txBody>
      </p:sp>
    </p:spTree>
    <p:extLst>
      <p:ext uri="{BB962C8B-B14F-4D97-AF65-F5344CB8AC3E}">
        <p14:creationId xmlns:p14="http://schemas.microsoft.com/office/powerpoint/2010/main" val="184178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 </a:t>
            </a:r>
            <a:r>
              <a:rPr lang="en-US" dirty="0">
                <a:latin typeface="Times New Roman" charset="0"/>
                <a:ea typeface="ＭＳ Ｐゴシック" charset="-128"/>
                <a:cs typeface="ＭＳ Ｐゴシック" charset="-128"/>
              </a:rPr>
              <a:t>leave </a:t>
            </a:r>
            <a:r>
              <a:rPr lang="en-US" sz="1200" kern="1200" dirty="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pPr>
              <a:buFont typeface="Symbol" charset="2"/>
              <a:buChar char="·"/>
            </a:pPr>
            <a:r>
              <a:rPr lang="en-US" dirty="0">
                <a:latin typeface="Times New Roman" charset="0"/>
                <a:ea typeface="ＭＳ Ｐゴシック" charset="-128"/>
                <a:cs typeface="ＭＳ Ｐゴシック" charset="-128"/>
              </a:rPr>
              <a:t> </a:t>
            </a:r>
            <a:r>
              <a:rPr lang="en-US" sz="1200" kern="1200" dirty="0">
                <a:solidFill>
                  <a:schemeClr val="tx1"/>
                </a:solidFill>
                <a:latin typeface="Times New Roman" charset="0"/>
                <a:ea typeface="ＭＳ Ｐゴシック" charset="-128"/>
                <a:cs typeface="ＭＳ Ｐゴシック" charset="-128"/>
              </a:rPr>
              <a:t>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Chemoautotrophs permit ecosystems that do not rely upon sunlight for a source of metabolic energy (though Earth would quickly freeze solid without the sun!). Students may have been taught that all ecosystems are based upon photosynthesis. Chemoautotrophs are an exception.</a:t>
            </a: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b="1" kern="1200" dirty="0">
                <a:solidFill>
                  <a:schemeClr val="tx1"/>
                </a:solidFill>
                <a:latin typeface="Times New Roman" charset="0"/>
                <a:ea typeface="ＭＳ Ｐゴシック" charset="-128"/>
                <a:cs typeface="ＭＳ Ｐゴシック" charset="-128"/>
              </a:rPr>
              <a:t>Active Lecture Tips</a:t>
            </a:r>
            <a:endParaRPr lang="en-US" sz="1200" kern="1200" dirty="0">
              <a:solidFill>
                <a:schemeClr val="tx1"/>
              </a:solidFill>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 typeface="Symbol" charset="2"/>
              <a:buNone/>
              <a:tabLst/>
              <a:defRPr/>
            </a:pPr>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Consider asking students to work in pairs in class to examine the four modes of nutrition presented in Figure 16.4. Ask them to predict which of the four modes of nutrition are typically used by </a:t>
            </a:r>
            <a:r>
              <a:rPr lang="en-US" dirty="0">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A) plants, </a:t>
            </a:r>
            <a:r>
              <a:rPr lang="en-US" dirty="0">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B) animals, and </a:t>
            </a:r>
            <a:r>
              <a:rPr lang="en-US" dirty="0">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C) fungi. Unusual exceptions to these patterns are also an opportunity for some critical thinking.</a:t>
            </a:r>
          </a:p>
          <a:p>
            <a:pPr eaLnBrk="1" hangingPunct="1"/>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t>31</a:t>
            </a:fld>
            <a:endParaRPr lang="en-US"/>
          </a:p>
        </p:txBody>
      </p:sp>
    </p:spTree>
    <p:extLst>
      <p:ext uri="{BB962C8B-B14F-4D97-AF65-F5344CB8AC3E}">
        <p14:creationId xmlns:p14="http://schemas.microsoft.com/office/powerpoint/2010/main" val="195002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16.4-0 Sources of energy and carbon in prokaryotic modes of nutrition</a:t>
            </a:r>
            <a:endParaRPr lang="en-US" dirty="0">
              <a:latin typeface="Times New Roman"/>
              <a:cs typeface="Times New Roman"/>
            </a:endParaRPr>
          </a:p>
        </p:txBody>
      </p:sp>
    </p:spTree>
    <p:extLst>
      <p:ext uri="{BB962C8B-B14F-4D97-AF65-F5344CB8AC3E}">
        <p14:creationId xmlns:p14="http://schemas.microsoft.com/office/powerpoint/2010/main" val="1789932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latin typeface="Times New Roman" charset="0"/>
                <a:ea typeface="ＭＳ Ｐゴシック" charset="-128"/>
                <a:cs typeface="ＭＳ Ｐゴシック" charset="-128"/>
              </a:rPr>
              <a:t>Student Misconceptions and Concerns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think of evolution as a progression, with eukaryotes somehow fundamentally “better” than prokaryotes. However, as the authors note, a world of eukaryotes cannot exist without prokaryotes. Further, prokaryotes can survive without eukaryotes, and did so for at least the first billion years of life on Earth!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think that hand washing and the use of soap, especially antibacterial soap</a:t>
            </a:r>
            <a:r>
              <a:rPr lang="en-US" sz="1200" kern="1200">
                <a:solidFill>
                  <a:schemeClr val="tx1"/>
                </a:solidFill>
                <a:latin typeface="Times New Roman" charset="0"/>
                <a:ea typeface="ＭＳ Ｐゴシック" charset="-128"/>
                <a:cs typeface="ＭＳ Ｐゴシック" charset="-128"/>
              </a:rPr>
              <a:t>, </a:t>
            </a:r>
            <a:r>
              <a:rPr lang="en-US">
                <a:latin typeface="Times New Roman" charset="0"/>
                <a:ea typeface="ＭＳ Ｐゴシック" charset="-128"/>
                <a:cs typeface="ＭＳ Ｐゴシック" charset="-128"/>
              </a:rPr>
              <a:t>leave </a:t>
            </a:r>
            <a:r>
              <a:rPr lang="en-US" sz="1200" kern="1200" smtClean="0">
                <a:solidFill>
                  <a:schemeClr val="tx1"/>
                </a:solidFill>
                <a:latin typeface="Times New Roman" charset="0"/>
                <a:ea typeface="ＭＳ Ｐゴシック" charset="-128"/>
                <a:cs typeface="ＭＳ Ｐゴシック" charset="-128"/>
              </a:rPr>
              <a:t>the </a:t>
            </a:r>
            <a:r>
              <a:rPr lang="en-US" sz="1200" kern="1200" dirty="0">
                <a:solidFill>
                  <a:schemeClr val="tx1"/>
                </a:solidFill>
                <a:latin typeface="Times New Roman" charset="0"/>
                <a:ea typeface="ＭＳ Ｐゴシック" charset="-128"/>
                <a:cs typeface="ＭＳ Ｐゴシック" charset="-128"/>
              </a:rPr>
              <a:t>washed parts free of bacteria. The tremendous numbers of bacteria that typically remain and routinely reside on and within our bodies are little appreciated.</a:t>
            </a:r>
          </a:p>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Much of this chapter describes the traits and habits of single-celled prokaryotes and single-celled eukaryotes. Students might benefit by developing a series of tables that allow them to quickly review the properties of various groups, organized by size, shape, cell wall structure, surface modifications, and/or mode of nutrition.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might easily be led to believe that we have already documented the diversity of life on Earth. However, by most estimates, we have identified fewer than 10% of the suspected species of eukaryotes. The ongoing discovery of new prokaryotes humbles microbiologists working today. The diversity of prokaryotic life may very well be beyond human determination.</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Some modeling clay (oil-based clay never dries out) and toothpicks can be used to make some quick and easy visual aids to demonstrate the various shapes of these bacteria for lecture. The construction of these diverse shapes can also make for a quick lab activity.</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Module 16.2 provides a broad spectrum of bacterial form and function. If you are selectively assigning chapters, consider this module of high importance.</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The exponential growth of bacteria is like the growth represented in the correct answer to the classic math question “Would you rather have a million dollars or start out with just a penny for the first day of the month, but have your pay doubled every remaining day of that month?” Choosing the doubling amount pays off at about $10 million after just one month!</a:t>
            </a:r>
          </a:p>
          <a:p>
            <a:r>
              <a:rPr lang="en-US" sz="1200" kern="1200" dirty="0">
                <a:solidFill>
                  <a:schemeClr val="tx1"/>
                </a:solidFill>
                <a:latin typeface="Times New Roman" charset="0"/>
                <a:ea typeface="ＭＳ Ｐゴシック" charset="-128"/>
                <a:cs typeface="ＭＳ Ｐゴシック" charset="-128"/>
                <a:sym typeface="Symbol"/>
              </a:rPr>
              <a:t></a:t>
            </a:r>
            <a:r>
              <a:rPr lang="en-US" sz="1200" kern="1200" dirty="0">
                <a:solidFill>
                  <a:schemeClr val="tx1"/>
                </a:solidFill>
                <a:latin typeface="Times New Roman" charset="0"/>
                <a:ea typeface="ＭＳ Ｐゴシック" charset="-128"/>
                <a:cs typeface="ＭＳ Ｐゴシック" charset="-128"/>
              </a:rPr>
              <a:t> Students may need help thinking through why short generation times and large numbers of offspring permit rapid evolution. The authors address this important aspect of evolution in Module 16.3. However, students may need additional clarity and examples to better understand the speed of evolutionary change permitted in bacteria as compared to longer-lived organisms such as whales, elephants, and humans.</a:t>
            </a:r>
          </a:p>
          <a:p>
            <a:pPr eaLnBrk="1" hangingPunct="1"/>
            <a:endParaRPr lang="en-US" dirty="0">
              <a:solidFill>
                <a:srgbClr val="000000"/>
              </a:solidFill>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t>34</a:t>
            </a:fld>
            <a:endParaRPr lang="en-US"/>
          </a:p>
        </p:txBody>
      </p:sp>
    </p:spTree>
    <p:extLst>
      <p:ext uri="{BB962C8B-B14F-4D97-AF65-F5344CB8AC3E}">
        <p14:creationId xmlns:p14="http://schemas.microsoft.com/office/powerpoint/2010/main" val="69850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C3DE6F-3D38-41C9-B10C-F0AFBB292941}"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31268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3DE6F-3D38-41C9-B10C-F0AFBB292941}"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115686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3DE6F-3D38-41C9-B10C-F0AFBB292941}"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6979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3DE6F-3D38-41C9-B10C-F0AFBB292941}"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115851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3DE6F-3D38-41C9-B10C-F0AFBB292941}"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111289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C3DE6F-3D38-41C9-B10C-F0AFBB292941}"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1802914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C3DE6F-3D38-41C9-B10C-F0AFBB292941}" type="datetimeFigureOut">
              <a:rPr lang="en-US" smtClean="0"/>
              <a:pPr/>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334164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C3DE6F-3D38-41C9-B10C-F0AFBB292941}" type="datetimeFigureOut">
              <a:rPr lang="en-US" smtClean="0"/>
              <a:pPr/>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223389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3DE6F-3D38-41C9-B10C-F0AFBB292941}" type="datetimeFigureOut">
              <a:rPr lang="en-US" smtClean="0"/>
              <a:pPr/>
              <a:t>4/19/2016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114458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3DE6F-3D38-41C9-B10C-F0AFBB292941}"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365930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3DE6F-3D38-41C9-B10C-F0AFBB292941}"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D27D-C020-45F0-BC0E-D319E866333F}" type="slidenum">
              <a:rPr lang="en-US" smtClean="0"/>
              <a:pPr/>
              <a:t>‹#›</a:t>
            </a:fld>
            <a:endParaRPr lang="en-US"/>
          </a:p>
        </p:txBody>
      </p:sp>
    </p:spTree>
    <p:extLst>
      <p:ext uri="{BB962C8B-B14F-4D97-AF65-F5344CB8AC3E}">
        <p14:creationId xmlns:p14="http://schemas.microsoft.com/office/powerpoint/2010/main" val="410113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3DE6F-3D38-41C9-B10C-F0AFBB292941}" type="datetimeFigureOut">
              <a:rPr lang="en-US" smtClean="0"/>
              <a:pPr/>
              <a:t>4/19/2016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D27D-C020-45F0-BC0E-D319E866333F}" type="slidenum">
              <a:rPr lang="en-US" smtClean="0"/>
              <a:pPr/>
              <a:t>‹#›</a:t>
            </a:fld>
            <a:endParaRPr lang="en-US"/>
          </a:p>
        </p:txBody>
      </p:sp>
    </p:spTree>
    <p:extLst>
      <p:ext uri="{BB962C8B-B14F-4D97-AF65-F5344CB8AC3E}">
        <p14:creationId xmlns:p14="http://schemas.microsoft.com/office/powerpoint/2010/main" val="10759089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8oHs7G_syI" TargetMode="External"/><Relationship Id="rId2" Type="http://schemas.openxmlformats.org/officeDocument/2006/relationships/hyperlink" Target="https://www.youtube.com/watch?v=wGVgIcTpZkk" TargetMode="External"/><Relationship Id="rId1" Type="http://schemas.openxmlformats.org/officeDocument/2006/relationships/slideLayout" Target="../slideLayouts/slideLayout7.xml"/><Relationship Id="rId6" Type="http://schemas.openxmlformats.org/officeDocument/2006/relationships/hyperlink" Target="https://www.youtube.com/watch?v=8deF3Rw4ti4" TargetMode="External"/><Relationship Id="rId5" Type="http://schemas.openxmlformats.org/officeDocument/2006/relationships/hyperlink" Target="https://www.youtube.com/watch?v=W25nI9kpxtU" TargetMode="External"/><Relationship Id="rId4" Type="http://schemas.openxmlformats.org/officeDocument/2006/relationships/hyperlink" Target="https://www.youtube.com/watch?v=h-z9-9OOWC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012825"/>
          </a:xfrm>
        </p:spPr>
        <p:txBody>
          <a:bodyPr>
            <a:normAutofit/>
          </a:bodyPr>
          <a:lstStyle/>
          <a:p>
            <a:r>
              <a:rPr lang="en-US" sz="5400" b="1" dirty="0" smtClean="0">
                <a:solidFill>
                  <a:srgbClr val="002060"/>
                </a:solidFill>
              </a:rPr>
              <a:t>Systematics </a:t>
            </a:r>
            <a:endParaRPr lang="en-US" sz="5400" b="1" dirty="0">
              <a:solidFill>
                <a:srgbClr val="002060"/>
              </a:solidFill>
            </a:endParaRPr>
          </a:p>
        </p:txBody>
      </p:sp>
    </p:spTree>
    <p:extLst>
      <p:ext uri="{BB962C8B-B14F-4D97-AF65-F5344CB8AC3E}">
        <p14:creationId xmlns:p14="http://schemas.microsoft.com/office/powerpoint/2010/main" val="139915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Answer in Notebooks:</a:t>
            </a:r>
            <a:br>
              <a:rPr lang="en-US" dirty="0" smtClean="0"/>
            </a:br>
            <a:r>
              <a:rPr lang="en-US" dirty="0"/>
              <a:t/>
            </a:r>
            <a:br>
              <a:rPr lang="en-US" dirty="0"/>
            </a:br>
            <a:r>
              <a:rPr lang="en-US" dirty="0" smtClean="0"/>
              <a:t>1C.</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5333435"/>
              </p:ext>
            </p:extLst>
          </p:nvPr>
        </p:nvGraphicFramePr>
        <p:xfrm>
          <a:off x="742950" y="2362200"/>
          <a:ext cx="7886700" cy="2136775"/>
        </p:xfrm>
        <a:graphic>
          <a:graphicData uri="http://schemas.openxmlformats.org/drawingml/2006/table">
            <a:tbl>
              <a:tblPr firstRow="1" bandRow="1">
                <a:tableStyleId>{5C22544A-7EE6-4342-B048-85BDC9FD1C3A}</a:tableStyleId>
              </a:tblPr>
              <a:tblGrid>
                <a:gridCol w="1577340"/>
                <a:gridCol w="1577340"/>
                <a:gridCol w="1577340"/>
                <a:gridCol w="1577340"/>
                <a:gridCol w="1577340"/>
              </a:tblGrid>
              <a:tr h="427355">
                <a:tc>
                  <a:txBody>
                    <a:bodyPr/>
                    <a:lstStyle/>
                    <a:p>
                      <a:endParaRPr lang="en-US" dirty="0"/>
                    </a:p>
                  </a:txBody>
                  <a:tcPr/>
                </a:tc>
                <a:tc>
                  <a:txBody>
                    <a:bodyPr/>
                    <a:lstStyle/>
                    <a:p>
                      <a:r>
                        <a:rPr lang="en-US" dirty="0" smtClean="0"/>
                        <a:t>Hair</a:t>
                      </a:r>
                      <a:endParaRPr lang="en-US" dirty="0"/>
                    </a:p>
                  </a:txBody>
                  <a:tcPr/>
                </a:tc>
                <a:tc>
                  <a:txBody>
                    <a:bodyPr/>
                    <a:lstStyle/>
                    <a:p>
                      <a:r>
                        <a:rPr lang="en-US" dirty="0" smtClean="0"/>
                        <a:t>Eyes</a:t>
                      </a:r>
                      <a:endParaRPr lang="en-US" dirty="0"/>
                    </a:p>
                  </a:txBody>
                  <a:tcPr/>
                </a:tc>
                <a:tc>
                  <a:txBody>
                    <a:bodyPr/>
                    <a:lstStyle/>
                    <a:p>
                      <a:r>
                        <a:rPr lang="en-US" dirty="0" smtClean="0"/>
                        <a:t>Bipedal</a:t>
                      </a:r>
                      <a:endParaRPr lang="en-US" dirty="0"/>
                    </a:p>
                  </a:txBody>
                  <a:tcPr/>
                </a:tc>
                <a:tc>
                  <a:txBody>
                    <a:bodyPr/>
                    <a:lstStyle/>
                    <a:p>
                      <a:r>
                        <a:rPr lang="en-US" dirty="0" smtClean="0"/>
                        <a:t>Legs</a:t>
                      </a:r>
                      <a:endParaRPr lang="en-US" dirty="0"/>
                    </a:p>
                  </a:txBody>
                  <a:tcPr/>
                </a:tc>
              </a:tr>
              <a:tr h="427355">
                <a:tc>
                  <a:txBody>
                    <a:bodyPr/>
                    <a:lstStyle/>
                    <a:p>
                      <a:r>
                        <a:rPr lang="en-US" dirty="0" smtClean="0"/>
                        <a:t>Human</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27355">
                <a:tc>
                  <a:txBody>
                    <a:bodyPr/>
                    <a:lstStyle/>
                    <a:p>
                      <a:r>
                        <a:rPr lang="en-US" dirty="0" smtClean="0"/>
                        <a:t>Snake</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427355">
                <a:tc>
                  <a:txBody>
                    <a:bodyPr/>
                    <a:lstStyle/>
                    <a:p>
                      <a:r>
                        <a:rPr lang="en-US" dirty="0" smtClean="0"/>
                        <a:t>Monkey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427355">
                <a:tc>
                  <a:txBody>
                    <a:bodyPr/>
                    <a:lstStyle/>
                    <a:p>
                      <a:r>
                        <a:rPr lang="en-US" dirty="0" smtClean="0"/>
                        <a:t>Lizard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628650" y="1828800"/>
            <a:ext cx="8382000" cy="3970318"/>
          </a:xfrm>
          <a:prstGeom prst="rect">
            <a:avLst/>
          </a:prstGeom>
          <a:noFill/>
        </p:spPr>
        <p:txBody>
          <a:bodyPr wrap="square" rtlCol="0">
            <a:spAutoFit/>
          </a:bodyPr>
          <a:lstStyle/>
          <a:p>
            <a:r>
              <a:rPr lang="en-US" dirty="0" smtClean="0"/>
              <a:t>Place an X in the chart for the traits that match the organism.</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r>
              <a:rPr lang="en-US" dirty="0" smtClean="0"/>
              <a:t>Place the organisms in order on a </a:t>
            </a:r>
            <a:r>
              <a:rPr lang="en-US" dirty="0" err="1" smtClean="0"/>
              <a:t>cladogram</a:t>
            </a:r>
            <a:r>
              <a:rPr lang="en-US" dirty="0" smtClean="0"/>
              <a:t> (oldest to most recent)</a:t>
            </a:r>
          </a:p>
          <a:p>
            <a:endParaRPr lang="en-US" dirty="0"/>
          </a:p>
          <a:p>
            <a:r>
              <a:rPr lang="en-US" dirty="0" smtClean="0"/>
              <a:t>Add the traits to the </a:t>
            </a:r>
            <a:r>
              <a:rPr lang="en-US" dirty="0" err="1" smtClean="0"/>
              <a:t>cladogram</a:t>
            </a:r>
            <a:r>
              <a:rPr lang="en-US" dirty="0" smtClean="0"/>
              <a:t>.</a:t>
            </a:r>
            <a:endParaRPr lang="en-US" dirty="0"/>
          </a:p>
        </p:txBody>
      </p:sp>
    </p:spTree>
    <p:extLst>
      <p:ext uri="{BB962C8B-B14F-4D97-AF65-F5344CB8AC3E}">
        <p14:creationId xmlns:p14="http://schemas.microsoft.com/office/powerpoint/2010/main" val="415724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534400" cy="6019800"/>
          </a:xfrm>
        </p:spPr>
        <p:txBody>
          <a:bodyPr/>
          <a:lstStyle/>
          <a:p>
            <a:pPr marL="0" indent="0">
              <a:buNone/>
            </a:pPr>
            <a:r>
              <a:rPr lang="en-US" dirty="0" smtClean="0"/>
              <a:t>Eight levels of </a:t>
            </a:r>
            <a:r>
              <a:rPr lang="en-US" dirty="0" err="1" smtClean="0"/>
              <a:t>taxa</a:t>
            </a:r>
            <a:endParaRPr lang="en-US" dirty="0" smtClean="0"/>
          </a:p>
          <a:p>
            <a:pPr marL="571500" indent="-571500">
              <a:buNone/>
            </a:pPr>
            <a:r>
              <a:rPr lang="en-US" dirty="0"/>
              <a:t>	</a:t>
            </a:r>
            <a:r>
              <a:rPr lang="en-US" dirty="0" smtClean="0"/>
              <a:t> 3 Domains – broadest classification</a:t>
            </a:r>
          </a:p>
          <a:p>
            <a:pPr marL="571500" indent="-571500">
              <a:buNone/>
            </a:pPr>
            <a:r>
              <a:rPr lang="en-US" dirty="0"/>
              <a:t>	</a:t>
            </a:r>
            <a:r>
              <a:rPr lang="en-US" dirty="0" smtClean="0"/>
              <a:t>		1. </a:t>
            </a:r>
            <a:r>
              <a:rPr lang="en-US" b="1" dirty="0" smtClean="0">
                <a:solidFill>
                  <a:srgbClr val="7030A0"/>
                </a:solidFill>
              </a:rPr>
              <a:t>bacteria</a:t>
            </a:r>
          </a:p>
          <a:p>
            <a:pPr marL="571500" indent="-571500">
              <a:buNone/>
            </a:pPr>
            <a:endParaRPr lang="en-US" dirty="0" smtClean="0">
              <a:solidFill>
                <a:srgbClr val="FF3300"/>
              </a:solidFill>
            </a:endParaRPr>
          </a:p>
          <a:p>
            <a:pPr marL="571500" indent="-571500">
              <a:buNone/>
            </a:pPr>
            <a:r>
              <a:rPr lang="en-US" dirty="0"/>
              <a:t>	</a:t>
            </a:r>
            <a:r>
              <a:rPr lang="en-US" dirty="0" smtClean="0"/>
              <a:t>		2. </a:t>
            </a:r>
            <a:r>
              <a:rPr lang="en-US" b="1" dirty="0" smtClean="0">
                <a:solidFill>
                  <a:srgbClr val="FF3300"/>
                </a:solidFill>
              </a:rPr>
              <a:t>archaea</a:t>
            </a:r>
          </a:p>
          <a:p>
            <a:pPr marL="571500" indent="-571500">
              <a:buNone/>
            </a:pPr>
            <a:endParaRPr lang="en-US" b="1" dirty="0" smtClean="0">
              <a:solidFill>
                <a:srgbClr val="7030A0"/>
              </a:solidFill>
            </a:endParaRPr>
          </a:p>
          <a:p>
            <a:pPr marL="571500" indent="-571500">
              <a:buNone/>
            </a:pPr>
            <a:r>
              <a:rPr lang="en-US" dirty="0"/>
              <a:t>	</a:t>
            </a:r>
            <a:r>
              <a:rPr lang="en-US" dirty="0" smtClean="0"/>
              <a:t>		3. </a:t>
            </a:r>
            <a:r>
              <a:rPr lang="en-US" b="1" dirty="0" err="1" smtClean="0">
                <a:solidFill>
                  <a:srgbClr val="0070C0"/>
                </a:solidFill>
              </a:rPr>
              <a:t>eukarya</a:t>
            </a:r>
            <a:endParaRPr lang="en-US" b="1" dirty="0" smtClean="0">
              <a:solidFill>
                <a:srgbClr val="0070C0"/>
              </a:solidFill>
            </a:endParaRPr>
          </a:p>
          <a:p>
            <a:pPr marL="571500" indent="-571500">
              <a:buNone/>
            </a:pPr>
            <a:r>
              <a:rPr lang="en-US" dirty="0" smtClean="0"/>
              <a:t>		</a:t>
            </a:r>
          </a:p>
          <a:p>
            <a:pPr marL="571500" indent="-571500">
              <a:buNone/>
            </a:pPr>
            <a:r>
              <a:rPr lang="en-US" dirty="0" smtClean="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571500" indent="-571500" algn="ctr">
              <a:buNone/>
            </a:pPr>
            <a:r>
              <a:rPr lang="en-US" dirty="0" smtClean="0"/>
              <a:t>Domain </a:t>
            </a:r>
          </a:p>
          <a:p>
            <a:pPr marL="571500" indent="-571500" algn="ctr">
              <a:buNone/>
            </a:pPr>
            <a:endParaRPr lang="en-US" dirty="0"/>
          </a:p>
          <a:p>
            <a:pPr marL="571500" indent="-571500" algn="ctr">
              <a:buNone/>
            </a:pPr>
            <a:r>
              <a:rPr lang="en-US" sz="2800" dirty="0" smtClean="0"/>
              <a:t>Kingdom</a:t>
            </a:r>
            <a:endParaRPr lang="en-US" dirty="0" smtClean="0"/>
          </a:p>
          <a:p>
            <a:pPr marL="571500" indent="-571500" algn="ctr">
              <a:buNone/>
            </a:pPr>
            <a:r>
              <a:rPr lang="en-US" sz="2800" dirty="0" smtClean="0"/>
              <a:t>Phylum </a:t>
            </a:r>
          </a:p>
          <a:p>
            <a:pPr marL="571500" indent="-571500" algn="ctr">
              <a:buNone/>
            </a:pPr>
            <a:r>
              <a:rPr lang="en-US" sz="2800" dirty="0" smtClean="0"/>
              <a:t>Class</a:t>
            </a:r>
          </a:p>
          <a:p>
            <a:pPr marL="571500" indent="-571500" algn="ctr">
              <a:buNone/>
            </a:pPr>
            <a:r>
              <a:rPr lang="en-US" sz="2800" dirty="0" smtClean="0"/>
              <a:t>Order</a:t>
            </a:r>
          </a:p>
          <a:p>
            <a:pPr marL="571500" indent="-571500" algn="ctr">
              <a:buNone/>
            </a:pPr>
            <a:r>
              <a:rPr lang="en-US" sz="2800" dirty="0" smtClean="0"/>
              <a:t>Family </a:t>
            </a:r>
          </a:p>
          <a:p>
            <a:pPr marL="571500" indent="-571500" algn="ctr">
              <a:buNone/>
            </a:pPr>
            <a:r>
              <a:rPr lang="en-US" sz="2800" dirty="0" smtClean="0"/>
              <a:t>Genus </a:t>
            </a:r>
          </a:p>
          <a:p>
            <a:pPr marL="571500" indent="-571500" algn="ctr">
              <a:buNone/>
            </a:pPr>
            <a:r>
              <a:rPr lang="en-US" sz="2800" dirty="0"/>
              <a:t>Species </a:t>
            </a: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io1151.nicerweb.net/Locked/media/ch26/26_03-HierarchClassif-L.jpg"/>
          <p:cNvPicPr>
            <a:picLocks noChangeAspect="1" noChangeArrowheads="1"/>
          </p:cNvPicPr>
          <p:nvPr/>
        </p:nvPicPr>
        <p:blipFill>
          <a:blip r:embed="rId2" cstate="print"/>
          <a:srcRect/>
          <a:stretch>
            <a:fillRect/>
          </a:stretch>
        </p:blipFill>
        <p:spPr bwMode="auto">
          <a:xfrm>
            <a:off x="2133600" y="-1"/>
            <a:ext cx="4533900" cy="68695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#2. Come up with an Acronym to remember the 8 levels of classification.</a:t>
            </a:r>
            <a:endParaRPr lang="en-US" dirty="0"/>
          </a:p>
        </p:txBody>
      </p:sp>
    </p:spTree>
    <p:extLst>
      <p:ext uri="{BB962C8B-B14F-4D97-AF65-F5344CB8AC3E}">
        <p14:creationId xmlns:p14="http://schemas.microsoft.com/office/powerpoint/2010/main" val="168114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143000"/>
            <a:ext cx="4572000" cy="2585323"/>
          </a:xfrm>
          <a:prstGeom prst="rect">
            <a:avLst/>
          </a:prstGeom>
        </p:spPr>
        <p:txBody>
          <a:bodyPr>
            <a:spAutoFit/>
          </a:bodyPr>
          <a:lstStyle/>
          <a:p>
            <a:r>
              <a:rPr lang="en-US" dirty="0" smtClean="0">
                <a:hlinkClick r:id="rId2"/>
              </a:rPr>
              <a:t>3 Domains of Life </a:t>
            </a:r>
            <a:endParaRPr lang="en-US" dirty="0" smtClean="0">
              <a:hlinkClick r:id="rId3"/>
            </a:endParaRPr>
          </a:p>
          <a:p>
            <a:endParaRPr lang="en-US" dirty="0" smtClean="0">
              <a:hlinkClick r:id="rId3"/>
            </a:endParaRPr>
          </a:p>
          <a:p>
            <a:r>
              <a:rPr lang="en-US" dirty="0" smtClean="0">
                <a:hlinkClick r:id="rId3"/>
              </a:rPr>
              <a:t>Virus </a:t>
            </a:r>
            <a:endParaRPr lang="en-US" dirty="0" smtClean="0"/>
          </a:p>
          <a:p>
            <a:endParaRPr lang="en-US" dirty="0"/>
          </a:p>
          <a:p>
            <a:r>
              <a:rPr lang="en-US" dirty="0" smtClean="0">
                <a:hlinkClick r:id="rId4"/>
              </a:rPr>
              <a:t>Bacteria </a:t>
            </a:r>
            <a:endParaRPr lang="en-US" dirty="0" smtClean="0"/>
          </a:p>
          <a:p>
            <a:endParaRPr lang="en-US" dirty="0"/>
          </a:p>
          <a:p>
            <a:r>
              <a:rPr lang="en-US" dirty="0" err="1" smtClean="0">
                <a:hlinkClick r:id="rId5"/>
              </a:rPr>
              <a:t>Archaea</a:t>
            </a:r>
            <a:r>
              <a:rPr lang="en-US" dirty="0" smtClean="0">
                <a:hlinkClick r:id="rId5"/>
              </a:rPr>
              <a:t> </a:t>
            </a:r>
            <a:endParaRPr lang="en-US" dirty="0" smtClean="0"/>
          </a:p>
          <a:p>
            <a:endParaRPr lang="en-US" dirty="0"/>
          </a:p>
          <a:p>
            <a:r>
              <a:rPr lang="en-US" dirty="0" err="1" smtClean="0">
                <a:hlinkClick r:id="rId6"/>
              </a:rPr>
              <a:t>Protists</a:t>
            </a:r>
            <a:r>
              <a:rPr lang="en-US" dirty="0" smtClean="0">
                <a:hlinkClick r:id="rId6"/>
              </a:rPr>
              <a:t> </a:t>
            </a:r>
            <a:endParaRPr lang="en-US" dirty="0"/>
          </a:p>
        </p:txBody>
      </p:sp>
    </p:spTree>
    <p:extLst>
      <p:ext uri="{BB962C8B-B14F-4D97-AF65-F5344CB8AC3E}">
        <p14:creationId xmlns:p14="http://schemas.microsoft.com/office/powerpoint/2010/main" val="332707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305800" cy="6324600"/>
          </a:xfrm>
        </p:spPr>
        <p:txBody>
          <a:bodyPr/>
          <a:lstStyle/>
          <a:p>
            <a:pPr>
              <a:buNone/>
            </a:pPr>
            <a:r>
              <a:rPr lang="en-US" dirty="0" smtClean="0"/>
              <a:t>~ </a:t>
            </a:r>
            <a:r>
              <a:rPr lang="en-US" b="1" dirty="0" smtClean="0">
                <a:solidFill>
                  <a:srgbClr val="FF0000"/>
                </a:solidFill>
              </a:rPr>
              <a:t>Viruses</a:t>
            </a:r>
            <a:r>
              <a:rPr lang="en-US" dirty="0" smtClean="0"/>
              <a:t> – not truly alive because they cannot 	reproduce without living cells and no metabolism</a:t>
            </a:r>
          </a:p>
          <a:p>
            <a:pPr>
              <a:buNone/>
            </a:pPr>
            <a:r>
              <a:rPr lang="en-US" dirty="0" smtClean="0"/>
              <a:t>		</a:t>
            </a:r>
          </a:p>
          <a:p>
            <a:pPr>
              <a:buNone/>
            </a:pPr>
            <a:r>
              <a:rPr lang="en-US" dirty="0"/>
              <a:t>	</a:t>
            </a:r>
            <a:r>
              <a:rPr lang="en-US" dirty="0" smtClean="0"/>
              <a:t>	-  various in shape and size though smaller 		than bacteria</a:t>
            </a:r>
          </a:p>
          <a:p>
            <a:pPr>
              <a:buNone/>
            </a:pPr>
            <a:endParaRPr lang="en-US" dirty="0" smtClean="0"/>
          </a:p>
          <a:p>
            <a:pPr>
              <a:buNone/>
            </a:pPr>
            <a:r>
              <a:rPr lang="en-US" dirty="0" smtClean="0"/>
              <a:t>		- </a:t>
            </a:r>
            <a:r>
              <a:rPr lang="en-US" dirty="0" smtClean="0">
                <a:solidFill>
                  <a:srgbClr val="FF0000"/>
                </a:solidFill>
              </a:rPr>
              <a:t>capsid</a:t>
            </a:r>
            <a:r>
              <a:rPr lang="en-US" dirty="0" smtClean="0"/>
              <a:t> – protein shell enclosing the viral 		DNA</a:t>
            </a:r>
          </a:p>
          <a:p>
            <a:pPr>
              <a:buNone/>
            </a:pPr>
            <a:endParaRPr lang="en-US" dirty="0" smtClean="0"/>
          </a:p>
          <a:p>
            <a:pPr>
              <a:buNone/>
            </a:pPr>
            <a:r>
              <a:rPr lang="en-US" dirty="0" smtClean="0"/>
              <a:t>		- </a:t>
            </a:r>
            <a:r>
              <a:rPr lang="en-US" dirty="0" err="1" smtClean="0">
                <a:solidFill>
                  <a:srgbClr val="FF0000"/>
                </a:solidFill>
              </a:rPr>
              <a:t>bacteriophage</a:t>
            </a:r>
            <a:r>
              <a:rPr lang="en-US" dirty="0" smtClean="0"/>
              <a:t> – virus that infects bacteria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85800"/>
            <a:ext cx="7663172" cy="541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bio1151.nicerweb.net/Locked/media/ch19/19_03-ViralStructure-L.jpg"/>
          <p:cNvPicPr>
            <a:picLocks noChangeAspect="1" noChangeArrowheads="1"/>
          </p:cNvPicPr>
          <p:nvPr/>
        </p:nvPicPr>
        <p:blipFill>
          <a:blip r:embed="rId2" cstate="print"/>
          <a:srcRect/>
          <a:stretch>
            <a:fillRect/>
          </a:stretch>
        </p:blipFill>
        <p:spPr bwMode="auto">
          <a:xfrm>
            <a:off x="0" y="0"/>
            <a:ext cx="9144000" cy="625928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2400"/>
            <a:ext cx="4572000" cy="3429000"/>
          </a:xfrm>
          <a:prstGeom prst="rect">
            <a:avLst/>
          </a:prstGeom>
        </p:spPr>
      </p:pic>
      <p:pic>
        <p:nvPicPr>
          <p:cNvPr id="3" name="Picture 2"/>
          <p:cNvPicPr>
            <a:picLocks noChangeAspect="1"/>
          </p:cNvPicPr>
          <p:nvPr/>
        </p:nvPicPr>
        <p:blipFill>
          <a:blip r:embed="rId3"/>
          <a:stretch>
            <a:fillRect/>
          </a:stretch>
        </p:blipFill>
        <p:spPr>
          <a:xfrm>
            <a:off x="2209800" y="3200400"/>
            <a:ext cx="6434791" cy="3381375"/>
          </a:xfrm>
          <a:prstGeom prst="rect">
            <a:avLst/>
          </a:prstGeom>
        </p:spPr>
      </p:pic>
    </p:spTree>
    <p:extLst>
      <p:ext uri="{BB962C8B-B14F-4D97-AF65-F5344CB8AC3E}">
        <p14:creationId xmlns:p14="http://schemas.microsoft.com/office/powerpoint/2010/main" val="214069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8763000" cy="5334000"/>
          </a:xfrm>
        </p:spPr>
        <p:txBody>
          <a:bodyPr>
            <a:normAutofit/>
          </a:bodyPr>
          <a:lstStyle/>
          <a:p>
            <a:pPr>
              <a:buNone/>
            </a:pPr>
            <a:r>
              <a:rPr lang="en-US" b="1" dirty="0" smtClean="0">
                <a:solidFill>
                  <a:schemeClr val="accent4">
                    <a:lumMod val="50000"/>
                  </a:schemeClr>
                </a:solidFill>
              </a:rPr>
              <a:t>Phylogeny - </a:t>
            </a:r>
            <a:r>
              <a:rPr lang="en-US" dirty="0"/>
              <a:t>T</a:t>
            </a:r>
            <a:r>
              <a:rPr lang="en-US" dirty="0" smtClean="0"/>
              <a:t>he </a:t>
            </a:r>
            <a:r>
              <a:rPr lang="en-US" dirty="0"/>
              <a:t>scientific discipline within biology whose goal is the determination of the evolutionary history and relationships among organisms </a:t>
            </a:r>
            <a:endParaRPr lang="en-US" b="1" dirty="0" smtClean="0">
              <a:solidFill>
                <a:schemeClr val="accent4">
                  <a:lumMod val="50000"/>
                </a:schemeClr>
              </a:solidFill>
            </a:endParaRPr>
          </a:p>
          <a:p>
            <a:pPr>
              <a:buNone/>
            </a:pPr>
            <a:endParaRPr lang="en-US" b="1" dirty="0">
              <a:solidFill>
                <a:schemeClr val="accent4">
                  <a:lumMod val="50000"/>
                </a:schemeClr>
              </a:solidFill>
            </a:endParaRPr>
          </a:p>
          <a:p>
            <a:pPr>
              <a:buNone/>
            </a:pPr>
            <a:r>
              <a:rPr lang="en-US" b="1" dirty="0" smtClean="0">
                <a:solidFill>
                  <a:schemeClr val="accent4">
                    <a:lumMod val="50000"/>
                  </a:schemeClr>
                </a:solidFill>
              </a:rPr>
              <a:t>Systematics</a:t>
            </a:r>
            <a:r>
              <a:rPr lang="en-US" dirty="0" smtClean="0"/>
              <a:t>– The use of phylogeny in classifying organisms. </a:t>
            </a:r>
          </a:p>
          <a:p>
            <a:pPr>
              <a:buNone/>
            </a:pPr>
            <a:endParaRPr lang="en-US" b="1" dirty="0" smtClean="0">
              <a:solidFill>
                <a:schemeClr val="accent4">
                  <a:lumMod val="50000"/>
                </a:schemeClr>
              </a:solidFill>
            </a:endParaRPr>
          </a:p>
          <a:p>
            <a:pPr>
              <a:buNone/>
            </a:pPr>
            <a:r>
              <a:rPr lang="en-US" b="1" dirty="0" smtClean="0">
                <a:solidFill>
                  <a:schemeClr val="accent4">
                    <a:lumMod val="50000"/>
                  </a:schemeClr>
                </a:solidFill>
              </a:rPr>
              <a:t>Cladistics – </a:t>
            </a:r>
            <a:r>
              <a:rPr lang="en-US" dirty="0" smtClean="0"/>
              <a:t>Shows evolutionary relationship between taxa (groups) </a:t>
            </a:r>
          </a:p>
          <a:p>
            <a:pPr>
              <a:buNone/>
            </a:pPr>
            <a:r>
              <a:rPr lang="en-US" dirty="0"/>
              <a:t>	</a:t>
            </a:r>
            <a:r>
              <a:rPr lang="en-US" dirty="0" smtClean="0"/>
              <a:t>	– </a:t>
            </a:r>
            <a:r>
              <a:rPr lang="en-US" sz="2400" dirty="0" smtClean="0"/>
              <a:t>members of a group share a common evolutionary history, and are thus more closely related to one another than they are to other groups of organisms </a:t>
            </a:r>
          </a:p>
          <a:p>
            <a:pPr marL="571500" indent="-571500">
              <a:buNone/>
            </a:pPr>
            <a:endParaRPr lang="en-US" dirty="0"/>
          </a:p>
        </p:txBody>
      </p:sp>
    </p:spTree>
    <p:extLst>
      <p:ext uri="{BB962C8B-B14F-4D97-AF65-F5344CB8AC3E}">
        <p14:creationId xmlns:p14="http://schemas.microsoft.com/office/powerpoint/2010/main" val="257271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9600" y="3200400"/>
            <a:ext cx="4231394" cy="31289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3636818" cy="3733800"/>
          </a:xfrm>
          <a:prstGeom prst="rect">
            <a:avLst/>
          </a:prstGeom>
        </p:spPr>
      </p:pic>
    </p:spTree>
    <p:extLst>
      <p:ext uri="{BB962C8B-B14F-4D97-AF65-F5344CB8AC3E}">
        <p14:creationId xmlns:p14="http://schemas.microsoft.com/office/powerpoint/2010/main" val="167960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2895600"/>
            <a:ext cx="3138487" cy="3069357"/>
          </a:xfrm>
          <a:prstGeom prst="rect">
            <a:avLst/>
          </a:prstGeom>
        </p:spPr>
      </p:pic>
      <p:pic>
        <p:nvPicPr>
          <p:cNvPr id="4" name="Picture 3"/>
          <p:cNvPicPr>
            <a:picLocks noChangeAspect="1"/>
          </p:cNvPicPr>
          <p:nvPr/>
        </p:nvPicPr>
        <p:blipFill>
          <a:blip r:embed="rId3"/>
          <a:stretch>
            <a:fillRect/>
          </a:stretch>
        </p:blipFill>
        <p:spPr>
          <a:xfrm>
            <a:off x="4419600" y="685800"/>
            <a:ext cx="4289478" cy="3657600"/>
          </a:xfrm>
          <a:prstGeom prst="rect">
            <a:avLst/>
          </a:prstGeom>
        </p:spPr>
      </p:pic>
    </p:spTree>
    <p:extLst>
      <p:ext uri="{BB962C8B-B14F-4D97-AF65-F5344CB8AC3E}">
        <p14:creationId xmlns:p14="http://schemas.microsoft.com/office/powerpoint/2010/main" val="167195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86200" y="3276600"/>
            <a:ext cx="4610100" cy="3457575"/>
          </a:xfrm>
          <a:prstGeom prst="rect">
            <a:avLst/>
          </a:prstGeom>
        </p:spPr>
      </p:pic>
      <p:sp>
        <p:nvSpPr>
          <p:cNvPr id="2" name="Rectangle 1"/>
          <p:cNvSpPr/>
          <p:nvPr/>
        </p:nvSpPr>
        <p:spPr>
          <a:xfrm>
            <a:off x="228600" y="210487"/>
            <a:ext cx="4572000" cy="3477875"/>
          </a:xfrm>
          <a:prstGeom prst="rect">
            <a:avLst/>
          </a:prstGeom>
        </p:spPr>
        <p:txBody>
          <a:bodyPr>
            <a:spAutoFit/>
          </a:bodyPr>
          <a:lstStyle/>
          <a:p>
            <a:r>
              <a:rPr lang="en-US" sz="2000" dirty="0"/>
              <a:t>In May 2015, the Pan American Health Organization (PAHO) issued an alert regarding the first confirmed </a:t>
            </a:r>
            <a:r>
              <a:rPr lang="en-US" sz="2000" dirty="0" err="1"/>
              <a:t>Zika</a:t>
            </a:r>
            <a:r>
              <a:rPr lang="en-US" sz="2000" dirty="0"/>
              <a:t> virus infection in Brazil and on Feb 1, 2016, the World Health Organization (WHO) declared </a:t>
            </a:r>
            <a:r>
              <a:rPr lang="en-US" sz="2000" dirty="0" err="1"/>
              <a:t>Zika</a:t>
            </a:r>
            <a:r>
              <a:rPr lang="en-US" sz="2000" dirty="0"/>
              <a:t> virus a public health emergency of international concern (PHEIC). Local transmission has been reported in many other countries and territories. </a:t>
            </a:r>
            <a:r>
              <a:rPr lang="en-US" sz="2000" dirty="0" err="1"/>
              <a:t>Zika</a:t>
            </a:r>
            <a:r>
              <a:rPr lang="en-US" sz="2000" dirty="0"/>
              <a:t> virus likely will continue to spread to new areas.</a:t>
            </a:r>
          </a:p>
        </p:txBody>
      </p:sp>
    </p:spTree>
    <p:extLst>
      <p:ext uri="{BB962C8B-B14F-4D97-AF65-F5344CB8AC3E}">
        <p14:creationId xmlns:p14="http://schemas.microsoft.com/office/powerpoint/2010/main" val="471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0" y="609600"/>
            <a:ext cx="5281612" cy="5629503"/>
          </a:xfrm>
          <a:prstGeom prst="rect">
            <a:avLst/>
          </a:prstGeom>
        </p:spPr>
      </p:pic>
    </p:spTree>
    <p:extLst>
      <p:ext uri="{BB962C8B-B14F-4D97-AF65-F5344CB8AC3E}">
        <p14:creationId xmlns:p14="http://schemas.microsoft.com/office/powerpoint/2010/main" val="300269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762000"/>
            <a:ext cx="5715000" cy="3876675"/>
          </a:xfrm>
          <a:prstGeom prst="rect">
            <a:avLst/>
          </a:prstGeom>
        </p:spPr>
      </p:pic>
      <p:sp>
        <p:nvSpPr>
          <p:cNvPr id="3" name="Rectangle 2"/>
          <p:cNvSpPr/>
          <p:nvPr/>
        </p:nvSpPr>
        <p:spPr>
          <a:xfrm>
            <a:off x="304800" y="5029200"/>
            <a:ext cx="8610600" cy="923330"/>
          </a:xfrm>
          <a:prstGeom prst="rect">
            <a:avLst/>
          </a:prstGeom>
        </p:spPr>
        <p:txBody>
          <a:bodyPr wrap="square">
            <a:spAutoFit/>
          </a:bodyPr>
          <a:lstStyle/>
          <a:p>
            <a:r>
              <a:rPr lang="en-US" b="1" dirty="0">
                <a:solidFill>
                  <a:srgbClr val="000000"/>
                </a:solidFill>
              </a:rPr>
              <a:t>Prions</a:t>
            </a:r>
            <a:r>
              <a:rPr lang="en-US" dirty="0">
                <a:solidFill>
                  <a:srgbClr val="000000"/>
                </a:solidFill>
              </a:rPr>
              <a:t> are infectious proteins that fold abnormally and trigger the </a:t>
            </a:r>
            <a:r>
              <a:rPr lang="en-US" dirty="0" err="1">
                <a:solidFill>
                  <a:srgbClr val="000000"/>
                </a:solidFill>
              </a:rPr>
              <a:t>misfolding</a:t>
            </a:r>
            <a:r>
              <a:rPr lang="en-US" dirty="0">
                <a:solidFill>
                  <a:srgbClr val="000000"/>
                </a:solidFill>
              </a:rPr>
              <a:t> of other, similar proteins. Eventually, the buildup of </a:t>
            </a:r>
            <a:r>
              <a:rPr lang="en-US" dirty="0" err="1">
                <a:solidFill>
                  <a:srgbClr val="000000"/>
                </a:solidFill>
              </a:rPr>
              <a:t>misfolded</a:t>
            </a:r>
            <a:r>
              <a:rPr lang="en-US" dirty="0">
                <a:solidFill>
                  <a:srgbClr val="000000"/>
                </a:solidFill>
              </a:rPr>
              <a:t> proteins can cause lesions to form in the brain, leading to disease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81000"/>
            <a:ext cx="8436568" cy="5638800"/>
          </a:xfrm>
          <a:prstGeom prst="rect">
            <a:avLst/>
          </a:prstGeom>
        </p:spPr>
      </p:pic>
    </p:spTree>
    <p:extLst>
      <p:ext uri="{BB962C8B-B14F-4D97-AF65-F5344CB8AC3E}">
        <p14:creationId xmlns:p14="http://schemas.microsoft.com/office/powerpoint/2010/main" val="1198624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#3. What is a similarity between Viruses and Prions?</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What is a difference between Viruses and Prions?</a:t>
            </a:r>
            <a:endParaRPr lang="en-US" dirty="0"/>
          </a:p>
        </p:txBody>
      </p:sp>
    </p:spTree>
    <p:extLst>
      <p:ext uri="{BB962C8B-B14F-4D97-AF65-F5344CB8AC3E}">
        <p14:creationId xmlns:p14="http://schemas.microsoft.com/office/powerpoint/2010/main" val="268061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io1151.nicerweb.net/Locked/media/ch26/26_21-ThreeDomains-L.jpg"/>
          <p:cNvPicPr>
            <a:picLocks noChangeAspect="1" noChangeArrowheads="1"/>
          </p:cNvPicPr>
          <p:nvPr/>
        </p:nvPicPr>
        <p:blipFill>
          <a:blip r:embed="rId2" cstate="print"/>
          <a:srcRect/>
          <a:stretch>
            <a:fillRect/>
          </a:stretch>
        </p:blipFill>
        <p:spPr bwMode="auto">
          <a:xfrm>
            <a:off x="0" y="0"/>
            <a:ext cx="9144000" cy="6845645"/>
          </a:xfrm>
          <a:prstGeom prst="rect">
            <a:avLst/>
          </a:prstGeom>
          <a:noFill/>
        </p:spPr>
      </p:pic>
    </p:spTree>
    <p:extLst>
      <p:ext uri="{BB962C8B-B14F-4D97-AF65-F5344CB8AC3E}">
        <p14:creationId xmlns:p14="http://schemas.microsoft.com/office/powerpoint/2010/main" val="1707928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Prokaryotes</a:t>
            </a:r>
            <a:br>
              <a:rPr lang="en-US" dirty="0" smtClean="0"/>
            </a:br>
            <a:endParaRPr lang="en-US" dirty="0"/>
          </a:p>
        </p:txBody>
      </p:sp>
      <p:sp>
        <p:nvSpPr>
          <p:cNvPr id="3" name="Content Placeholder 2"/>
          <p:cNvSpPr>
            <a:spLocks noGrp="1"/>
          </p:cNvSpPr>
          <p:nvPr>
            <p:ph idx="1"/>
          </p:nvPr>
        </p:nvSpPr>
        <p:spPr>
          <a:xfrm>
            <a:off x="313267" y="1620982"/>
            <a:ext cx="8475133" cy="4943786"/>
          </a:xfrm>
        </p:spPr>
        <p:txBody>
          <a:bodyPr>
            <a:normAutofit/>
          </a:bodyPr>
          <a:lstStyle/>
          <a:p>
            <a:r>
              <a:rPr lang="en-US" sz="2600" dirty="0" smtClean="0"/>
              <a:t>Our </a:t>
            </a:r>
            <a:r>
              <a:rPr lang="en-US" sz="2600" b="1" dirty="0" err="1" smtClean="0"/>
              <a:t>microbiota</a:t>
            </a:r>
            <a:r>
              <a:rPr lang="en-US" sz="2600" dirty="0" smtClean="0"/>
              <a:t> consists of the community of microorganisms that live in and on our bodies.</a:t>
            </a:r>
          </a:p>
          <a:p>
            <a:endParaRPr lang="en-US" sz="2600" dirty="0" smtClean="0"/>
          </a:p>
        </p:txBody>
      </p:sp>
    </p:spTree>
    <p:extLst>
      <p:ext uri="{BB962C8B-B14F-4D97-AF65-F5344CB8AC3E}">
        <p14:creationId xmlns:p14="http://schemas.microsoft.com/office/powerpoint/2010/main" val="3771826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t>Phototroph vs. Chemotroph</a:t>
            </a:r>
            <a:endParaRPr lang="en-US" u="sng" dirty="0"/>
          </a:p>
        </p:txBody>
      </p:sp>
      <p:sp>
        <p:nvSpPr>
          <p:cNvPr id="3" name="Content Placeholder 2"/>
          <p:cNvSpPr>
            <a:spLocks noGrp="1"/>
          </p:cNvSpPr>
          <p:nvPr>
            <p:ph idx="1"/>
          </p:nvPr>
        </p:nvSpPr>
        <p:spPr>
          <a:xfrm>
            <a:off x="628650" y="1722897"/>
            <a:ext cx="7886700" cy="4351338"/>
          </a:xfrm>
        </p:spPr>
        <p:txBody>
          <a:bodyPr>
            <a:normAutofit/>
          </a:bodyPr>
          <a:lstStyle/>
          <a:p>
            <a:r>
              <a:rPr lang="en-US" dirty="0" smtClean="0"/>
              <a:t>Prokaryotes exhibit much more nutritional diversity than eukaryotes, allowing them to inhabit almost every nook and cranny on Earth. </a:t>
            </a:r>
          </a:p>
          <a:p>
            <a:endParaRPr lang="en-US" dirty="0" smtClean="0"/>
          </a:p>
          <a:p>
            <a:r>
              <a:rPr lang="en-US" dirty="0" smtClean="0"/>
              <a:t>Two sources of energy are used.</a:t>
            </a:r>
          </a:p>
          <a:p>
            <a:pPr marL="971550" lvl="1" indent="-514350">
              <a:buFont typeface="+mj-lt"/>
              <a:buAutoNum type="arabicPeriod"/>
            </a:pPr>
            <a:r>
              <a:rPr lang="en-US" dirty="0" smtClean="0"/>
              <a:t> </a:t>
            </a:r>
            <a:r>
              <a:rPr lang="en-US" b="1" i="1" dirty="0" smtClean="0"/>
              <a:t>Phototrophs</a:t>
            </a:r>
            <a:r>
              <a:rPr lang="en-US" dirty="0" smtClean="0"/>
              <a:t> capture energy from sunlight.</a:t>
            </a:r>
          </a:p>
          <a:p>
            <a:pPr marL="457200" lvl="1" indent="0">
              <a:buNone/>
            </a:pPr>
            <a:endParaRPr lang="en-US" dirty="0" smtClean="0"/>
          </a:p>
          <a:p>
            <a:pPr marL="457200" lvl="1" indent="0">
              <a:buNone/>
            </a:pPr>
            <a:r>
              <a:rPr lang="en-US" dirty="0" smtClean="0"/>
              <a:t>2.   </a:t>
            </a:r>
            <a:r>
              <a:rPr lang="en-US" b="1" i="1" dirty="0" err="1" smtClean="0"/>
              <a:t>Chemotrophs</a:t>
            </a:r>
            <a:r>
              <a:rPr lang="en-US" dirty="0" smtClean="0"/>
              <a:t> harness the energy stored in</a:t>
            </a:r>
            <a:br>
              <a:rPr lang="en-US" dirty="0" smtClean="0"/>
            </a:br>
            <a:r>
              <a:rPr lang="en-US" dirty="0" smtClean="0"/>
              <a:t> chemicals.</a:t>
            </a:r>
          </a:p>
        </p:txBody>
      </p:sp>
    </p:spTree>
    <p:extLst>
      <p:ext uri="{BB962C8B-B14F-4D97-AF65-F5344CB8AC3E}">
        <p14:creationId xmlns:p14="http://schemas.microsoft.com/office/powerpoint/2010/main" val="286775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228600"/>
            <a:ext cx="5657850" cy="4457700"/>
          </a:xfrm>
          <a:prstGeom prst="rect">
            <a:avLst/>
          </a:prstGeom>
        </p:spPr>
      </p:pic>
      <p:pic>
        <p:nvPicPr>
          <p:cNvPr id="4" name="Picture 3"/>
          <p:cNvPicPr>
            <a:picLocks noChangeAspect="1"/>
          </p:cNvPicPr>
          <p:nvPr/>
        </p:nvPicPr>
        <p:blipFill>
          <a:blip r:embed="rId3"/>
          <a:stretch>
            <a:fillRect/>
          </a:stretch>
        </p:blipFill>
        <p:spPr>
          <a:xfrm>
            <a:off x="3505200" y="3144440"/>
            <a:ext cx="5564093" cy="3325415"/>
          </a:xfrm>
          <a:prstGeom prst="rect">
            <a:avLst/>
          </a:prstGeom>
        </p:spPr>
      </p:pic>
    </p:spTree>
    <p:extLst>
      <p:ext uri="{BB962C8B-B14F-4D97-AF65-F5344CB8AC3E}">
        <p14:creationId xmlns:p14="http://schemas.microsoft.com/office/powerpoint/2010/main" val="3558353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u="sng" dirty="0" smtClean="0"/>
              <a:t>Autotroph vs. Heterotroph </a:t>
            </a:r>
            <a:endParaRPr lang="en-US" u="sng" dirty="0"/>
          </a:p>
        </p:txBody>
      </p:sp>
      <p:sp>
        <p:nvSpPr>
          <p:cNvPr id="3" name="Content Placeholder 2"/>
          <p:cNvSpPr>
            <a:spLocks noGrp="1"/>
          </p:cNvSpPr>
          <p:nvPr>
            <p:ph idx="1"/>
          </p:nvPr>
        </p:nvSpPr>
        <p:spPr/>
        <p:txBody>
          <a:bodyPr/>
          <a:lstStyle/>
          <a:p>
            <a:r>
              <a:rPr lang="en-US" dirty="0" smtClean="0"/>
              <a:t>Two sources of carbon are used by prokaryotes.</a:t>
            </a:r>
          </a:p>
          <a:p>
            <a:pPr lvl="1"/>
            <a:endParaRPr lang="en-US" b="1" dirty="0" smtClean="0"/>
          </a:p>
          <a:p>
            <a:pPr lvl="1"/>
            <a:r>
              <a:rPr lang="en-US" b="1" dirty="0" smtClean="0"/>
              <a:t>Autotrophs</a:t>
            </a:r>
            <a:r>
              <a:rPr lang="en-US" dirty="0" smtClean="0"/>
              <a:t> obtain carbon atoms from carbon dioxide.</a:t>
            </a:r>
          </a:p>
          <a:p>
            <a:pPr lvl="1"/>
            <a:endParaRPr lang="en-US" b="1" dirty="0" smtClean="0"/>
          </a:p>
          <a:p>
            <a:pPr lvl="1"/>
            <a:r>
              <a:rPr lang="en-US" b="1" dirty="0" smtClean="0"/>
              <a:t>Heterotrophs</a:t>
            </a:r>
            <a:r>
              <a:rPr lang="en-US" dirty="0" smtClean="0"/>
              <a:t> obtain their carbon atoms from the organic compounds present in other organisms.</a:t>
            </a:r>
            <a:endParaRPr lang="en-US" dirty="0"/>
          </a:p>
        </p:txBody>
      </p:sp>
    </p:spTree>
    <p:extLst>
      <p:ext uri="{BB962C8B-B14F-4D97-AF65-F5344CB8AC3E}">
        <p14:creationId xmlns:p14="http://schemas.microsoft.com/office/powerpoint/2010/main" val="45813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700" dirty="0"/>
              <a:t>The terms that describe how prokaryotes obtain energy and carbon are combined to describe their modes of nutrition.</a:t>
            </a:r>
            <a:br>
              <a:rPr lang="en-US" sz="2700" dirty="0"/>
            </a:br>
            <a:endParaRPr lang="en-US" dirty="0"/>
          </a:p>
        </p:txBody>
      </p:sp>
      <p:sp>
        <p:nvSpPr>
          <p:cNvPr id="3" name="Content Placeholder 2"/>
          <p:cNvSpPr>
            <a:spLocks noGrp="1"/>
          </p:cNvSpPr>
          <p:nvPr>
            <p:ph idx="1"/>
          </p:nvPr>
        </p:nvSpPr>
        <p:spPr>
          <a:xfrm>
            <a:off x="211667" y="1600200"/>
            <a:ext cx="8475133" cy="4758267"/>
          </a:xfrm>
        </p:spPr>
        <p:txBody>
          <a:bodyPr>
            <a:normAutofit/>
          </a:bodyPr>
          <a:lstStyle/>
          <a:p>
            <a:pPr lvl="1"/>
            <a:r>
              <a:rPr lang="en-US" sz="2400" b="1" dirty="0" smtClean="0"/>
              <a:t>Photoautotrophs</a:t>
            </a:r>
            <a:r>
              <a:rPr lang="en-US" sz="2400" dirty="0" smtClean="0"/>
              <a:t> harness sunlight for energy and use CO</a:t>
            </a:r>
            <a:r>
              <a:rPr lang="en-US" sz="2400" baseline="-25000" dirty="0" smtClean="0"/>
              <a:t>2</a:t>
            </a:r>
            <a:r>
              <a:rPr lang="en-US" sz="2400" dirty="0" smtClean="0"/>
              <a:t> for carbon.</a:t>
            </a:r>
          </a:p>
          <a:p>
            <a:pPr lvl="1"/>
            <a:endParaRPr lang="en-US" sz="2400" dirty="0" smtClean="0"/>
          </a:p>
          <a:p>
            <a:pPr lvl="1"/>
            <a:r>
              <a:rPr lang="en-US" sz="2400" b="1" dirty="0" err="1" smtClean="0"/>
              <a:t>Photoheterotrophs</a:t>
            </a:r>
            <a:r>
              <a:rPr lang="en-US" sz="2400" dirty="0" smtClean="0"/>
              <a:t> obtain energy from sunlight but get their carbon atoms from organic sources.</a:t>
            </a:r>
          </a:p>
          <a:p>
            <a:pPr lvl="1"/>
            <a:endParaRPr lang="en-US" sz="2400" dirty="0" smtClean="0"/>
          </a:p>
          <a:p>
            <a:pPr lvl="1"/>
            <a:r>
              <a:rPr lang="en-US" sz="2400" b="1" dirty="0" smtClean="0"/>
              <a:t>Chemoautotrophs</a:t>
            </a:r>
            <a:r>
              <a:rPr lang="en-US" sz="2400" dirty="0" smtClean="0"/>
              <a:t> harvest energy from inorganic chemicals and use carbon from CO</a:t>
            </a:r>
            <a:r>
              <a:rPr lang="en-US" sz="2400" baseline="-25000" dirty="0" smtClean="0"/>
              <a:t>2</a:t>
            </a:r>
            <a:r>
              <a:rPr lang="en-US" sz="2400" dirty="0" smtClean="0"/>
              <a:t> to make organic molecules. </a:t>
            </a:r>
          </a:p>
          <a:p>
            <a:pPr lvl="1"/>
            <a:endParaRPr lang="en-US" sz="2400" dirty="0" smtClean="0"/>
          </a:p>
          <a:p>
            <a:pPr lvl="1"/>
            <a:r>
              <a:rPr lang="en-US" sz="2400" b="1" dirty="0" err="1" smtClean="0"/>
              <a:t>Chemoheterotrophs</a:t>
            </a:r>
            <a:r>
              <a:rPr lang="en-US" sz="2400" dirty="0" smtClean="0"/>
              <a:t> acquire energy and carbon from organic molecules.</a:t>
            </a:r>
            <a:endParaRPr lang="en-US" sz="2400" dirty="0"/>
          </a:p>
        </p:txBody>
      </p:sp>
    </p:spTree>
    <p:extLst>
      <p:ext uri="{BB962C8B-B14F-4D97-AF65-F5344CB8AC3E}">
        <p14:creationId xmlns:p14="http://schemas.microsoft.com/office/powerpoint/2010/main" val="13426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_04_0ProkNutrition-U.jpg"/>
          <p:cNvPicPr>
            <a:picLocks noChangeAspect="1"/>
          </p:cNvPicPr>
          <p:nvPr/>
        </p:nvPicPr>
        <p:blipFill rotWithShape="1">
          <a:blip r:embed="rId3" cstate="email">
            <a:extLst>
              <a:ext uri="{28A0092B-C50C-407E-A947-70E740481C1C}">
                <a14:useLocalDpi xmlns:a14="http://schemas.microsoft.com/office/drawing/2010/main" val="0"/>
              </a:ext>
            </a:extLst>
          </a:blip>
          <a:srcRect b="2532"/>
          <a:stretch/>
        </p:blipFill>
        <p:spPr>
          <a:xfrm>
            <a:off x="298704" y="539496"/>
            <a:ext cx="8546592" cy="563270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16.4-0</a:t>
            </a:r>
            <a:endParaRPr lang="en-US" sz="1200" dirty="0">
              <a:latin typeface="Arial" charset="0"/>
            </a:endParaRPr>
          </a:p>
        </p:txBody>
      </p:sp>
      <p:sp>
        <p:nvSpPr>
          <p:cNvPr id="27" name="Text Box 31"/>
          <p:cNvSpPr txBox="1">
            <a:spLocks noChangeArrowheads="1"/>
          </p:cNvSpPr>
          <p:nvPr/>
        </p:nvSpPr>
        <p:spPr bwMode="auto">
          <a:xfrm>
            <a:off x="2567563" y="898685"/>
            <a:ext cx="7694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Sunlight</a:t>
            </a:r>
            <a:endParaRPr lang="en-US" sz="1500" dirty="0">
              <a:solidFill>
                <a:srgbClr val="000000"/>
              </a:solidFill>
              <a:latin typeface="Arial" charset="0"/>
            </a:endParaRPr>
          </a:p>
        </p:txBody>
      </p:sp>
      <p:sp>
        <p:nvSpPr>
          <p:cNvPr id="7" name="Text Box 31"/>
          <p:cNvSpPr txBox="1">
            <a:spLocks noChangeArrowheads="1"/>
          </p:cNvSpPr>
          <p:nvPr/>
        </p:nvSpPr>
        <p:spPr bwMode="auto">
          <a:xfrm>
            <a:off x="6369097" y="873285"/>
            <a:ext cx="962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Chemicals</a:t>
            </a:r>
            <a:endParaRPr lang="en-US" sz="1500" dirty="0">
              <a:solidFill>
                <a:srgbClr val="000000"/>
              </a:solidFill>
              <a:latin typeface="Arial" charset="0"/>
            </a:endParaRPr>
          </a:p>
        </p:txBody>
      </p:sp>
      <p:sp>
        <p:nvSpPr>
          <p:cNvPr id="8" name="Text Box 31"/>
          <p:cNvSpPr txBox="1">
            <a:spLocks noChangeArrowheads="1"/>
          </p:cNvSpPr>
          <p:nvPr/>
        </p:nvSpPr>
        <p:spPr bwMode="auto">
          <a:xfrm>
            <a:off x="1102830" y="1245818"/>
            <a:ext cx="15493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Photoautotrophs</a:t>
            </a:r>
            <a:endParaRPr lang="en-US" sz="1500" dirty="0">
              <a:solidFill>
                <a:srgbClr val="000000"/>
              </a:solidFill>
              <a:latin typeface="Arial" charset="0"/>
            </a:endParaRPr>
          </a:p>
        </p:txBody>
      </p:sp>
      <p:sp>
        <p:nvSpPr>
          <p:cNvPr id="9" name="Text Box 31"/>
          <p:cNvSpPr txBox="1">
            <a:spLocks noChangeArrowheads="1"/>
          </p:cNvSpPr>
          <p:nvPr/>
        </p:nvSpPr>
        <p:spPr bwMode="auto">
          <a:xfrm>
            <a:off x="5014430" y="1245819"/>
            <a:ext cx="16563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Chemoautotrophs</a:t>
            </a:r>
            <a:endParaRPr lang="en-US" sz="1500" dirty="0">
              <a:solidFill>
                <a:srgbClr val="000000"/>
              </a:solidFill>
              <a:latin typeface="Arial" charset="0"/>
            </a:endParaRPr>
          </a:p>
        </p:txBody>
      </p:sp>
      <p:sp>
        <p:nvSpPr>
          <p:cNvPr id="10" name="Text Box 31"/>
          <p:cNvSpPr txBox="1">
            <a:spLocks noChangeArrowheads="1"/>
          </p:cNvSpPr>
          <p:nvPr/>
        </p:nvSpPr>
        <p:spPr bwMode="auto">
          <a:xfrm>
            <a:off x="1111296" y="3091551"/>
            <a:ext cx="10967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i="1" dirty="0" err="1" smtClean="0">
                <a:solidFill>
                  <a:srgbClr val="000000"/>
                </a:solidFill>
                <a:latin typeface="Arial" charset="0"/>
              </a:rPr>
              <a:t>Oscillatoria</a:t>
            </a:r>
            <a:endParaRPr lang="en-US" sz="1500" i="1" dirty="0">
              <a:solidFill>
                <a:srgbClr val="000000"/>
              </a:solidFill>
              <a:latin typeface="Arial" charset="0"/>
            </a:endParaRPr>
          </a:p>
        </p:txBody>
      </p:sp>
      <p:sp>
        <p:nvSpPr>
          <p:cNvPr id="11" name="Text Box 31"/>
          <p:cNvSpPr txBox="1">
            <a:spLocks noChangeArrowheads="1"/>
          </p:cNvSpPr>
          <p:nvPr/>
        </p:nvSpPr>
        <p:spPr bwMode="auto">
          <a:xfrm>
            <a:off x="5014430" y="3083085"/>
            <a:ext cx="31852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Unidentified “rock-eating” bacteria</a:t>
            </a:r>
            <a:endParaRPr lang="en-US" sz="1500" dirty="0">
              <a:solidFill>
                <a:srgbClr val="000000"/>
              </a:solidFill>
              <a:latin typeface="Arial" charset="0"/>
            </a:endParaRPr>
          </a:p>
        </p:txBody>
      </p:sp>
      <p:sp>
        <p:nvSpPr>
          <p:cNvPr id="12" name="Text Box 31"/>
          <p:cNvSpPr txBox="1">
            <a:spLocks noChangeArrowheads="1"/>
          </p:cNvSpPr>
          <p:nvPr/>
        </p:nvSpPr>
        <p:spPr bwMode="auto">
          <a:xfrm>
            <a:off x="1094362" y="3413285"/>
            <a:ext cx="17311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err="1" smtClean="0">
                <a:solidFill>
                  <a:srgbClr val="000000"/>
                </a:solidFill>
                <a:latin typeface="Arial" charset="0"/>
              </a:rPr>
              <a:t>Photoheterotrophs</a:t>
            </a:r>
            <a:endParaRPr lang="en-US" sz="1500" dirty="0">
              <a:solidFill>
                <a:srgbClr val="000000"/>
              </a:solidFill>
              <a:latin typeface="Arial" charset="0"/>
            </a:endParaRPr>
          </a:p>
        </p:txBody>
      </p:sp>
      <p:sp>
        <p:nvSpPr>
          <p:cNvPr id="13" name="Text Box 31"/>
          <p:cNvSpPr txBox="1">
            <a:spLocks noChangeArrowheads="1"/>
          </p:cNvSpPr>
          <p:nvPr/>
        </p:nvSpPr>
        <p:spPr bwMode="auto">
          <a:xfrm>
            <a:off x="5005963" y="3616486"/>
            <a:ext cx="18382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err="1" smtClean="0">
                <a:solidFill>
                  <a:srgbClr val="000000"/>
                </a:solidFill>
                <a:latin typeface="Arial" charset="0"/>
              </a:rPr>
              <a:t>Chemoheterotrophs</a:t>
            </a:r>
            <a:endParaRPr lang="en-US" sz="1500" dirty="0">
              <a:solidFill>
                <a:srgbClr val="000000"/>
              </a:solidFill>
              <a:latin typeface="Arial" charset="0"/>
            </a:endParaRPr>
          </a:p>
        </p:txBody>
      </p:sp>
      <p:sp>
        <p:nvSpPr>
          <p:cNvPr id="14" name="Text Box 31"/>
          <p:cNvSpPr txBox="1">
            <a:spLocks noChangeArrowheads="1"/>
          </p:cNvSpPr>
          <p:nvPr/>
        </p:nvSpPr>
        <p:spPr bwMode="auto">
          <a:xfrm>
            <a:off x="1111297" y="5834751"/>
            <a:ext cx="19618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i="1" dirty="0" err="1" smtClean="0">
                <a:solidFill>
                  <a:srgbClr val="000000"/>
                </a:solidFill>
                <a:latin typeface="Arial" charset="0"/>
              </a:rPr>
              <a:t>Rhodopseudomonas</a:t>
            </a:r>
            <a:endParaRPr lang="en-US" sz="1500" i="1" dirty="0">
              <a:solidFill>
                <a:srgbClr val="000000"/>
              </a:solidFill>
              <a:latin typeface="Arial" charset="0"/>
            </a:endParaRPr>
          </a:p>
        </p:txBody>
      </p:sp>
      <p:sp>
        <p:nvSpPr>
          <p:cNvPr id="15" name="Text Box 31"/>
          <p:cNvSpPr txBox="1">
            <a:spLocks noChangeArrowheads="1"/>
          </p:cNvSpPr>
          <p:nvPr/>
        </p:nvSpPr>
        <p:spPr bwMode="auto">
          <a:xfrm>
            <a:off x="5022896" y="5445284"/>
            <a:ext cx="22828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i="1" dirty="0" smtClean="0">
                <a:solidFill>
                  <a:srgbClr val="000000"/>
                </a:solidFill>
                <a:latin typeface="Arial" charset="0"/>
              </a:rPr>
              <a:t>Salmonella </a:t>
            </a:r>
            <a:r>
              <a:rPr lang="en-US" sz="1500" i="1" dirty="0" err="1" smtClean="0">
                <a:solidFill>
                  <a:srgbClr val="000000"/>
                </a:solidFill>
                <a:latin typeface="Arial" charset="0"/>
              </a:rPr>
              <a:t>typhimurium</a:t>
            </a:r>
            <a:endParaRPr lang="en-US" sz="1500" i="1" dirty="0">
              <a:solidFill>
                <a:srgbClr val="000000"/>
              </a:solidFill>
              <a:latin typeface="Arial" charset="0"/>
            </a:endParaRPr>
          </a:p>
        </p:txBody>
      </p:sp>
      <p:sp>
        <p:nvSpPr>
          <p:cNvPr id="16" name="Text Box 31"/>
          <p:cNvSpPr txBox="1">
            <a:spLocks noChangeArrowheads="1"/>
          </p:cNvSpPr>
          <p:nvPr/>
        </p:nvSpPr>
        <p:spPr bwMode="auto">
          <a:xfrm rot="16200000">
            <a:off x="-167171" y="4624018"/>
            <a:ext cx="18703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Organic compounds</a:t>
            </a:r>
            <a:endParaRPr lang="en-US" sz="1500" dirty="0">
              <a:solidFill>
                <a:srgbClr val="000000"/>
              </a:solidFill>
              <a:latin typeface="Arial" charset="0"/>
            </a:endParaRPr>
          </a:p>
        </p:txBody>
      </p:sp>
      <p:sp>
        <p:nvSpPr>
          <p:cNvPr id="17" name="Text Box 31"/>
          <p:cNvSpPr txBox="1">
            <a:spLocks noChangeArrowheads="1"/>
          </p:cNvSpPr>
          <p:nvPr/>
        </p:nvSpPr>
        <p:spPr bwMode="auto">
          <a:xfrm rot="16200000">
            <a:off x="596149" y="2177152"/>
            <a:ext cx="3598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500" dirty="0" smtClean="0">
                <a:solidFill>
                  <a:srgbClr val="000000"/>
                </a:solidFill>
                <a:latin typeface="Arial" charset="0"/>
              </a:rPr>
              <a:t>CO</a:t>
            </a:r>
            <a:r>
              <a:rPr lang="en-US" sz="1500" baseline="-25000" dirty="0" smtClean="0">
                <a:solidFill>
                  <a:srgbClr val="000000"/>
                </a:solidFill>
                <a:latin typeface="Arial" charset="0"/>
              </a:rPr>
              <a:t>2</a:t>
            </a:r>
            <a:endParaRPr lang="en-US" sz="1500" baseline="-25000" dirty="0">
              <a:solidFill>
                <a:srgbClr val="000000"/>
              </a:solidFill>
              <a:latin typeface="Arial" charset="0"/>
            </a:endParaRPr>
          </a:p>
        </p:txBody>
      </p:sp>
      <p:sp>
        <p:nvSpPr>
          <p:cNvPr id="18" name="Text Box 31"/>
          <p:cNvSpPr txBox="1">
            <a:spLocks noChangeArrowheads="1"/>
          </p:cNvSpPr>
          <p:nvPr/>
        </p:nvSpPr>
        <p:spPr bwMode="auto">
          <a:xfrm rot="16200000">
            <a:off x="-323106" y="3533365"/>
            <a:ext cx="16036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700" cap="small" dirty="0" smtClean="0">
                <a:solidFill>
                  <a:srgbClr val="000000"/>
                </a:solidFill>
                <a:latin typeface="Arial" charset="0"/>
              </a:rPr>
              <a:t>Carbon source</a:t>
            </a:r>
            <a:endParaRPr lang="en-US" sz="1700" cap="small" dirty="0">
              <a:solidFill>
                <a:srgbClr val="000000"/>
              </a:solidFill>
              <a:latin typeface="Arial" charset="0"/>
            </a:endParaRPr>
          </a:p>
        </p:txBody>
      </p:sp>
      <p:sp>
        <p:nvSpPr>
          <p:cNvPr id="19" name="Text Box 31"/>
          <p:cNvSpPr txBox="1">
            <a:spLocks noChangeArrowheads="1"/>
          </p:cNvSpPr>
          <p:nvPr/>
        </p:nvSpPr>
        <p:spPr bwMode="auto">
          <a:xfrm>
            <a:off x="4108497" y="576955"/>
            <a:ext cx="15723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700" cap="small" dirty="0" smtClean="0">
                <a:solidFill>
                  <a:srgbClr val="000000"/>
                </a:solidFill>
                <a:latin typeface="Arial" charset="0"/>
              </a:rPr>
              <a:t>Energy source</a:t>
            </a:r>
            <a:endParaRPr lang="en-US" sz="1700" cap="small" dirty="0">
              <a:solidFill>
                <a:srgbClr val="000000"/>
              </a:solidFill>
              <a:latin typeface="Arial" charset="0"/>
            </a:endParaRPr>
          </a:p>
        </p:txBody>
      </p:sp>
    </p:spTree>
    <p:extLst>
      <p:ext uri="{BB962C8B-B14F-4D97-AF65-F5344CB8AC3E}">
        <p14:creationId xmlns:p14="http://schemas.microsoft.com/office/powerpoint/2010/main" val="11213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#4. Create and complete this chart: </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254258365"/>
              </p:ext>
            </p:extLst>
          </p:nvPr>
        </p:nvGraphicFramePr>
        <p:xfrm>
          <a:off x="628650" y="3048000"/>
          <a:ext cx="8058150" cy="2915919"/>
        </p:xfrm>
        <a:graphic>
          <a:graphicData uri="http://schemas.openxmlformats.org/drawingml/2006/table">
            <a:tbl>
              <a:tblPr firstRow="1" bandRow="1">
                <a:tableStyleId>{5C22544A-7EE6-4342-B048-85BDC9FD1C3A}</a:tableStyleId>
              </a:tblPr>
              <a:tblGrid>
                <a:gridCol w="2686050"/>
                <a:gridCol w="2686050"/>
                <a:gridCol w="2686050"/>
              </a:tblGrid>
              <a:tr h="657859">
                <a:tc>
                  <a:txBody>
                    <a:bodyPr/>
                    <a:lstStyle/>
                    <a:p>
                      <a:endParaRPr lang="en-US" dirty="0"/>
                    </a:p>
                  </a:txBody>
                  <a:tcPr/>
                </a:tc>
                <a:tc>
                  <a:txBody>
                    <a:bodyPr/>
                    <a:lstStyle/>
                    <a:p>
                      <a:pPr algn="ctr"/>
                      <a:r>
                        <a:rPr lang="en-US" dirty="0" smtClean="0"/>
                        <a:t>Source of Energy </a:t>
                      </a:r>
                      <a:endParaRPr lang="en-US" dirty="0"/>
                    </a:p>
                  </a:txBody>
                  <a:tcPr/>
                </a:tc>
                <a:tc>
                  <a:txBody>
                    <a:bodyPr/>
                    <a:lstStyle/>
                    <a:p>
                      <a:pPr algn="ctr"/>
                      <a:r>
                        <a:rPr lang="en-US" dirty="0" smtClean="0"/>
                        <a:t>Source</a:t>
                      </a:r>
                      <a:r>
                        <a:rPr lang="en-US" baseline="0" dirty="0" smtClean="0"/>
                        <a:t> of Carbon </a:t>
                      </a:r>
                      <a:endParaRPr lang="en-US" dirty="0"/>
                    </a:p>
                  </a:txBody>
                  <a:tcPr/>
                </a:tc>
              </a:tr>
              <a:tr h="564515">
                <a:tc>
                  <a:txBody>
                    <a:bodyPr/>
                    <a:lstStyle/>
                    <a:p>
                      <a:r>
                        <a:rPr lang="en-US" dirty="0" smtClean="0"/>
                        <a:t>Photoautotroph</a:t>
                      </a:r>
                      <a:endParaRPr lang="en-US" dirty="0"/>
                    </a:p>
                  </a:txBody>
                  <a:tcPr/>
                </a:tc>
                <a:tc>
                  <a:txBody>
                    <a:bodyPr/>
                    <a:lstStyle/>
                    <a:p>
                      <a:endParaRPr lang="en-US"/>
                    </a:p>
                  </a:txBody>
                  <a:tcPr/>
                </a:tc>
                <a:tc>
                  <a:txBody>
                    <a:bodyPr/>
                    <a:lstStyle/>
                    <a:p>
                      <a:endParaRPr lang="en-US"/>
                    </a:p>
                  </a:txBody>
                  <a:tcPr/>
                </a:tc>
              </a:tr>
              <a:tr h="564515">
                <a:tc>
                  <a:txBody>
                    <a:bodyPr/>
                    <a:lstStyle/>
                    <a:p>
                      <a:r>
                        <a:rPr lang="en-US" dirty="0" smtClean="0"/>
                        <a:t>Chemoautotroph</a:t>
                      </a:r>
                      <a:endParaRPr lang="en-US" dirty="0"/>
                    </a:p>
                  </a:txBody>
                  <a:tcPr/>
                </a:tc>
                <a:tc>
                  <a:txBody>
                    <a:bodyPr/>
                    <a:lstStyle/>
                    <a:p>
                      <a:endParaRPr lang="en-US" dirty="0"/>
                    </a:p>
                  </a:txBody>
                  <a:tcPr/>
                </a:tc>
                <a:tc>
                  <a:txBody>
                    <a:bodyPr/>
                    <a:lstStyle/>
                    <a:p>
                      <a:endParaRPr lang="en-US"/>
                    </a:p>
                  </a:txBody>
                  <a:tcPr/>
                </a:tc>
              </a:tr>
              <a:tr h="564515">
                <a:tc>
                  <a:txBody>
                    <a:bodyPr/>
                    <a:lstStyle/>
                    <a:p>
                      <a:r>
                        <a:rPr lang="en-US" dirty="0" err="1" smtClean="0"/>
                        <a:t>Photoheterotroph</a:t>
                      </a:r>
                      <a:endParaRPr lang="en-US" dirty="0"/>
                    </a:p>
                  </a:txBody>
                  <a:tcPr/>
                </a:tc>
                <a:tc>
                  <a:txBody>
                    <a:bodyPr/>
                    <a:lstStyle/>
                    <a:p>
                      <a:endParaRPr lang="en-US"/>
                    </a:p>
                  </a:txBody>
                  <a:tcPr/>
                </a:tc>
                <a:tc>
                  <a:txBody>
                    <a:bodyPr/>
                    <a:lstStyle/>
                    <a:p>
                      <a:endParaRPr lang="en-US"/>
                    </a:p>
                  </a:txBody>
                  <a:tcPr/>
                </a:tc>
              </a:tr>
              <a:tr h="564515">
                <a:tc>
                  <a:txBody>
                    <a:bodyPr/>
                    <a:lstStyle/>
                    <a:p>
                      <a:r>
                        <a:rPr lang="en-US" dirty="0" err="1" smtClean="0"/>
                        <a:t>Chemoheterotroph</a:t>
                      </a:r>
                      <a:r>
                        <a:rPr lang="en-US" baseline="0" dirty="0" smtClean="0"/>
                        <a:t> </a:t>
                      </a:r>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4063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7886700" cy="4351338"/>
          </a:xfrm>
        </p:spPr>
        <p:txBody>
          <a:bodyPr>
            <a:normAutofit/>
          </a:bodyPr>
          <a:lstStyle/>
          <a:p>
            <a:r>
              <a:rPr lang="en-US" dirty="0" smtClean="0"/>
              <a:t>Some prokaryotes form specialized cells called </a:t>
            </a:r>
            <a:r>
              <a:rPr lang="en-US" b="1" dirty="0" smtClean="0"/>
              <a:t>endospores</a:t>
            </a:r>
            <a:r>
              <a:rPr lang="en-US" dirty="0" smtClean="0"/>
              <a:t> that remain dormant through harsh conditions.</a:t>
            </a:r>
          </a:p>
          <a:p>
            <a:pPr marL="0" indent="0">
              <a:buNone/>
            </a:pPr>
            <a:endParaRPr lang="en-US" dirty="0" smtClean="0"/>
          </a:p>
        </p:txBody>
      </p:sp>
      <p:pic>
        <p:nvPicPr>
          <p:cNvPr id="2" name="Picture 1"/>
          <p:cNvPicPr>
            <a:picLocks noChangeAspect="1"/>
          </p:cNvPicPr>
          <p:nvPr/>
        </p:nvPicPr>
        <p:blipFill>
          <a:blip r:embed="rId3"/>
          <a:stretch>
            <a:fillRect/>
          </a:stretch>
        </p:blipFill>
        <p:spPr>
          <a:xfrm>
            <a:off x="2285680" y="1714260"/>
            <a:ext cx="5943919" cy="4457940"/>
          </a:xfrm>
          <a:prstGeom prst="rect">
            <a:avLst/>
          </a:prstGeom>
        </p:spPr>
      </p:pic>
    </p:spTree>
    <p:extLst>
      <p:ext uri="{BB962C8B-B14F-4D97-AF65-F5344CB8AC3E}">
        <p14:creationId xmlns:p14="http://schemas.microsoft.com/office/powerpoint/2010/main" val="102636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6131"/>
            <a:ext cx="7886700" cy="4351338"/>
          </a:xfrm>
        </p:spPr>
        <p:txBody>
          <a:bodyPr>
            <a:normAutofit/>
          </a:bodyPr>
          <a:lstStyle/>
          <a:p>
            <a:r>
              <a:rPr lang="en-US" dirty="0" smtClean="0"/>
              <a:t>The cell wall of many prokaryotes is covered by a </a:t>
            </a:r>
            <a:r>
              <a:rPr lang="en-US" b="1" dirty="0" smtClean="0"/>
              <a:t>capsule</a:t>
            </a:r>
            <a:r>
              <a:rPr lang="en-US" dirty="0" smtClean="0"/>
              <a:t>, a sticky layer of polysaccharides or protein.</a:t>
            </a:r>
          </a:p>
          <a:p>
            <a:endParaRPr lang="en-US" dirty="0" smtClean="0"/>
          </a:p>
        </p:txBody>
      </p:sp>
      <p:pic>
        <p:nvPicPr>
          <p:cNvPr id="2" name="Picture 1"/>
          <p:cNvPicPr>
            <a:picLocks noChangeAspect="1"/>
          </p:cNvPicPr>
          <p:nvPr/>
        </p:nvPicPr>
        <p:blipFill>
          <a:blip r:embed="rId3"/>
          <a:stretch>
            <a:fillRect/>
          </a:stretch>
        </p:blipFill>
        <p:spPr>
          <a:xfrm>
            <a:off x="2057400" y="2343150"/>
            <a:ext cx="5410838" cy="4058129"/>
          </a:xfrm>
          <a:prstGeom prst="rect">
            <a:avLst/>
          </a:prstGeom>
        </p:spPr>
      </p:pic>
    </p:spTree>
    <p:extLst>
      <p:ext uri="{BB962C8B-B14F-4D97-AF65-F5344CB8AC3E}">
        <p14:creationId xmlns:p14="http://schemas.microsoft.com/office/powerpoint/2010/main" val="287411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9800" y="2895600"/>
            <a:ext cx="6317720" cy="3962400"/>
          </a:xfrm>
          <a:prstGeom prst="rect">
            <a:avLst/>
          </a:prstGeom>
        </p:spPr>
      </p:pic>
      <p:sp>
        <p:nvSpPr>
          <p:cNvPr id="3" name="Content Placeholder 2"/>
          <p:cNvSpPr>
            <a:spLocks noGrp="1"/>
          </p:cNvSpPr>
          <p:nvPr>
            <p:ph idx="1"/>
          </p:nvPr>
        </p:nvSpPr>
        <p:spPr>
          <a:xfrm>
            <a:off x="228600" y="228600"/>
            <a:ext cx="7886700" cy="4351338"/>
          </a:xfrm>
        </p:spPr>
        <p:txBody>
          <a:bodyPr>
            <a:normAutofit/>
          </a:bodyPr>
          <a:lstStyle/>
          <a:p>
            <a:r>
              <a:rPr lang="en-US" dirty="0" smtClean="0"/>
              <a:t>Some prokaryotes have external structures that extend beyond the cell wall</a:t>
            </a:r>
          </a:p>
          <a:p>
            <a:endParaRPr lang="en-US" dirty="0" smtClean="0"/>
          </a:p>
          <a:p>
            <a:pPr lvl="1"/>
            <a:r>
              <a:rPr lang="en-US" b="1" dirty="0" smtClean="0"/>
              <a:t>Flagella</a:t>
            </a:r>
            <a:r>
              <a:rPr lang="en-US" dirty="0" smtClean="0"/>
              <a:t> are adaptations that enable them to move about in response to chemical or physical signals in their environment.</a:t>
            </a:r>
          </a:p>
          <a:p>
            <a:pPr lvl="1"/>
            <a:endParaRPr lang="en-US" dirty="0" smtClean="0"/>
          </a:p>
          <a:p>
            <a:pPr lvl="1"/>
            <a:r>
              <a:rPr lang="en-US" dirty="0" err="1" smtClean="0"/>
              <a:t>Hairlike</a:t>
            </a:r>
            <a:r>
              <a:rPr lang="en-US" dirty="0" smtClean="0"/>
              <a:t> projections called </a:t>
            </a:r>
            <a:r>
              <a:rPr lang="en-US" b="1" dirty="0" smtClean="0"/>
              <a:t>fimbriae</a:t>
            </a:r>
            <a:r>
              <a:rPr lang="en-US" dirty="0" smtClean="0"/>
              <a:t> enable prokaryotes to stick</a:t>
            </a:r>
          </a:p>
        </p:txBody>
      </p:sp>
    </p:spTree>
    <p:extLst>
      <p:ext uri="{BB962C8B-B14F-4D97-AF65-F5344CB8AC3E}">
        <p14:creationId xmlns:p14="http://schemas.microsoft.com/office/powerpoint/2010/main" val="303042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7886700" cy="5638800"/>
          </a:xfrm>
        </p:spPr>
        <p:txBody>
          <a:bodyPr>
            <a:normAutofit/>
          </a:bodyPr>
          <a:lstStyle/>
          <a:p>
            <a:r>
              <a:rPr lang="en-US" dirty="0" smtClean="0"/>
              <a:t>Nearly all prokaryotes have a </a:t>
            </a:r>
            <a:r>
              <a:rPr lang="en-US" b="1" dirty="0" smtClean="0"/>
              <a:t>cell wall</a:t>
            </a:r>
            <a:r>
              <a:rPr lang="en-US" dirty="0" smtClean="0"/>
              <a:t>. </a:t>
            </a:r>
          </a:p>
          <a:p>
            <a:pPr marL="0" indent="0">
              <a:buNone/>
            </a:pPr>
            <a:endParaRPr lang="en-US" dirty="0" smtClean="0"/>
          </a:p>
          <a:p>
            <a:r>
              <a:rPr lang="en-US" dirty="0" smtClean="0"/>
              <a:t>When stained with </a:t>
            </a:r>
            <a:r>
              <a:rPr lang="en-US" b="1" dirty="0" smtClean="0"/>
              <a:t>Gram stain</a:t>
            </a:r>
            <a:r>
              <a:rPr lang="en-US" dirty="0" smtClean="0"/>
              <a:t>, cell walls of bacteria are either</a:t>
            </a:r>
          </a:p>
          <a:p>
            <a:pPr lvl="1"/>
            <a:endParaRPr lang="en-US" dirty="0" smtClean="0"/>
          </a:p>
          <a:p>
            <a:pPr lvl="1"/>
            <a:r>
              <a:rPr lang="en-US" dirty="0" smtClean="0"/>
              <a:t>gram-positive, with simpler cell walls containing </a:t>
            </a:r>
            <a:r>
              <a:rPr lang="en-US" b="1" dirty="0" smtClean="0"/>
              <a:t>peptidoglycan</a:t>
            </a:r>
            <a:endParaRPr lang="en-US" dirty="0"/>
          </a:p>
          <a:p>
            <a:pPr lvl="1"/>
            <a:endParaRPr lang="en-US" dirty="0" smtClean="0"/>
          </a:p>
          <a:p>
            <a:pPr lvl="1"/>
            <a:r>
              <a:rPr lang="en-US" dirty="0"/>
              <a:t>g</a:t>
            </a:r>
            <a:r>
              <a:rPr lang="en-US" dirty="0" smtClean="0"/>
              <a:t>ram-negative, </a:t>
            </a:r>
          </a:p>
          <a:p>
            <a:pPr marL="457200" lvl="1" indent="0">
              <a:buNone/>
            </a:pPr>
            <a:r>
              <a:rPr lang="en-US" dirty="0" smtClean="0"/>
              <a:t>with less peptidoglycan. </a:t>
            </a:r>
          </a:p>
          <a:p>
            <a:pPr marL="457200" lvl="1" indent="0">
              <a:buNone/>
            </a:pPr>
            <a:r>
              <a:rPr lang="en-US" dirty="0" smtClean="0"/>
              <a:t>These bacteria are more </a:t>
            </a:r>
          </a:p>
          <a:p>
            <a:pPr marL="457200" lvl="1" indent="0">
              <a:buNone/>
            </a:pPr>
            <a:r>
              <a:rPr lang="en-US" dirty="0" smtClean="0"/>
              <a:t>complex and more likely to </a:t>
            </a:r>
          </a:p>
          <a:p>
            <a:pPr marL="457200" lvl="1" indent="0">
              <a:buNone/>
            </a:pPr>
            <a:r>
              <a:rPr lang="en-US" dirty="0" smtClean="0"/>
              <a:t>cause disease.</a:t>
            </a:r>
            <a:endParaRPr lang="en-US" dirty="0"/>
          </a:p>
        </p:txBody>
      </p:sp>
      <p:pic>
        <p:nvPicPr>
          <p:cNvPr id="5" name="Picture 4"/>
          <p:cNvPicPr>
            <a:picLocks noChangeAspect="1"/>
          </p:cNvPicPr>
          <p:nvPr/>
        </p:nvPicPr>
        <p:blipFill>
          <a:blip r:embed="rId3"/>
          <a:stretch>
            <a:fillRect/>
          </a:stretch>
        </p:blipFill>
        <p:spPr>
          <a:xfrm>
            <a:off x="4953000" y="3429000"/>
            <a:ext cx="3603048" cy="3170195"/>
          </a:xfrm>
          <a:prstGeom prst="rect">
            <a:avLst/>
          </a:prstGeom>
        </p:spPr>
      </p:pic>
    </p:spTree>
    <p:extLst>
      <p:ext uri="{BB962C8B-B14F-4D97-AF65-F5344CB8AC3E}">
        <p14:creationId xmlns:p14="http://schemas.microsoft.com/office/powerpoint/2010/main" val="82418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#5. What color is gram-positive bacteria? </a:t>
            </a:r>
          </a:p>
          <a:p>
            <a:pPr marL="0" indent="0">
              <a:buNone/>
            </a:pPr>
            <a:endParaRPr lang="en-US" dirty="0"/>
          </a:p>
          <a:p>
            <a:pPr marL="0" indent="0">
              <a:buNone/>
            </a:pPr>
            <a:r>
              <a:rPr lang="en-US" dirty="0" smtClean="0"/>
              <a:t>What color is gram-negative bacteria?</a:t>
            </a:r>
          </a:p>
          <a:p>
            <a:pPr marL="0" indent="0">
              <a:buNone/>
            </a:pPr>
            <a:endParaRPr lang="en-US" dirty="0"/>
          </a:p>
          <a:p>
            <a:pPr marL="0" indent="0">
              <a:buNone/>
            </a:pPr>
            <a:r>
              <a:rPr lang="en-US" dirty="0" smtClean="0"/>
              <a:t>Which type is more likely to cause disease?</a:t>
            </a:r>
            <a:endParaRPr lang="en-US" dirty="0"/>
          </a:p>
        </p:txBody>
      </p:sp>
    </p:spTree>
    <p:extLst>
      <p:ext uri="{BB962C8B-B14F-4D97-AF65-F5344CB8AC3E}">
        <p14:creationId xmlns:p14="http://schemas.microsoft.com/office/powerpoint/2010/main" val="3313651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096000"/>
          </a:xfrm>
        </p:spPr>
        <p:txBody>
          <a:bodyPr/>
          <a:lstStyle/>
          <a:p>
            <a:pPr marL="0" indent="0">
              <a:buNone/>
            </a:pPr>
            <a:r>
              <a:rPr lang="en-US" sz="4000" b="1" dirty="0" smtClean="0"/>
              <a:t>Bacteria (</a:t>
            </a:r>
            <a:r>
              <a:rPr lang="en-US" sz="4000" b="1" dirty="0" err="1" smtClean="0"/>
              <a:t>eubacteria</a:t>
            </a:r>
            <a:r>
              <a:rPr lang="en-US" sz="4000" b="1" dirty="0" smtClean="0"/>
              <a:t>)</a:t>
            </a:r>
          </a:p>
          <a:p>
            <a:pPr marL="571500" indent="-571500">
              <a:buNone/>
            </a:pPr>
            <a:r>
              <a:rPr lang="en-US" dirty="0" smtClean="0"/>
              <a:t>	</a:t>
            </a:r>
            <a:r>
              <a:rPr lang="en-US" dirty="0"/>
              <a:t>-</a:t>
            </a:r>
            <a:r>
              <a:rPr lang="en-US" dirty="0" smtClean="0"/>
              <a:t>Most are unicellular though some species can aggregate into colonies.</a:t>
            </a:r>
          </a:p>
          <a:p>
            <a:pPr marL="571500" indent="-571500">
              <a:buNone/>
            </a:pPr>
            <a:r>
              <a:rPr lang="en-US" dirty="0" smtClean="0"/>
              <a:t>	</a:t>
            </a:r>
            <a:endParaRPr lang="en-US" dirty="0"/>
          </a:p>
        </p:txBody>
      </p:sp>
      <p:pic>
        <p:nvPicPr>
          <p:cNvPr id="4" name="Picture 4" descr="http://classes.midlandstech.edu/carterp/Courses/bio101/labquiz2/c04_04.jpg"/>
          <p:cNvPicPr>
            <a:picLocks noChangeAspect="1" noChangeArrowheads="1"/>
          </p:cNvPicPr>
          <p:nvPr/>
        </p:nvPicPr>
        <p:blipFill>
          <a:blip r:embed="rId3" cstate="print"/>
          <a:srcRect/>
          <a:stretch>
            <a:fillRect/>
          </a:stretch>
        </p:blipFill>
        <p:spPr bwMode="auto">
          <a:xfrm>
            <a:off x="1371600" y="2000250"/>
            <a:ext cx="6477000" cy="48577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415051"/>
            <a:ext cx="5029200" cy="4433424"/>
          </a:xfrm>
          <a:prstGeom prst="rect">
            <a:avLst/>
          </a:prstGeom>
        </p:spPr>
      </p:pic>
      <p:pic>
        <p:nvPicPr>
          <p:cNvPr id="5" name="Picture 4"/>
          <p:cNvPicPr>
            <a:picLocks noChangeAspect="1"/>
          </p:cNvPicPr>
          <p:nvPr/>
        </p:nvPicPr>
        <p:blipFill>
          <a:blip r:embed="rId3"/>
          <a:stretch>
            <a:fillRect/>
          </a:stretch>
        </p:blipFill>
        <p:spPr>
          <a:xfrm>
            <a:off x="4648200" y="381000"/>
            <a:ext cx="4286250" cy="2838450"/>
          </a:xfrm>
          <a:prstGeom prst="rect">
            <a:avLst/>
          </a:prstGeom>
        </p:spPr>
      </p:pic>
    </p:spTree>
    <p:extLst>
      <p:ext uri="{BB962C8B-B14F-4D97-AF65-F5344CB8AC3E}">
        <p14:creationId xmlns:p14="http://schemas.microsoft.com/office/powerpoint/2010/main" val="1566547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04-06_Prokaryotic_1"/>
          <p:cNvPicPr>
            <a:picLocks noChangeAspect="1" noChangeArrowheads="1"/>
          </p:cNvPicPr>
          <p:nvPr/>
        </p:nvPicPr>
        <p:blipFill>
          <a:blip r:embed="rId2" cstate="print"/>
          <a:srcRect/>
          <a:stretch>
            <a:fillRect/>
          </a:stretch>
        </p:blipFill>
        <p:spPr bwMode="auto">
          <a:xfrm>
            <a:off x="0" y="0"/>
            <a:ext cx="9144000" cy="5105400"/>
          </a:xfrm>
          <a:prstGeom prst="rect">
            <a:avLst/>
          </a:prstGeom>
          <a:noFill/>
        </p:spPr>
      </p:pic>
      <p:sp>
        <p:nvSpPr>
          <p:cNvPr id="30726" name="Text Box 6"/>
          <p:cNvSpPr txBox="1">
            <a:spLocks noChangeArrowheads="1"/>
          </p:cNvSpPr>
          <p:nvPr/>
        </p:nvSpPr>
        <p:spPr bwMode="auto">
          <a:xfrm>
            <a:off x="1905000" y="5791200"/>
            <a:ext cx="5562600" cy="701675"/>
          </a:xfrm>
          <a:prstGeom prst="rect">
            <a:avLst/>
          </a:prstGeom>
          <a:noFill/>
          <a:ln w="9525">
            <a:noFill/>
            <a:miter lim="800000"/>
            <a:headEnd/>
            <a:tailEnd/>
          </a:ln>
          <a:effectLst/>
        </p:spPr>
        <p:txBody>
          <a:bodyPr>
            <a:spAutoFit/>
          </a:bodyPr>
          <a:lstStyle/>
          <a:p>
            <a:pPr>
              <a:spcBef>
                <a:spcPct val="50000"/>
              </a:spcBef>
            </a:pPr>
            <a:r>
              <a:rPr lang="en-US" sz="4000"/>
              <a:t>Diagram of a bacterium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229600" cy="1066800"/>
          </a:xfrm>
        </p:spPr>
        <p:txBody>
          <a:bodyPr/>
          <a:lstStyle/>
          <a:p>
            <a:pPr>
              <a:buNone/>
            </a:pPr>
            <a:r>
              <a:rPr lang="en-US" dirty="0" smtClean="0"/>
              <a:t>	Eubacteria can be differentiated by their shape and the way they aggregate</a:t>
            </a:r>
            <a:endParaRPr lang="en-US" dirty="0"/>
          </a:p>
        </p:txBody>
      </p:sp>
      <p:pic>
        <p:nvPicPr>
          <p:cNvPr id="40962" name="Picture 2" descr="http://bio1151.nicerweb.net/Locked/media/ch27/27_02ProkaryoteShapes.jpg"/>
          <p:cNvPicPr>
            <a:picLocks noChangeAspect="1" noChangeArrowheads="1"/>
          </p:cNvPicPr>
          <p:nvPr/>
        </p:nvPicPr>
        <p:blipFill>
          <a:blip r:embed="rId2" cstate="print"/>
          <a:srcRect/>
          <a:stretch>
            <a:fillRect/>
          </a:stretch>
        </p:blipFill>
        <p:spPr bwMode="auto">
          <a:xfrm>
            <a:off x="533400" y="1219200"/>
            <a:ext cx="7772400" cy="3836589"/>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421294552"/>
              </p:ext>
            </p:extLst>
          </p:nvPr>
        </p:nvGraphicFramePr>
        <p:xfrm>
          <a:off x="0" y="5105400"/>
          <a:ext cx="2667000" cy="1737360"/>
        </p:xfrm>
        <a:graphic>
          <a:graphicData uri="http://schemas.openxmlformats.org/drawingml/2006/table">
            <a:tbl>
              <a:tblPr/>
              <a:tblGrid>
                <a:gridCol w="2667000"/>
              </a:tblGrid>
              <a:tr h="0">
                <a:tc>
                  <a:txBody>
                    <a:bodyPr/>
                    <a:lstStyle/>
                    <a:p>
                      <a:r>
                        <a:rPr lang="en-US" b="1" dirty="0" err="1">
                          <a:solidFill>
                            <a:srgbClr val="7030A0"/>
                          </a:solidFill>
                          <a:latin typeface="verdana"/>
                        </a:rPr>
                        <a:t>Cocci</a:t>
                      </a:r>
                      <a:r>
                        <a:rPr lang="en-US" dirty="0">
                          <a:solidFill>
                            <a:srgbClr val="7030A0"/>
                          </a:solidFill>
                          <a:latin typeface="verdana"/>
                        </a:rPr>
                        <a:t> </a:t>
                      </a:r>
                      <a:endParaRPr lang="en-US" dirty="0" smtClean="0">
                        <a:solidFill>
                          <a:srgbClr val="7030A0"/>
                        </a:solidFill>
                        <a:latin typeface="verdana"/>
                      </a:endParaRPr>
                    </a:p>
                    <a:p>
                      <a:r>
                        <a:rPr lang="en-US" dirty="0">
                          <a:latin typeface="verdana"/>
                        </a:rPr>
                        <a:t> </a:t>
                      </a:r>
                      <a:r>
                        <a:rPr lang="en-US" b="1" dirty="0" smtClean="0">
                          <a:solidFill>
                            <a:srgbClr val="A52A2A"/>
                          </a:solidFill>
                          <a:latin typeface="verdana"/>
                        </a:rPr>
                        <a:t>spherical </a:t>
                      </a:r>
                      <a:r>
                        <a:rPr lang="en-US" dirty="0" smtClean="0">
                          <a:latin typeface="verdana"/>
                        </a:rPr>
                        <a:t>prokaryotes</a:t>
                      </a:r>
                      <a:r>
                        <a:rPr lang="en-US" dirty="0">
                          <a:latin typeface="verdana"/>
                        </a:rPr>
                        <a:t>. They occur singly, in pairs, or in chains (such as these streptococci).</a:t>
                      </a:r>
                    </a:p>
                  </a:txBody>
                  <a:tcPr>
                    <a:lnL>
                      <a:noFill/>
                    </a:lnL>
                    <a:lnR>
                      <a:noFill/>
                    </a:lnR>
                    <a:lnT>
                      <a:noFill/>
                    </a:lnT>
                    <a:lnB>
                      <a:noFill/>
                    </a:lnB>
                  </a:tcPr>
                </a:tc>
              </a:tr>
            </a:tbl>
          </a:graphicData>
        </a:graphic>
      </p:graphicFrame>
      <p:sp>
        <p:nvSpPr>
          <p:cNvPr id="6" name="Rectangle 5"/>
          <p:cNvSpPr/>
          <p:nvPr/>
        </p:nvSpPr>
        <p:spPr>
          <a:xfrm>
            <a:off x="3124200" y="5103674"/>
            <a:ext cx="3276600" cy="1754326"/>
          </a:xfrm>
          <a:prstGeom prst="rect">
            <a:avLst/>
          </a:prstGeom>
        </p:spPr>
        <p:txBody>
          <a:bodyPr wrap="square">
            <a:spAutoFit/>
          </a:bodyPr>
          <a:lstStyle/>
          <a:p>
            <a:r>
              <a:rPr lang="en-US" b="1" dirty="0" smtClean="0">
                <a:solidFill>
                  <a:srgbClr val="7030A0"/>
                </a:solidFill>
                <a:latin typeface="Verdana" pitchFamily="34" charset="0"/>
                <a:ea typeface="Verdana" pitchFamily="34" charset="0"/>
                <a:cs typeface="Verdana" pitchFamily="34" charset="0"/>
              </a:rPr>
              <a:t>Bacilli</a:t>
            </a:r>
            <a:r>
              <a:rPr lang="en-US" dirty="0" smtClean="0">
                <a:latin typeface="Verdana" pitchFamily="34" charset="0"/>
                <a:ea typeface="Verdana" pitchFamily="34" charset="0"/>
                <a:cs typeface="Verdana" pitchFamily="34" charset="0"/>
              </a:rPr>
              <a:t> </a:t>
            </a:r>
          </a:p>
          <a:p>
            <a:r>
              <a:rPr lang="en-US" dirty="0" smtClean="0">
                <a:latin typeface="Verdana" pitchFamily="34" charset="0"/>
                <a:ea typeface="Verdana" pitchFamily="34" charset="0"/>
                <a:cs typeface="Verdana" pitchFamily="34" charset="0"/>
              </a:rPr>
              <a:t>are </a:t>
            </a:r>
            <a:r>
              <a:rPr lang="en-US" b="1" dirty="0" smtClean="0">
                <a:latin typeface="Verdana" pitchFamily="34" charset="0"/>
                <a:ea typeface="Verdana" pitchFamily="34" charset="0"/>
                <a:cs typeface="Verdana" pitchFamily="34" charset="0"/>
              </a:rPr>
              <a:t>rod-shaped </a:t>
            </a:r>
            <a:r>
              <a:rPr lang="en-US" dirty="0" smtClean="0">
                <a:latin typeface="Verdana" pitchFamily="34" charset="0"/>
                <a:ea typeface="Verdana" pitchFamily="34" charset="0"/>
                <a:cs typeface="Verdana" pitchFamily="34" charset="0"/>
              </a:rPr>
              <a:t>prokaryotes. They are usually solitary, sometimes the rods are arranged in chains.</a:t>
            </a:r>
            <a:endParaRPr lang="en-US" dirty="0">
              <a:latin typeface="Verdana" pitchFamily="34" charset="0"/>
              <a:ea typeface="Verdana" pitchFamily="34" charset="0"/>
              <a:cs typeface="Verdana" pitchFamily="34" charset="0"/>
            </a:endParaRPr>
          </a:p>
        </p:txBody>
      </p:sp>
      <p:sp>
        <p:nvSpPr>
          <p:cNvPr id="7" name="Rectangle 6"/>
          <p:cNvSpPr/>
          <p:nvPr/>
        </p:nvSpPr>
        <p:spPr>
          <a:xfrm>
            <a:off x="6477000" y="5105400"/>
            <a:ext cx="2667000" cy="1200329"/>
          </a:xfrm>
          <a:prstGeom prst="rect">
            <a:avLst/>
          </a:prstGeom>
        </p:spPr>
        <p:txBody>
          <a:bodyPr wrap="square">
            <a:spAutoFit/>
          </a:bodyPr>
          <a:lstStyle/>
          <a:p>
            <a:r>
              <a:rPr lang="en-US" b="1" dirty="0" smtClean="0">
                <a:solidFill>
                  <a:srgbClr val="7030A0"/>
                </a:solidFill>
                <a:latin typeface="Verdana" pitchFamily="34" charset="0"/>
                <a:ea typeface="Verdana" pitchFamily="34" charset="0"/>
                <a:cs typeface="Verdana" pitchFamily="34" charset="0"/>
              </a:rPr>
              <a:t>Spiral</a:t>
            </a:r>
            <a:r>
              <a:rPr lang="en-US" dirty="0" smtClean="0">
                <a:latin typeface="Verdana" pitchFamily="34" charset="0"/>
                <a:ea typeface="Verdana" pitchFamily="34" charset="0"/>
                <a:cs typeface="Verdana" pitchFamily="34" charset="0"/>
              </a:rPr>
              <a:t> prokaryotes such as these spirochetes are corkscrew-shaped.</a:t>
            </a:r>
            <a:endParaRPr lang="en-US" dirty="0">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Strep vs. Staph </a:t>
            </a:r>
            <a:endParaRPr lang="en-US" dirty="0"/>
          </a:p>
        </p:txBody>
      </p:sp>
      <p:sp>
        <p:nvSpPr>
          <p:cNvPr id="3" name="Content Placeholder 2"/>
          <p:cNvSpPr>
            <a:spLocks noGrp="1"/>
          </p:cNvSpPr>
          <p:nvPr>
            <p:ph idx="1"/>
          </p:nvPr>
        </p:nvSpPr>
        <p:spPr/>
        <p:txBody>
          <a:bodyPr/>
          <a:lstStyle/>
          <a:p>
            <a:r>
              <a:rPr lang="en-US" dirty="0" smtClean="0"/>
              <a:t>Strep is in a line </a:t>
            </a:r>
          </a:p>
          <a:p>
            <a:endParaRPr lang="en-US" dirty="0"/>
          </a:p>
          <a:p>
            <a:r>
              <a:rPr lang="en-US" dirty="0" smtClean="0"/>
              <a:t>Staph clumps together </a:t>
            </a:r>
          </a:p>
        </p:txBody>
      </p:sp>
      <p:pic>
        <p:nvPicPr>
          <p:cNvPr id="5" name="Picture 4"/>
          <p:cNvPicPr>
            <a:picLocks noChangeAspect="1"/>
          </p:cNvPicPr>
          <p:nvPr/>
        </p:nvPicPr>
        <p:blipFill>
          <a:blip r:embed="rId2"/>
          <a:stretch>
            <a:fillRect/>
          </a:stretch>
        </p:blipFill>
        <p:spPr>
          <a:xfrm>
            <a:off x="1676400" y="3734924"/>
            <a:ext cx="4161314" cy="2638273"/>
          </a:xfrm>
          <a:prstGeom prst="rect">
            <a:avLst/>
          </a:prstGeom>
        </p:spPr>
      </p:pic>
      <p:pic>
        <p:nvPicPr>
          <p:cNvPr id="6" name="Picture 5"/>
          <p:cNvPicPr>
            <a:picLocks noChangeAspect="1"/>
          </p:cNvPicPr>
          <p:nvPr/>
        </p:nvPicPr>
        <p:blipFill>
          <a:blip r:embed="rId3"/>
          <a:stretch>
            <a:fillRect/>
          </a:stretch>
        </p:blipFill>
        <p:spPr>
          <a:xfrm>
            <a:off x="5835256" y="696913"/>
            <a:ext cx="3013776" cy="2257423"/>
          </a:xfrm>
          <a:prstGeom prst="rect">
            <a:avLst/>
          </a:prstGeom>
        </p:spPr>
      </p:pic>
    </p:spTree>
    <p:extLst>
      <p:ext uri="{BB962C8B-B14F-4D97-AF65-F5344CB8AC3E}">
        <p14:creationId xmlns:p14="http://schemas.microsoft.com/office/powerpoint/2010/main" val="253795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Classifications of Bacteria</a:t>
            </a:r>
            <a:endParaRPr lang="en-US" dirty="0"/>
          </a:p>
        </p:txBody>
      </p:sp>
      <p:sp>
        <p:nvSpPr>
          <p:cNvPr id="3" name="Content Placeholder 2"/>
          <p:cNvSpPr>
            <a:spLocks noGrp="1"/>
          </p:cNvSpPr>
          <p:nvPr>
            <p:ph idx="1"/>
          </p:nvPr>
        </p:nvSpPr>
        <p:spPr>
          <a:xfrm>
            <a:off x="228600" y="1600200"/>
            <a:ext cx="8839200" cy="4525963"/>
          </a:xfrm>
        </p:spPr>
        <p:txBody>
          <a:bodyPr>
            <a:normAutofit lnSpcReduction="10000"/>
          </a:bodyPr>
          <a:lstStyle/>
          <a:p>
            <a:pPr marL="0" indent="0">
              <a:buNone/>
            </a:pPr>
            <a:r>
              <a:rPr lang="en-US" dirty="0" smtClean="0"/>
              <a:t>1. </a:t>
            </a:r>
            <a:r>
              <a:rPr lang="en-US" dirty="0" err="1" smtClean="0"/>
              <a:t>Proteobacteria</a:t>
            </a:r>
            <a:endParaRPr lang="en-US" dirty="0" smtClean="0"/>
          </a:p>
          <a:p>
            <a:pPr lvl="1"/>
            <a:r>
              <a:rPr lang="en-US" dirty="0" smtClean="0"/>
              <a:t>Gram negative, symbiotic, and 4 modes of nutrition</a:t>
            </a:r>
          </a:p>
          <a:p>
            <a:pPr lvl="2"/>
            <a:r>
              <a:rPr lang="en-US" i="1" dirty="0" smtClean="0"/>
              <a:t>Rhizobium, </a:t>
            </a:r>
            <a:r>
              <a:rPr lang="en-US" i="1" dirty="0"/>
              <a:t>Thiomargarita </a:t>
            </a:r>
            <a:r>
              <a:rPr lang="en-US" i="1" dirty="0" err="1"/>
              <a:t>namibiensis</a:t>
            </a:r>
            <a:r>
              <a:rPr lang="en-US" dirty="0"/>
              <a:t> </a:t>
            </a:r>
            <a:endParaRPr lang="en-US" i="1" dirty="0" smtClean="0"/>
          </a:p>
          <a:p>
            <a:pPr marL="0" indent="0">
              <a:buNone/>
            </a:pPr>
            <a:endParaRPr lang="en-US" dirty="0" smtClean="0"/>
          </a:p>
          <a:p>
            <a:pPr marL="0" indent="0">
              <a:buNone/>
            </a:pPr>
            <a:r>
              <a:rPr lang="en-US" dirty="0" smtClean="0"/>
              <a:t>2. Gram-positive bacteria</a:t>
            </a:r>
          </a:p>
          <a:p>
            <a:pPr lvl="1"/>
            <a:r>
              <a:rPr lang="en-US" dirty="0" smtClean="0"/>
              <a:t>Rivals </a:t>
            </a:r>
            <a:r>
              <a:rPr lang="en-US" dirty="0" err="1" smtClean="0"/>
              <a:t>proteobacteria</a:t>
            </a:r>
            <a:r>
              <a:rPr lang="en-US" dirty="0" smtClean="0"/>
              <a:t> in diversity</a:t>
            </a:r>
          </a:p>
          <a:p>
            <a:pPr lvl="2"/>
            <a:r>
              <a:rPr lang="en-US" dirty="0" err="1" smtClean="0"/>
              <a:t>Actinomycetes</a:t>
            </a:r>
            <a:r>
              <a:rPr lang="en-US" dirty="0"/>
              <a:t> </a:t>
            </a:r>
            <a:r>
              <a:rPr lang="en-US" dirty="0" smtClean="0"/>
              <a:t>– </a:t>
            </a:r>
            <a:r>
              <a:rPr lang="en-US" i="1" dirty="0" smtClean="0"/>
              <a:t>Streptomyces, streptococcus, Bacillus </a:t>
            </a:r>
            <a:r>
              <a:rPr lang="en-US" i="1" dirty="0" err="1" smtClean="0"/>
              <a:t>anthracis</a:t>
            </a:r>
            <a:endParaRPr lang="en-US" i="1" dirty="0" smtClean="0"/>
          </a:p>
          <a:p>
            <a:pPr marL="0" indent="0">
              <a:buNone/>
            </a:pPr>
            <a:endParaRPr lang="en-US" dirty="0" smtClean="0"/>
          </a:p>
          <a:p>
            <a:pPr marL="0" indent="0">
              <a:buNone/>
            </a:pPr>
            <a:r>
              <a:rPr lang="en-US" dirty="0" smtClean="0"/>
              <a:t>3. Cyanobacteria</a:t>
            </a:r>
            <a:endParaRPr lang="en-US" dirty="0"/>
          </a:p>
          <a:p>
            <a:pPr lvl="1"/>
            <a:r>
              <a:rPr lang="en-US" dirty="0" smtClean="0"/>
              <a:t>Plantlike, oxygen generating photosynthesis </a:t>
            </a:r>
          </a:p>
          <a:p>
            <a:pPr lvl="2"/>
            <a:r>
              <a:rPr lang="en-US" i="1" dirty="0" smtClean="0"/>
              <a:t>Anabaena</a:t>
            </a:r>
            <a:r>
              <a:rPr lang="en-US" dirty="0" smtClean="0"/>
              <a:t> </a:t>
            </a:r>
            <a:r>
              <a:rPr lang="en-US" dirty="0"/>
              <a:t>	</a:t>
            </a:r>
            <a:r>
              <a:rPr lang="en-US" dirty="0" smtClean="0"/>
              <a:t>	</a:t>
            </a:r>
          </a:p>
        </p:txBody>
      </p:sp>
    </p:spTree>
    <p:extLst>
      <p:ext uri="{BB962C8B-B14F-4D97-AF65-F5344CB8AC3E}">
        <p14:creationId xmlns:p14="http://schemas.microsoft.com/office/powerpoint/2010/main" val="30726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3" name="Rectangle 11"/>
          <p:cNvSpPr>
            <a:spLocks noChangeArrowheads="1"/>
          </p:cNvSpPr>
          <p:nvPr/>
        </p:nvSpPr>
        <p:spPr bwMode="auto">
          <a:xfrm>
            <a:off x="2890838" y="1325563"/>
            <a:ext cx="9144000" cy="0"/>
          </a:xfrm>
          <a:prstGeom prst="rect">
            <a:avLst/>
          </a:prstGeom>
          <a:noFill/>
          <a:ln w="9525">
            <a:noFill/>
            <a:miter lim="800000"/>
            <a:headEnd/>
            <a:tailEnd/>
          </a:ln>
          <a:effectLst/>
        </p:spPr>
        <p:txBody>
          <a:bodyPr lIns="0" tIns="0" rIns="0" bIns="0">
            <a:spAutoFit/>
          </a:bodyPr>
          <a:lstStyle/>
          <a:p>
            <a:endParaRPr lang="en-US"/>
          </a:p>
        </p:txBody>
      </p:sp>
      <p:pic>
        <p:nvPicPr>
          <p:cNvPr id="13325" name="Picture 13" descr="Streptococcus"/>
          <p:cNvPicPr>
            <a:picLocks noChangeAspect="1" noChangeArrowheads="1"/>
          </p:cNvPicPr>
          <p:nvPr/>
        </p:nvPicPr>
        <p:blipFill>
          <a:blip r:embed="rId2" cstate="print"/>
          <a:srcRect/>
          <a:stretch>
            <a:fillRect/>
          </a:stretch>
        </p:blipFill>
        <p:spPr bwMode="auto">
          <a:xfrm>
            <a:off x="914400" y="52227"/>
            <a:ext cx="1600200" cy="2157573"/>
          </a:xfrm>
          <a:prstGeom prst="rect">
            <a:avLst/>
          </a:prstGeom>
          <a:noFill/>
        </p:spPr>
      </p:pic>
      <p:sp>
        <p:nvSpPr>
          <p:cNvPr id="13327" name="Text Box 15"/>
          <p:cNvSpPr txBox="1">
            <a:spLocks noChangeArrowheads="1"/>
          </p:cNvSpPr>
          <p:nvPr/>
        </p:nvSpPr>
        <p:spPr bwMode="auto">
          <a:xfrm>
            <a:off x="5638800" y="2209800"/>
            <a:ext cx="26670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13329" name="Text Box 17"/>
          <p:cNvSpPr txBox="1">
            <a:spLocks noChangeArrowheads="1"/>
          </p:cNvSpPr>
          <p:nvPr/>
        </p:nvSpPr>
        <p:spPr bwMode="auto">
          <a:xfrm>
            <a:off x="5486400" y="5410200"/>
            <a:ext cx="29718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13330" name="Text Box 18"/>
          <p:cNvSpPr txBox="1">
            <a:spLocks noChangeArrowheads="1"/>
          </p:cNvSpPr>
          <p:nvPr/>
        </p:nvSpPr>
        <p:spPr bwMode="auto">
          <a:xfrm>
            <a:off x="1023938" y="2468564"/>
            <a:ext cx="3733800" cy="461665"/>
          </a:xfrm>
          <a:prstGeom prst="rect">
            <a:avLst/>
          </a:prstGeom>
          <a:noFill/>
          <a:ln w="9525">
            <a:noFill/>
            <a:miter lim="800000"/>
            <a:headEnd/>
            <a:tailEnd/>
          </a:ln>
          <a:effectLst/>
        </p:spPr>
        <p:txBody>
          <a:bodyPr>
            <a:spAutoFit/>
          </a:bodyPr>
          <a:lstStyle/>
          <a:p>
            <a:pPr>
              <a:spcBef>
                <a:spcPct val="50000"/>
              </a:spcBef>
            </a:pPr>
            <a:r>
              <a:rPr lang="en-US" sz="2400" b="1" i="1" dirty="0" smtClean="0">
                <a:latin typeface="Tahoma" charset="0"/>
              </a:rPr>
              <a:t>Streptococcus</a:t>
            </a:r>
            <a:endParaRPr lang="en-US" sz="2400" b="1" i="1" dirty="0">
              <a:latin typeface="Tahoma" charset="0"/>
            </a:endParaRPr>
          </a:p>
        </p:txBody>
      </p:sp>
      <p:pic>
        <p:nvPicPr>
          <p:cNvPr id="9" name="Picture 8" descr="16_09bStreptomyces-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600" y="3525037"/>
            <a:ext cx="3390008" cy="1795272"/>
          </a:xfrm>
          <a:prstGeom prst="rect">
            <a:avLst/>
          </a:prstGeom>
        </p:spPr>
      </p:pic>
      <p:sp>
        <p:nvSpPr>
          <p:cNvPr id="10" name="Text Box 18"/>
          <p:cNvSpPr txBox="1">
            <a:spLocks noChangeArrowheads="1"/>
          </p:cNvSpPr>
          <p:nvPr/>
        </p:nvSpPr>
        <p:spPr bwMode="auto">
          <a:xfrm>
            <a:off x="1447800" y="5339810"/>
            <a:ext cx="3733800" cy="461665"/>
          </a:xfrm>
          <a:prstGeom prst="rect">
            <a:avLst/>
          </a:prstGeom>
          <a:noFill/>
          <a:ln w="9525">
            <a:noFill/>
            <a:miter lim="800000"/>
            <a:headEnd/>
            <a:tailEnd/>
          </a:ln>
          <a:effectLst/>
        </p:spPr>
        <p:txBody>
          <a:bodyPr>
            <a:spAutoFit/>
          </a:bodyPr>
          <a:lstStyle/>
          <a:p>
            <a:pPr>
              <a:spcBef>
                <a:spcPct val="50000"/>
              </a:spcBef>
            </a:pPr>
            <a:r>
              <a:rPr lang="en-US" sz="2400" b="1" i="1" dirty="0" smtClean="0">
                <a:latin typeface="Tahoma" charset="0"/>
              </a:rPr>
              <a:t>Streptomyces</a:t>
            </a:r>
            <a:endParaRPr lang="en-US" sz="2400" b="1" i="1" dirty="0">
              <a:latin typeface="Tahoma" charset="0"/>
            </a:endParaRPr>
          </a:p>
        </p:txBody>
      </p:sp>
      <p:pic>
        <p:nvPicPr>
          <p:cNvPr id="11" name="Picture 10" descr="16_09aSulfurBacteria-L.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90117" y="237949"/>
            <a:ext cx="1828890" cy="1786128"/>
          </a:xfrm>
          <a:prstGeom prst="rect">
            <a:avLst/>
          </a:prstGeom>
        </p:spPr>
      </p:pic>
      <p:sp>
        <p:nvSpPr>
          <p:cNvPr id="2" name="Rectangle 1"/>
          <p:cNvSpPr/>
          <p:nvPr/>
        </p:nvSpPr>
        <p:spPr>
          <a:xfrm>
            <a:off x="5132084" y="2133911"/>
            <a:ext cx="3680431" cy="461665"/>
          </a:xfrm>
          <a:prstGeom prst="rect">
            <a:avLst/>
          </a:prstGeom>
        </p:spPr>
        <p:txBody>
          <a:bodyPr wrap="none">
            <a:spAutoFit/>
          </a:bodyPr>
          <a:lstStyle/>
          <a:p>
            <a:r>
              <a:rPr lang="en-US" sz="2400" b="1" i="1" dirty="0"/>
              <a:t>Thiomargarita </a:t>
            </a:r>
            <a:r>
              <a:rPr lang="en-US" sz="2400" b="1" i="1" dirty="0" err="1"/>
              <a:t>namibiensis</a:t>
            </a:r>
            <a:r>
              <a:rPr lang="en-US" sz="2400" b="1" dirty="0"/>
              <a:t> </a:t>
            </a:r>
          </a:p>
        </p:txBody>
      </p:sp>
      <p:pic>
        <p:nvPicPr>
          <p:cNvPr id="13" name="Picture 12" descr="16_09cAnabaena-U.jpg"/>
          <p:cNvPicPr>
            <a:picLocks noChangeAspect="1"/>
          </p:cNvPicPr>
          <p:nvPr/>
        </p:nvPicPr>
        <p:blipFill rotWithShape="1">
          <a:blip r:embed="rId5" cstate="email">
            <a:extLst>
              <a:ext uri="{28A0092B-C50C-407E-A947-70E740481C1C}">
                <a14:useLocalDpi xmlns:a14="http://schemas.microsoft.com/office/drawing/2010/main" val="0"/>
              </a:ext>
            </a:extLst>
          </a:blip>
          <a:srcRect b="5297"/>
          <a:stretch/>
        </p:blipFill>
        <p:spPr>
          <a:xfrm>
            <a:off x="4757738" y="3666783"/>
            <a:ext cx="3760638" cy="1653526"/>
          </a:xfrm>
          <a:prstGeom prst="rect">
            <a:avLst/>
          </a:prstGeom>
        </p:spPr>
      </p:pic>
      <p:sp>
        <p:nvSpPr>
          <p:cNvPr id="3" name="Rectangle 2"/>
          <p:cNvSpPr/>
          <p:nvPr/>
        </p:nvSpPr>
        <p:spPr>
          <a:xfrm>
            <a:off x="6210294" y="5498068"/>
            <a:ext cx="1545616" cy="461665"/>
          </a:xfrm>
          <a:prstGeom prst="rect">
            <a:avLst/>
          </a:prstGeom>
        </p:spPr>
        <p:txBody>
          <a:bodyPr wrap="none">
            <a:spAutoFit/>
          </a:bodyPr>
          <a:lstStyle/>
          <a:p>
            <a:r>
              <a:rPr lang="en-US" sz="2400" b="1" i="1" dirty="0"/>
              <a:t>Anabaena</a:t>
            </a:r>
            <a:r>
              <a:rPr lang="en-US" dirty="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914400"/>
            <a:ext cx="8229600" cy="4525963"/>
          </a:xfrm>
        </p:spPr>
        <p:txBody>
          <a:bodyPr>
            <a:normAutofit/>
          </a:bodyPr>
          <a:lstStyle/>
          <a:p>
            <a:pPr marL="0" indent="0">
              <a:buNone/>
            </a:pPr>
            <a:r>
              <a:rPr lang="en-US" dirty="0" smtClean="0"/>
              <a:t>4. </a:t>
            </a:r>
            <a:r>
              <a:rPr lang="en-US" dirty="0" err="1" smtClean="0"/>
              <a:t>Chlamydias</a:t>
            </a:r>
            <a:endParaRPr lang="en-US" dirty="0" smtClean="0"/>
          </a:p>
          <a:p>
            <a:pPr lvl="1"/>
            <a:r>
              <a:rPr lang="en-US" dirty="0" smtClean="0"/>
              <a:t>Live in Eukaryotic host cells </a:t>
            </a:r>
          </a:p>
          <a:p>
            <a:pPr lvl="2"/>
            <a:r>
              <a:rPr lang="en-US" i="1" dirty="0" smtClean="0"/>
              <a:t>Chlamydia trachomatis </a:t>
            </a:r>
          </a:p>
          <a:p>
            <a:pPr marL="0" indent="0">
              <a:buNone/>
            </a:pPr>
            <a:endParaRPr lang="en-US" dirty="0"/>
          </a:p>
          <a:p>
            <a:pPr marL="0" indent="0">
              <a:buNone/>
            </a:pPr>
            <a:endParaRPr lang="en-US" dirty="0" smtClean="0"/>
          </a:p>
          <a:p>
            <a:pPr marL="0" indent="0">
              <a:buNone/>
            </a:pPr>
            <a:r>
              <a:rPr lang="en-US" dirty="0" smtClean="0"/>
              <a:t>5. Spirochetes </a:t>
            </a:r>
          </a:p>
          <a:p>
            <a:pPr lvl="1"/>
            <a:r>
              <a:rPr lang="en-US" dirty="0" smtClean="0"/>
              <a:t>Spiral through environment by rotating, internal filaments </a:t>
            </a:r>
          </a:p>
          <a:p>
            <a:pPr lvl="2"/>
            <a:r>
              <a:rPr lang="en-US" i="1" dirty="0" err="1" smtClean="0"/>
              <a:t>Treponema</a:t>
            </a:r>
            <a:r>
              <a:rPr lang="en-US" i="1" dirty="0" smtClean="0"/>
              <a:t> palladium and </a:t>
            </a:r>
            <a:r>
              <a:rPr lang="en-US" i="1" dirty="0" err="1" smtClean="0"/>
              <a:t>Borrelia</a:t>
            </a:r>
            <a:r>
              <a:rPr lang="en-US" i="1" dirty="0" smtClean="0"/>
              <a:t> </a:t>
            </a:r>
            <a:r>
              <a:rPr lang="en-US" i="1" dirty="0" err="1" smtClean="0"/>
              <a:t>burgdoferi</a:t>
            </a:r>
            <a:r>
              <a:rPr lang="en-US" i="1" dirty="0" smtClean="0"/>
              <a:t> </a:t>
            </a:r>
            <a:endParaRPr lang="en-US" i="1" dirty="0"/>
          </a:p>
        </p:txBody>
      </p:sp>
    </p:spTree>
    <p:extLst>
      <p:ext uri="{BB962C8B-B14F-4D97-AF65-F5344CB8AC3E}">
        <p14:creationId xmlns:p14="http://schemas.microsoft.com/office/powerpoint/2010/main" val="199996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A scanning electron micrograph of T. pallidum"/>
          <p:cNvPicPr>
            <a:picLocks noChangeAspect="1" noChangeArrowheads="1"/>
          </p:cNvPicPr>
          <p:nvPr/>
        </p:nvPicPr>
        <p:blipFill>
          <a:blip r:embed="rId2" cstate="print"/>
          <a:srcRect/>
          <a:stretch>
            <a:fillRect/>
          </a:stretch>
        </p:blipFill>
        <p:spPr bwMode="auto">
          <a:xfrm>
            <a:off x="381000" y="533400"/>
            <a:ext cx="3352800" cy="2117619"/>
          </a:xfrm>
          <a:prstGeom prst="rect">
            <a:avLst/>
          </a:prstGeom>
          <a:noFill/>
        </p:spPr>
      </p:pic>
      <p:sp>
        <p:nvSpPr>
          <p:cNvPr id="33798" name="Text Box 6"/>
          <p:cNvSpPr txBox="1">
            <a:spLocks noChangeArrowheads="1"/>
          </p:cNvSpPr>
          <p:nvPr/>
        </p:nvSpPr>
        <p:spPr bwMode="auto">
          <a:xfrm>
            <a:off x="1828800" y="5943600"/>
            <a:ext cx="6096000" cy="641350"/>
          </a:xfrm>
          <a:prstGeom prst="rect">
            <a:avLst/>
          </a:prstGeom>
          <a:noFill/>
          <a:ln w="9525">
            <a:noFill/>
            <a:miter lim="800000"/>
            <a:headEnd/>
            <a:tailEnd/>
          </a:ln>
          <a:effectLst/>
        </p:spPr>
        <p:txBody>
          <a:bodyPr>
            <a:spAutoFit/>
          </a:bodyPr>
          <a:lstStyle/>
          <a:p>
            <a:pPr>
              <a:spcBef>
                <a:spcPct val="50000"/>
              </a:spcBef>
            </a:pPr>
            <a:endParaRPr lang="en-US" sz="3600"/>
          </a:p>
        </p:txBody>
      </p:sp>
      <p:sp>
        <p:nvSpPr>
          <p:cNvPr id="33799" name="Text Box 7"/>
          <p:cNvSpPr txBox="1">
            <a:spLocks noChangeArrowheads="1"/>
          </p:cNvSpPr>
          <p:nvPr/>
        </p:nvSpPr>
        <p:spPr bwMode="auto">
          <a:xfrm>
            <a:off x="228600" y="2971800"/>
            <a:ext cx="5410200" cy="523220"/>
          </a:xfrm>
          <a:prstGeom prst="rect">
            <a:avLst/>
          </a:prstGeom>
          <a:noFill/>
          <a:ln w="9525">
            <a:noFill/>
            <a:miter lim="800000"/>
            <a:headEnd/>
            <a:tailEnd/>
          </a:ln>
          <a:effectLst/>
        </p:spPr>
        <p:txBody>
          <a:bodyPr>
            <a:spAutoFit/>
          </a:bodyPr>
          <a:lstStyle/>
          <a:p>
            <a:pPr>
              <a:spcBef>
                <a:spcPct val="50000"/>
              </a:spcBef>
            </a:pPr>
            <a:r>
              <a:rPr lang="en-US" sz="2800" i="1" dirty="0"/>
              <a:t>T. </a:t>
            </a:r>
            <a:r>
              <a:rPr lang="en-US" sz="2800" i="1" dirty="0" err="1"/>
              <a:t>Pallidum</a:t>
            </a:r>
            <a:r>
              <a:rPr lang="en-US" sz="2800" dirty="0"/>
              <a:t> -- </a:t>
            </a:r>
            <a:r>
              <a:rPr lang="en-US" sz="2800" dirty="0" err="1"/>
              <a:t>syphillus</a:t>
            </a:r>
            <a:endParaRPr lang="en-US" sz="2800" dirty="0"/>
          </a:p>
        </p:txBody>
      </p:sp>
      <p:pic>
        <p:nvPicPr>
          <p:cNvPr id="5" name="Picture 4" descr="16_09dChlamydia-L.jpg"/>
          <p:cNvPicPr>
            <a:picLocks noChangeAspect="1"/>
          </p:cNvPicPr>
          <p:nvPr/>
        </p:nvPicPr>
        <p:blipFill rotWithShape="1">
          <a:blip r:embed="rId3" cstate="email">
            <a:extLst>
              <a:ext uri="{28A0092B-C50C-407E-A947-70E740481C1C}">
                <a14:useLocalDpi xmlns:a14="http://schemas.microsoft.com/office/drawing/2010/main" val="0"/>
              </a:ext>
            </a:extLst>
          </a:blip>
          <a:srcRect b="4459"/>
          <a:stretch/>
        </p:blipFill>
        <p:spPr>
          <a:xfrm>
            <a:off x="4848922" y="1981200"/>
            <a:ext cx="3791004" cy="2082800"/>
          </a:xfrm>
          <a:prstGeom prst="rect">
            <a:avLst/>
          </a:prstGeom>
        </p:spPr>
      </p:pic>
      <p:pic>
        <p:nvPicPr>
          <p:cNvPr id="2" name="Picture 1"/>
          <p:cNvPicPr>
            <a:picLocks noChangeAspect="1"/>
          </p:cNvPicPr>
          <p:nvPr/>
        </p:nvPicPr>
        <p:blipFill>
          <a:blip r:embed="rId4"/>
          <a:stretch>
            <a:fillRect/>
          </a:stretch>
        </p:blipFill>
        <p:spPr>
          <a:xfrm>
            <a:off x="219307" y="3833940"/>
            <a:ext cx="3646670" cy="1697890"/>
          </a:xfrm>
          <a:prstGeom prst="rect">
            <a:avLst/>
          </a:prstGeom>
        </p:spPr>
      </p:pic>
      <p:sp>
        <p:nvSpPr>
          <p:cNvPr id="3" name="Rectangle 2"/>
          <p:cNvSpPr/>
          <p:nvPr/>
        </p:nvSpPr>
        <p:spPr>
          <a:xfrm>
            <a:off x="4724400" y="4416376"/>
            <a:ext cx="4066370" cy="461665"/>
          </a:xfrm>
          <a:prstGeom prst="rect">
            <a:avLst/>
          </a:prstGeom>
        </p:spPr>
        <p:txBody>
          <a:bodyPr wrap="none">
            <a:spAutoFit/>
          </a:bodyPr>
          <a:lstStyle/>
          <a:p>
            <a:pPr lvl="2"/>
            <a:r>
              <a:rPr lang="en-US" sz="2400" i="1" dirty="0"/>
              <a:t>Chlamydia trachomatis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2903538"/>
          </a:xfrm>
        </p:spPr>
        <p:txBody>
          <a:bodyPr>
            <a:normAutofit fontScale="85000" lnSpcReduction="20000"/>
          </a:bodyPr>
          <a:lstStyle/>
          <a:p>
            <a:r>
              <a:rPr lang="en-US" b="1" dirty="0"/>
              <a:t>Exotoxins</a:t>
            </a:r>
            <a:r>
              <a:rPr lang="en-US" dirty="0"/>
              <a:t> are proteins that bacterial cells secrete into </a:t>
            </a:r>
            <a:r>
              <a:rPr lang="en-US" dirty="0" smtClean="0"/>
              <a:t>their environment</a:t>
            </a:r>
          </a:p>
          <a:p>
            <a:pPr lvl="1"/>
            <a:r>
              <a:rPr lang="en-US" i="1" dirty="0" smtClean="0"/>
              <a:t>Staphylococcus </a:t>
            </a:r>
            <a:r>
              <a:rPr lang="en-US" i="1" dirty="0" err="1" smtClean="0"/>
              <a:t>aureus</a:t>
            </a:r>
            <a:r>
              <a:rPr lang="en-US" i="1" dirty="0" smtClean="0"/>
              <a:t> </a:t>
            </a:r>
          </a:p>
          <a:p>
            <a:endParaRPr lang="en-US" dirty="0"/>
          </a:p>
          <a:p>
            <a:endParaRPr lang="en-US" dirty="0" smtClean="0"/>
          </a:p>
          <a:p>
            <a:r>
              <a:rPr lang="en-US" b="1" dirty="0"/>
              <a:t>Endotoxins </a:t>
            </a:r>
            <a:r>
              <a:rPr lang="en-US" dirty="0"/>
              <a:t>are components of the outer membrane of gram-negative bacteria that are released when the cell dies or is digested by a defensive cell</a:t>
            </a:r>
            <a:r>
              <a:rPr lang="en-US" dirty="0" smtClean="0"/>
              <a:t>.</a:t>
            </a:r>
          </a:p>
          <a:p>
            <a:pPr lvl="1"/>
            <a:r>
              <a:rPr lang="en-US" i="1" dirty="0" smtClean="0"/>
              <a:t>Salmonella </a:t>
            </a:r>
            <a:endParaRPr lang="en-US" i="1" dirty="0"/>
          </a:p>
          <a:p>
            <a:endParaRPr lang="en-US" dirty="0"/>
          </a:p>
        </p:txBody>
      </p:sp>
      <p:pic>
        <p:nvPicPr>
          <p:cNvPr id="4" name="Picture 3"/>
          <p:cNvPicPr>
            <a:picLocks noChangeAspect="1"/>
          </p:cNvPicPr>
          <p:nvPr/>
        </p:nvPicPr>
        <p:blipFill>
          <a:blip r:embed="rId2"/>
          <a:stretch>
            <a:fillRect/>
          </a:stretch>
        </p:blipFill>
        <p:spPr>
          <a:xfrm>
            <a:off x="2286000" y="3581400"/>
            <a:ext cx="6247606" cy="3166780"/>
          </a:xfrm>
          <a:prstGeom prst="rect">
            <a:avLst/>
          </a:prstGeom>
        </p:spPr>
      </p:pic>
    </p:spTree>
    <p:extLst>
      <p:ext uri="{BB962C8B-B14F-4D97-AF65-F5344CB8AC3E}">
        <p14:creationId xmlns:p14="http://schemas.microsoft.com/office/powerpoint/2010/main" val="197291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#6. Illustrate the following types of bacteria:</a:t>
            </a:r>
          </a:p>
          <a:p>
            <a:pPr marL="0" indent="0">
              <a:buNone/>
            </a:pPr>
            <a:endParaRPr lang="en-US" dirty="0"/>
          </a:p>
          <a:p>
            <a:pPr marL="0" indent="0">
              <a:buNone/>
            </a:pPr>
            <a:r>
              <a:rPr lang="en-US" dirty="0" smtClean="0"/>
              <a:t>Cocci 			Bacilli 		Spiral</a:t>
            </a:r>
          </a:p>
          <a:p>
            <a:pPr marL="0" indent="0">
              <a:buNone/>
            </a:pPr>
            <a:endParaRPr lang="en-US" dirty="0"/>
          </a:p>
          <a:p>
            <a:pPr marL="0" indent="0">
              <a:buNone/>
            </a:pPr>
            <a:endParaRPr lang="en-US" dirty="0" smtClean="0"/>
          </a:p>
          <a:p>
            <a:pPr marL="0" indent="0">
              <a:buNone/>
            </a:pPr>
            <a:endParaRPr lang="en-US" dirty="0"/>
          </a:p>
          <a:p>
            <a:pPr marL="0" indent="0">
              <a:buNone/>
            </a:pPr>
            <a:r>
              <a:rPr lang="en-US" dirty="0" err="1" smtClean="0"/>
              <a:t>Streptobacilli</a:t>
            </a:r>
            <a:r>
              <a:rPr lang="en-US" dirty="0" smtClean="0"/>
              <a:t>			Staphylococcus  </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3350529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io1151.nicerweb.net/Locked/media/ch26/26_21-ThreeDomains-L.jpg"/>
          <p:cNvPicPr>
            <a:picLocks noChangeAspect="1" noChangeArrowheads="1"/>
          </p:cNvPicPr>
          <p:nvPr/>
        </p:nvPicPr>
        <p:blipFill>
          <a:blip r:embed="rId2" cstate="print"/>
          <a:srcRect/>
          <a:stretch>
            <a:fillRect/>
          </a:stretch>
        </p:blipFill>
        <p:spPr bwMode="auto">
          <a:xfrm>
            <a:off x="0" y="0"/>
            <a:ext cx="9144000" cy="68456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012825"/>
          </a:xfrm>
        </p:spPr>
        <p:txBody>
          <a:bodyPr>
            <a:normAutofit/>
          </a:bodyPr>
          <a:lstStyle/>
          <a:p>
            <a:r>
              <a:rPr lang="en-US" sz="5400" b="1" dirty="0" smtClean="0">
                <a:solidFill>
                  <a:srgbClr val="002060"/>
                </a:solidFill>
              </a:rPr>
              <a:t>Taxonomy</a:t>
            </a:r>
            <a:endParaRPr lang="en-US" sz="54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5821363"/>
          </a:xfrm>
        </p:spPr>
        <p:txBody>
          <a:bodyPr/>
          <a:lstStyle/>
          <a:p>
            <a:pPr>
              <a:buNone/>
            </a:pPr>
            <a:r>
              <a:rPr lang="en-US" b="1" dirty="0" smtClean="0">
                <a:solidFill>
                  <a:srgbClr val="FF3300"/>
                </a:solidFill>
              </a:rPr>
              <a:t>Archaea</a:t>
            </a:r>
            <a:r>
              <a:rPr lang="en-US" dirty="0" smtClean="0"/>
              <a:t> (</a:t>
            </a:r>
            <a:r>
              <a:rPr lang="en-US" dirty="0" err="1" smtClean="0"/>
              <a:t>archeabacteria</a:t>
            </a:r>
            <a:r>
              <a:rPr lang="en-US" dirty="0" smtClean="0"/>
              <a:t>) – more recently shared ancestor with eukaryotes than bacteria.</a:t>
            </a:r>
          </a:p>
          <a:p>
            <a:pPr>
              <a:buNone/>
            </a:pPr>
            <a:endParaRPr lang="en-US" dirty="0" smtClean="0"/>
          </a:p>
          <a:p>
            <a:pPr>
              <a:buNone/>
            </a:pPr>
            <a:r>
              <a:rPr lang="en-US" dirty="0" smtClean="0"/>
              <a:t>	first </a:t>
            </a:r>
            <a:r>
              <a:rPr lang="en-US" dirty="0" err="1" smtClean="0"/>
              <a:t>archaeans</a:t>
            </a:r>
            <a:r>
              <a:rPr lang="en-US" dirty="0" smtClean="0"/>
              <a:t> found thrived in extreme habitats – called </a:t>
            </a:r>
            <a:r>
              <a:rPr lang="en-US" dirty="0" smtClean="0">
                <a:solidFill>
                  <a:srgbClr val="FF3300"/>
                </a:solidFill>
              </a:rPr>
              <a:t>extremophiles</a:t>
            </a:r>
            <a:endParaRPr lang="en-US" dirty="0" smtClean="0"/>
          </a:p>
          <a:p>
            <a:pPr>
              <a:buNone/>
            </a:pPr>
            <a:r>
              <a:rPr lang="en-US" dirty="0" smtClean="0"/>
              <a:t>		</a:t>
            </a:r>
          </a:p>
          <a:p>
            <a:pPr>
              <a:buNone/>
            </a:pPr>
            <a:endParaRPr lang="en-US" dirty="0" smtClean="0">
              <a:solidFill>
                <a:srgbClr val="FF3300"/>
              </a:solidFill>
            </a:endParaRPr>
          </a:p>
          <a:p>
            <a:pPr>
              <a:buNone/>
            </a:pPr>
            <a:endParaRPr lang="en-US" dirty="0">
              <a:solidFill>
                <a:srgbClr val="FF3300"/>
              </a:solidFill>
            </a:endParaRPr>
          </a:p>
          <a:p>
            <a:pPr>
              <a:buNone/>
            </a:pPr>
            <a:r>
              <a:rPr lang="en-US" dirty="0" smtClean="0">
                <a:solidFill>
                  <a:srgbClr val="FF3300"/>
                </a:solidFill>
              </a:rPr>
              <a:t>Halophiles</a:t>
            </a:r>
            <a:r>
              <a:rPr lang="en-US" dirty="0" smtClean="0"/>
              <a:t> – adapted to highly saline conditions (Dead Sea, Great Salt Lake, etc.)</a:t>
            </a:r>
          </a:p>
          <a:p>
            <a:pPr>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bio1151.nicerweb.net/Locked/media/ch27/27_14ExtremeHalophiles.jpg"/>
          <p:cNvPicPr>
            <a:picLocks noChangeAspect="1" noChangeArrowheads="1"/>
          </p:cNvPicPr>
          <p:nvPr/>
        </p:nvPicPr>
        <p:blipFill>
          <a:blip r:embed="rId2" cstate="print"/>
          <a:srcRect/>
          <a:stretch>
            <a:fillRect/>
          </a:stretch>
        </p:blipFill>
        <p:spPr bwMode="auto">
          <a:xfrm>
            <a:off x="976312" y="1447800"/>
            <a:ext cx="7191375" cy="5162550"/>
          </a:xfrm>
          <a:prstGeom prst="rect">
            <a:avLst/>
          </a:prstGeom>
          <a:noFill/>
        </p:spPr>
      </p:pic>
      <p:sp>
        <p:nvSpPr>
          <p:cNvPr id="3" name="Title 2"/>
          <p:cNvSpPr>
            <a:spLocks noGrp="1"/>
          </p:cNvSpPr>
          <p:nvPr>
            <p:ph type="title"/>
          </p:nvPr>
        </p:nvSpPr>
        <p:spPr/>
        <p:txBody>
          <a:bodyPr>
            <a:normAutofit/>
          </a:bodyPr>
          <a:lstStyle/>
          <a:p>
            <a:r>
              <a:rPr lang="en-US" sz="2000" dirty="0" err="1" smtClean="0"/>
              <a:t>Halophiles</a:t>
            </a:r>
            <a:r>
              <a:rPr lang="en-US" sz="2000" dirty="0" smtClean="0"/>
              <a:t> living in salt beds </a:t>
            </a:r>
            <a:r>
              <a:rPr lang="en-US" sz="2000" dirty="0" smtClean="0">
                <a:sym typeface="Wingdings" pitchFamily="2" charset="2"/>
              </a:rPr>
              <a:t> colors from  photosynthetic chemical </a:t>
            </a:r>
            <a:r>
              <a:rPr lang="en-US" sz="2000" dirty="0" err="1" smtClean="0">
                <a:sym typeface="Wingdings" pitchFamily="2" charset="2"/>
              </a:rPr>
              <a:t>rhodopsin</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3.bp.blogspot.com/-Df5Um566Lg8/Tr1dO5LEEnI/AAAAAAAAAQY/GIglMYnsVnk/s1600/800px-San_Francisco_Bay_Salt_Ponds.jpg"/>
          <p:cNvPicPr>
            <a:picLocks noChangeAspect="1" noChangeArrowheads="1"/>
          </p:cNvPicPr>
          <p:nvPr/>
        </p:nvPicPr>
        <p:blipFill>
          <a:blip r:embed="rId2" cstate="print"/>
          <a:srcRect/>
          <a:stretch>
            <a:fillRect/>
          </a:stretch>
        </p:blipFill>
        <p:spPr bwMode="auto">
          <a:xfrm>
            <a:off x="1104900" y="1447800"/>
            <a:ext cx="6934200" cy="5191983"/>
          </a:xfrm>
          <a:prstGeom prst="rect">
            <a:avLst/>
          </a:prstGeom>
          <a:noFill/>
        </p:spPr>
      </p:pic>
      <p:sp>
        <p:nvSpPr>
          <p:cNvPr id="3" name="Title 2"/>
          <p:cNvSpPr>
            <a:spLocks noGrp="1"/>
          </p:cNvSpPr>
          <p:nvPr>
            <p:ph type="title"/>
          </p:nvPr>
        </p:nvSpPr>
        <p:spPr/>
        <p:txBody>
          <a:bodyPr>
            <a:normAutofit/>
          </a:bodyPr>
          <a:lstStyle/>
          <a:p>
            <a:r>
              <a:rPr lang="en-US" sz="2000" dirty="0" smtClean="0"/>
              <a:t>Salt ponds in San Francisco Bay filled with </a:t>
            </a:r>
            <a:r>
              <a:rPr lang="en-US" sz="2000" dirty="0" err="1" smtClean="0"/>
              <a:t>halophiles</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a:buNone/>
            </a:pPr>
            <a:r>
              <a:rPr lang="en-US" dirty="0" smtClean="0"/>
              <a:t>		</a:t>
            </a:r>
            <a:r>
              <a:rPr lang="en-US" dirty="0" err="1">
                <a:solidFill>
                  <a:srgbClr val="FF0000"/>
                </a:solidFill>
              </a:rPr>
              <a:t>T</a:t>
            </a:r>
            <a:r>
              <a:rPr lang="en-US" dirty="0" err="1" smtClean="0">
                <a:solidFill>
                  <a:srgbClr val="FF0000"/>
                </a:solidFill>
              </a:rPr>
              <a:t>hermoacidophiles</a:t>
            </a:r>
            <a:endParaRPr lang="en-US" dirty="0" smtClean="0">
              <a:solidFill>
                <a:srgbClr val="FF0000"/>
              </a:solidFill>
            </a:endParaRPr>
          </a:p>
          <a:p>
            <a:pPr>
              <a:buNone/>
            </a:pPr>
            <a:endParaRPr lang="en-US" dirty="0" smtClean="0">
              <a:solidFill>
                <a:srgbClr val="FF3300"/>
              </a:solidFill>
            </a:endParaRPr>
          </a:p>
          <a:p>
            <a:pPr>
              <a:buNone/>
            </a:pPr>
            <a:r>
              <a:rPr lang="en-US" dirty="0" smtClean="0"/>
              <a:t>			- thrive in temperatures above 			boiling and/or extremely acidic 			conditions</a:t>
            </a:r>
          </a:p>
          <a:p>
            <a:pPr>
              <a:buNone/>
            </a:pPr>
            <a:endParaRPr lang="en-US" dirty="0"/>
          </a:p>
          <a:p>
            <a:pPr>
              <a:buNone/>
            </a:pPr>
            <a:r>
              <a:rPr lang="en-US" dirty="0" smtClean="0"/>
              <a:t>			- unique DNA /protein adaptations 		allow for survival at temperatures that are usually fatal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Grand Prismatic Spring – Yellowstone</a:t>
            </a:r>
            <a:br>
              <a:rPr lang="en-US" sz="2000" dirty="0" smtClean="0"/>
            </a:br>
            <a:r>
              <a:rPr lang="en-US" sz="2000" dirty="0" smtClean="0"/>
              <a:t>- boiling hot water/ sulfuric acid</a:t>
            </a:r>
            <a:endParaRPr lang="en-US" sz="2000" dirty="0"/>
          </a:p>
        </p:txBody>
      </p:sp>
      <p:pic>
        <p:nvPicPr>
          <p:cNvPr id="47108" name="Picture 4" descr="http://www.zmescience.com/wp-content/uploads/2010/07/grand-prismatic-spring3.jpeg"/>
          <p:cNvPicPr>
            <a:picLocks noChangeAspect="1" noChangeArrowheads="1"/>
          </p:cNvPicPr>
          <p:nvPr/>
        </p:nvPicPr>
        <p:blipFill>
          <a:blip r:embed="rId2" cstate="print"/>
          <a:srcRect/>
          <a:stretch>
            <a:fillRect/>
          </a:stretch>
        </p:blipFill>
        <p:spPr bwMode="auto">
          <a:xfrm>
            <a:off x="1016000" y="1371600"/>
            <a:ext cx="7112000" cy="5334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moking deep sea vent Photo"/>
          <p:cNvPicPr>
            <a:picLocks noChangeAspect="1" noChangeArrowheads="1"/>
          </p:cNvPicPr>
          <p:nvPr/>
        </p:nvPicPr>
        <p:blipFill>
          <a:blip r:embed="rId2" cstate="print"/>
          <a:srcRect/>
          <a:stretch>
            <a:fillRect/>
          </a:stretch>
        </p:blipFill>
        <p:spPr bwMode="auto">
          <a:xfrm>
            <a:off x="304800" y="304800"/>
            <a:ext cx="8534400" cy="602593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5668963"/>
          </a:xfrm>
        </p:spPr>
        <p:txBody>
          <a:bodyPr/>
          <a:lstStyle/>
          <a:p>
            <a:pPr>
              <a:buNone/>
            </a:pPr>
            <a:r>
              <a:rPr lang="en-US" dirty="0" smtClean="0"/>
              <a:t>		</a:t>
            </a:r>
            <a:r>
              <a:rPr lang="en-US" dirty="0">
                <a:solidFill>
                  <a:srgbClr val="FF0000"/>
                </a:solidFill>
              </a:rPr>
              <a:t>M</a:t>
            </a:r>
            <a:r>
              <a:rPr lang="en-US" dirty="0" smtClean="0">
                <a:solidFill>
                  <a:srgbClr val="FF0000"/>
                </a:solidFill>
              </a:rPr>
              <a:t>ethanogens</a:t>
            </a:r>
            <a:r>
              <a:rPr lang="en-US" dirty="0" smtClean="0"/>
              <a:t> – slightly more moderate living conditions</a:t>
            </a:r>
          </a:p>
          <a:p>
            <a:pPr>
              <a:buNone/>
            </a:pPr>
            <a:endParaRPr lang="en-US" dirty="0" smtClean="0"/>
          </a:p>
          <a:p>
            <a:pPr>
              <a:buNone/>
            </a:pPr>
            <a:r>
              <a:rPr lang="en-US" dirty="0" smtClean="0"/>
              <a:t>			- strictest anaerobes</a:t>
            </a:r>
          </a:p>
          <a:p>
            <a:pPr>
              <a:buNone/>
            </a:pPr>
            <a:endParaRPr lang="en-US" dirty="0" smtClean="0"/>
          </a:p>
          <a:p>
            <a:pPr>
              <a:buNone/>
            </a:pPr>
            <a:r>
              <a:rPr lang="en-US" dirty="0" smtClean="0"/>
              <a:t>			- found under kilometers of ice in Greenland, 			swamps, marshes, 	and </a:t>
            </a:r>
            <a:r>
              <a:rPr lang="en-US" dirty="0" err="1" smtClean="0"/>
              <a:t>animalian</a:t>
            </a:r>
            <a:r>
              <a:rPr lang="en-US" dirty="0" smtClean="0"/>
              <a:t> guts 				(termites, cattle)</a:t>
            </a:r>
            <a:endParaRPr lang="en-US" dirty="0"/>
          </a:p>
        </p:txBody>
      </p:sp>
      <p:pic>
        <p:nvPicPr>
          <p:cNvPr id="2" name="Picture 1"/>
          <p:cNvPicPr>
            <a:picLocks noChangeAspect="1"/>
          </p:cNvPicPr>
          <p:nvPr/>
        </p:nvPicPr>
        <p:blipFill>
          <a:blip r:embed="rId2"/>
          <a:stretch>
            <a:fillRect/>
          </a:stretch>
        </p:blipFill>
        <p:spPr>
          <a:xfrm>
            <a:off x="762000" y="4495800"/>
            <a:ext cx="36830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234950" y="2011363"/>
            <a:ext cx="9144000" cy="0"/>
          </a:xfrm>
          <a:prstGeom prst="rect">
            <a:avLst/>
          </a:prstGeom>
          <a:noFill/>
          <a:ln w="9525">
            <a:noFill/>
            <a:miter lim="800000"/>
            <a:headEnd/>
            <a:tailEnd/>
          </a:ln>
          <a:effectLst/>
        </p:spPr>
        <p:txBody>
          <a:bodyPr>
            <a:spAutoFit/>
          </a:bodyPr>
          <a:lstStyle/>
          <a:p>
            <a:endParaRPr lang="en-US"/>
          </a:p>
        </p:txBody>
      </p:sp>
      <p:sp>
        <p:nvSpPr>
          <p:cNvPr id="7175" name="Text Box 7"/>
          <p:cNvSpPr txBox="1">
            <a:spLocks noChangeArrowheads="1"/>
          </p:cNvSpPr>
          <p:nvPr/>
        </p:nvSpPr>
        <p:spPr bwMode="auto">
          <a:xfrm>
            <a:off x="2133600" y="5715000"/>
            <a:ext cx="5943600" cy="457200"/>
          </a:xfrm>
          <a:prstGeom prst="rect">
            <a:avLst/>
          </a:prstGeom>
          <a:noFill/>
          <a:ln w="9525">
            <a:noFill/>
            <a:miter lim="800000"/>
            <a:headEnd/>
            <a:tailEnd/>
          </a:ln>
          <a:effectLst/>
        </p:spPr>
        <p:txBody>
          <a:bodyPr>
            <a:spAutoFit/>
          </a:bodyPr>
          <a:lstStyle/>
          <a:p>
            <a:pPr>
              <a:spcBef>
                <a:spcPct val="50000"/>
              </a:spcBef>
            </a:pPr>
            <a:r>
              <a:rPr lang="en-US"/>
              <a:t> </a:t>
            </a:r>
          </a:p>
        </p:txBody>
      </p:sp>
      <p:sp>
        <p:nvSpPr>
          <p:cNvPr id="7176" name="Text Box 8"/>
          <p:cNvSpPr txBox="1">
            <a:spLocks noChangeArrowheads="1"/>
          </p:cNvSpPr>
          <p:nvPr/>
        </p:nvSpPr>
        <p:spPr bwMode="auto">
          <a:xfrm>
            <a:off x="1905000" y="5867400"/>
            <a:ext cx="57912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7177" name="Text Box 9"/>
          <p:cNvSpPr txBox="1">
            <a:spLocks noChangeArrowheads="1"/>
          </p:cNvSpPr>
          <p:nvPr/>
        </p:nvSpPr>
        <p:spPr bwMode="auto">
          <a:xfrm flipV="1">
            <a:off x="1676400" y="5707063"/>
            <a:ext cx="5638800" cy="457200"/>
          </a:xfrm>
          <a:prstGeom prst="rect">
            <a:avLst/>
          </a:prstGeom>
          <a:noFill/>
          <a:ln w="9525">
            <a:noFill/>
            <a:miter lim="800000"/>
            <a:headEnd/>
            <a:tailEnd/>
          </a:ln>
          <a:effectLst/>
        </p:spPr>
        <p:txBody>
          <a:bodyPr rot="10800000">
            <a:spAutoFit/>
          </a:bodyPr>
          <a:lstStyle/>
          <a:p>
            <a:pPr>
              <a:spcBef>
                <a:spcPct val="50000"/>
              </a:spcBef>
            </a:pPr>
            <a:endParaRPr lang="en-US"/>
          </a:p>
        </p:txBody>
      </p:sp>
      <p:pic>
        <p:nvPicPr>
          <p:cNvPr id="7181" name="Picture 13" descr="Moor"/>
          <p:cNvPicPr>
            <a:picLocks noChangeAspect="1" noChangeArrowheads="1"/>
          </p:cNvPicPr>
          <p:nvPr/>
        </p:nvPicPr>
        <p:blipFill>
          <a:blip r:embed="rId2" cstate="print"/>
          <a:srcRect/>
          <a:stretch>
            <a:fillRect/>
          </a:stretch>
        </p:blipFill>
        <p:spPr bwMode="auto">
          <a:xfrm>
            <a:off x="533400" y="315238"/>
            <a:ext cx="8458200" cy="5610900"/>
          </a:xfrm>
          <a:prstGeom prst="rect">
            <a:avLst/>
          </a:prstGeom>
          <a:noFill/>
        </p:spPr>
      </p:pic>
      <p:sp>
        <p:nvSpPr>
          <p:cNvPr id="7182" name="Text Box 14"/>
          <p:cNvSpPr txBox="1">
            <a:spLocks noChangeArrowheads="1"/>
          </p:cNvSpPr>
          <p:nvPr/>
        </p:nvSpPr>
        <p:spPr bwMode="auto">
          <a:xfrm>
            <a:off x="1219200" y="6096000"/>
            <a:ext cx="6934200" cy="822325"/>
          </a:xfrm>
          <a:prstGeom prst="rect">
            <a:avLst/>
          </a:prstGeom>
          <a:noFill/>
          <a:ln w="9525">
            <a:noFill/>
            <a:miter lim="800000"/>
            <a:headEnd/>
            <a:tailEnd/>
          </a:ln>
          <a:effectLst/>
        </p:spPr>
        <p:txBody>
          <a:bodyPr>
            <a:spAutoFit/>
          </a:bodyPr>
          <a:lstStyle/>
          <a:p>
            <a:pPr algn="ctr">
              <a:spcBef>
                <a:spcPct val="50000"/>
              </a:spcBef>
            </a:pPr>
            <a:r>
              <a:rPr lang="en-US">
                <a:latin typeface="Tahoma" charset="0"/>
              </a:rPr>
              <a:t>These are wells to access methane gas produced in a peat bog from methanogens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#7. Give an example of each:</a:t>
            </a:r>
          </a:p>
          <a:p>
            <a:pPr marL="0" indent="0">
              <a:buNone/>
            </a:pPr>
            <a:endParaRPr lang="en-US" dirty="0"/>
          </a:p>
          <a:p>
            <a:pPr marL="0" indent="0">
              <a:buNone/>
            </a:pPr>
            <a:r>
              <a:rPr lang="en-US" dirty="0" smtClean="0"/>
              <a:t>Halophiles </a:t>
            </a:r>
          </a:p>
          <a:p>
            <a:pPr marL="0" indent="0">
              <a:buNone/>
            </a:pPr>
            <a:endParaRPr lang="en-US" dirty="0"/>
          </a:p>
          <a:p>
            <a:pPr marL="0" indent="0">
              <a:buNone/>
            </a:pPr>
            <a:r>
              <a:rPr lang="en-US" dirty="0" err="1" smtClean="0"/>
              <a:t>Thermoacidophiles</a:t>
            </a:r>
            <a:r>
              <a:rPr lang="en-US" dirty="0" smtClean="0"/>
              <a:t> </a:t>
            </a:r>
          </a:p>
          <a:p>
            <a:pPr marL="0" indent="0">
              <a:buNone/>
            </a:pPr>
            <a:endParaRPr lang="en-US" dirty="0"/>
          </a:p>
          <a:p>
            <a:pPr marL="0" indent="0">
              <a:buNone/>
            </a:pPr>
            <a:r>
              <a:rPr lang="en-US" dirty="0" smtClean="0"/>
              <a:t>Methanogens </a:t>
            </a:r>
          </a:p>
        </p:txBody>
      </p:sp>
    </p:spTree>
    <p:extLst>
      <p:ext uri="{BB962C8B-B14F-4D97-AF65-F5344CB8AC3E}">
        <p14:creationId xmlns:p14="http://schemas.microsoft.com/office/powerpoint/2010/main" val="216174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io1151.nicerweb.net/Locked/media/ch26/26_21-ThreeDomains-L.jpg"/>
          <p:cNvPicPr>
            <a:picLocks noChangeAspect="1" noChangeArrowheads="1"/>
          </p:cNvPicPr>
          <p:nvPr/>
        </p:nvPicPr>
        <p:blipFill>
          <a:blip r:embed="rId2" cstate="print"/>
          <a:srcRect/>
          <a:stretch>
            <a:fillRect/>
          </a:stretch>
        </p:blipFill>
        <p:spPr bwMode="auto">
          <a:xfrm>
            <a:off x="0" y="0"/>
            <a:ext cx="9144000" cy="68456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8763000" cy="5334000"/>
          </a:xfrm>
        </p:spPr>
        <p:txBody>
          <a:bodyPr>
            <a:normAutofit/>
          </a:bodyPr>
          <a:lstStyle/>
          <a:p>
            <a:pPr>
              <a:buNone/>
            </a:pPr>
            <a:r>
              <a:rPr lang="en-US" b="1" dirty="0" smtClean="0">
                <a:solidFill>
                  <a:schemeClr val="accent4">
                    <a:lumMod val="50000"/>
                  </a:schemeClr>
                </a:solidFill>
              </a:rPr>
              <a:t>Taxonomy</a:t>
            </a:r>
            <a:r>
              <a:rPr lang="en-US" dirty="0" smtClean="0"/>
              <a:t> – the scientific discipline of identifying, naming and classifying organisms</a:t>
            </a:r>
          </a:p>
          <a:p>
            <a:pPr>
              <a:buNone/>
            </a:pPr>
            <a:endParaRPr lang="en-US" dirty="0" smtClean="0"/>
          </a:p>
          <a:p>
            <a:pPr>
              <a:buNone/>
            </a:pPr>
            <a:r>
              <a:rPr lang="en-US" dirty="0"/>
              <a:t>	</a:t>
            </a:r>
            <a:r>
              <a:rPr lang="en-US" dirty="0" smtClean="0"/>
              <a:t>- we typically just use the </a:t>
            </a:r>
            <a:r>
              <a:rPr lang="en-US" b="1" dirty="0" smtClean="0"/>
              <a:t>binomial system of  	nomenclature</a:t>
            </a:r>
            <a:r>
              <a:rPr lang="en-US" dirty="0" smtClean="0"/>
              <a:t> for discussion (genus and species)</a:t>
            </a:r>
          </a:p>
          <a:p>
            <a:pPr>
              <a:buNone/>
            </a:pPr>
            <a:endParaRPr lang="en-US" dirty="0" smtClean="0"/>
          </a:p>
          <a:p>
            <a:pPr>
              <a:buNone/>
            </a:pPr>
            <a:r>
              <a:rPr lang="en-US" dirty="0"/>
              <a:t>	</a:t>
            </a:r>
            <a:r>
              <a:rPr lang="en-US" dirty="0" smtClean="0"/>
              <a:t>	ex. 	</a:t>
            </a:r>
            <a:r>
              <a:rPr lang="en-US" i="1" dirty="0" err="1" smtClean="0"/>
              <a:t>Panthera</a:t>
            </a:r>
            <a:r>
              <a:rPr lang="en-US" i="1" dirty="0" smtClean="0"/>
              <a:t> </a:t>
            </a:r>
            <a:r>
              <a:rPr lang="en-US" i="1" dirty="0" err="1" smtClean="0"/>
              <a:t>pardus</a:t>
            </a:r>
            <a:r>
              <a:rPr lang="en-US" i="1" dirty="0" smtClean="0"/>
              <a:t> </a:t>
            </a:r>
            <a:r>
              <a:rPr lang="en-US" dirty="0" smtClean="0"/>
              <a:t>(leopard)</a:t>
            </a:r>
          </a:p>
          <a:p>
            <a:pPr>
              <a:buNone/>
            </a:pPr>
            <a:r>
              <a:rPr lang="en-US" dirty="0"/>
              <a:t>	</a:t>
            </a:r>
            <a:r>
              <a:rPr lang="en-US" dirty="0" smtClean="0"/>
              <a:t>		</a:t>
            </a:r>
            <a:r>
              <a:rPr lang="en-US" i="1" dirty="0" smtClean="0"/>
              <a:t>Escherichia coli </a:t>
            </a:r>
            <a:r>
              <a:rPr lang="en-US" dirty="0" smtClean="0"/>
              <a:t>(e coli bacterium)</a:t>
            </a:r>
          </a:p>
          <a:p>
            <a:pPr>
              <a:buNone/>
            </a:pPr>
            <a:r>
              <a:rPr lang="en-US" dirty="0"/>
              <a:t>	</a:t>
            </a:r>
            <a:r>
              <a:rPr lang="en-US" dirty="0" smtClean="0"/>
              <a:t>		</a:t>
            </a:r>
            <a:r>
              <a:rPr lang="en-US" i="1" dirty="0" smtClean="0"/>
              <a:t>Homo sapiens (humans)</a:t>
            </a:r>
          </a:p>
          <a:p>
            <a:pPr>
              <a:buNone/>
            </a:pPr>
            <a:endParaRPr lang="en-US" dirty="0"/>
          </a:p>
          <a:p>
            <a:pPr marL="571500" indent="-57150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b="1" dirty="0" smtClean="0">
                <a:solidFill>
                  <a:srgbClr val="0000FF"/>
                </a:solidFill>
              </a:rPr>
              <a:t>Eukaryotes</a:t>
            </a:r>
            <a:r>
              <a:rPr lang="en-US" dirty="0" smtClean="0"/>
              <a:t> (see beginning of year info)</a:t>
            </a:r>
          </a:p>
          <a:p>
            <a:pPr marL="571500" indent="-571500">
              <a:buNone/>
            </a:pPr>
            <a:r>
              <a:rPr lang="en-US" dirty="0" smtClean="0"/>
              <a:t>	</a:t>
            </a:r>
          </a:p>
          <a:p>
            <a:pPr marL="571500" indent="-571500">
              <a:buNone/>
            </a:pPr>
            <a:r>
              <a:rPr lang="en-US" dirty="0" smtClean="0"/>
              <a:t>	</a:t>
            </a:r>
            <a:r>
              <a:rPr lang="en-US" b="1" dirty="0" err="1" smtClean="0">
                <a:solidFill>
                  <a:srgbClr val="0070C0"/>
                </a:solidFill>
              </a:rPr>
              <a:t>Protists</a:t>
            </a:r>
            <a:r>
              <a:rPr lang="en-US" dirty="0" smtClean="0"/>
              <a:t> – informal group that most taxonomists have reclassified into several separate kingdoms (matter of convenience to call them </a:t>
            </a:r>
            <a:r>
              <a:rPr lang="en-US" dirty="0" err="1" smtClean="0"/>
              <a:t>protists</a:t>
            </a:r>
            <a:r>
              <a:rPr lang="en-US" dirty="0" smtClean="0"/>
              <a:t>)</a:t>
            </a:r>
          </a:p>
          <a:p>
            <a:pPr marL="571500" indent="-571500">
              <a:buNone/>
            </a:pPr>
            <a:r>
              <a:rPr lang="en-US" dirty="0" smtClean="0"/>
              <a:t>	</a:t>
            </a:r>
          </a:p>
          <a:p>
            <a:pPr marL="571500" indent="-571500">
              <a:buNone/>
            </a:pPr>
            <a:r>
              <a:rPr lang="en-US" dirty="0" smtClean="0"/>
              <a:t>	some are autotrophs, some heterotrophs and some are called </a:t>
            </a:r>
            <a:r>
              <a:rPr lang="en-US" dirty="0" err="1" smtClean="0">
                <a:solidFill>
                  <a:srgbClr val="0070C0"/>
                </a:solidFill>
              </a:rPr>
              <a:t>mixotrophs</a:t>
            </a:r>
            <a:r>
              <a:rPr lang="en-US" dirty="0" smtClean="0"/>
              <a:t> b/c they combine the two.</a:t>
            </a:r>
          </a:p>
          <a:p>
            <a:pPr marL="571500" indent="-571500">
              <a:buNone/>
            </a:pPr>
            <a:r>
              <a:rPr lang="en-US" dirty="0" smtClean="0"/>
              <a:t>		</a:t>
            </a:r>
          </a:p>
          <a:p>
            <a:pPr marL="571500" indent="-571500">
              <a:buNone/>
            </a:pPr>
            <a:r>
              <a:rPr lang="en-US" dirty="0"/>
              <a:t>	</a:t>
            </a:r>
            <a:r>
              <a:rPr lang="en-US" dirty="0" smtClean="0"/>
              <a:t>the “not </a:t>
            </a:r>
            <a:r>
              <a:rPr lang="en-US" dirty="0" err="1" smtClean="0"/>
              <a:t>quites</a:t>
            </a:r>
            <a:r>
              <a:rPr lang="en-US" dirty="0" smtClean="0"/>
              <a:t>”</a:t>
            </a:r>
          </a:p>
          <a:p>
            <a:pPr marL="571500" indent="-571500">
              <a:buNone/>
            </a:pPr>
            <a:r>
              <a:rPr lang="en-US" dirty="0" smtClean="0"/>
              <a:t>			- like a fungus, but not quite</a:t>
            </a:r>
          </a:p>
          <a:p>
            <a:pPr marL="571500" indent="-571500">
              <a:buNone/>
            </a:pPr>
            <a:r>
              <a:rPr lang="en-US" dirty="0" smtClean="0"/>
              <a:t>			- like an animal, but not quite</a:t>
            </a:r>
          </a:p>
          <a:p>
            <a:pPr marL="571500" indent="-571500">
              <a:buNone/>
            </a:pPr>
            <a:r>
              <a:rPr lang="en-US" dirty="0" smtClean="0"/>
              <a:t>			- like a plant, but not quite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_12a_0ProtistNutrition-U.jpg"/>
          <p:cNvPicPr>
            <a:picLocks noChangeAspect="1"/>
          </p:cNvPicPr>
          <p:nvPr/>
        </p:nvPicPr>
        <p:blipFill rotWithShape="1">
          <a:blip r:embed="rId3" cstate="email">
            <a:extLst>
              <a:ext uri="{28A0092B-C50C-407E-A947-70E740481C1C}">
                <a14:useLocalDpi xmlns:a14="http://schemas.microsoft.com/office/drawing/2010/main" val="0"/>
              </a:ext>
            </a:extLst>
          </a:blip>
          <a:srcRect b="6206"/>
          <a:stretch/>
        </p:blipFill>
        <p:spPr>
          <a:xfrm>
            <a:off x="298704" y="1399032"/>
            <a:ext cx="8546592" cy="380796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16.12a-0</a:t>
            </a:r>
            <a:endParaRPr lang="en-US" sz="1200" dirty="0">
              <a:latin typeface="Arial" charset="0"/>
            </a:endParaRPr>
          </a:p>
        </p:txBody>
      </p:sp>
      <p:sp>
        <p:nvSpPr>
          <p:cNvPr id="27" name="Text Box 31"/>
          <p:cNvSpPr txBox="1">
            <a:spLocks noChangeArrowheads="1"/>
          </p:cNvSpPr>
          <p:nvPr/>
        </p:nvSpPr>
        <p:spPr bwMode="auto">
          <a:xfrm>
            <a:off x="1128227" y="1449017"/>
            <a:ext cx="1115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Autotrophy</a:t>
            </a:r>
            <a:endParaRPr lang="en-US" sz="1600" dirty="0">
              <a:solidFill>
                <a:srgbClr val="000000"/>
              </a:solidFill>
              <a:latin typeface="Arial" charset="0"/>
            </a:endParaRPr>
          </a:p>
        </p:txBody>
      </p:sp>
      <p:sp>
        <p:nvSpPr>
          <p:cNvPr id="7" name="Text Box 31"/>
          <p:cNvSpPr txBox="1">
            <a:spLocks noChangeArrowheads="1"/>
          </p:cNvSpPr>
          <p:nvPr/>
        </p:nvSpPr>
        <p:spPr bwMode="auto">
          <a:xfrm>
            <a:off x="3930696" y="1440549"/>
            <a:ext cx="13080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Heterotrophy</a:t>
            </a:r>
            <a:endParaRPr lang="en-US" sz="1600" dirty="0">
              <a:solidFill>
                <a:srgbClr val="000000"/>
              </a:solidFill>
              <a:latin typeface="Arial" charset="0"/>
            </a:endParaRPr>
          </a:p>
        </p:txBody>
      </p:sp>
      <p:sp>
        <p:nvSpPr>
          <p:cNvPr id="8" name="Text Box 31"/>
          <p:cNvSpPr txBox="1">
            <a:spLocks noChangeArrowheads="1"/>
          </p:cNvSpPr>
          <p:nvPr/>
        </p:nvSpPr>
        <p:spPr bwMode="auto">
          <a:xfrm>
            <a:off x="6919427" y="1457484"/>
            <a:ext cx="1115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err="1" smtClean="0">
                <a:solidFill>
                  <a:srgbClr val="000000"/>
                </a:solidFill>
                <a:latin typeface="Arial" charset="0"/>
              </a:rPr>
              <a:t>Mixotrophy</a:t>
            </a:r>
            <a:endParaRPr lang="en-US" sz="1600" dirty="0">
              <a:solidFill>
                <a:srgbClr val="000000"/>
              </a:solidFill>
              <a:latin typeface="Arial" charset="0"/>
            </a:endParaRPr>
          </a:p>
        </p:txBody>
      </p:sp>
      <p:sp>
        <p:nvSpPr>
          <p:cNvPr id="9" name="Text Box 31"/>
          <p:cNvSpPr txBox="1">
            <a:spLocks noChangeArrowheads="1"/>
          </p:cNvSpPr>
          <p:nvPr/>
        </p:nvSpPr>
        <p:spPr bwMode="auto">
          <a:xfrm>
            <a:off x="349294" y="5005016"/>
            <a:ext cx="21929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i="1" dirty="0" err="1" smtClean="0">
                <a:solidFill>
                  <a:srgbClr val="000000"/>
                </a:solidFill>
                <a:latin typeface="Arial" charset="0"/>
              </a:rPr>
              <a:t>Caulerpa</a:t>
            </a:r>
            <a:r>
              <a:rPr lang="en-US" sz="1600" dirty="0" smtClean="0">
                <a:solidFill>
                  <a:srgbClr val="000000"/>
                </a:solidFill>
                <a:latin typeface="Arial" charset="0"/>
              </a:rPr>
              <a:t>, a green alga</a:t>
            </a:r>
            <a:endParaRPr lang="en-US" sz="1600" dirty="0">
              <a:solidFill>
                <a:srgbClr val="000000"/>
              </a:solidFill>
              <a:latin typeface="Arial" charset="0"/>
            </a:endParaRPr>
          </a:p>
        </p:txBody>
      </p:sp>
      <p:sp>
        <p:nvSpPr>
          <p:cNvPr id="10" name="Text Box 31"/>
          <p:cNvSpPr txBox="1">
            <a:spLocks noChangeArrowheads="1"/>
          </p:cNvSpPr>
          <p:nvPr/>
        </p:nvSpPr>
        <p:spPr bwMode="auto">
          <a:xfrm>
            <a:off x="3253359" y="5005016"/>
            <a:ext cx="1779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i="1" dirty="0" smtClean="0">
                <a:solidFill>
                  <a:srgbClr val="000000"/>
                </a:solidFill>
                <a:latin typeface="Arial" charset="0"/>
              </a:rPr>
              <a:t>Giardia</a:t>
            </a:r>
            <a:r>
              <a:rPr lang="en-US" sz="1600" dirty="0" smtClean="0">
                <a:solidFill>
                  <a:srgbClr val="000000"/>
                </a:solidFill>
                <a:latin typeface="Arial" charset="0"/>
              </a:rPr>
              <a:t>, a parasite</a:t>
            </a:r>
            <a:endParaRPr lang="en-US" sz="1600" dirty="0">
              <a:solidFill>
                <a:srgbClr val="000000"/>
              </a:solidFill>
              <a:latin typeface="Arial" charset="0"/>
            </a:endParaRPr>
          </a:p>
        </p:txBody>
      </p:sp>
      <p:sp>
        <p:nvSpPr>
          <p:cNvPr id="11" name="Text Box 31"/>
          <p:cNvSpPr txBox="1">
            <a:spLocks noChangeArrowheads="1"/>
          </p:cNvSpPr>
          <p:nvPr/>
        </p:nvSpPr>
        <p:spPr bwMode="auto">
          <a:xfrm>
            <a:off x="6157428" y="5005017"/>
            <a:ext cx="8470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i="1" dirty="0" smtClean="0">
                <a:solidFill>
                  <a:srgbClr val="000000"/>
                </a:solidFill>
                <a:latin typeface="Arial" charset="0"/>
              </a:rPr>
              <a:t>Euglena</a:t>
            </a:r>
            <a:endParaRPr lang="en-US" sz="1600" i="1" dirty="0">
              <a:solidFill>
                <a:srgbClr val="000000"/>
              </a:solidFill>
              <a:latin typeface="Arial" charset="0"/>
            </a:endParaRPr>
          </a:p>
        </p:txBody>
      </p:sp>
    </p:spTree>
    <p:extLst>
      <p:ext uri="{BB962C8B-B14F-4D97-AF65-F5344CB8AC3E}">
        <p14:creationId xmlns:p14="http://schemas.microsoft.com/office/powerpoint/2010/main" val="4139481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Endosymbiosis of unicellular algae is the key to much of </a:t>
            </a:r>
            <a:r>
              <a:rPr lang="en-US" dirty="0" err="1" smtClean="0"/>
              <a:t>protist</a:t>
            </a:r>
            <a:r>
              <a:rPr lang="en-US" dirty="0" smtClean="0"/>
              <a:t> diversity </a:t>
            </a:r>
            <a:endParaRPr lang="en-US" dirty="0"/>
          </a:p>
        </p:txBody>
      </p:sp>
      <p:pic>
        <p:nvPicPr>
          <p:cNvPr id="5" name="Picture 4"/>
          <p:cNvPicPr>
            <a:picLocks noChangeAspect="1"/>
          </p:cNvPicPr>
          <p:nvPr/>
        </p:nvPicPr>
        <p:blipFill>
          <a:blip r:embed="rId2"/>
          <a:stretch>
            <a:fillRect/>
          </a:stretch>
        </p:blipFill>
        <p:spPr>
          <a:xfrm>
            <a:off x="1219200" y="1981199"/>
            <a:ext cx="6172200" cy="4629151"/>
          </a:xfrm>
          <a:prstGeom prst="rect">
            <a:avLst/>
          </a:prstGeom>
        </p:spPr>
      </p:pic>
    </p:spTree>
    <p:extLst>
      <p:ext uri="{BB962C8B-B14F-4D97-AF65-F5344CB8AC3E}">
        <p14:creationId xmlns:p14="http://schemas.microsoft.com/office/powerpoint/2010/main" val="2065574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a:bodyPr>
          <a:lstStyle/>
          <a:p>
            <a:pPr>
              <a:buNone/>
            </a:pPr>
            <a:r>
              <a:rPr lang="en-US" dirty="0" smtClean="0"/>
              <a:t>	not quite fungus = </a:t>
            </a:r>
            <a:r>
              <a:rPr lang="en-US" dirty="0" smtClean="0">
                <a:solidFill>
                  <a:srgbClr val="0070C0"/>
                </a:solidFill>
              </a:rPr>
              <a:t>slime molds</a:t>
            </a:r>
          </a:p>
          <a:p>
            <a:pPr>
              <a:buNone/>
            </a:pPr>
            <a:r>
              <a:rPr lang="en-US" dirty="0" smtClean="0"/>
              <a:t>			- fungus like spore dispersal with 				  amoeba like genetics</a:t>
            </a:r>
          </a:p>
          <a:p>
            <a:pPr>
              <a:buNone/>
            </a:pPr>
            <a:endParaRPr lang="en-US" dirty="0" smtClean="0"/>
          </a:p>
          <a:p>
            <a:pPr>
              <a:buNone/>
            </a:pPr>
            <a:r>
              <a:rPr lang="en-US" dirty="0" smtClean="0"/>
              <a:t>			</a:t>
            </a:r>
          </a:p>
        </p:txBody>
      </p:sp>
      <p:pic>
        <p:nvPicPr>
          <p:cNvPr id="4" name="Picture 3" descr="16_17b_0Physarum-L.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2427732"/>
            <a:ext cx="4449011" cy="2535936"/>
          </a:xfrm>
          <a:prstGeom prst="rect">
            <a:avLst/>
          </a:prstGeom>
        </p:spPr>
      </p:pic>
      <p:sp>
        <p:nvSpPr>
          <p:cNvPr id="5" name="Rectangle 4"/>
          <p:cNvSpPr/>
          <p:nvPr/>
        </p:nvSpPr>
        <p:spPr>
          <a:xfrm>
            <a:off x="762000" y="5341968"/>
            <a:ext cx="3345788" cy="369332"/>
          </a:xfrm>
          <a:prstGeom prst="rect">
            <a:avLst/>
          </a:prstGeom>
        </p:spPr>
        <p:txBody>
          <a:bodyPr wrap="none">
            <a:spAutoFit/>
          </a:bodyPr>
          <a:lstStyle/>
          <a:p>
            <a:r>
              <a:rPr lang="en-US" dirty="0">
                <a:latin typeface="Times New Roman"/>
                <a:cs typeface="Times New Roman"/>
              </a:rPr>
              <a:t>plasmodial slime mold: </a:t>
            </a:r>
            <a:r>
              <a:rPr lang="en-US" i="1" dirty="0" err="1">
                <a:latin typeface="Times New Roman"/>
                <a:cs typeface="Times New Roman"/>
              </a:rPr>
              <a:t>Physarum</a:t>
            </a:r>
            <a:endParaRPr lang="en-US" dirty="0"/>
          </a:p>
        </p:txBody>
      </p:sp>
      <p:pic>
        <p:nvPicPr>
          <p:cNvPr id="6" name="Picture 5" descr="16_17cSlimeMold-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5509" y="2286000"/>
            <a:ext cx="2773680" cy="4017264"/>
          </a:xfrm>
          <a:prstGeom prst="rect">
            <a:avLst/>
          </a:prstGeom>
        </p:spPr>
      </p:pic>
      <p:sp>
        <p:nvSpPr>
          <p:cNvPr id="7" name="Rectangle 6"/>
          <p:cNvSpPr/>
          <p:nvPr/>
        </p:nvSpPr>
        <p:spPr>
          <a:xfrm>
            <a:off x="4085160" y="6387640"/>
            <a:ext cx="3351943" cy="369332"/>
          </a:xfrm>
          <a:prstGeom prst="rect">
            <a:avLst/>
          </a:prstGeom>
        </p:spPr>
        <p:txBody>
          <a:bodyPr wrap="none">
            <a:spAutoFit/>
          </a:bodyPr>
          <a:lstStyle/>
          <a:p>
            <a:r>
              <a:rPr lang="en-US" dirty="0">
                <a:latin typeface="Times New Roman"/>
                <a:cs typeface="Times New Roman"/>
              </a:rPr>
              <a:t>cellular slime mold, </a:t>
            </a:r>
            <a:r>
              <a:rPr lang="en-US" i="1" dirty="0" err="1"/>
              <a:t>Dictyostelium</a:t>
            </a:r>
            <a:endParaRPr lang="en-US" i="1"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05800" cy="5592763"/>
          </a:xfrm>
        </p:spPr>
        <p:txBody>
          <a:bodyPr>
            <a:normAutofit/>
          </a:bodyPr>
          <a:lstStyle/>
          <a:p>
            <a:pPr>
              <a:buNone/>
            </a:pPr>
            <a:r>
              <a:rPr lang="en-US" dirty="0" smtClean="0"/>
              <a:t>	not quite animals  = amoeba, 				paramecium, plasmodium, euglena</a:t>
            </a:r>
          </a:p>
          <a:p>
            <a:pPr>
              <a:buNone/>
            </a:pPr>
            <a:r>
              <a:rPr lang="en-US" dirty="0" smtClean="0"/>
              <a:t>			- can be </a:t>
            </a:r>
            <a:r>
              <a:rPr lang="en-US" b="1" dirty="0" smtClean="0"/>
              <a:t>motile </a:t>
            </a:r>
          </a:p>
          <a:p>
            <a:pPr>
              <a:buNone/>
            </a:pPr>
            <a:r>
              <a:rPr lang="en-US" dirty="0" smtClean="0"/>
              <a:t>						</a:t>
            </a:r>
          </a:p>
          <a:p>
            <a:pPr>
              <a:buNone/>
            </a:pP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77281"/>
            <a:ext cx="2286000" cy="1905000"/>
          </a:xfrm>
          <a:prstGeom prst="rect">
            <a:avLst/>
          </a:prstGeom>
        </p:spPr>
      </p:pic>
      <p:pic>
        <p:nvPicPr>
          <p:cNvPr id="7" name="Picture 6"/>
          <p:cNvPicPr>
            <a:picLocks noChangeAspect="1"/>
          </p:cNvPicPr>
          <p:nvPr/>
        </p:nvPicPr>
        <p:blipFill>
          <a:blip r:embed="rId3"/>
          <a:stretch>
            <a:fillRect/>
          </a:stretch>
        </p:blipFill>
        <p:spPr>
          <a:xfrm>
            <a:off x="4953000" y="2743200"/>
            <a:ext cx="3397120" cy="2590800"/>
          </a:xfrm>
          <a:prstGeom prst="rect">
            <a:avLst/>
          </a:prstGeom>
        </p:spPr>
      </p:pic>
      <p:pic>
        <p:nvPicPr>
          <p:cNvPr id="9" name="Picture 8"/>
          <p:cNvPicPr>
            <a:picLocks noChangeAspect="1"/>
          </p:cNvPicPr>
          <p:nvPr/>
        </p:nvPicPr>
        <p:blipFill>
          <a:blip r:embed="rId4"/>
          <a:stretch>
            <a:fillRect/>
          </a:stretch>
        </p:blipFill>
        <p:spPr>
          <a:xfrm>
            <a:off x="2381250" y="4495800"/>
            <a:ext cx="2152650" cy="2124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229600" cy="4525963"/>
          </a:xfrm>
        </p:spPr>
        <p:txBody>
          <a:bodyPr/>
          <a:lstStyle/>
          <a:p>
            <a:pPr>
              <a:buNone/>
            </a:pPr>
            <a:r>
              <a:rPr lang="en-US" dirty="0"/>
              <a:t>	</a:t>
            </a:r>
            <a:r>
              <a:rPr lang="en-US" dirty="0" smtClean="0"/>
              <a:t>not </a:t>
            </a:r>
            <a:r>
              <a:rPr lang="en-US" dirty="0"/>
              <a:t>quite plants = algae</a:t>
            </a:r>
          </a:p>
          <a:p>
            <a:pPr>
              <a:buNone/>
            </a:pPr>
            <a:r>
              <a:rPr lang="en-US" dirty="0"/>
              <a:t>			- photosynthesize</a:t>
            </a:r>
          </a:p>
          <a:p>
            <a:endParaRPr lang="en-US" dirty="0"/>
          </a:p>
        </p:txBody>
      </p:sp>
      <p:pic>
        <p:nvPicPr>
          <p:cNvPr id="4" name="Picture 3" descr="16_18aRedAlga-L.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2366999"/>
            <a:ext cx="2567755" cy="2682355"/>
          </a:xfrm>
          <a:prstGeom prst="rect">
            <a:avLst/>
          </a:prstGeom>
        </p:spPr>
      </p:pic>
      <p:pic>
        <p:nvPicPr>
          <p:cNvPr id="5" name="Picture 4" descr="16_18b_0GreenAlgae-U.jpg"/>
          <p:cNvPicPr>
            <a:picLocks noChangeAspect="1"/>
          </p:cNvPicPr>
          <p:nvPr/>
        </p:nvPicPr>
        <p:blipFill rotWithShape="1">
          <a:blip r:embed="rId3" cstate="email">
            <a:extLst>
              <a:ext uri="{28A0092B-C50C-407E-A947-70E740481C1C}">
                <a14:useLocalDpi xmlns:a14="http://schemas.microsoft.com/office/drawing/2010/main" val="0"/>
              </a:ext>
            </a:extLst>
          </a:blip>
          <a:srcRect b="3200"/>
          <a:stretch/>
        </p:blipFill>
        <p:spPr>
          <a:xfrm>
            <a:off x="4038600" y="3276600"/>
            <a:ext cx="5000693" cy="3047661"/>
          </a:xfrm>
          <a:prstGeom prst="rect">
            <a:avLst/>
          </a:prstGeom>
        </p:spPr>
      </p:pic>
    </p:spTree>
    <p:extLst>
      <p:ext uri="{BB962C8B-B14F-4D97-AF65-F5344CB8AC3E}">
        <p14:creationId xmlns:p14="http://schemas.microsoft.com/office/powerpoint/2010/main" val="30329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a:t>
            </a:r>
            <a:endParaRPr lang="en-US" dirty="0"/>
          </a:p>
        </p:txBody>
      </p:sp>
      <p:sp>
        <p:nvSpPr>
          <p:cNvPr id="3" name="Content Placeholder 2"/>
          <p:cNvSpPr>
            <a:spLocks noGrp="1"/>
          </p:cNvSpPr>
          <p:nvPr>
            <p:ph idx="1"/>
          </p:nvPr>
        </p:nvSpPr>
        <p:spPr>
          <a:xfrm>
            <a:off x="76200" y="1722644"/>
            <a:ext cx="8572500" cy="4351338"/>
          </a:xfrm>
        </p:spPr>
        <p:txBody>
          <a:bodyPr>
            <a:normAutofit/>
          </a:bodyPr>
          <a:lstStyle/>
          <a:p>
            <a:pPr marL="0" indent="0">
              <a:buNone/>
            </a:pPr>
            <a:r>
              <a:rPr lang="en-US" b="1" dirty="0" err="1" smtClean="0"/>
              <a:t>Stramenopiles</a:t>
            </a:r>
            <a:r>
              <a:rPr lang="en-US" dirty="0" smtClean="0"/>
              <a:t> – autotrophic</a:t>
            </a:r>
          </a:p>
          <a:p>
            <a:pPr marL="0" indent="0">
              <a:buNone/>
            </a:pPr>
            <a:r>
              <a:rPr lang="en-US" dirty="0"/>
              <a:t>	</a:t>
            </a:r>
            <a:r>
              <a:rPr lang="en-US" dirty="0" smtClean="0"/>
              <a:t>-diatoms, brown algae, and water molds</a:t>
            </a:r>
          </a:p>
          <a:p>
            <a:pPr marL="0" indent="0">
              <a:buNone/>
            </a:pPr>
            <a:endParaRPr lang="en-US" dirty="0"/>
          </a:p>
          <a:p>
            <a:pPr marL="0" indent="0">
              <a:buNone/>
            </a:pPr>
            <a:r>
              <a:rPr lang="en-US" b="1" dirty="0" err="1" smtClean="0"/>
              <a:t>Alveolates</a:t>
            </a:r>
            <a:r>
              <a:rPr lang="en-US" dirty="0" smtClean="0"/>
              <a:t> -  autotrophs, heterotrophs, and </a:t>
            </a:r>
            <a:r>
              <a:rPr lang="en-US" dirty="0" err="1" smtClean="0"/>
              <a:t>mixotrophs</a:t>
            </a:r>
            <a:endParaRPr lang="en-US" dirty="0" smtClean="0"/>
          </a:p>
          <a:p>
            <a:pPr marL="0" indent="0">
              <a:buNone/>
            </a:pPr>
            <a:r>
              <a:rPr lang="en-US" dirty="0"/>
              <a:t>	</a:t>
            </a:r>
            <a:r>
              <a:rPr lang="en-US" dirty="0" smtClean="0"/>
              <a:t>-</a:t>
            </a:r>
            <a:r>
              <a:rPr lang="en-US" dirty="0" err="1" smtClean="0"/>
              <a:t>dinoflagellates</a:t>
            </a:r>
            <a:r>
              <a:rPr lang="en-US" dirty="0" smtClean="0"/>
              <a:t> and ciliates</a:t>
            </a:r>
          </a:p>
          <a:p>
            <a:pPr marL="0" indent="0">
              <a:buNone/>
            </a:pPr>
            <a:endParaRPr lang="en-US" dirty="0" smtClean="0"/>
          </a:p>
          <a:p>
            <a:pPr marL="0" indent="0">
              <a:buNone/>
            </a:pPr>
            <a:r>
              <a:rPr lang="en-US" b="1" dirty="0" err="1" smtClean="0"/>
              <a:t>Rhizaria</a:t>
            </a:r>
            <a:r>
              <a:rPr lang="en-US" dirty="0" smtClean="0"/>
              <a:t> – pseudopodia </a:t>
            </a:r>
          </a:p>
          <a:p>
            <a:pPr marL="0" indent="0">
              <a:buNone/>
            </a:pPr>
            <a:r>
              <a:rPr lang="en-US" dirty="0"/>
              <a:t>	</a:t>
            </a:r>
            <a:r>
              <a:rPr lang="en-US" dirty="0" smtClean="0"/>
              <a:t>- Amoebas, </a:t>
            </a:r>
            <a:r>
              <a:rPr lang="en-US" dirty="0" err="1" smtClean="0"/>
              <a:t>foraminiferans</a:t>
            </a:r>
            <a:r>
              <a:rPr lang="en-US" dirty="0" smtClean="0"/>
              <a:t>, and radiolarians </a:t>
            </a:r>
            <a:endParaRPr lang="en-US" dirty="0"/>
          </a:p>
        </p:txBody>
      </p:sp>
      <p:pic>
        <p:nvPicPr>
          <p:cNvPr id="4" name="Picture 3"/>
          <p:cNvPicPr>
            <a:picLocks noChangeAspect="1"/>
          </p:cNvPicPr>
          <p:nvPr/>
        </p:nvPicPr>
        <p:blipFill>
          <a:blip r:embed="rId2"/>
          <a:stretch>
            <a:fillRect/>
          </a:stretch>
        </p:blipFill>
        <p:spPr>
          <a:xfrm>
            <a:off x="7162800" y="365126"/>
            <a:ext cx="1755800" cy="1713124"/>
          </a:xfrm>
          <a:prstGeom prst="rect">
            <a:avLst/>
          </a:prstGeom>
        </p:spPr>
      </p:pic>
      <p:pic>
        <p:nvPicPr>
          <p:cNvPr id="5" name="Picture 4"/>
          <p:cNvPicPr>
            <a:picLocks noChangeAspect="1"/>
          </p:cNvPicPr>
          <p:nvPr/>
        </p:nvPicPr>
        <p:blipFill>
          <a:blip r:embed="rId3"/>
          <a:stretch>
            <a:fillRect/>
          </a:stretch>
        </p:blipFill>
        <p:spPr>
          <a:xfrm>
            <a:off x="5174046" y="3697455"/>
            <a:ext cx="2234010" cy="1432470"/>
          </a:xfrm>
          <a:prstGeom prst="rect">
            <a:avLst/>
          </a:prstGeom>
        </p:spPr>
      </p:pic>
      <p:pic>
        <p:nvPicPr>
          <p:cNvPr id="6" name="Picture 5"/>
          <p:cNvPicPr>
            <a:picLocks noChangeAspect="1"/>
          </p:cNvPicPr>
          <p:nvPr/>
        </p:nvPicPr>
        <p:blipFill>
          <a:blip r:embed="rId4"/>
          <a:stretch>
            <a:fillRect/>
          </a:stretch>
        </p:blipFill>
        <p:spPr>
          <a:xfrm>
            <a:off x="6170241" y="5791200"/>
            <a:ext cx="2463711" cy="976950"/>
          </a:xfrm>
          <a:prstGeom prst="rect">
            <a:avLst/>
          </a:prstGeom>
        </p:spPr>
      </p:pic>
    </p:spTree>
    <p:extLst>
      <p:ext uri="{BB962C8B-B14F-4D97-AF65-F5344CB8AC3E}">
        <p14:creationId xmlns:p14="http://schemas.microsoft.com/office/powerpoint/2010/main" val="6820651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Excavata</a:t>
            </a:r>
            <a:r>
              <a:rPr lang="en-US" dirty="0" smtClean="0"/>
              <a:t> </a:t>
            </a:r>
            <a:endParaRPr lang="en-US" dirty="0"/>
          </a:p>
        </p:txBody>
      </p:sp>
      <p:sp>
        <p:nvSpPr>
          <p:cNvPr id="3" name="Content Placeholder 2"/>
          <p:cNvSpPr>
            <a:spLocks noGrp="1"/>
          </p:cNvSpPr>
          <p:nvPr>
            <p:ph idx="1"/>
          </p:nvPr>
        </p:nvSpPr>
        <p:spPr>
          <a:xfrm>
            <a:off x="76200" y="1722644"/>
            <a:ext cx="8572500" cy="4351338"/>
          </a:xfrm>
        </p:spPr>
        <p:txBody>
          <a:bodyPr>
            <a:normAutofit/>
          </a:bodyPr>
          <a:lstStyle/>
          <a:p>
            <a:pPr marL="0" indent="0">
              <a:buNone/>
            </a:pPr>
            <a:r>
              <a:rPr lang="en-US" b="1" dirty="0"/>
              <a:t>	</a:t>
            </a:r>
            <a:r>
              <a:rPr lang="en-US" dirty="0" smtClean="0"/>
              <a:t>- </a:t>
            </a:r>
            <a:r>
              <a:rPr lang="en-US" i="1" dirty="0" smtClean="0"/>
              <a:t>Euglena, Giardia </a:t>
            </a:r>
            <a:r>
              <a:rPr lang="en-US" i="1" dirty="0" err="1" smtClean="0"/>
              <a:t>intestinalis</a:t>
            </a:r>
            <a:r>
              <a:rPr lang="en-US" i="1" dirty="0" smtClean="0"/>
              <a:t>, </a:t>
            </a:r>
            <a:r>
              <a:rPr lang="en-US" i="1" dirty="0" err="1" smtClean="0"/>
              <a:t>Trypansoma</a:t>
            </a:r>
            <a:r>
              <a:rPr lang="en-US" i="1" dirty="0" smtClean="0"/>
              <a:t>, and </a:t>
            </a:r>
            <a:r>
              <a:rPr lang="en-US" i="1" dirty="0" err="1" smtClean="0"/>
              <a:t>Trichomonas</a:t>
            </a:r>
            <a:r>
              <a:rPr lang="en-US" i="1" dirty="0" smtClean="0"/>
              <a:t> </a:t>
            </a:r>
            <a:r>
              <a:rPr lang="en-US" i="1" dirty="0" err="1" smtClean="0"/>
              <a:t>vaginalis</a:t>
            </a:r>
            <a:r>
              <a:rPr lang="en-US" i="1" dirty="0" smtClean="0"/>
              <a:t>  </a:t>
            </a:r>
          </a:p>
        </p:txBody>
      </p:sp>
      <p:pic>
        <p:nvPicPr>
          <p:cNvPr id="4" name="Picture 3"/>
          <p:cNvPicPr>
            <a:picLocks noChangeAspect="1"/>
          </p:cNvPicPr>
          <p:nvPr/>
        </p:nvPicPr>
        <p:blipFill>
          <a:blip r:embed="rId3"/>
          <a:stretch>
            <a:fillRect/>
          </a:stretch>
        </p:blipFill>
        <p:spPr>
          <a:xfrm>
            <a:off x="457200" y="3888788"/>
            <a:ext cx="2457450" cy="1866900"/>
          </a:xfrm>
          <a:prstGeom prst="rect">
            <a:avLst/>
          </a:prstGeom>
        </p:spPr>
      </p:pic>
      <p:pic>
        <p:nvPicPr>
          <p:cNvPr id="5" name="Picture 4"/>
          <p:cNvPicPr>
            <a:picLocks noChangeAspect="1"/>
          </p:cNvPicPr>
          <p:nvPr/>
        </p:nvPicPr>
        <p:blipFill>
          <a:blip r:embed="rId4"/>
          <a:stretch>
            <a:fillRect/>
          </a:stretch>
        </p:blipFill>
        <p:spPr>
          <a:xfrm>
            <a:off x="5834062" y="4152900"/>
            <a:ext cx="2971800" cy="2411404"/>
          </a:xfrm>
          <a:prstGeom prst="rect">
            <a:avLst/>
          </a:prstGeom>
        </p:spPr>
      </p:pic>
      <p:pic>
        <p:nvPicPr>
          <p:cNvPr id="6" name="Picture 5"/>
          <p:cNvPicPr>
            <a:picLocks noChangeAspect="1"/>
          </p:cNvPicPr>
          <p:nvPr/>
        </p:nvPicPr>
        <p:blipFill>
          <a:blip r:embed="rId5"/>
          <a:stretch>
            <a:fillRect/>
          </a:stretch>
        </p:blipFill>
        <p:spPr>
          <a:xfrm rot="18374922">
            <a:off x="2995612" y="3429000"/>
            <a:ext cx="3152775" cy="1447800"/>
          </a:xfrm>
          <a:prstGeom prst="rect">
            <a:avLst/>
          </a:prstGeom>
        </p:spPr>
      </p:pic>
    </p:spTree>
    <p:extLst>
      <p:ext uri="{BB962C8B-B14F-4D97-AF65-F5344CB8AC3E}">
        <p14:creationId xmlns:p14="http://schemas.microsoft.com/office/powerpoint/2010/main" val="4091743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Unikonts</a:t>
            </a:r>
            <a:endParaRPr lang="en-US" dirty="0"/>
          </a:p>
        </p:txBody>
      </p:sp>
      <p:sp>
        <p:nvSpPr>
          <p:cNvPr id="3" name="Content Placeholder 2"/>
          <p:cNvSpPr>
            <a:spLocks noGrp="1"/>
          </p:cNvSpPr>
          <p:nvPr>
            <p:ph idx="1"/>
          </p:nvPr>
        </p:nvSpPr>
        <p:spPr>
          <a:xfrm>
            <a:off x="76200" y="1722644"/>
            <a:ext cx="8572500" cy="4351338"/>
          </a:xfrm>
        </p:spPr>
        <p:txBody>
          <a:bodyPr>
            <a:normAutofit/>
          </a:bodyPr>
          <a:lstStyle/>
          <a:p>
            <a:pPr marL="0" indent="0">
              <a:buNone/>
            </a:pPr>
            <a:r>
              <a:rPr lang="en-US" b="1" dirty="0" err="1" smtClean="0"/>
              <a:t>Ameobozoans</a:t>
            </a:r>
            <a:r>
              <a:rPr lang="en-US" i="1" dirty="0" smtClean="0"/>
              <a:t> – </a:t>
            </a:r>
            <a:r>
              <a:rPr lang="en-US" dirty="0" smtClean="0"/>
              <a:t>lobe shaped pseudopodia</a:t>
            </a:r>
          </a:p>
          <a:p>
            <a:pPr marL="0" indent="0">
              <a:buNone/>
            </a:pPr>
            <a:r>
              <a:rPr lang="en-US" dirty="0"/>
              <a:t>	</a:t>
            </a:r>
            <a:r>
              <a:rPr lang="en-US" dirty="0" smtClean="0"/>
              <a:t>- </a:t>
            </a:r>
            <a:r>
              <a:rPr lang="en-US" dirty="0" err="1" smtClean="0"/>
              <a:t>Plasmodial</a:t>
            </a:r>
            <a:r>
              <a:rPr lang="en-US" dirty="0" smtClean="0"/>
              <a:t> slime mold and Cellular slime mold  </a:t>
            </a:r>
          </a:p>
          <a:p>
            <a:pPr marL="0" indent="0">
              <a:buNone/>
            </a:pPr>
            <a:endParaRPr lang="en-US" i="1" dirty="0" smtClean="0"/>
          </a:p>
          <a:p>
            <a:pPr marL="0" indent="0">
              <a:buNone/>
            </a:pPr>
            <a:r>
              <a:rPr lang="en-US" i="1" dirty="0"/>
              <a:t>	</a:t>
            </a:r>
            <a:r>
              <a:rPr lang="en-US" i="1" dirty="0" smtClean="0"/>
              <a:t> </a:t>
            </a:r>
          </a:p>
        </p:txBody>
      </p:sp>
      <p:pic>
        <p:nvPicPr>
          <p:cNvPr id="7" name="Picture 6"/>
          <p:cNvPicPr>
            <a:picLocks noChangeAspect="1"/>
          </p:cNvPicPr>
          <p:nvPr/>
        </p:nvPicPr>
        <p:blipFill>
          <a:blip r:embed="rId3"/>
          <a:stretch>
            <a:fillRect/>
          </a:stretch>
        </p:blipFill>
        <p:spPr>
          <a:xfrm>
            <a:off x="628650" y="3505200"/>
            <a:ext cx="3257550" cy="2440018"/>
          </a:xfrm>
          <a:prstGeom prst="rect">
            <a:avLst/>
          </a:prstGeom>
        </p:spPr>
      </p:pic>
      <p:pic>
        <p:nvPicPr>
          <p:cNvPr id="8" name="Picture 7"/>
          <p:cNvPicPr>
            <a:picLocks noChangeAspect="1"/>
          </p:cNvPicPr>
          <p:nvPr/>
        </p:nvPicPr>
        <p:blipFill>
          <a:blip r:embed="rId4"/>
          <a:stretch>
            <a:fillRect/>
          </a:stretch>
        </p:blipFill>
        <p:spPr>
          <a:xfrm>
            <a:off x="4572000" y="3898313"/>
            <a:ext cx="3810000" cy="2543175"/>
          </a:xfrm>
          <a:prstGeom prst="rect">
            <a:avLst/>
          </a:prstGeom>
        </p:spPr>
      </p:pic>
    </p:spTree>
    <p:extLst>
      <p:ext uri="{BB962C8B-B14F-4D97-AF65-F5344CB8AC3E}">
        <p14:creationId xmlns:p14="http://schemas.microsoft.com/office/powerpoint/2010/main" val="431539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Archaeplastids</a:t>
            </a:r>
            <a:r>
              <a:rPr lang="en-US" dirty="0" smtClean="0"/>
              <a:t> </a:t>
            </a:r>
            <a:endParaRPr lang="en-US" dirty="0"/>
          </a:p>
        </p:txBody>
      </p:sp>
      <p:sp>
        <p:nvSpPr>
          <p:cNvPr id="3" name="Content Placeholder 2"/>
          <p:cNvSpPr>
            <a:spLocks noGrp="1"/>
          </p:cNvSpPr>
          <p:nvPr>
            <p:ph idx="1"/>
          </p:nvPr>
        </p:nvSpPr>
        <p:spPr>
          <a:xfrm>
            <a:off x="76200" y="1722644"/>
            <a:ext cx="8572500" cy="4351338"/>
          </a:xfrm>
        </p:spPr>
        <p:txBody>
          <a:bodyPr>
            <a:normAutofit/>
          </a:bodyPr>
          <a:lstStyle/>
          <a:p>
            <a:pPr marL="0" indent="0">
              <a:buNone/>
            </a:pPr>
            <a:r>
              <a:rPr lang="en-US" b="1" dirty="0" smtClean="0"/>
              <a:t>Red Algae</a:t>
            </a:r>
          </a:p>
          <a:p>
            <a:pPr marL="0" indent="0">
              <a:buNone/>
            </a:pPr>
            <a:r>
              <a:rPr lang="en-US" b="1" i="1" dirty="0" smtClean="0"/>
              <a:t>			</a:t>
            </a:r>
            <a:r>
              <a:rPr lang="en-US" i="1" dirty="0" smtClean="0"/>
              <a:t>Both unicellular and multicellular 					autotrophs</a:t>
            </a:r>
            <a:endParaRPr lang="en-US" i="1" dirty="0"/>
          </a:p>
          <a:p>
            <a:pPr marL="0" indent="0">
              <a:buNone/>
            </a:pPr>
            <a:r>
              <a:rPr lang="en-US" b="1" dirty="0" smtClean="0"/>
              <a:t>Green Algae</a:t>
            </a:r>
            <a:endParaRPr lang="en-US" dirty="0" smtClean="0"/>
          </a:p>
          <a:p>
            <a:pPr marL="0" indent="0">
              <a:buNone/>
            </a:pPr>
            <a:r>
              <a:rPr lang="en-US" b="1" dirty="0"/>
              <a:t>	</a:t>
            </a:r>
            <a:r>
              <a:rPr lang="en-US" b="1" dirty="0" smtClean="0"/>
              <a:t>- </a:t>
            </a:r>
            <a:r>
              <a:rPr lang="en-US" i="1" dirty="0" err="1" smtClean="0"/>
              <a:t>Chlamydomonas</a:t>
            </a:r>
            <a:r>
              <a:rPr lang="en-US" i="1" dirty="0" smtClean="0"/>
              <a:t> and </a:t>
            </a:r>
            <a:r>
              <a:rPr lang="en-US" i="1" dirty="0" err="1" smtClean="0"/>
              <a:t>Volvox</a:t>
            </a:r>
            <a:r>
              <a:rPr lang="en-US" i="1" dirty="0" smtClean="0"/>
              <a:t> </a:t>
            </a:r>
          </a:p>
        </p:txBody>
      </p:sp>
      <p:pic>
        <p:nvPicPr>
          <p:cNvPr id="7" name="Picture 6"/>
          <p:cNvPicPr>
            <a:picLocks noChangeAspect="1"/>
          </p:cNvPicPr>
          <p:nvPr/>
        </p:nvPicPr>
        <p:blipFill>
          <a:blip r:embed="rId3"/>
          <a:stretch>
            <a:fillRect/>
          </a:stretch>
        </p:blipFill>
        <p:spPr>
          <a:xfrm>
            <a:off x="5943600" y="533400"/>
            <a:ext cx="2819400" cy="1628775"/>
          </a:xfrm>
          <a:prstGeom prst="rect">
            <a:avLst/>
          </a:prstGeom>
        </p:spPr>
      </p:pic>
      <p:pic>
        <p:nvPicPr>
          <p:cNvPr id="8" name="Picture 7"/>
          <p:cNvPicPr>
            <a:picLocks noChangeAspect="1"/>
          </p:cNvPicPr>
          <p:nvPr/>
        </p:nvPicPr>
        <p:blipFill>
          <a:blip r:embed="rId4"/>
          <a:stretch>
            <a:fillRect/>
          </a:stretch>
        </p:blipFill>
        <p:spPr>
          <a:xfrm>
            <a:off x="762000" y="4403096"/>
            <a:ext cx="1828800" cy="1828800"/>
          </a:xfrm>
          <a:prstGeom prst="rect">
            <a:avLst/>
          </a:prstGeom>
        </p:spPr>
      </p:pic>
      <p:pic>
        <p:nvPicPr>
          <p:cNvPr id="9" name="Picture 8"/>
          <p:cNvPicPr>
            <a:picLocks noChangeAspect="1"/>
          </p:cNvPicPr>
          <p:nvPr/>
        </p:nvPicPr>
        <p:blipFill>
          <a:blip r:embed="rId5"/>
          <a:stretch>
            <a:fillRect/>
          </a:stretch>
        </p:blipFill>
        <p:spPr>
          <a:xfrm>
            <a:off x="5567363" y="3800475"/>
            <a:ext cx="2509837" cy="2589334"/>
          </a:xfrm>
          <a:prstGeom prst="rect">
            <a:avLst/>
          </a:prstGeom>
        </p:spPr>
      </p:pic>
    </p:spTree>
    <p:extLst>
      <p:ext uri="{BB962C8B-B14F-4D97-AF65-F5344CB8AC3E}">
        <p14:creationId xmlns:p14="http://schemas.microsoft.com/office/powerpoint/2010/main" val="1935226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86700" cy="1325563"/>
          </a:xfrm>
        </p:spPr>
        <p:txBody>
          <a:bodyPr/>
          <a:lstStyle/>
          <a:p>
            <a:r>
              <a:rPr lang="en-US" dirty="0" smtClean="0"/>
              <a:t>Dichotomous Key </a:t>
            </a:r>
            <a:endParaRPr lang="en-US" dirty="0"/>
          </a:p>
        </p:txBody>
      </p:sp>
      <p:sp>
        <p:nvSpPr>
          <p:cNvPr id="3" name="Content Placeholder 2"/>
          <p:cNvSpPr>
            <a:spLocks noGrp="1"/>
          </p:cNvSpPr>
          <p:nvPr>
            <p:ph idx="1"/>
          </p:nvPr>
        </p:nvSpPr>
        <p:spPr>
          <a:xfrm>
            <a:off x="457200" y="1477963"/>
            <a:ext cx="7886700" cy="4351338"/>
          </a:xfrm>
        </p:spPr>
        <p:txBody>
          <a:bodyPr/>
          <a:lstStyle/>
          <a:p>
            <a:r>
              <a:rPr lang="en-US" dirty="0" smtClean="0"/>
              <a:t>Tool that allows users to identify items or organisms in a systematic and reproducible fashion.</a:t>
            </a:r>
            <a:endParaRPr lang="en-US" dirty="0"/>
          </a:p>
        </p:txBody>
      </p:sp>
      <p:pic>
        <p:nvPicPr>
          <p:cNvPr id="5" name="Picture 4"/>
          <p:cNvPicPr>
            <a:picLocks noChangeAspect="1"/>
          </p:cNvPicPr>
          <p:nvPr/>
        </p:nvPicPr>
        <p:blipFill>
          <a:blip r:embed="rId2"/>
          <a:stretch>
            <a:fillRect/>
          </a:stretch>
        </p:blipFill>
        <p:spPr>
          <a:xfrm>
            <a:off x="122000" y="2859880"/>
            <a:ext cx="4430950" cy="3452019"/>
          </a:xfrm>
          <a:prstGeom prst="rect">
            <a:avLst/>
          </a:prstGeom>
        </p:spPr>
      </p:pic>
      <p:pic>
        <p:nvPicPr>
          <p:cNvPr id="6" name="Picture 5"/>
          <p:cNvPicPr>
            <a:picLocks noChangeAspect="1"/>
          </p:cNvPicPr>
          <p:nvPr/>
        </p:nvPicPr>
        <p:blipFill>
          <a:blip r:embed="rId3"/>
          <a:stretch>
            <a:fillRect/>
          </a:stretch>
        </p:blipFill>
        <p:spPr>
          <a:xfrm>
            <a:off x="5203533" y="3062288"/>
            <a:ext cx="3818467" cy="3124200"/>
          </a:xfrm>
          <a:prstGeom prst="rect">
            <a:avLst/>
          </a:prstGeom>
        </p:spPr>
      </p:pic>
    </p:spTree>
    <p:extLst>
      <p:ext uri="{BB962C8B-B14F-4D97-AF65-F5344CB8AC3E}">
        <p14:creationId xmlns:p14="http://schemas.microsoft.com/office/powerpoint/2010/main" val="124095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 </a:t>
            </a:r>
            <a:endParaRPr lang="en-US" dirty="0"/>
          </a:p>
        </p:txBody>
      </p:sp>
      <p:sp>
        <p:nvSpPr>
          <p:cNvPr id="3" name="Content Placeholder 2"/>
          <p:cNvSpPr>
            <a:spLocks noGrp="1"/>
          </p:cNvSpPr>
          <p:nvPr>
            <p:ph idx="1"/>
          </p:nvPr>
        </p:nvSpPr>
        <p:spPr/>
        <p:txBody>
          <a:bodyPr/>
          <a:lstStyle/>
          <a:p>
            <a:pPr marL="0" indent="0">
              <a:buNone/>
            </a:pPr>
            <a:r>
              <a:rPr lang="en-US" dirty="0" smtClean="0"/>
              <a:t>8#. What are </a:t>
            </a:r>
            <a:r>
              <a:rPr lang="en-US" dirty="0" err="1" smtClean="0"/>
              <a:t>protists</a:t>
            </a:r>
            <a:r>
              <a:rPr lang="en-US" dirty="0"/>
              <a:t>?</a:t>
            </a:r>
          </a:p>
        </p:txBody>
      </p:sp>
    </p:spTree>
    <p:extLst>
      <p:ext uri="{BB962C8B-B14F-4D97-AF65-F5344CB8AC3E}">
        <p14:creationId xmlns:p14="http://schemas.microsoft.com/office/powerpoint/2010/main" val="165950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 </a:t>
            </a:r>
            <a:endParaRPr lang="en-US" dirty="0"/>
          </a:p>
        </p:txBody>
      </p:sp>
      <p:sp>
        <p:nvSpPr>
          <p:cNvPr id="3" name="Content Placeholder 2"/>
          <p:cNvSpPr>
            <a:spLocks noGrp="1"/>
          </p:cNvSpPr>
          <p:nvPr>
            <p:ph idx="1"/>
          </p:nvPr>
        </p:nvSpPr>
        <p:spPr>
          <a:xfrm>
            <a:off x="381000" y="1524000"/>
            <a:ext cx="8134350" cy="4652963"/>
          </a:xfrm>
        </p:spPr>
        <p:txBody>
          <a:bodyPr/>
          <a:lstStyle/>
          <a:p>
            <a:pPr marL="0" indent="0">
              <a:buNone/>
            </a:pPr>
            <a:r>
              <a:rPr lang="en-US" dirty="0" smtClean="0"/>
              <a:t>#1. Create a Dichotomous Key to identify people in your group.</a:t>
            </a:r>
          </a:p>
          <a:p>
            <a:pPr marL="0" indent="0">
              <a:buNone/>
            </a:pPr>
            <a:r>
              <a:rPr lang="en-US" dirty="0" smtClean="0"/>
              <a:t/>
            </a:r>
            <a:br>
              <a:rPr lang="en-US" dirty="0" smtClean="0"/>
            </a:br>
            <a:r>
              <a:rPr lang="en-US" sz="2400" dirty="0" smtClean="0"/>
              <a:t>Set up a series of questions that can be split into two parts.</a:t>
            </a:r>
          </a:p>
          <a:p>
            <a:pPr marL="0" indent="0">
              <a:buNone/>
            </a:pPr>
            <a:endParaRPr lang="en-US" sz="2400" dirty="0"/>
          </a:p>
          <a:p>
            <a:pPr marL="0" indent="0">
              <a:buNone/>
            </a:pPr>
            <a:r>
              <a:rPr lang="en-US" sz="2400" dirty="0" smtClean="0"/>
              <a:t>Start by using general characters moving towards more specific. </a:t>
            </a:r>
            <a:endParaRPr lang="en-US" sz="2400" dirty="0"/>
          </a:p>
        </p:txBody>
      </p:sp>
    </p:spTree>
    <p:extLst>
      <p:ext uri="{BB962C8B-B14F-4D97-AF65-F5344CB8AC3E}">
        <p14:creationId xmlns:p14="http://schemas.microsoft.com/office/powerpoint/2010/main" val="420896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Answer in Notebooks:</a:t>
            </a:r>
            <a:br>
              <a:rPr lang="en-US" dirty="0" smtClean="0"/>
            </a:br>
            <a:r>
              <a:rPr lang="en-US" dirty="0"/>
              <a:t/>
            </a:r>
            <a:br>
              <a:rPr lang="en-US" dirty="0"/>
            </a:br>
            <a:r>
              <a:rPr lang="en-US" dirty="0" smtClean="0"/>
              <a:t>1B. </a:t>
            </a:r>
            <a:endParaRPr lang="en-US" dirty="0"/>
          </a:p>
        </p:txBody>
      </p:sp>
      <p:pic>
        <p:nvPicPr>
          <p:cNvPr id="4" name="Picture 3"/>
          <p:cNvPicPr>
            <a:picLocks noChangeAspect="1"/>
          </p:cNvPicPr>
          <p:nvPr/>
        </p:nvPicPr>
        <p:blipFill>
          <a:blip r:embed="rId2"/>
          <a:stretch>
            <a:fillRect/>
          </a:stretch>
        </p:blipFill>
        <p:spPr>
          <a:xfrm>
            <a:off x="1714500" y="838200"/>
            <a:ext cx="6591300" cy="5899214"/>
          </a:xfrm>
          <a:prstGeom prst="rect">
            <a:avLst/>
          </a:prstGeom>
        </p:spPr>
      </p:pic>
    </p:spTree>
    <p:extLst>
      <p:ext uri="{BB962C8B-B14F-4D97-AF65-F5344CB8AC3E}">
        <p14:creationId xmlns:p14="http://schemas.microsoft.com/office/powerpoint/2010/main" val="7208638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2037</TotalTime>
  <Words>3960</Words>
  <Application>Microsoft Office PowerPoint</Application>
  <PresentationFormat>On-screen Show (4:3)</PresentationFormat>
  <Paragraphs>403</Paragraphs>
  <Slides>70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ＭＳ Ｐゴシック</vt:lpstr>
      <vt:lpstr>Arial</vt:lpstr>
      <vt:lpstr>Calibri</vt:lpstr>
      <vt:lpstr>Calibri Light</vt:lpstr>
      <vt:lpstr>Symbol</vt:lpstr>
      <vt:lpstr>Tahoma</vt:lpstr>
      <vt:lpstr>Times</vt:lpstr>
      <vt:lpstr>Times New Roman</vt:lpstr>
      <vt:lpstr>Verdana</vt:lpstr>
      <vt:lpstr>Verdana</vt:lpstr>
      <vt:lpstr>Wingdings</vt:lpstr>
      <vt:lpstr>Office Theme</vt:lpstr>
      <vt:lpstr>Systematics </vt:lpstr>
      <vt:lpstr>PowerPoint Presentation</vt:lpstr>
      <vt:lpstr>PowerPoint Presentation</vt:lpstr>
      <vt:lpstr>PowerPoint Presentation</vt:lpstr>
      <vt:lpstr>Taxonomy</vt:lpstr>
      <vt:lpstr>PowerPoint Presentation</vt:lpstr>
      <vt:lpstr>Dichotomous Key </vt:lpstr>
      <vt:lpstr>Answer in Notebooks: </vt:lpstr>
      <vt:lpstr>Answer in Notebooks:  1B. </vt:lpstr>
      <vt:lpstr>Answer in Notebooks:  1C.</vt:lpstr>
      <vt:lpstr>PowerPoint Presentation</vt:lpstr>
      <vt:lpstr>PowerPoint Presentation</vt:lpstr>
      <vt:lpstr>PowerPoint Presentation</vt:lpstr>
      <vt:lpstr>Answer in Notebooks: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in Notebooks:</vt:lpstr>
      <vt:lpstr>PowerPoint Presentation</vt:lpstr>
      <vt:lpstr>Prokaryotes </vt:lpstr>
      <vt:lpstr>Phototroph vs. Chemotroph</vt:lpstr>
      <vt:lpstr>Autotroph vs. Heterotroph </vt:lpstr>
      <vt:lpstr>The terms that describe how prokaryotes obtain energy and carbon are combined to describe their modes of nutrition. </vt:lpstr>
      <vt:lpstr>Figure 16.4-0</vt:lpstr>
      <vt:lpstr>Answer in Notebooks:</vt:lpstr>
      <vt:lpstr>PowerPoint Presentation</vt:lpstr>
      <vt:lpstr>PowerPoint Presentation</vt:lpstr>
      <vt:lpstr>PowerPoint Presentation</vt:lpstr>
      <vt:lpstr>PowerPoint Presentation</vt:lpstr>
      <vt:lpstr>Answer in Notebooks:</vt:lpstr>
      <vt:lpstr>PowerPoint Presentation</vt:lpstr>
      <vt:lpstr>PowerPoint Presentation</vt:lpstr>
      <vt:lpstr>PowerPoint Presentation</vt:lpstr>
      <vt:lpstr>Strep vs. Staph </vt:lpstr>
      <vt:lpstr>5 Classifications of Bacteria</vt:lpstr>
      <vt:lpstr>PowerPoint Presentation</vt:lpstr>
      <vt:lpstr>PowerPoint Presentation</vt:lpstr>
      <vt:lpstr>PowerPoint Presentation</vt:lpstr>
      <vt:lpstr>PowerPoint Presentation</vt:lpstr>
      <vt:lpstr>Answer in Notebooks:</vt:lpstr>
      <vt:lpstr>PowerPoint Presentation</vt:lpstr>
      <vt:lpstr>PowerPoint Presentation</vt:lpstr>
      <vt:lpstr>Halophiles living in salt beds  colors from  photosynthetic chemical rhodopsin</vt:lpstr>
      <vt:lpstr>Salt ponds in San Francisco Bay filled with halophiles</vt:lpstr>
      <vt:lpstr>PowerPoint Presentation</vt:lpstr>
      <vt:lpstr>Grand Prismatic Spring – Yellowstone - boiling hot water/ sulfuric acid</vt:lpstr>
      <vt:lpstr>PowerPoint Presentation</vt:lpstr>
      <vt:lpstr>PowerPoint Presentation</vt:lpstr>
      <vt:lpstr>PowerPoint Presentation</vt:lpstr>
      <vt:lpstr>Answer in Notebooks:</vt:lpstr>
      <vt:lpstr>PowerPoint Presentation</vt:lpstr>
      <vt:lpstr>PowerPoint Presentation</vt:lpstr>
      <vt:lpstr>Figure 16.12a-0</vt:lpstr>
      <vt:lpstr>Endosymbiosis of unicellular algae is the key to much of protist diversity </vt:lpstr>
      <vt:lpstr>PowerPoint Presentation</vt:lpstr>
      <vt:lpstr>PowerPoint Presentation</vt:lpstr>
      <vt:lpstr>PowerPoint Presentation</vt:lpstr>
      <vt:lpstr>“SAR”</vt:lpstr>
      <vt:lpstr>Excavata </vt:lpstr>
      <vt:lpstr>Unikonts</vt:lpstr>
      <vt:lpstr>Archaeplastids </vt:lpstr>
      <vt:lpstr>Answer in Notebooks: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Phylogenies &amp; Taxonomy</dc:title>
  <dc:creator>twyman</dc:creator>
  <cp:lastModifiedBy>Griffith, Ashley</cp:lastModifiedBy>
  <cp:revision>154</cp:revision>
  <dcterms:created xsi:type="dcterms:W3CDTF">2012-03-28T17:45:42Z</dcterms:created>
  <dcterms:modified xsi:type="dcterms:W3CDTF">2016-04-19T12:37:59Z</dcterms:modified>
</cp:coreProperties>
</file>