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3" r:id="rId2"/>
    <p:sldId id="264" r:id="rId3"/>
    <p:sldId id="259" r:id="rId4"/>
    <p:sldId id="256" r:id="rId5"/>
    <p:sldId id="258" r:id="rId6"/>
    <p:sldId id="257" r:id="rId7"/>
    <p:sldId id="266" r:id="rId8"/>
    <p:sldId id="267" r:id="rId9"/>
    <p:sldId id="260" r:id="rId10"/>
    <p:sldId id="268" r:id="rId11"/>
    <p:sldId id="261" r:id="rId12"/>
    <p:sldId id="262" r:id="rId13"/>
    <p:sldId id="269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6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9809F5-1FB7-4473-BCF6-E92A6B323EEE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6BF35D-86C4-4C93-9EC3-3BD367C3B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A967AF-C70B-45F8-8428-AC61DE50B4AB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6D5B6E-A52C-403D-8567-509B25747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D5B6E-A52C-403D-8567-509B25747D4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D5B6E-A52C-403D-8567-509B25747D4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24FD1-8282-4110-8401-ADEA9A45D5B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D5B6E-A52C-403D-8567-509B25747D4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D5B6E-A52C-403D-8567-509B25747D4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D5B6E-A52C-403D-8567-509B25747D4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C496-D3A3-4CD2-8655-F812BAB88B9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C496-D3A3-4CD2-8655-F812BAB88B9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C496-D3A3-4CD2-8655-F812BAB88B9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15A-792B-44E1-BEF1-985EB1C7308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6901F-AB1C-4142-AA10-C93DDABBE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15A-792B-44E1-BEF1-985EB1C7308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6901F-AB1C-4142-AA10-C93DDABBE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15A-792B-44E1-BEF1-985EB1C7308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6901F-AB1C-4142-AA10-C93DDABBE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15A-792B-44E1-BEF1-985EB1C7308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6901F-AB1C-4142-AA10-C93DDABBE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15A-792B-44E1-BEF1-985EB1C7308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6901F-AB1C-4142-AA10-C93DDABBE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15A-792B-44E1-BEF1-985EB1C7308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6901F-AB1C-4142-AA10-C93DDABBE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15A-792B-44E1-BEF1-985EB1C7308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6901F-AB1C-4142-AA10-C93DDABBE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15A-792B-44E1-BEF1-985EB1C7308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6901F-AB1C-4142-AA10-C93DDABBE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15A-792B-44E1-BEF1-985EB1C7308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6901F-AB1C-4142-AA10-C93DDABBE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15A-792B-44E1-BEF1-985EB1C7308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6901F-AB1C-4142-AA10-C93DDABBE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15A-792B-44E1-BEF1-985EB1C7308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6901F-AB1C-4142-AA10-C93DDABBE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DC15A-792B-44E1-BEF1-985EB1C7308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6901F-AB1C-4142-AA10-C93DDABBE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hyperlink" Target="Brief%20History%20of%20Cells.asf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Microorganisms%20-%20leeuwenhoek.as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>
              <a:alpha val="6900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r>
              <a:rPr lang="en-US" dirty="0" smtClean="0"/>
              <a:t>Eukaryotic cells are much more complex and larger than prokaryotic cells.</a:t>
            </a:r>
          </a:p>
          <a:p>
            <a:r>
              <a:rPr lang="en-US" b="1" dirty="0" smtClean="0"/>
              <a:t>Do have a true nucleus &amp; membrane-bound organelles.</a:t>
            </a:r>
            <a:endParaRPr lang="en-US" dirty="0" smtClean="0"/>
          </a:p>
          <a:p>
            <a:r>
              <a:rPr lang="en-US" dirty="0" smtClean="0"/>
              <a:t>Includes </a:t>
            </a:r>
            <a:r>
              <a:rPr lang="en-US" b="1" dirty="0" smtClean="0"/>
              <a:t>both unicellular &amp; </a:t>
            </a:r>
            <a:r>
              <a:rPr lang="en-US" b="1" dirty="0" err="1" smtClean="0"/>
              <a:t>multicellular</a:t>
            </a:r>
            <a:r>
              <a:rPr lang="en-US" dirty="0" smtClean="0"/>
              <a:t> organisms.</a:t>
            </a:r>
          </a:p>
          <a:p>
            <a:r>
              <a:rPr lang="en-US" dirty="0" smtClean="0"/>
              <a:t>Examples include </a:t>
            </a:r>
            <a:r>
              <a:rPr lang="en-US" b="1" dirty="0" smtClean="0"/>
              <a:t>plant cells, animal cells, fungi, algae, &amp; </a:t>
            </a:r>
            <a:r>
              <a:rPr lang="en-US" b="1" dirty="0" err="1" smtClean="0"/>
              <a:t>protists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8" name="Picture 6" descr="07-07-AnimalCell-L.jpg                                         000024F6KARL's Pocketrans              B81D7FDE:"/>
          <p:cNvPicPr>
            <a:picLocks noChangeAspect="1" noChangeArrowheads="1"/>
          </p:cNvPicPr>
          <p:nvPr/>
        </p:nvPicPr>
        <p:blipFill>
          <a:blip r:embed="rId3" cstate="print"/>
          <a:srcRect b="3847"/>
          <a:stretch>
            <a:fillRect/>
          </a:stretch>
        </p:blipFill>
        <p:spPr bwMode="auto">
          <a:xfrm>
            <a:off x="152400" y="228600"/>
            <a:ext cx="8858250" cy="5813425"/>
          </a:xfrm>
          <a:prstGeom prst="rect">
            <a:avLst/>
          </a:prstGeom>
          <a:solidFill>
            <a:schemeClr val="accent1">
              <a:alpha val="63000"/>
            </a:schemeClr>
          </a:solidFill>
        </p:spPr>
      </p:pic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3352800" y="6248400"/>
            <a:ext cx="15921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1" dirty="0" smtClean="0"/>
              <a:t>Animal cell</a:t>
            </a:r>
            <a:endParaRPr lang="en-US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953000"/>
            <a:ext cx="23622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3276600"/>
            <a:ext cx="2590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Ribosomes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(bound to </a:t>
            </a:r>
            <a:r>
              <a:rPr lang="en-US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rER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free in cytoplasm)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2" name="Picture 6" descr="07-08-PlantCell-L.jpg                                          000024F6KARL's Pocketrans              B81D7FDE:"/>
          <p:cNvPicPr>
            <a:picLocks noChangeAspect="1" noChangeArrowheads="1"/>
          </p:cNvPicPr>
          <p:nvPr/>
        </p:nvPicPr>
        <p:blipFill>
          <a:blip r:embed="rId3" cstate="print"/>
          <a:srcRect b="4657"/>
          <a:stretch>
            <a:fillRect/>
          </a:stretch>
        </p:blipFill>
        <p:spPr bwMode="auto">
          <a:xfrm>
            <a:off x="152400" y="228600"/>
            <a:ext cx="8915400" cy="6030913"/>
          </a:xfrm>
          <a:prstGeom prst="rect">
            <a:avLst/>
          </a:prstGeom>
          <a:noFill/>
        </p:spPr>
      </p:pic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3505200" y="6396335"/>
            <a:ext cx="13487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1" dirty="0" smtClean="0"/>
              <a:t>Plant cell</a:t>
            </a:r>
            <a:endParaRPr lang="en-US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2667000"/>
            <a:ext cx="1371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572000"/>
            <a:ext cx="1143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2895600"/>
            <a:ext cx="3048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1752600"/>
            <a:ext cx="2590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Ribosomes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(bound to </a:t>
            </a:r>
            <a:r>
              <a:rPr lang="en-US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rER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free in cytoplasm)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b="1" dirty="0" smtClean="0"/>
              <a:t>All Cells have:</a:t>
            </a:r>
          </a:p>
          <a:p>
            <a:r>
              <a:rPr lang="en-US" dirty="0" smtClean="0"/>
              <a:t>A cell membrane</a:t>
            </a:r>
          </a:p>
          <a:p>
            <a:r>
              <a:rPr lang="en-US" dirty="0" smtClean="0"/>
              <a:t>Genetic Material</a:t>
            </a:r>
          </a:p>
          <a:p>
            <a:r>
              <a:rPr lang="en-US" dirty="0" err="1" smtClean="0"/>
              <a:t>Ribosomes</a:t>
            </a:r>
            <a:r>
              <a:rPr lang="en-US" dirty="0" smtClean="0"/>
              <a:t> in the cytoplasm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Structure and </a:t>
            </a:r>
            <a:r>
              <a:rPr lang="en-US" smtClean="0"/>
              <a:t>Function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cell</a:t>
            </a:r>
            <a:r>
              <a:rPr lang="en-US" dirty="0" smtClean="0"/>
              <a:t> is the </a:t>
            </a:r>
            <a:r>
              <a:rPr lang="en-US" b="1" dirty="0"/>
              <a:t>basic unit of structure &amp; function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cell is the smallest unit that can still carry on all life processes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4343400" cy="387798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339933"/>
              </a:buClr>
            </a:pPr>
            <a:r>
              <a:rPr lang="en-US" alt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Most cells are so small that they cannot be seen with the naked eye.</a:t>
            </a:r>
            <a:endParaRPr lang="en-US" alt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339933"/>
              </a:buClr>
            </a:pPr>
            <a:r>
              <a:rPr lang="en-US" alt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was not until the early 1600</a:t>
            </a:r>
            <a:r>
              <a:rPr lang="en-US" altLang="en-US" sz="30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that microscopes were sophisticated enough to allow us to see cells.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0102" name="Picture 6" descr="07-01-CellSizeScale-L.gif                                      000024F6KARL's Pocketrans              B81D7FDE:"/>
          <p:cNvPicPr>
            <a:picLocks noChangeAspect="1" noChangeArrowheads="1"/>
          </p:cNvPicPr>
          <p:nvPr/>
        </p:nvPicPr>
        <p:blipFill>
          <a:blip r:embed="rId3" cstate="print"/>
          <a:srcRect b="3355"/>
          <a:stretch>
            <a:fillRect/>
          </a:stretch>
        </p:blipFill>
        <p:spPr bwMode="auto">
          <a:xfrm>
            <a:off x="4724400" y="76200"/>
            <a:ext cx="4017963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0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0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0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6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6660904" y="0"/>
            <a:ext cx="2483095" cy="2438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6400800" cy="17526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</a:rPr>
              <a:t>Robert Hooke</a:t>
            </a:r>
            <a:r>
              <a:rPr lang="en-US" sz="4000" dirty="0" smtClean="0">
                <a:solidFill>
                  <a:schemeClr val="tx1"/>
                </a:solidFill>
              </a:rPr>
              <a:t>, in the mid 1600s, was the 1</a:t>
            </a:r>
            <a:r>
              <a:rPr lang="en-US" sz="4000" baseline="30000" dirty="0" smtClean="0">
                <a:solidFill>
                  <a:schemeClr val="tx1"/>
                </a:solidFill>
              </a:rPr>
              <a:t>st</a:t>
            </a:r>
            <a:r>
              <a:rPr lang="en-US" sz="4000" dirty="0" smtClean="0">
                <a:solidFill>
                  <a:schemeClr val="tx1"/>
                </a:solidFill>
              </a:rPr>
              <a:t> to discover cells while looking through a compound microscope at cork tissue from a tree.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7" descr="C:\Program Files\Microsoft Office\MEDIA\CAGCAT10\j0305257.wmf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343400"/>
            <a:ext cx="1138428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228600"/>
            <a:ext cx="6248400" cy="3505200"/>
          </a:xfrm>
        </p:spPr>
        <p:txBody>
          <a:bodyPr/>
          <a:lstStyle/>
          <a:p>
            <a:r>
              <a:rPr lang="en-US" dirty="0" smtClean="0"/>
              <a:t>Soon thereafter, </a:t>
            </a:r>
            <a:r>
              <a:rPr lang="en-US" b="1" dirty="0" smtClean="0"/>
              <a:t>Anton </a:t>
            </a:r>
            <a:r>
              <a:rPr lang="en-US" b="1" dirty="0"/>
              <a:t>Von </a:t>
            </a:r>
            <a:r>
              <a:rPr lang="en-US" b="1" dirty="0" smtClean="0"/>
              <a:t>Leeuwenhoek</a:t>
            </a:r>
            <a:r>
              <a:rPr lang="en-US" dirty="0" smtClean="0"/>
              <a:t> built and used a </a:t>
            </a:r>
            <a:r>
              <a:rPr lang="en-US" b="1" dirty="0" smtClean="0"/>
              <a:t>simple microscope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smtClean="0"/>
              <a:t>discovered </a:t>
            </a:r>
            <a:r>
              <a:rPr lang="en-US" dirty="0"/>
              <a:t>microscopic organisms </a:t>
            </a:r>
            <a:r>
              <a:rPr lang="en-US" dirty="0" smtClean="0"/>
              <a:t>(protozoa) in </a:t>
            </a:r>
            <a:r>
              <a:rPr lang="en-US" dirty="0"/>
              <a:t>water &amp; bacteria from his teeth</a:t>
            </a:r>
          </a:p>
        </p:txBody>
      </p:sp>
      <p:pic>
        <p:nvPicPr>
          <p:cNvPr id="1030" name="Picture 6" descr="micro1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110413" y="966788"/>
            <a:ext cx="21431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In 1833, Robert </a:t>
            </a:r>
            <a:r>
              <a:rPr lang="en-US" b="1" dirty="0" smtClean="0"/>
              <a:t>Brown</a:t>
            </a:r>
            <a:r>
              <a:rPr lang="en-US" dirty="0" smtClean="0"/>
              <a:t> noticed a </a:t>
            </a:r>
            <a:r>
              <a:rPr lang="en-US" b="1" dirty="0" smtClean="0"/>
              <a:t>nucleus</a:t>
            </a:r>
            <a:r>
              <a:rPr lang="en-US" dirty="0" smtClean="0"/>
              <a:t> in plant cells he examined.</a:t>
            </a:r>
          </a:p>
          <a:p>
            <a:r>
              <a:rPr lang="en-US" dirty="0" smtClean="0"/>
              <a:t>In 1839, Matthias </a:t>
            </a:r>
            <a:r>
              <a:rPr lang="en-US" b="1" dirty="0" err="1" smtClean="0"/>
              <a:t>Schleiden</a:t>
            </a:r>
            <a:r>
              <a:rPr lang="en-US" dirty="0" smtClean="0"/>
              <a:t> declared that </a:t>
            </a:r>
            <a:r>
              <a:rPr lang="en-US" b="1" dirty="0" smtClean="0"/>
              <a:t>all plants are made of cells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Also in 1839, Theodore </a:t>
            </a:r>
            <a:r>
              <a:rPr lang="en-US" b="1" dirty="0" smtClean="0"/>
              <a:t>Schwan</a:t>
            </a:r>
            <a:r>
              <a:rPr lang="en-US" dirty="0" smtClean="0"/>
              <a:t>n declared that </a:t>
            </a:r>
            <a:r>
              <a:rPr lang="en-US" b="1" dirty="0" smtClean="0"/>
              <a:t>all animals are made of cells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1855, Rudolph </a:t>
            </a:r>
            <a:r>
              <a:rPr lang="en-US" b="1" dirty="0" smtClean="0"/>
              <a:t>Virchow</a:t>
            </a:r>
            <a:r>
              <a:rPr lang="en-US" dirty="0" smtClean="0"/>
              <a:t> stated </a:t>
            </a:r>
            <a:r>
              <a:rPr lang="en-US" b="1" dirty="0" smtClean="0"/>
              <a:t>that cells only arise from pre-existing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362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combined work of </a:t>
            </a:r>
            <a:r>
              <a:rPr lang="en-US" dirty="0" err="1" smtClean="0"/>
              <a:t>Schleiden</a:t>
            </a:r>
            <a:r>
              <a:rPr lang="en-US" dirty="0" smtClean="0"/>
              <a:t>, Schwann, &amp; Virchow is known as the </a:t>
            </a:r>
            <a:r>
              <a:rPr lang="en-US" b="1" dirty="0" smtClean="0">
                <a:solidFill>
                  <a:srgbClr val="FF0000"/>
                </a:solidFill>
              </a:rPr>
              <a:t>Cell Theory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dirty="0" smtClean="0"/>
              <a:t>which states: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>
            <a:normAutofit/>
          </a:bodyPr>
          <a:lstStyle/>
          <a:p>
            <a:r>
              <a:rPr lang="en-US" dirty="0" smtClean="0"/>
              <a:t>All living things are made of one or more cells</a:t>
            </a:r>
          </a:p>
          <a:p>
            <a:r>
              <a:rPr lang="en-US" dirty="0" smtClean="0"/>
              <a:t>Cells are the basic unit of structure &amp; function in organisms</a:t>
            </a:r>
          </a:p>
          <a:p>
            <a:r>
              <a:rPr lang="en-US" dirty="0" smtClean="0"/>
              <a:t>All cells come from preexisting cells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cells are organized into two groups: </a:t>
            </a:r>
            <a:r>
              <a:rPr lang="en-US" b="1" dirty="0" smtClean="0"/>
              <a:t>prokaryotes and eukaryotes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Prokaryotic cells have </a:t>
            </a:r>
            <a:r>
              <a:rPr lang="en-US" b="1" dirty="0" smtClean="0"/>
              <a:t>no</a:t>
            </a:r>
            <a:r>
              <a:rPr lang="en-US" dirty="0" smtClean="0"/>
              <a:t> nucleus or other internal membrane-bound structures.</a:t>
            </a:r>
          </a:p>
          <a:p>
            <a:r>
              <a:rPr lang="en-US" dirty="0" smtClean="0"/>
              <a:t>They are very small and simple.</a:t>
            </a:r>
          </a:p>
          <a:p>
            <a:r>
              <a:rPr lang="en-US" dirty="0" smtClean="0"/>
              <a:t>Most have a </a:t>
            </a:r>
            <a:r>
              <a:rPr lang="en-US" b="1" dirty="0" smtClean="0"/>
              <a:t>cell wall</a:t>
            </a:r>
            <a:r>
              <a:rPr lang="en-US" dirty="0" smtClean="0"/>
              <a:t> surrounding the </a:t>
            </a:r>
            <a:r>
              <a:rPr lang="en-US" b="1" dirty="0" smtClean="0"/>
              <a:t>cell membrane</a:t>
            </a:r>
            <a:r>
              <a:rPr lang="en-US" dirty="0" smtClean="0"/>
              <a:t> &amp; a single, looped </a:t>
            </a:r>
            <a:r>
              <a:rPr lang="en-US" b="1" dirty="0" smtClean="0"/>
              <a:t>chromosome</a:t>
            </a:r>
            <a:r>
              <a:rPr lang="en-US" dirty="0" smtClean="0"/>
              <a:t> (genetic material) in the </a:t>
            </a:r>
            <a:r>
              <a:rPr lang="en-US" b="1" dirty="0" smtClean="0"/>
              <a:t>cytoplasm.</a:t>
            </a:r>
          </a:p>
          <a:p>
            <a:r>
              <a:rPr lang="en-US" dirty="0" smtClean="0"/>
              <a:t>Are </a:t>
            </a:r>
            <a:r>
              <a:rPr lang="en-US" b="1" dirty="0" smtClean="0"/>
              <a:t>unicellular.</a:t>
            </a:r>
            <a:endParaRPr lang="en-US" dirty="0" smtClean="0"/>
          </a:p>
          <a:p>
            <a:r>
              <a:rPr lang="en-US" dirty="0" smtClean="0"/>
              <a:t>Examples include all bacteria (kingdom </a:t>
            </a:r>
            <a:r>
              <a:rPr lang="en-US" dirty="0" err="1" smtClean="0"/>
              <a:t>Monera</a:t>
            </a:r>
            <a:r>
              <a:rPr lang="en-US" dirty="0" smtClean="0"/>
              <a:t>) and blue-green algae.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4" name="Picture 4" descr="07-04-ProkaryoticCell-L.jpg                                    000024F6KARL's Pocketrans              B81D7FDE:"/>
          <p:cNvPicPr>
            <a:picLocks noChangeAspect="1" noChangeArrowheads="1"/>
          </p:cNvPicPr>
          <p:nvPr/>
        </p:nvPicPr>
        <p:blipFill>
          <a:blip r:embed="rId3" cstate="print"/>
          <a:srcRect b="3784"/>
          <a:stretch>
            <a:fillRect/>
          </a:stretch>
        </p:blipFill>
        <p:spPr bwMode="auto">
          <a:xfrm>
            <a:off x="222250" y="152400"/>
            <a:ext cx="8699500" cy="5562600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228600" y="5867400"/>
            <a:ext cx="7772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1500" b="1" dirty="0" smtClean="0"/>
              <a:t>The </a:t>
            </a:r>
            <a:r>
              <a:rPr lang="en-US" altLang="en-US" sz="1500" b="1" dirty="0"/>
              <a:t>prokaryotic cell is much simpler in structure, lacking a nucleus and the other membrane-enclosed organelles of the eukaryotic cell.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392</Words>
  <Application>Microsoft Office PowerPoint</Application>
  <PresentationFormat>On-screen Show (4:3)</PresentationFormat>
  <Paragraphs>47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Cell Structure and Function Intro</vt:lpstr>
      <vt:lpstr>Slide 3</vt:lpstr>
      <vt:lpstr>Slide 4</vt:lpstr>
      <vt:lpstr>Slide 5</vt:lpstr>
      <vt:lpstr>Slide 6</vt:lpstr>
      <vt:lpstr>The combined work of Schleiden, Schwann, &amp; Virchow is known as the Cell Theory  which states: </vt:lpstr>
      <vt:lpstr>All cells are organized into two groups: prokaryotes and eukaryotes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callman</cp:lastModifiedBy>
  <cp:revision>77</cp:revision>
  <dcterms:created xsi:type="dcterms:W3CDTF">2009-11-30T19:24:37Z</dcterms:created>
  <dcterms:modified xsi:type="dcterms:W3CDTF">2014-12-09T18:02:18Z</dcterms:modified>
</cp:coreProperties>
</file>