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4" r:id="rId1"/>
  </p:sldMasterIdLst>
  <p:sldIdLst>
    <p:sldId id="256" r:id="rId2"/>
    <p:sldId id="257" r:id="rId3"/>
    <p:sldId id="259" r:id="rId4"/>
    <p:sldId id="258" r:id="rId5"/>
    <p:sldId id="261" r:id="rId6"/>
    <p:sldId id="262" r:id="rId7"/>
    <p:sldId id="263" r:id="rId8"/>
    <p:sldId id="260" r:id="rId9"/>
    <p:sldId id="265" r:id="rId10"/>
    <p:sldId id="266" r:id="rId11"/>
    <p:sldId id="267" r:id="rId12"/>
    <p:sldId id="268" r:id="rId13"/>
    <p:sldId id="271" r:id="rId14"/>
    <p:sldId id="269" r:id="rId15"/>
    <p:sldId id="270" r:id="rId16"/>
    <p:sldId id="264"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DE8B88-3FE0-4E7A-8A5D-6ECF7F366365}"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en-US"/>
        </a:p>
      </dgm:t>
    </dgm:pt>
    <dgm:pt modelId="{A56FF60E-A6A0-47D1-99EB-162F9EC633FC}">
      <dgm:prSet phldrT="[Text]"/>
      <dgm:spPr/>
      <dgm:t>
        <a:bodyPr/>
        <a:lstStyle/>
        <a:p>
          <a:r>
            <a:rPr lang="en-US" dirty="0" smtClean="0"/>
            <a:t>The Cotton Gin</a:t>
          </a:r>
          <a:endParaRPr lang="en-US" dirty="0"/>
        </a:p>
      </dgm:t>
    </dgm:pt>
    <dgm:pt modelId="{09791384-58A1-4EA2-B9D6-6A8309ECCBD7}" type="parTrans" cxnId="{4442BD44-03A2-4D8B-962B-29838284BCBE}">
      <dgm:prSet/>
      <dgm:spPr/>
      <dgm:t>
        <a:bodyPr/>
        <a:lstStyle/>
        <a:p>
          <a:endParaRPr lang="en-US"/>
        </a:p>
      </dgm:t>
    </dgm:pt>
    <dgm:pt modelId="{69DE27A0-1ECB-4168-8B27-25B7C76AD225}" type="sibTrans" cxnId="{4442BD44-03A2-4D8B-962B-29838284BCBE}">
      <dgm:prSet/>
      <dgm:spPr/>
      <dgm:t>
        <a:bodyPr/>
        <a:lstStyle/>
        <a:p>
          <a:endParaRPr lang="en-US"/>
        </a:p>
      </dgm:t>
    </dgm:pt>
    <dgm:pt modelId="{E780810C-D6AA-40CB-BCE0-A5860B31B038}">
      <dgm:prSet phldrT="[Text]" custT="1"/>
      <dgm:spPr/>
      <dgm:t>
        <a:bodyPr/>
        <a:lstStyle/>
        <a:p>
          <a:r>
            <a:rPr lang="en-US" sz="1800" dirty="0" smtClean="0"/>
            <a:t>Cotton was hard to clean by hand. A worker could clean just one pound of cotton in a day.</a:t>
          </a:r>
          <a:endParaRPr lang="en-US" sz="1800" dirty="0"/>
        </a:p>
      </dgm:t>
    </dgm:pt>
    <dgm:pt modelId="{04DF0C5B-DE60-46DC-B158-23BD3B5BCCFC}" type="parTrans" cxnId="{C1FD2A49-15CF-4428-A8A5-0C26B3CDA15D}">
      <dgm:prSet/>
      <dgm:spPr/>
      <dgm:t>
        <a:bodyPr/>
        <a:lstStyle/>
        <a:p>
          <a:endParaRPr lang="en-US"/>
        </a:p>
      </dgm:t>
    </dgm:pt>
    <dgm:pt modelId="{7183912C-7553-4346-964C-2BFF47E353E3}" type="sibTrans" cxnId="{C1FD2A49-15CF-4428-A8A5-0C26B3CDA15D}">
      <dgm:prSet/>
      <dgm:spPr/>
      <dgm:t>
        <a:bodyPr/>
        <a:lstStyle/>
        <a:p>
          <a:endParaRPr lang="en-US"/>
        </a:p>
      </dgm:t>
    </dgm:pt>
    <dgm:pt modelId="{5EE92B2E-225D-4AA4-B059-1812D98FF457}">
      <dgm:prSet phldrT="[Text]" custT="1"/>
      <dgm:spPr/>
      <dgm:t>
        <a:bodyPr/>
        <a:lstStyle/>
        <a:p>
          <a:r>
            <a:rPr lang="en-US" sz="1800" dirty="0" smtClean="0"/>
            <a:t>In 1793, Eli Whitney invented a machine for cleaning cotton.</a:t>
          </a:r>
          <a:endParaRPr lang="en-US" sz="1800" dirty="0"/>
        </a:p>
      </dgm:t>
    </dgm:pt>
    <dgm:pt modelId="{B89E085B-A213-494A-9C5B-B3F7DB3638D2}" type="parTrans" cxnId="{D5C2E387-9DE0-4856-9F11-0C516A6414C8}">
      <dgm:prSet/>
      <dgm:spPr/>
      <dgm:t>
        <a:bodyPr/>
        <a:lstStyle/>
        <a:p>
          <a:endParaRPr lang="en-US"/>
        </a:p>
      </dgm:t>
    </dgm:pt>
    <dgm:pt modelId="{4FE9D9CB-206D-449C-AC2E-8F6592084D0C}" type="sibTrans" cxnId="{D5C2E387-9DE0-4856-9F11-0C516A6414C8}">
      <dgm:prSet/>
      <dgm:spPr/>
      <dgm:t>
        <a:bodyPr/>
        <a:lstStyle/>
        <a:p>
          <a:endParaRPr lang="en-US"/>
        </a:p>
      </dgm:t>
    </dgm:pt>
    <dgm:pt modelId="{D01CC070-9750-4F16-A34C-BC6C93CDBD6D}">
      <dgm:prSet phldrT="[Text]" custT="1"/>
      <dgm:spPr/>
      <dgm:t>
        <a:bodyPr/>
        <a:lstStyle/>
        <a:p>
          <a:r>
            <a:rPr lang="en-US" sz="1800" dirty="0" smtClean="0"/>
            <a:t>With this new machine- one worker could clean as many as 50 pounds of cotton a day!</a:t>
          </a:r>
          <a:endParaRPr lang="en-US" sz="1800" dirty="0"/>
        </a:p>
      </dgm:t>
    </dgm:pt>
    <dgm:pt modelId="{DBD36C67-F7DF-40DD-964B-861ADB3BC3CF}" type="parTrans" cxnId="{E21DA832-8394-4DD9-A1AA-CA8B00B0E533}">
      <dgm:prSet/>
      <dgm:spPr/>
      <dgm:t>
        <a:bodyPr/>
        <a:lstStyle/>
        <a:p>
          <a:endParaRPr lang="en-US"/>
        </a:p>
      </dgm:t>
    </dgm:pt>
    <dgm:pt modelId="{9D44309D-FA5D-4462-9C11-0157835522BE}" type="sibTrans" cxnId="{E21DA832-8394-4DD9-A1AA-CA8B00B0E533}">
      <dgm:prSet/>
      <dgm:spPr/>
      <dgm:t>
        <a:bodyPr/>
        <a:lstStyle/>
        <a:p>
          <a:endParaRPr lang="en-US"/>
        </a:p>
      </dgm:t>
    </dgm:pt>
    <dgm:pt modelId="{DE5808FF-6EF8-4B9C-BCAE-538771F35181}">
      <dgm:prSet phldrT="[Text]" custT="1"/>
      <dgm:spPr/>
      <dgm:t>
        <a:bodyPr/>
        <a:lstStyle/>
        <a:p>
          <a:r>
            <a:rPr lang="en-US" sz="1800" dirty="0" smtClean="0"/>
            <a:t>The cotton gin helped set the South on a very different course of economic development than the North.</a:t>
          </a:r>
          <a:endParaRPr lang="en-US" sz="1800" dirty="0"/>
        </a:p>
      </dgm:t>
    </dgm:pt>
    <dgm:pt modelId="{8E71F417-1ED3-4047-84FF-CF9B876B9448}" type="parTrans" cxnId="{78B67674-74D9-45E8-A081-BC3BB302351F}">
      <dgm:prSet/>
      <dgm:spPr/>
      <dgm:t>
        <a:bodyPr/>
        <a:lstStyle/>
        <a:p>
          <a:endParaRPr lang="en-US"/>
        </a:p>
      </dgm:t>
    </dgm:pt>
    <dgm:pt modelId="{311D87C7-584A-4545-A00A-B23B0045A5B6}" type="sibTrans" cxnId="{78B67674-74D9-45E8-A081-BC3BB302351F}">
      <dgm:prSet/>
      <dgm:spPr/>
      <dgm:t>
        <a:bodyPr/>
        <a:lstStyle/>
        <a:p>
          <a:endParaRPr lang="en-US"/>
        </a:p>
      </dgm:t>
    </dgm:pt>
    <dgm:pt modelId="{3E5C3EEA-A854-4967-86E0-7E8D296E4166}" type="pres">
      <dgm:prSet presAssocID="{C1DE8B88-3FE0-4E7A-8A5D-6ECF7F366365}" presName="cycle" presStyleCnt="0">
        <dgm:presLayoutVars>
          <dgm:chMax val="1"/>
          <dgm:dir/>
          <dgm:animLvl val="ctr"/>
          <dgm:resizeHandles val="exact"/>
        </dgm:presLayoutVars>
      </dgm:prSet>
      <dgm:spPr/>
    </dgm:pt>
    <dgm:pt modelId="{9EE13006-13CE-4828-8A88-5DE3DB9AB0F9}" type="pres">
      <dgm:prSet presAssocID="{A56FF60E-A6A0-47D1-99EB-162F9EC633FC}" presName="centerShape" presStyleLbl="node0" presStyleIdx="0" presStyleCnt="1"/>
      <dgm:spPr/>
    </dgm:pt>
    <dgm:pt modelId="{8A0F5CD7-DE0F-4D11-8FF8-B77CD080DD92}" type="pres">
      <dgm:prSet presAssocID="{04DF0C5B-DE60-46DC-B158-23BD3B5BCCFC}" presName="Name9" presStyleLbl="parChTrans1D2" presStyleIdx="0" presStyleCnt="4"/>
      <dgm:spPr/>
    </dgm:pt>
    <dgm:pt modelId="{F9F7B92D-0ACB-45F2-888E-7573098E37C7}" type="pres">
      <dgm:prSet presAssocID="{04DF0C5B-DE60-46DC-B158-23BD3B5BCCFC}" presName="connTx" presStyleLbl="parChTrans1D2" presStyleIdx="0" presStyleCnt="4"/>
      <dgm:spPr/>
    </dgm:pt>
    <dgm:pt modelId="{7404F8AC-CF56-4027-B3F9-80B6545AB494}" type="pres">
      <dgm:prSet presAssocID="{E780810C-D6AA-40CB-BCE0-A5860B31B038}" presName="node" presStyleLbl="node1" presStyleIdx="0" presStyleCnt="4" custScaleX="180540" custRadScaleRad="100023" custRadScaleInc="2720">
        <dgm:presLayoutVars>
          <dgm:bulletEnabled val="1"/>
        </dgm:presLayoutVars>
      </dgm:prSet>
      <dgm:spPr/>
      <dgm:t>
        <a:bodyPr/>
        <a:lstStyle/>
        <a:p>
          <a:endParaRPr lang="en-US"/>
        </a:p>
      </dgm:t>
    </dgm:pt>
    <dgm:pt modelId="{1BCF4FF5-A095-4016-9505-BEF6854C0381}" type="pres">
      <dgm:prSet presAssocID="{B89E085B-A213-494A-9C5B-B3F7DB3638D2}" presName="Name9" presStyleLbl="parChTrans1D2" presStyleIdx="1" presStyleCnt="4"/>
      <dgm:spPr/>
    </dgm:pt>
    <dgm:pt modelId="{FF65F762-B836-46B5-A2AC-8633047C39E9}" type="pres">
      <dgm:prSet presAssocID="{B89E085B-A213-494A-9C5B-B3F7DB3638D2}" presName="connTx" presStyleLbl="parChTrans1D2" presStyleIdx="1" presStyleCnt="4"/>
      <dgm:spPr/>
    </dgm:pt>
    <dgm:pt modelId="{712ABCB3-01B0-4BBC-88D8-F91F8F4402A6}" type="pres">
      <dgm:prSet presAssocID="{5EE92B2E-225D-4AA4-B059-1812D98FF457}" presName="node" presStyleLbl="node1" presStyleIdx="1" presStyleCnt="4" custScaleX="188193" custRadScaleRad="139036" custRadScaleInc="-393">
        <dgm:presLayoutVars>
          <dgm:bulletEnabled val="1"/>
        </dgm:presLayoutVars>
      </dgm:prSet>
      <dgm:spPr/>
    </dgm:pt>
    <dgm:pt modelId="{A6797EFA-9491-4109-83B4-4AA7F2C35C3E}" type="pres">
      <dgm:prSet presAssocID="{DBD36C67-F7DF-40DD-964B-861ADB3BC3CF}" presName="Name9" presStyleLbl="parChTrans1D2" presStyleIdx="2" presStyleCnt="4"/>
      <dgm:spPr/>
    </dgm:pt>
    <dgm:pt modelId="{7AC7C5D8-1979-452B-A055-9078BD8F9A16}" type="pres">
      <dgm:prSet presAssocID="{DBD36C67-F7DF-40DD-964B-861ADB3BC3CF}" presName="connTx" presStyleLbl="parChTrans1D2" presStyleIdx="2" presStyleCnt="4"/>
      <dgm:spPr/>
    </dgm:pt>
    <dgm:pt modelId="{77BD71B8-879B-42DC-9DDF-E1CA21BEDD6E}" type="pres">
      <dgm:prSet presAssocID="{D01CC070-9750-4F16-A34C-BC6C93CDBD6D}" presName="node" presStyleLbl="node1" presStyleIdx="2" presStyleCnt="4" custScaleX="217052">
        <dgm:presLayoutVars>
          <dgm:bulletEnabled val="1"/>
        </dgm:presLayoutVars>
      </dgm:prSet>
      <dgm:spPr/>
    </dgm:pt>
    <dgm:pt modelId="{236FAA63-522C-4615-85F2-CCAE2EADCF0E}" type="pres">
      <dgm:prSet presAssocID="{8E71F417-1ED3-4047-84FF-CF9B876B9448}" presName="Name9" presStyleLbl="parChTrans1D2" presStyleIdx="3" presStyleCnt="4"/>
      <dgm:spPr/>
    </dgm:pt>
    <dgm:pt modelId="{41B1ABB7-89C1-4AF2-91CD-B4FDE3DA3619}" type="pres">
      <dgm:prSet presAssocID="{8E71F417-1ED3-4047-84FF-CF9B876B9448}" presName="connTx" presStyleLbl="parChTrans1D2" presStyleIdx="3" presStyleCnt="4"/>
      <dgm:spPr/>
    </dgm:pt>
    <dgm:pt modelId="{9451E3C9-8EBC-4B57-878D-86A7B392CCF4}" type="pres">
      <dgm:prSet presAssocID="{DE5808FF-6EF8-4B9C-BCAE-538771F35181}" presName="node" presStyleLbl="node1" presStyleIdx="3" presStyleCnt="4" custScaleX="206948" custScaleY="142519" custRadScaleRad="159635" custRadScaleInc="1369">
        <dgm:presLayoutVars>
          <dgm:bulletEnabled val="1"/>
        </dgm:presLayoutVars>
      </dgm:prSet>
      <dgm:spPr/>
    </dgm:pt>
  </dgm:ptLst>
  <dgm:cxnLst>
    <dgm:cxn modelId="{E21DA832-8394-4DD9-A1AA-CA8B00B0E533}" srcId="{A56FF60E-A6A0-47D1-99EB-162F9EC633FC}" destId="{D01CC070-9750-4F16-A34C-BC6C93CDBD6D}" srcOrd="2" destOrd="0" parTransId="{DBD36C67-F7DF-40DD-964B-861ADB3BC3CF}" sibTransId="{9D44309D-FA5D-4462-9C11-0157835522BE}"/>
    <dgm:cxn modelId="{1A357FCF-B858-4191-883B-4E50B03A4BD5}" type="presOf" srcId="{D01CC070-9750-4F16-A34C-BC6C93CDBD6D}" destId="{77BD71B8-879B-42DC-9DDF-E1CA21BEDD6E}" srcOrd="0" destOrd="0" presId="urn:microsoft.com/office/officeart/2005/8/layout/radial1"/>
    <dgm:cxn modelId="{D5C2E387-9DE0-4856-9F11-0C516A6414C8}" srcId="{A56FF60E-A6A0-47D1-99EB-162F9EC633FC}" destId="{5EE92B2E-225D-4AA4-B059-1812D98FF457}" srcOrd="1" destOrd="0" parTransId="{B89E085B-A213-494A-9C5B-B3F7DB3638D2}" sibTransId="{4FE9D9CB-206D-449C-AC2E-8F6592084D0C}"/>
    <dgm:cxn modelId="{EA4A64BC-3043-4B37-8A92-A4946F9EC55A}" type="presOf" srcId="{E780810C-D6AA-40CB-BCE0-A5860B31B038}" destId="{7404F8AC-CF56-4027-B3F9-80B6545AB494}" srcOrd="0" destOrd="0" presId="urn:microsoft.com/office/officeart/2005/8/layout/radial1"/>
    <dgm:cxn modelId="{03A8BED1-EF13-4E78-8F7E-38BE706447B7}" type="presOf" srcId="{04DF0C5B-DE60-46DC-B158-23BD3B5BCCFC}" destId="{F9F7B92D-0ACB-45F2-888E-7573098E37C7}" srcOrd="1" destOrd="0" presId="urn:microsoft.com/office/officeart/2005/8/layout/radial1"/>
    <dgm:cxn modelId="{FA50EADA-3DD2-45F7-94E5-44AEA50FD99E}" type="presOf" srcId="{5EE92B2E-225D-4AA4-B059-1812D98FF457}" destId="{712ABCB3-01B0-4BBC-88D8-F91F8F4402A6}" srcOrd="0" destOrd="0" presId="urn:microsoft.com/office/officeart/2005/8/layout/radial1"/>
    <dgm:cxn modelId="{E86E00DA-78BA-4E06-8EA2-6DFB33669B42}" type="presOf" srcId="{A56FF60E-A6A0-47D1-99EB-162F9EC633FC}" destId="{9EE13006-13CE-4828-8A88-5DE3DB9AB0F9}" srcOrd="0" destOrd="0" presId="urn:microsoft.com/office/officeart/2005/8/layout/radial1"/>
    <dgm:cxn modelId="{4442BD44-03A2-4D8B-962B-29838284BCBE}" srcId="{C1DE8B88-3FE0-4E7A-8A5D-6ECF7F366365}" destId="{A56FF60E-A6A0-47D1-99EB-162F9EC633FC}" srcOrd="0" destOrd="0" parTransId="{09791384-58A1-4EA2-B9D6-6A8309ECCBD7}" sibTransId="{69DE27A0-1ECB-4168-8B27-25B7C76AD225}"/>
    <dgm:cxn modelId="{E01F92D3-5CC7-453D-8169-4797DA812D21}" type="presOf" srcId="{DBD36C67-F7DF-40DD-964B-861ADB3BC3CF}" destId="{7AC7C5D8-1979-452B-A055-9078BD8F9A16}" srcOrd="1" destOrd="0" presId="urn:microsoft.com/office/officeart/2005/8/layout/radial1"/>
    <dgm:cxn modelId="{C1FD2A49-15CF-4428-A8A5-0C26B3CDA15D}" srcId="{A56FF60E-A6A0-47D1-99EB-162F9EC633FC}" destId="{E780810C-D6AA-40CB-BCE0-A5860B31B038}" srcOrd="0" destOrd="0" parTransId="{04DF0C5B-DE60-46DC-B158-23BD3B5BCCFC}" sibTransId="{7183912C-7553-4346-964C-2BFF47E353E3}"/>
    <dgm:cxn modelId="{70D4B074-1FD1-4318-8CEA-DF02C710446E}" type="presOf" srcId="{DE5808FF-6EF8-4B9C-BCAE-538771F35181}" destId="{9451E3C9-8EBC-4B57-878D-86A7B392CCF4}" srcOrd="0" destOrd="0" presId="urn:microsoft.com/office/officeart/2005/8/layout/radial1"/>
    <dgm:cxn modelId="{BBE2EDE3-EE30-474D-9F5D-296E12690985}" type="presOf" srcId="{8E71F417-1ED3-4047-84FF-CF9B876B9448}" destId="{41B1ABB7-89C1-4AF2-91CD-B4FDE3DA3619}" srcOrd="1" destOrd="0" presId="urn:microsoft.com/office/officeart/2005/8/layout/radial1"/>
    <dgm:cxn modelId="{DF6FACD2-4F19-4CEC-9F30-38753E7D402C}" type="presOf" srcId="{04DF0C5B-DE60-46DC-B158-23BD3B5BCCFC}" destId="{8A0F5CD7-DE0F-4D11-8FF8-B77CD080DD92}" srcOrd="0" destOrd="0" presId="urn:microsoft.com/office/officeart/2005/8/layout/radial1"/>
    <dgm:cxn modelId="{6AED99EE-F0F2-4BA6-9197-F7B049DB0A80}" type="presOf" srcId="{B89E085B-A213-494A-9C5B-B3F7DB3638D2}" destId="{FF65F762-B836-46B5-A2AC-8633047C39E9}" srcOrd="1" destOrd="0" presId="urn:microsoft.com/office/officeart/2005/8/layout/radial1"/>
    <dgm:cxn modelId="{78B67674-74D9-45E8-A081-BC3BB302351F}" srcId="{A56FF60E-A6A0-47D1-99EB-162F9EC633FC}" destId="{DE5808FF-6EF8-4B9C-BCAE-538771F35181}" srcOrd="3" destOrd="0" parTransId="{8E71F417-1ED3-4047-84FF-CF9B876B9448}" sibTransId="{311D87C7-584A-4545-A00A-B23B0045A5B6}"/>
    <dgm:cxn modelId="{A56B94EB-683F-4FE6-8F76-6E5EB4B57383}" type="presOf" srcId="{8E71F417-1ED3-4047-84FF-CF9B876B9448}" destId="{236FAA63-522C-4615-85F2-CCAE2EADCF0E}" srcOrd="0" destOrd="0" presId="urn:microsoft.com/office/officeart/2005/8/layout/radial1"/>
    <dgm:cxn modelId="{E91EEA8E-F2D7-4B7C-8215-91FC2D470B8C}" type="presOf" srcId="{DBD36C67-F7DF-40DD-964B-861ADB3BC3CF}" destId="{A6797EFA-9491-4109-83B4-4AA7F2C35C3E}" srcOrd="0" destOrd="0" presId="urn:microsoft.com/office/officeart/2005/8/layout/radial1"/>
    <dgm:cxn modelId="{DB02D107-4479-49DC-86C1-91CE3AD5E882}" type="presOf" srcId="{B89E085B-A213-494A-9C5B-B3F7DB3638D2}" destId="{1BCF4FF5-A095-4016-9505-BEF6854C0381}" srcOrd="0" destOrd="0" presId="urn:microsoft.com/office/officeart/2005/8/layout/radial1"/>
    <dgm:cxn modelId="{404580E9-209B-4642-853A-F1F18D252134}" type="presOf" srcId="{C1DE8B88-3FE0-4E7A-8A5D-6ECF7F366365}" destId="{3E5C3EEA-A854-4967-86E0-7E8D296E4166}" srcOrd="0" destOrd="0" presId="urn:microsoft.com/office/officeart/2005/8/layout/radial1"/>
    <dgm:cxn modelId="{C0F054F4-BDC0-4B3F-A0E1-82D0100A6D1C}" type="presParOf" srcId="{3E5C3EEA-A854-4967-86E0-7E8D296E4166}" destId="{9EE13006-13CE-4828-8A88-5DE3DB9AB0F9}" srcOrd="0" destOrd="0" presId="urn:microsoft.com/office/officeart/2005/8/layout/radial1"/>
    <dgm:cxn modelId="{E25220E7-708B-4B44-A3FA-B1E2A0E114EA}" type="presParOf" srcId="{3E5C3EEA-A854-4967-86E0-7E8D296E4166}" destId="{8A0F5CD7-DE0F-4D11-8FF8-B77CD080DD92}" srcOrd="1" destOrd="0" presId="urn:microsoft.com/office/officeart/2005/8/layout/radial1"/>
    <dgm:cxn modelId="{E462CE53-E5DB-4571-A2BC-D1D0CA07C1E9}" type="presParOf" srcId="{8A0F5CD7-DE0F-4D11-8FF8-B77CD080DD92}" destId="{F9F7B92D-0ACB-45F2-888E-7573098E37C7}" srcOrd="0" destOrd="0" presId="urn:microsoft.com/office/officeart/2005/8/layout/radial1"/>
    <dgm:cxn modelId="{A12E46A1-98BD-45F5-BBEA-35EFA98579FA}" type="presParOf" srcId="{3E5C3EEA-A854-4967-86E0-7E8D296E4166}" destId="{7404F8AC-CF56-4027-B3F9-80B6545AB494}" srcOrd="2" destOrd="0" presId="urn:microsoft.com/office/officeart/2005/8/layout/radial1"/>
    <dgm:cxn modelId="{3255EAAE-C457-438A-8666-0AA04B4F4215}" type="presParOf" srcId="{3E5C3EEA-A854-4967-86E0-7E8D296E4166}" destId="{1BCF4FF5-A095-4016-9505-BEF6854C0381}" srcOrd="3" destOrd="0" presId="urn:microsoft.com/office/officeart/2005/8/layout/radial1"/>
    <dgm:cxn modelId="{A9094192-282B-4F4E-8BE8-2CE6D21A89DE}" type="presParOf" srcId="{1BCF4FF5-A095-4016-9505-BEF6854C0381}" destId="{FF65F762-B836-46B5-A2AC-8633047C39E9}" srcOrd="0" destOrd="0" presId="urn:microsoft.com/office/officeart/2005/8/layout/radial1"/>
    <dgm:cxn modelId="{FBEAC697-2944-47C3-B2A8-F569A7ED2951}" type="presParOf" srcId="{3E5C3EEA-A854-4967-86E0-7E8D296E4166}" destId="{712ABCB3-01B0-4BBC-88D8-F91F8F4402A6}" srcOrd="4" destOrd="0" presId="urn:microsoft.com/office/officeart/2005/8/layout/radial1"/>
    <dgm:cxn modelId="{6B9A1580-24D3-41FA-83B4-0F013ECCE68E}" type="presParOf" srcId="{3E5C3EEA-A854-4967-86E0-7E8D296E4166}" destId="{A6797EFA-9491-4109-83B4-4AA7F2C35C3E}" srcOrd="5" destOrd="0" presId="urn:microsoft.com/office/officeart/2005/8/layout/radial1"/>
    <dgm:cxn modelId="{1D917F9C-7C07-44C3-8E32-2E2270BE4A50}" type="presParOf" srcId="{A6797EFA-9491-4109-83B4-4AA7F2C35C3E}" destId="{7AC7C5D8-1979-452B-A055-9078BD8F9A16}" srcOrd="0" destOrd="0" presId="urn:microsoft.com/office/officeart/2005/8/layout/radial1"/>
    <dgm:cxn modelId="{B3AA1B69-E3DB-4AD6-8C27-72D9BBF02C51}" type="presParOf" srcId="{3E5C3EEA-A854-4967-86E0-7E8D296E4166}" destId="{77BD71B8-879B-42DC-9DDF-E1CA21BEDD6E}" srcOrd="6" destOrd="0" presId="urn:microsoft.com/office/officeart/2005/8/layout/radial1"/>
    <dgm:cxn modelId="{BF1FE08D-0BA7-4BF7-B2D7-9D2E6D45675C}" type="presParOf" srcId="{3E5C3EEA-A854-4967-86E0-7E8D296E4166}" destId="{236FAA63-522C-4615-85F2-CCAE2EADCF0E}" srcOrd="7" destOrd="0" presId="urn:microsoft.com/office/officeart/2005/8/layout/radial1"/>
    <dgm:cxn modelId="{D11BD082-A36E-4E82-B6C8-1EA25ED53EFF}" type="presParOf" srcId="{236FAA63-522C-4615-85F2-CCAE2EADCF0E}" destId="{41B1ABB7-89C1-4AF2-91CD-B4FDE3DA3619}" srcOrd="0" destOrd="0" presId="urn:microsoft.com/office/officeart/2005/8/layout/radial1"/>
    <dgm:cxn modelId="{D2528547-6951-45D3-9D93-550B73B5882E}" type="presParOf" srcId="{3E5C3EEA-A854-4967-86E0-7E8D296E4166}" destId="{9451E3C9-8EBC-4B57-878D-86A7B392CCF4}" srcOrd="8"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318C608-E4AA-4B46-A112-409AB2AF9B94}" type="doc">
      <dgm:prSet loTypeId="urn:microsoft.com/office/officeart/2005/8/layout/hProcess9" loCatId="process" qsTypeId="urn:microsoft.com/office/officeart/2005/8/quickstyle/simple1" qsCatId="simple" csTypeId="urn:microsoft.com/office/officeart/2005/8/colors/accent1_2" csCatId="accent1" phldr="1"/>
      <dgm:spPr/>
    </dgm:pt>
    <dgm:pt modelId="{019E8495-5F45-47DC-9442-5ACF239C19B1}">
      <dgm:prSet phldrT="[Text]" custT="1"/>
      <dgm:spPr/>
      <dgm:t>
        <a:bodyPr/>
        <a:lstStyle/>
        <a:p>
          <a:r>
            <a:rPr lang="en-US" sz="2000" dirty="0" smtClean="0"/>
            <a:t>Due</a:t>
          </a:r>
          <a:r>
            <a:rPr lang="en-US" sz="2000" baseline="0" dirty="0" smtClean="0"/>
            <a:t> to the cotton gin, cotton production increased and the South raised millions of bales of cotton each year.</a:t>
          </a:r>
          <a:endParaRPr lang="en-US" sz="2000" dirty="0"/>
        </a:p>
      </dgm:t>
    </dgm:pt>
    <dgm:pt modelId="{51D7027C-992B-42C8-AE44-6F83871A0FF2}" type="parTrans" cxnId="{88470327-4D27-4DBA-9952-C17B9FF26E65}">
      <dgm:prSet/>
      <dgm:spPr/>
      <dgm:t>
        <a:bodyPr/>
        <a:lstStyle/>
        <a:p>
          <a:endParaRPr lang="en-US"/>
        </a:p>
      </dgm:t>
    </dgm:pt>
    <dgm:pt modelId="{5B7DA05E-AE68-44B2-8F91-F336201D20D4}" type="sibTrans" cxnId="{88470327-4D27-4DBA-9952-C17B9FF26E65}">
      <dgm:prSet/>
      <dgm:spPr/>
      <dgm:t>
        <a:bodyPr/>
        <a:lstStyle/>
        <a:p>
          <a:endParaRPr lang="en-US"/>
        </a:p>
      </dgm:t>
    </dgm:pt>
    <dgm:pt modelId="{68978CC2-DAF8-404B-90E1-9746041FAD06}">
      <dgm:prSet phldrT="[Text]" custT="1"/>
      <dgm:spPr/>
      <dgm:t>
        <a:bodyPr/>
        <a:lstStyle/>
        <a:p>
          <a:r>
            <a:rPr lang="en-US" sz="1800" dirty="0" smtClean="0"/>
            <a:t>This placed a high demand for slavery, and slavery spread. In 1808, it became illegal to import slaves from Africa, but the birthrate of American slaves increased.</a:t>
          </a:r>
          <a:endParaRPr lang="en-US" sz="1800" dirty="0"/>
        </a:p>
      </dgm:t>
    </dgm:pt>
    <dgm:pt modelId="{5A513359-B2CC-41D0-98FA-03291F84DE05}" type="parTrans" cxnId="{A9C0B5BD-9C64-4B6B-91A6-FEE6F5185EFE}">
      <dgm:prSet/>
      <dgm:spPr/>
      <dgm:t>
        <a:bodyPr/>
        <a:lstStyle/>
        <a:p>
          <a:endParaRPr lang="en-US"/>
        </a:p>
      </dgm:t>
    </dgm:pt>
    <dgm:pt modelId="{BC667155-77B1-49C8-BD8C-155B937DB5D9}" type="sibTrans" cxnId="{A9C0B5BD-9C64-4B6B-91A6-FEE6F5185EFE}">
      <dgm:prSet/>
      <dgm:spPr/>
      <dgm:t>
        <a:bodyPr/>
        <a:lstStyle/>
        <a:p>
          <a:endParaRPr lang="en-US"/>
        </a:p>
      </dgm:t>
    </dgm:pt>
    <dgm:pt modelId="{01FDA11F-7F30-435B-A44A-FEC40E176ADE}">
      <dgm:prSet phldrT="[Text]" custT="1"/>
      <dgm:spPr/>
      <dgm:t>
        <a:bodyPr/>
        <a:lstStyle/>
        <a:p>
          <a:r>
            <a:rPr lang="en-US" sz="1800" dirty="0" smtClean="0"/>
            <a:t>About 1/3 of white families owned slaves in 1840. Of these slave owning families, 1/10 had large plantations with 20 or more slaves.</a:t>
          </a:r>
          <a:endParaRPr lang="en-US" sz="1800" dirty="0"/>
        </a:p>
      </dgm:t>
    </dgm:pt>
    <dgm:pt modelId="{9505139D-CD8A-401D-A11D-2BA2D2E46D6F}" type="parTrans" cxnId="{44D0959E-91EB-4061-A12C-83895D3E91F7}">
      <dgm:prSet/>
      <dgm:spPr/>
      <dgm:t>
        <a:bodyPr/>
        <a:lstStyle/>
        <a:p>
          <a:endParaRPr lang="en-US"/>
        </a:p>
      </dgm:t>
    </dgm:pt>
    <dgm:pt modelId="{92E2F67D-96E0-4009-A3CD-E6B01CF09791}" type="sibTrans" cxnId="{44D0959E-91EB-4061-A12C-83895D3E91F7}">
      <dgm:prSet/>
      <dgm:spPr/>
      <dgm:t>
        <a:bodyPr/>
        <a:lstStyle/>
        <a:p>
          <a:endParaRPr lang="en-US"/>
        </a:p>
      </dgm:t>
    </dgm:pt>
    <dgm:pt modelId="{0A2B26C9-A30D-4618-B0C0-B0E444B26D82}">
      <dgm:prSet custT="1"/>
      <dgm:spPr/>
      <dgm:t>
        <a:bodyPr/>
        <a:lstStyle/>
        <a:p>
          <a:r>
            <a:rPr lang="en-US" sz="1600" dirty="0" smtClean="0"/>
            <a:t>Although most Southern farmers owned few or no slaves, many supported slavery since they hoped that someday they would be able to in order to raise more cotton and make more money.</a:t>
          </a:r>
          <a:endParaRPr lang="en-US" sz="1600" dirty="0"/>
        </a:p>
      </dgm:t>
    </dgm:pt>
    <dgm:pt modelId="{C8E95618-B7AF-461D-9DB4-9D3114645018}" type="parTrans" cxnId="{6C50D500-D136-4682-8FC5-F7BE070D557B}">
      <dgm:prSet/>
      <dgm:spPr/>
      <dgm:t>
        <a:bodyPr/>
        <a:lstStyle/>
        <a:p>
          <a:endParaRPr lang="en-US"/>
        </a:p>
      </dgm:t>
    </dgm:pt>
    <dgm:pt modelId="{FA85519A-66D3-4838-87CD-B8E7A3193017}" type="sibTrans" cxnId="{6C50D500-D136-4682-8FC5-F7BE070D557B}">
      <dgm:prSet/>
      <dgm:spPr/>
      <dgm:t>
        <a:bodyPr/>
        <a:lstStyle/>
        <a:p>
          <a:endParaRPr lang="en-US"/>
        </a:p>
      </dgm:t>
    </dgm:pt>
    <dgm:pt modelId="{1C7AA0D0-9C77-4A3F-B6E3-E884794CED47}" type="pres">
      <dgm:prSet presAssocID="{6318C608-E4AA-4B46-A112-409AB2AF9B94}" presName="CompostProcess" presStyleCnt="0">
        <dgm:presLayoutVars>
          <dgm:dir/>
          <dgm:resizeHandles val="exact"/>
        </dgm:presLayoutVars>
      </dgm:prSet>
      <dgm:spPr/>
    </dgm:pt>
    <dgm:pt modelId="{4BAC4380-8B5A-4CB6-A040-06303FF88840}" type="pres">
      <dgm:prSet presAssocID="{6318C608-E4AA-4B46-A112-409AB2AF9B94}" presName="arrow" presStyleLbl="bgShp" presStyleIdx="0" presStyleCnt="1"/>
      <dgm:spPr/>
    </dgm:pt>
    <dgm:pt modelId="{D657862A-2834-4BA8-ABA4-88D9572922CF}" type="pres">
      <dgm:prSet presAssocID="{6318C608-E4AA-4B46-A112-409AB2AF9B94}" presName="linearProcess" presStyleCnt="0"/>
      <dgm:spPr/>
    </dgm:pt>
    <dgm:pt modelId="{495AB30E-1B01-4997-AF75-51D9C8F5D8DC}" type="pres">
      <dgm:prSet presAssocID="{019E8495-5F45-47DC-9442-5ACF239C19B1}" presName="textNode" presStyleLbl="node1" presStyleIdx="0" presStyleCnt="4">
        <dgm:presLayoutVars>
          <dgm:bulletEnabled val="1"/>
        </dgm:presLayoutVars>
      </dgm:prSet>
      <dgm:spPr/>
      <dgm:t>
        <a:bodyPr/>
        <a:lstStyle/>
        <a:p>
          <a:endParaRPr lang="en-US"/>
        </a:p>
      </dgm:t>
    </dgm:pt>
    <dgm:pt modelId="{9E4EB8A8-4CDE-40F3-AEA8-3E1506EB288D}" type="pres">
      <dgm:prSet presAssocID="{5B7DA05E-AE68-44B2-8F91-F336201D20D4}" presName="sibTrans" presStyleCnt="0"/>
      <dgm:spPr/>
    </dgm:pt>
    <dgm:pt modelId="{11FC0920-5B2C-46BA-A1AF-8890D9C7277B}" type="pres">
      <dgm:prSet presAssocID="{68978CC2-DAF8-404B-90E1-9746041FAD06}" presName="textNode" presStyleLbl="node1" presStyleIdx="1" presStyleCnt="4">
        <dgm:presLayoutVars>
          <dgm:bulletEnabled val="1"/>
        </dgm:presLayoutVars>
      </dgm:prSet>
      <dgm:spPr/>
      <dgm:t>
        <a:bodyPr/>
        <a:lstStyle/>
        <a:p>
          <a:endParaRPr lang="en-US"/>
        </a:p>
      </dgm:t>
    </dgm:pt>
    <dgm:pt modelId="{184A0591-D8C3-4068-BCC3-182E616AB8F3}" type="pres">
      <dgm:prSet presAssocID="{BC667155-77B1-49C8-BD8C-155B937DB5D9}" presName="sibTrans" presStyleCnt="0"/>
      <dgm:spPr/>
    </dgm:pt>
    <dgm:pt modelId="{06E12EF3-53C0-448E-BA64-C6C7F55F4EF7}" type="pres">
      <dgm:prSet presAssocID="{01FDA11F-7F30-435B-A44A-FEC40E176ADE}" presName="textNode" presStyleLbl="node1" presStyleIdx="2" presStyleCnt="4">
        <dgm:presLayoutVars>
          <dgm:bulletEnabled val="1"/>
        </dgm:presLayoutVars>
      </dgm:prSet>
      <dgm:spPr/>
      <dgm:t>
        <a:bodyPr/>
        <a:lstStyle/>
        <a:p>
          <a:endParaRPr lang="en-US"/>
        </a:p>
      </dgm:t>
    </dgm:pt>
    <dgm:pt modelId="{14B650BA-D1AC-4165-B9B4-7D9E52578B11}" type="pres">
      <dgm:prSet presAssocID="{92E2F67D-96E0-4009-A3CD-E6B01CF09791}" presName="sibTrans" presStyleCnt="0"/>
      <dgm:spPr/>
    </dgm:pt>
    <dgm:pt modelId="{285EA6A6-CFBA-4BED-BE46-55E6C86BBEF9}" type="pres">
      <dgm:prSet presAssocID="{0A2B26C9-A30D-4618-B0C0-B0E444B26D82}" presName="textNode" presStyleLbl="node1" presStyleIdx="3" presStyleCnt="4">
        <dgm:presLayoutVars>
          <dgm:bulletEnabled val="1"/>
        </dgm:presLayoutVars>
      </dgm:prSet>
      <dgm:spPr/>
      <dgm:t>
        <a:bodyPr/>
        <a:lstStyle/>
        <a:p>
          <a:endParaRPr lang="en-US"/>
        </a:p>
      </dgm:t>
    </dgm:pt>
  </dgm:ptLst>
  <dgm:cxnLst>
    <dgm:cxn modelId="{B4AEB3A9-A644-4F32-8408-542560DDACDC}" type="presOf" srcId="{01FDA11F-7F30-435B-A44A-FEC40E176ADE}" destId="{06E12EF3-53C0-448E-BA64-C6C7F55F4EF7}" srcOrd="0" destOrd="0" presId="urn:microsoft.com/office/officeart/2005/8/layout/hProcess9"/>
    <dgm:cxn modelId="{C789A853-A7C1-44DB-9607-7B1B0C26C22B}" type="presOf" srcId="{0A2B26C9-A30D-4618-B0C0-B0E444B26D82}" destId="{285EA6A6-CFBA-4BED-BE46-55E6C86BBEF9}" srcOrd="0" destOrd="0" presId="urn:microsoft.com/office/officeart/2005/8/layout/hProcess9"/>
    <dgm:cxn modelId="{A9C0B5BD-9C64-4B6B-91A6-FEE6F5185EFE}" srcId="{6318C608-E4AA-4B46-A112-409AB2AF9B94}" destId="{68978CC2-DAF8-404B-90E1-9746041FAD06}" srcOrd="1" destOrd="0" parTransId="{5A513359-B2CC-41D0-98FA-03291F84DE05}" sibTransId="{BC667155-77B1-49C8-BD8C-155B937DB5D9}"/>
    <dgm:cxn modelId="{5A6C7084-2F83-40C4-BB4F-06F607579619}" type="presOf" srcId="{019E8495-5F45-47DC-9442-5ACF239C19B1}" destId="{495AB30E-1B01-4997-AF75-51D9C8F5D8DC}" srcOrd="0" destOrd="0" presId="urn:microsoft.com/office/officeart/2005/8/layout/hProcess9"/>
    <dgm:cxn modelId="{6C50D500-D136-4682-8FC5-F7BE070D557B}" srcId="{6318C608-E4AA-4B46-A112-409AB2AF9B94}" destId="{0A2B26C9-A30D-4618-B0C0-B0E444B26D82}" srcOrd="3" destOrd="0" parTransId="{C8E95618-B7AF-461D-9DB4-9D3114645018}" sibTransId="{FA85519A-66D3-4838-87CD-B8E7A3193017}"/>
    <dgm:cxn modelId="{88470327-4D27-4DBA-9952-C17B9FF26E65}" srcId="{6318C608-E4AA-4B46-A112-409AB2AF9B94}" destId="{019E8495-5F45-47DC-9442-5ACF239C19B1}" srcOrd="0" destOrd="0" parTransId="{51D7027C-992B-42C8-AE44-6F83871A0FF2}" sibTransId="{5B7DA05E-AE68-44B2-8F91-F336201D20D4}"/>
    <dgm:cxn modelId="{61831034-42D7-444E-8309-D1E7F0C5A103}" type="presOf" srcId="{6318C608-E4AA-4B46-A112-409AB2AF9B94}" destId="{1C7AA0D0-9C77-4A3F-B6E3-E884794CED47}" srcOrd="0" destOrd="0" presId="urn:microsoft.com/office/officeart/2005/8/layout/hProcess9"/>
    <dgm:cxn modelId="{44D0959E-91EB-4061-A12C-83895D3E91F7}" srcId="{6318C608-E4AA-4B46-A112-409AB2AF9B94}" destId="{01FDA11F-7F30-435B-A44A-FEC40E176ADE}" srcOrd="2" destOrd="0" parTransId="{9505139D-CD8A-401D-A11D-2BA2D2E46D6F}" sibTransId="{92E2F67D-96E0-4009-A3CD-E6B01CF09791}"/>
    <dgm:cxn modelId="{25B0D47C-126A-4D9A-B538-4238840EB470}" type="presOf" srcId="{68978CC2-DAF8-404B-90E1-9746041FAD06}" destId="{11FC0920-5B2C-46BA-A1AF-8890D9C7277B}" srcOrd="0" destOrd="0" presId="urn:microsoft.com/office/officeart/2005/8/layout/hProcess9"/>
    <dgm:cxn modelId="{DB1EC437-5136-4A2C-8BF2-4C131B34A23C}" type="presParOf" srcId="{1C7AA0D0-9C77-4A3F-B6E3-E884794CED47}" destId="{4BAC4380-8B5A-4CB6-A040-06303FF88840}" srcOrd="0" destOrd="0" presId="urn:microsoft.com/office/officeart/2005/8/layout/hProcess9"/>
    <dgm:cxn modelId="{3A7858C3-C4D9-4EFB-B016-744DCC1EADD6}" type="presParOf" srcId="{1C7AA0D0-9C77-4A3F-B6E3-E884794CED47}" destId="{D657862A-2834-4BA8-ABA4-88D9572922CF}" srcOrd="1" destOrd="0" presId="urn:microsoft.com/office/officeart/2005/8/layout/hProcess9"/>
    <dgm:cxn modelId="{14F8B86B-68EE-46CA-9885-5262C67D5B34}" type="presParOf" srcId="{D657862A-2834-4BA8-ABA4-88D9572922CF}" destId="{495AB30E-1B01-4997-AF75-51D9C8F5D8DC}" srcOrd="0" destOrd="0" presId="urn:microsoft.com/office/officeart/2005/8/layout/hProcess9"/>
    <dgm:cxn modelId="{7A8D471B-AE2F-4390-BDD4-11AB87D2A17E}" type="presParOf" srcId="{D657862A-2834-4BA8-ABA4-88D9572922CF}" destId="{9E4EB8A8-4CDE-40F3-AEA8-3E1506EB288D}" srcOrd="1" destOrd="0" presId="urn:microsoft.com/office/officeart/2005/8/layout/hProcess9"/>
    <dgm:cxn modelId="{8367C072-9462-4861-B65C-BEEFEA34E66C}" type="presParOf" srcId="{D657862A-2834-4BA8-ABA4-88D9572922CF}" destId="{11FC0920-5B2C-46BA-A1AF-8890D9C7277B}" srcOrd="2" destOrd="0" presId="urn:microsoft.com/office/officeart/2005/8/layout/hProcess9"/>
    <dgm:cxn modelId="{1800E931-D98F-430D-8A96-B21233D1B943}" type="presParOf" srcId="{D657862A-2834-4BA8-ABA4-88D9572922CF}" destId="{184A0591-D8C3-4068-BCC3-182E616AB8F3}" srcOrd="3" destOrd="0" presId="urn:microsoft.com/office/officeart/2005/8/layout/hProcess9"/>
    <dgm:cxn modelId="{F76F4236-490C-4438-A407-25714A99281B}" type="presParOf" srcId="{D657862A-2834-4BA8-ABA4-88D9572922CF}" destId="{06E12EF3-53C0-448E-BA64-C6C7F55F4EF7}" srcOrd="4" destOrd="0" presId="urn:microsoft.com/office/officeart/2005/8/layout/hProcess9"/>
    <dgm:cxn modelId="{8016192B-A0B1-4C78-A31D-7CA6697783BC}" type="presParOf" srcId="{D657862A-2834-4BA8-ABA4-88D9572922CF}" destId="{14B650BA-D1AC-4165-B9B4-7D9E52578B11}" srcOrd="5" destOrd="0" presId="urn:microsoft.com/office/officeart/2005/8/layout/hProcess9"/>
    <dgm:cxn modelId="{FD570ACB-B982-4BB6-B2DD-D54F0AA33257}" type="presParOf" srcId="{D657862A-2834-4BA8-ABA4-88D9572922CF}" destId="{285EA6A6-CFBA-4BED-BE46-55E6C86BBEF9}"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E13006-13CE-4828-8A88-5DE3DB9AB0F9}">
      <dsp:nvSpPr>
        <dsp:cNvPr id="0" name=""/>
        <dsp:cNvSpPr/>
      </dsp:nvSpPr>
      <dsp:spPr>
        <a:xfrm>
          <a:off x="4580384" y="1964084"/>
          <a:ext cx="1492328" cy="1492328"/>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t>The Cotton Gin</a:t>
          </a:r>
          <a:endParaRPr lang="en-US" sz="2400" kern="1200" dirty="0"/>
        </a:p>
      </dsp:txBody>
      <dsp:txXfrm>
        <a:off x="4798930" y="2182630"/>
        <a:ext cx="1055236" cy="1055236"/>
      </dsp:txXfrm>
    </dsp:sp>
    <dsp:sp modelId="{8A0F5CD7-DE0F-4D11-8FF8-B77CD080DD92}">
      <dsp:nvSpPr>
        <dsp:cNvPr id="0" name=""/>
        <dsp:cNvSpPr/>
      </dsp:nvSpPr>
      <dsp:spPr>
        <a:xfrm rot="16273440">
          <a:off x="5122139" y="1726372"/>
          <a:ext cx="450315" cy="25550"/>
        </a:xfrm>
        <a:custGeom>
          <a:avLst/>
          <a:gdLst/>
          <a:ahLst/>
          <a:cxnLst/>
          <a:rect l="0" t="0" r="0" b="0"/>
          <a:pathLst>
            <a:path>
              <a:moveTo>
                <a:pt x="0" y="12775"/>
              </a:moveTo>
              <a:lnTo>
                <a:pt x="450315" y="12775"/>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336039" y="1727890"/>
        <a:ext cx="22515" cy="22515"/>
      </dsp:txXfrm>
    </dsp:sp>
    <dsp:sp modelId="{7404F8AC-CF56-4027-B3F9-80B6545AB494}">
      <dsp:nvSpPr>
        <dsp:cNvPr id="0" name=""/>
        <dsp:cNvSpPr/>
      </dsp:nvSpPr>
      <dsp:spPr>
        <a:xfrm>
          <a:off x="4020923" y="21765"/>
          <a:ext cx="2694250" cy="1492328"/>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Cotton was hard to clean by hand. A worker could clean just one pound of cotton in a day.</a:t>
          </a:r>
          <a:endParaRPr lang="en-US" sz="1800" kern="1200" dirty="0"/>
        </a:p>
      </dsp:txBody>
      <dsp:txXfrm>
        <a:off x="4415487" y="240311"/>
        <a:ext cx="1905122" cy="1055236"/>
      </dsp:txXfrm>
    </dsp:sp>
    <dsp:sp modelId="{1BCF4FF5-A095-4016-9505-BEF6854C0381}">
      <dsp:nvSpPr>
        <dsp:cNvPr id="0" name=""/>
        <dsp:cNvSpPr/>
      </dsp:nvSpPr>
      <dsp:spPr>
        <a:xfrm rot="21589389">
          <a:off x="6072708" y="2694320"/>
          <a:ext cx="550141" cy="25550"/>
        </a:xfrm>
        <a:custGeom>
          <a:avLst/>
          <a:gdLst/>
          <a:ahLst/>
          <a:cxnLst/>
          <a:rect l="0" t="0" r="0" b="0"/>
          <a:pathLst>
            <a:path>
              <a:moveTo>
                <a:pt x="0" y="12775"/>
              </a:moveTo>
              <a:lnTo>
                <a:pt x="550141" y="12775"/>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6334025" y="2693342"/>
        <a:ext cx="27507" cy="27507"/>
      </dsp:txXfrm>
    </dsp:sp>
    <dsp:sp modelId="{712ABCB3-01B0-4BBC-88D8-F91F8F4402A6}">
      <dsp:nvSpPr>
        <dsp:cNvPr id="0" name=""/>
        <dsp:cNvSpPr/>
      </dsp:nvSpPr>
      <dsp:spPr>
        <a:xfrm>
          <a:off x="6622824" y="1955748"/>
          <a:ext cx="2808458" cy="1492328"/>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In 1793, Eli Whitney invented a machine for cleaning cotton.</a:t>
          </a:r>
          <a:endParaRPr lang="en-US" sz="1800" kern="1200" dirty="0"/>
        </a:p>
      </dsp:txBody>
      <dsp:txXfrm>
        <a:off x="7034113" y="2174294"/>
        <a:ext cx="1985880" cy="1055236"/>
      </dsp:txXfrm>
    </dsp:sp>
    <dsp:sp modelId="{A6797EFA-9491-4109-83B4-4AA7F2C35C3E}">
      <dsp:nvSpPr>
        <dsp:cNvPr id="0" name=""/>
        <dsp:cNvSpPr/>
      </dsp:nvSpPr>
      <dsp:spPr>
        <a:xfrm rot="5400000">
          <a:off x="5101555" y="3668630"/>
          <a:ext cx="449986" cy="25550"/>
        </a:xfrm>
        <a:custGeom>
          <a:avLst/>
          <a:gdLst/>
          <a:ahLst/>
          <a:cxnLst/>
          <a:rect l="0" t="0" r="0" b="0"/>
          <a:pathLst>
            <a:path>
              <a:moveTo>
                <a:pt x="0" y="12775"/>
              </a:moveTo>
              <a:lnTo>
                <a:pt x="449986" y="12775"/>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315299" y="3670156"/>
        <a:ext cx="22499" cy="22499"/>
      </dsp:txXfrm>
    </dsp:sp>
    <dsp:sp modelId="{77BD71B8-879B-42DC-9DDF-E1CA21BEDD6E}">
      <dsp:nvSpPr>
        <dsp:cNvPr id="0" name=""/>
        <dsp:cNvSpPr/>
      </dsp:nvSpPr>
      <dsp:spPr>
        <a:xfrm>
          <a:off x="3706984" y="3906399"/>
          <a:ext cx="3239129" cy="1492328"/>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With this new machine- one worker could clean as many as 50 pounds of cotton a day!</a:t>
          </a:r>
          <a:endParaRPr lang="en-US" sz="1800" kern="1200" dirty="0"/>
        </a:p>
      </dsp:txBody>
      <dsp:txXfrm>
        <a:off x="4181343" y="4124945"/>
        <a:ext cx="2290411" cy="1055236"/>
      </dsp:txXfrm>
    </dsp:sp>
    <dsp:sp modelId="{236FAA63-522C-4615-85F2-CCAE2EADCF0E}">
      <dsp:nvSpPr>
        <dsp:cNvPr id="0" name=""/>
        <dsp:cNvSpPr/>
      </dsp:nvSpPr>
      <dsp:spPr>
        <a:xfrm rot="10836963">
          <a:off x="3770073" y="2685093"/>
          <a:ext cx="810377" cy="25550"/>
        </a:xfrm>
        <a:custGeom>
          <a:avLst/>
          <a:gdLst/>
          <a:ahLst/>
          <a:cxnLst/>
          <a:rect l="0" t="0" r="0" b="0"/>
          <a:pathLst>
            <a:path>
              <a:moveTo>
                <a:pt x="0" y="12775"/>
              </a:moveTo>
              <a:lnTo>
                <a:pt x="810377" y="12775"/>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4155003" y="2677609"/>
        <a:ext cx="40518" cy="40518"/>
      </dsp:txXfrm>
    </dsp:sp>
    <dsp:sp modelId="{9451E3C9-8EBC-4B57-878D-86A7B392CCF4}">
      <dsp:nvSpPr>
        <dsp:cNvPr id="0" name=""/>
        <dsp:cNvSpPr/>
      </dsp:nvSpPr>
      <dsp:spPr>
        <a:xfrm>
          <a:off x="681941" y="1613485"/>
          <a:ext cx="3088344" cy="2126851"/>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The cotton gin helped set the South on a very different course of economic development than the North.</a:t>
          </a:r>
          <a:endParaRPr lang="en-US" sz="1800" kern="1200" dirty="0"/>
        </a:p>
      </dsp:txBody>
      <dsp:txXfrm>
        <a:off x="1134219" y="1924955"/>
        <a:ext cx="2183788" cy="150391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AC4380-8B5A-4CB6-A040-06303FF88840}">
      <dsp:nvSpPr>
        <dsp:cNvPr id="0" name=""/>
        <dsp:cNvSpPr/>
      </dsp:nvSpPr>
      <dsp:spPr>
        <a:xfrm>
          <a:off x="818760" y="0"/>
          <a:ext cx="9279287" cy="4868562"/>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95AB30E-1B01-4997-AF75-51D9C8F5D8DC}">
      <dsp:nvSpPr>
        <dsp:cNvPr id="0" name=""/>
        <dsp:cNvSpPr/>
      </dsp:nvSpPr>
      <dsp:spPr>
        <a:xfrm>
          <a:off x="3731" y="1460568"/>
          <a:ext cx="2424299" cy="1947424"/>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Due</a:t>
          </a:r>
          <a:r>
            <a:rPr lang="en-US" sz="2000" kern="1200" baseline="0" dirty="0" smtClean="0"/>
            <a:t> to the cotton gin, cotton production increased and the South raised millions of bales of cotton each year.</a:t>
          </a:r>
          <a:endParaRPr lang="en-US" sz="2000" kern="1200" dirty="0"/>
        </a:p>
      </dsp:txBody>
      <dsp:txXfrm>
        <a:off x="98796" y="1555633"/>
        <a:ext cx="2234169" cy="1757294"/>
      </dsp:txXfrm>
    </dsp:sp>
    <dsp:sp modelId="{11FC0920-5B2C-46BA-A1AF-8890D9C7277B}">
      <dsp:nvSpPr>
        <dsp:cNvPr id="0" name=""/>
        <dsp:cNvSpPr/>
      </dsp:nvSpPr>
      <dsp:spPr>
        <a:xfrm>
          <a:off x="2832080" y="1460568"/>
          <a:ext cx="2424299" cy="1947424"/>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This placed a high demand for slavery, and slavery spread. In 1808, it became illegal to import slaves from Africa, but the birthrate of American slaves increased.</a:t>
          </a:r>
          <a:endParaRPr lang="en-US" sz="1800" kern="1200" dirty="0"/>
        </a:p>
      </dsp:txBody>
      <dsp:txXfrm>
        <a:off x="2927145" y="1555633"/>
        <a:ext cx="2234169" cy="1757294"/>
      </dsp:txXfrm>
    </dsp:sp>
    <dsp:sp modelId="{06E12EF3-53C0-448E-BA64-C6C7F55F4EF7}">
      <dsp:nvSpPr>
        <dsp:cNvPr id="0" name=""/>
        <dsp:cNvSpPr/>
      </dsp:nvSpPr>
      <dsp:spPr>
        <a:xfrm>
          <a:off x="5660429" y="1460568"/>
          <a:ext cx="2424299" cy="1947424"/>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About 1/3 of white families owned slaves in 1840. Of these slave owning families, 1/10 had large plantations with 20 or more slaves.</a:t>
          </a:r>
          <a:endParaRPr lang="en-US" sz="1800" kern="1200" dirty="0"/>
        </a:p>
      </dsp:txBody>
      <dsp:txXfrm>
        <a:off x="5755494" y="1555633"/>
        <a:ext cx="2234169" cy="1757294"/>
      </dsp:txXfrm>
    </dsp:sp>
    <dsp:sp modelId="{285EA6A6-CFBA-4BED-BE46-55E6C86BBEF9}">
      <dsp:nvSpPr>
        <dsp:cNvPr id="0" name=""/>
        <dsp:cNvSpPr/>
      </dsp:nvSpPr>
      <dsp:spPr>
        <a:xfrm>
          <a:off x="8488778" y="1460568"/>
          <a:ext cx="2424299" cy="1947424"/>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Although most Southern farmers owned few or no slaves, many supported slavery since they hoped that someday they would be able to in order to raise more cotton and make more money.</a:t>
          </a:r>
          <a:endParaRPr lang="en-US" sz="1600" kern="1200" dirty="0"/>
        </a:p>
      </dsp:txBody>
      <dsp:txXfrm>
        <a:off x="8583843" y="1555633"/>
        <a:ext cx="2234169" cy="1757294"/>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96DFF08F-DC6B-4601-B491-B0F83F6DD2DA}" type="datetimeFigureOut">
              <a:rPr lang="en-US" dirty="0"/>
              <a:t>7/24/2014</a:t>
            </a:fld>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4FAB73BC-B049-4115-A692-8D63A059BFB8}" type="slidenum">
              <a:rPr lang="en-US" dirty="0"/>
              <a:t>‹#›</a:t>
            </a:fld>
            <a:endParaRPr lang="en-US" dirty="0"/>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7/24/2014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7/24/2014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7/24/2014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dirty="0"/>
              <a:t>7/24/2014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dirty="0"/>
              <a:t>7/24/2014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dirty="0"/>
              <a:t>7/24/2014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dirty="0"/>
              <a:t>7/24/2014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dirty="0"/>
              <a:t>7/24/2014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smtClean="0"/>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7/24/2014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7/24/2014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96DFF08F-DC6B-4601-B491-B0F83F6DD2DA}" type="datetimeFigureOut">
              <a:rPr lang="en-US" dirty="0"/>
              <a:pPr/>
              <a:t>7/24/2014</a:t>
            </a:fld>
            <a:endParaRPr lang="en-US" dirty="0"/>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dirty="0"/>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Plantations and Slavery Spread</a:t>
            </a:r>
            <a:endParaRPr lang="en-US" dirty="0"/>
          </a:p>
        </p:txBody>
      </p:sp>
      <p:sp>
        <p:nvSpPr>
          <p:cNvPr id="3" name="Subtitle 2"/>
          <p:cNvSpPr>
            <a:spLocks noGrp="1"/>
          </p:cNvSpPr>
          <p:nvPr>
            <p:ph type="subTitle" idx="1"/>
          </p:nvPr>
        </p:nvSpPr>
        <p:spPr/>
        <p:txBody>
          <a:bodyPr/>
          <a:lstStyle/>
          <a:p>
            <a:r>
              <a:rPr lang="en-US" dirty="0" err="1" smtClean="0"/>
              <a:t>Ch</a:t>
            </a:r>
            <a:r>
              <a:rPr lang="en-US" dirty="0" smtClean="0"/>
              <a:t> 11.2</a:t>
            </a:r>
            <a:endParaRPr lang="en-US" dirty="0"/>
          </a:p>
        </p:txBody>
      </p:sp>
    </p:spTree>
    <p:extLst>
      <p:ext uri="{BB962C8B-B14F-4D97-AF65-F5344CB8AC3E}">
        <p14:creationId xmlns:p14="http://schemas.microsoft.com/office/powerpoint/2010/main" val="6042219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African Americans in the South</a:t>
            </a:r>
            <a:endParaRPr lang="en-US" dirty="0"/>
          </a:p>
        </p:txBody>
      </p:sp>
      <p:sp>
        <p:nvSpPr>
          <p:cNvPr id="3" name="Content Placeholder 2"/>
          <p:cNvSpPr>
            <a:spLocks noGrp="1"/>
          </p:cNvSpPr>
          <p:nvPr>
            <p:ph idx="1"/>
          </p:nvPr>
        </p:nvSpPr>
        <p:spPr/>
        <p:txBody>
          <a:bodyPr/>
          <a:lstStyle/>
          <a:p>
            <a:r>
              <a:rPr lang="en-US" dirty="0" smtClean="0"/>
              <a:t>In 1840, 1/3 of the South’s population were slaves.</a:t>
            </a:r>
          </a:p>
          <a:p>
            <a:r>
              <a:rPr lang="en-US" dirty="0" smtClean="0"/>
              <a:t>About ½ of the enslaved people worked on plantations; others worked as domestic servants, skilled craftsmen, factory hands, and day laborers.</a:t>
            </a:r>
          </a:p>
          <a:p>
            <a:r>
              <a:rPr lang="en-US" dirty="0" smtClean="0"/>
              <a:t>Some slaves were hired out and allowed to keep part of their earnings.</a:t>
            </a:r>
          </a:p>
          <a:p>
            <a:r>
              <a:rPr lang="en-US" dirty="0" smtClean="0"/>
              <a:t>Slaves were considered property according to the law.</a:t>
            </a:r>
          </a:p>
          <a:p>
            <a:r>
              <a:rPr lang="en-US" dirty="0" smtClean="0"/>
              <a:t>About 5% of African Americans were born free in 1840.</a:t>
            </a:r>
          </a:p>
          <a:p>
            <a:pPr lvl="1"/>
            <a:r>
              <a:rPr lang="en-US" dirty="0" smtClean="0"/>
              <a:t>Not allowed to be educated.</a:t>
            </a:r>
          </a:p>
          <a:p>
            <a:pPr lvl="1"/>
            <a:r>
              <a:rPr lang="en-US" dirty="0" smtClean="0"/>
              <a:t>Not allowed to vote.</a:t>
            </a:r>
          </a:p>
          <a:p>
            <a:pPr lvl="1"/>
            <a:r>
              <a:rPr lang="en-US" dirty="0" smtClean="0"/>
              <a:t>Employers refused to hire them.</a:t>
            </a:r>
          </a:p>
          <a:p>
            <a:pPr lvl="1"/>
            <a:r>
              <a:rPr lang="en-US" dirty="0" smtClean="0"/>
              <a:t>Threat of being captured and sold into slavery. </a:t>
            </a:r>
            <a:endParaRPr lang="en-US" dirty="0"/>
          </a:p>
        </p:txBody>
      </p:sp>
    </p:spTree>
    <p:extLst>
      <p:ext uri="{BB962C8B-B14F-4D97-AF65-F5344CB8AC3E}">
        <p14:creationId xmlns:p14="http://schemas.microsoft.com/office/powerpoint/2010/main" val="7614654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0216" y="327524"/>
            <a:ext cx="9875520" cy="1356360"/>
          </a:xfrm>
        </p:spPr>
        <p:txBody>
          <a:bodyPr/>
          <a:lstStyle/>
          <a:p>
            <a:r>
              <a:rPr lang="en-US" dirty="0"/>
              <a:t>African Americans in the South</a:t>
            </a:r>
          </a:p>
        </p:txBody>
      </p:sp>
      <p:sp>
        <p:nvSpPr>
          <p:cNvPr id="3" name="Content Placeholder 2"/>
          <p:cNvSpPr>
            <a:spLocks noGrp="1"/>
          </p:cNvSpPr>
          <p:nvPr>
            <p:ph idx="1"/>
          </p:nvPr>
        </p:nvSpPr>
        <p:spPr>
          <a:xfrm>
            <a:off x="702865" y="1225379"/>
            <a:ext cx="9872871" cy="4038600"/>
          </a:xfrm>
        </p:spPr>
        <p:txBody>
          <a:bodyPr/>
          <a:lstStyle/>
          <a:p>
            <a:r>
              <a:rPr lang="en-US" dirty="0" smtClean="0"/>
              <a:t>Families Under Slavery- Families were ripped apart when sold</a:t>
            </a:r>
            <a:endParaRPr lang="en-US" dirty="0"/>
          </a:p>
        </p:txBody>
      </p:sp>
      <p:pic>
        <p:nvPicPr>
          <p:cNvPr id="4" name="Picture 3"/>
          <p:cNvPicPr>
            <a:picLocks noChangeAspect="1"/>
          </p:cNvPicPr>
          <p:nvPr/>
        </p:nvPicPr>
        <p:blipFill>
          <a:blip r:embed="rId2"/>
          <a:stretch>
            <a:fillRect/>
          </a:stretch>
        </p:blipFill>
        <p:spPr>
          <a:xfrm>
            <a:off x="889687" y="1744363"/>
            <a:ext cx="6632488" cy="4536621"/>
          </a:xfrm>
          <a:prstGeom prst="rect">
            <a:avLst/>
          </a:prstGeom>
        </p:spPr>
      </p:pic>
    </p:spTree>
    <p:extLst>
      <p:ext uri="{BB962C8B-B14F-4D97-AF65-F5344CB8AC3E}">
        <p14:creationId xmlns:p14="http://schemas.microsoft.com/office/powerpoint/2010/main" val="39915534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African Americans in the South</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 </a:t>
            </a:r>
            <a:r>
              <a:rPr lang="en-US" dirty="0"/>
              <a:t>Slave Rebellions</a:t>
            </a:r>
          </a:p>
          <a:p>
            <a:pPr lvl="1"/>
            <a:r>
              <a:rPr lang="en-US" dirty="0"/>
              <a:t>Some slaves rebelled in order to fight slavery</a:t>
            </a:r>
          </a:p>
          <a:p>
            <a:pPr lvl="1"/>
            <a:r>
              <a:rPr lang="en-US" dirty="0"/>
              <a:t>Numerous slaves that revolted were </a:t>
            </a:r>
            <a:r>
              <a:rPr lang="en-US" dirty="0" smtClean="0"/>
              <a:t>hanged</a:t>
            </a:r>
          </a:p>
          <a:p>
            <a:r>
              <a:rPr lang="en-US" dirty="0" smtClean="0"/>
              <a:t>Nat Turner: led a famous rebellion in Southampton County, Virginia in 1831</a:t>
            </a:r>
          </a:p>
          <a:p>
            <a:pPr lvl="1"/>
            <a:r>
              <a:rPr lang="en-US" dirty="0" smtClean="0"/>
              <a:t>Starting on August 21, Turner and 70 followers killed about 55 white men, women and children</a:t>
            </a:r>
          </a:p>
          <a:p>
            <a:pPr lvl="1"/>
            <a:r>
              <a:rPr lang="en-US" dirty="0" smtClean="0"/>
              <a:t>Most of Turner’s men were captured when they ran out of ammunition. Others were killed.</a:t>
            </a:r>
          </a:p>
          <a:p>
            <a:pPr lvl="1"/>
            <a:r>
              <a:rPr lang="en-US" dirty="0" smtClean="0"/>
              <a:t>Turner was caught at the end of October, tried, and hanged.</a:t>
            </a:r>
          </a:p>
          <a:p>
            <a:pPr lvl="1"/>
            <a:r>
              <a:rPr lang="en-US" dirty="0" smtClean="0"/>
              <a:t>His rebellion spread fear in the South and whites killed more than 200 African Americans in revenge.</a:t>
            </a:r>
          </a:p>
          <a:p>
            <a:pPr lvl="1"/>
            <a:r>
              <a:rPr lang="en-US" dirty="0" smtClean="0"/>
              <a:t>The state of Virginia considered ending slavery due to this, but the proposal was narrowly defeated.</a:t>
            </a:r>
          </a:p>
          <a:p>
            <a:pPr lvl="1"/>
            <a:r>
              <a:rPr lang="en-US" dirty="0" smtClean="0"/>
              <a:t>Other states passed harsh laws that further limited the freedom of both free and enslaved African Americans.</a:t>
            </a:r>
          </a:p>
          <a:p>
            <a:endParaRPr lang="en-US" dirty="0" smtClean="0"/>
          </a:p>
          <a:p>
            <a:pPr lvl="1"/>
            <a:endParaRPr lang="en-US" dirty="0"/>
          </a:p>
        </p:txBody>
      </p:sp>
    </p:spTree>
    <p:extLst>
      <p:ext uri="{BB962C8B-B14F-4D97-AF65-F5344CB8AC3E}">
        <p14:creationId xmlns:p14="http://schemas.microsoft.com/office/powerpoint/2010/main" val="22997131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323070" y="733038"/>
            <a:ext cx="6024737" cy="5362962"/>
          </a:xfrm>
          <a:prstGeom prst="rect">
            <a:avLst/>
          </a:prstGeom>
        </p:spPr>
      </p:pic>
    </p:spTree>
    <p:extLst>
      <p:ext uri="{BB962C8B-B14F-4D97-AF65-F5344CB8AC3E}">
        <p14:creationId xmlns:p14="http://schemas.microsoft.com/office/powerpoint/2010/main" val="25239547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African Americans in the South</a:t>
            </a:r>
          </a:p>
        </p:txBody>
      </p:sp>
      <p:sp>
        <p:nvSpPr>
          <p:cNvPr id="3" name="Content Placeholder 2"/>
          <p:cNvSpPr>
            <a:spLocks noGrp="1"/>
          </p:cNvSpPr>
          <p:nvPr>
            <p:ph idx="1"/>
          </p:nvPr>
        </p:nvSpPr>
        <p:spPr/>
        <p:txBody>
          <a:bodyPr/>
          <a:lstStyle/>
          <a:p>
            <a:pPr marL="45720" indent="0">
              <a:buNone/>
            </a:pPr>
            <a:r>
              <a:rPr lang="en-US" dirty="0" smtClean="0"/>
              <a:t>A COMMON CULTURE</a:t>
            </a:r>
          </a:p>
          <a:p>
            <a:r>
              <a:rPr lang="en-US" dirty="0" smtClean="0"/>
              <a:t>By the early 1800s, there was a distinctive African-American culture in the south</a:t>
            </a:r>
          </a:p>
          <a:p>
            <a:r>
              <a:rPr lang="en-US" dirty="0" smtClean="0"/>
              <a:t>Enslaved African-Americans bonded together to endure the brutal conditions of Southern plantation life</a:t>
            </a:r>
          </a:p>
          <a:p>
            <a:r>
              <a:rPr lang="en-US" dirty="0" smtClean="0"/>
              <a:t>Religion was a cornerstone of African-American culture</a:t>
            </a:r>
            <a:endParaRPr lang="en-US" dirty="0"/>
          </a:p>
        </p:txBody>
      </p:sp>
    </p:spTree>
    <p:extLst>
      <p:ext uri="{BB962C8B-B14F-4D97-AF65-F5344CB8AC3E}">
        <p14:creationId xmlns:p14="http://schemas.microsoft.com/office/powerpoint/2010/main" val="3831215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African Americans in the South</a:t>
            </a:r>
          </a:p>
        </p:txBody>
      </p:sp>
      <p:sp>
        <p:nvSpPr>
          <p:cNvPr id="3" name="Content Placeholder 2"/>
          <p:cNvSpPr>
            <a:spLocks noGrp="1"/>
          </p:cNvSpPr>
          <p:nvPr>
            <p:ph idx="1"/>
          </p:nvPr>
        </p:nvSpPr>
        <p:spPr/>
        <p:txBody>
          <a:bodyPr>
            <a:normAutofit lnSpcReduction="10000"/>
          </a:bodyPr>
          <a:lstStyle/>
          <a:p>
            <a:r>
              <a:rPr lang="en-US" dirty="0" smtClean="0"/>
              <a:t> </a:t>
            </a:r>
            <a:r>
              <a:rPr lang="en-US" dirty="0"/>
              <a:t>Religion</a:t>
            </a:r>
          </a:p>
          <a:p>
            <a:pPr lvl="1"/>
            <a:r>
              <a:rPr lang="en-US" dirty="0"/>
              <a:t>Slave owners tried using the Bible to teach slaves to obey their masters.</a:t>
            </a:r>
          </a:p>
          <a:p>
            <a:pPr lvl="1"/>
            <a:r>
              <a:rPr lang="en-US" dirty="0"/>
              <a:t>Slaves on the contrary, found hope in the Bible, especially in the book of Exodus</a:t>
            </a:r>
          </a:p>
          <a:p>
            <a:pPr lvl="1"/>
            <a:r>
              <a:rPr lang="en-US" dirty="0"/>
              <a:t>Exodus tells of how Moses lead the Hebrews out of slavery in Egypt</a:t>
            </a:r>
          </a:p>
          <a:p>
            <a:pPr lvl="1"/>
            <a:r>
              <a:rPr lang="en-US" dirty="0"/>
              <a:t>Many slaves thought this example offered a message of hope for themselves as well</a:t>
            </a:r>
          </a:p>
          <a:p>
            <a:endParaRPr lang="en-US" dirty="0" smtClean="0"/>
          </a:p>
          <a:p>
            <a:r>
              <a:rPr lang="en-US" dirty="0" smtClean="0"/>
              <a:t>Enslaved </a:t>
            </a:r>
            <a:r>
              <a:rPr lang="en-US" dirty="0"/>
              <a:t>people expressed their beliefs in </a:t>
            </a:r>
            <a:r>
              <a:rPr lang="en-US" dirty="0" smtClean="0"/>
              <a:t>spirituals</a:t>
            </a:r>
          </a:p>
          <a:p>
            <a:pPr lvl="1"/>
            <a:r>
              <a:rPr lang="en-US" dirty="0" smtClean="0"/>
              <a:t>Many spirituals voiced the desire for freedom</a:t>
            </a:r>
          </a:p>
          <a:p>
            <a:pPr lvl="1"/>
            <a:r>
              <a:rPr lang="en-US" dirty="0" smtClean="0"/>
              <a:t>Some spirituals even contained coded messages about a planned escape for freedom or an owner’s unexpected return!</a:t>
            </a:r>
          </a:p>
          <a:p>
            <a:pPr lvl="1"/>
            <a:r>
              <a:rPr lang="en-US" dirty="0" smtClean="0"/>
              <a:t>African-American spirituals later had a strong influence on blues, jazz, and other forms of American music</a:t>
            </a:r>
          </a:p>
          <a:p>
            <a:pPr marL="274320" lvl="1" indent="0">
              <a:buNone/>
            </a:pPr>
            <a:endParaRPr lang="en-US" dirty="0"/>
          </a:p>
        </p:txBody>
      </p:sp>
    </p:spTree>
    <p:extLst>
      <p:ext uri="{BB962C8B-B14F-4D97-AF65-F5344CB8AC3E}">
        <p14:creationId xmlns:p14="http://schemas.microsoft.com/office/powerpoint/2010/main" val="22281178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African Americans in the South</a:t>
            </a:r>
            <a:endParaRPr lang="en-US" dirty="0"/>
          </a:p>
        </p:txBody>
      </p:sp>
      <p:sp>
        <p:nvSpPr>
          <p:cNvPr id="3" name="Content Placeholder 2"/>
          <p:cNvSpPr>
            <a:spLocks noGrp="1"/>
          </p:cNvSpPr>
          <p:nvPr>
            <p:ph idx="1"/>
          </p:nvPr>
        </p:nvSpPr>
        <p:spPr/>
        <p:txBody>
          <a:bodyPr/>
          <a:lstStyle/>
          <a:p>
            <a:pPr lvl="0" indent="0" fontAlgn="base">
              <a:lnSpc>
                <a:spcPct val="100000"/>
              </a:lnSpc>
              <a:spcBef>
                <a:spcPct val="10000"/>
              </a:spcBef>
              <a:spcAft>
                <a:spcPct val="0"/>
              </a:spcAft>
              <a:buClrTx/>
              <a:buSzTx/>
              <a:buNone/>
            </a:pPr>
            <a:r>
              <a:rPr lang="en-US" altLang="en-US" sz="2400" b="1" dirty="0">
                <a:solidFill>
                  <a:srgbClr val="333398"/>
                </a:solidFill>
                <a:latin typeface="Arial"/>
              </a:rPr>
              <a:t>Key Question</a:t>
            </a:r>
          </a:p>
          <a:p>
            <a:pPr marL="804863" lvl="1" indent="-347663" fontAlgn="base">
              <a:lnSpc>
                <a:spcPct val="100000"/>
              </a:lnSpc>
              <a:spcBef>
                <a:spcPct val="10000"/>
              </a:spcBef>
              <a:spcAft>
                <a:spcPct val="0"/>
              </a:spcAft>
              <a:buClrTx/>
              <a:buSzTx/>
              <a:buFontTx/>
              <a:buChar char="•"/>
            </a:pPr>
            <a:r>
              <a:rPr lang="en-US" altLang="en-US" dirty="0">
                <a:solidFill>
                  <a:srgbClr val="000000"/>
                </a:solidFill>
                <a:latin typeface="Arial"/>
              </a:rPr>
              <a:t>What was life like for African Americans in the South?</a:t>
            </a:r>
          </a:p>
          <a:p>
            <a:pPr marL="1147763" lvl="2" indent="-228600" fontAlgn="base">
              <a:lnSpc>
                <a:spcPct val="100000"/>
              </a:lnSpc>
              <a:spcBef>
                <a:spcPct val="10000"/>
              </a:spcBef>
              <a:spcAft>
                <a:spcPct val="0"/>
              </a:spcAft>
              <a:buClrTx/>
              <a:buSzTx/>
              <a:buFont typeface="Arial" panose="020B0604020202020204" pitchFamily="34" charset="0"/>
              <a:buChar char="–"/>
            </a:pPr>
            <a:r>
              <a:rPr lang="en-US" altLang="en-US" sz="2000" dirty="0">
                <a:solidFill>
                  <a:srgbClr val="000000"/>
                </a:solidFill>
                <a:latin typeface="Arial"/>
              </a:rPr>
              <a:t>THINK ABOUT</a:t>
            </a:r>
          </a:p>
          <a:p>
            <a:pPr marL="1600200" lvl="3" indent="-228600" fontAlgn="base">
              <a:lnSpc>
                <a:spcPct val="100000"/>
              </a:lnSpc>
              <a:spcBef>
                <a:spcPct val="10000"/>
              </a:spcBef>
              <a:spcAft>
                <a:spcPct val="0"/>
              </a:spcAft>
              <a:buClrTx/>
              <a:buSzTx/>
              <a:buFontTx/>
              <a:buChar char="–"/>
            </a:pPr>
            <a:r>
              <a:rPr lang="en-US" altLang="en-US" sz="1800" dirty="0">
                <a:solidFill>
                  <a:srgbClr val="000000"/>
                </a:solidFill>
                <a:latin typeface="Arial"/>
              </a:rPr>
              <a:t>most African Americans enslaved; half on plantations, others in cities</a:t>
            </a:r>
          </a:p>
          <a:p>
            <a:pPr marL="1600200" lvl="3" indent="-228600" fontAlgn="base">
              <a:lnSpc>
                <a:spcPct val="100000"/>
              </a:lnSpc>
              <a:spcBef>
                <a:spcPct val="10000"/>
              </a:spcBef>
              <a:spcAft>
                <a:spcPct val="0"/>
              </a:spcAft>
              <a:buClrTx/>
              <a:buSzTx/>
              <a:buFontTx/>
              <a:buChar char="–"/>
            </a:pPr>
            <a:r>
              <a:rPr lang="en-US" altLang="en-US" sz="1800" dirty="0">
                <a:solidFill>
                  <a:srgbClr val="000000"/>
                </a:solidFill>
                <a:latin typeface="Arial"/>
              </a:rPr>
              <a:t>often treated harshly, families separated; many resisted, some rebelled</a:t>
            </a:r>
          </a:p>
          <a:p>
            <a:pPr marL="1600200" lvl="3" indent="-228600" fontAlgn="base">
              <a:lnSpc>
                <a:spcPct val="100000"/>
              </a:lnSpc>
              <a:spcBef>
                <a:spcPct val="10000"/>
              </a:spcBef>
              <a:spcAft>
                <a:spcPct val="0"/>
              </a:spcAft>
              <a:buClrTx/>
              <a:buSzTx/>
              <a:buFontTx/>
              <a:buChar char="–"/>
            </a:pPr>
            <a:r>
              <a:rPr lang="en-US" altLang="en-US" sz="1800" dirty="0">
                <a:solidFill>
                  <a:srgbClr val="000000"/>
                </a:solidFill>
                <a:latin typeface="Arial"/>
              </a:rPr>
              <a:t>religion important. What are </a:t>
            </a:r>
            <a:r>
              <a:rPr lang="en-US" altLang="en-US" sz="1800" i="1" dirty="0">
                <a:solidFill>
                  <a:srgbClr val="000000"/>
                </a:solidFill>
                <a:latin typeface="Arial"/>
              </a:rPr>
              <a:t>spirituals</a:t>
            </a:r>
            <a:r>
              <a:rPr lang="en-US" altLang="en-US" sz="1800" dirty="0">
                <a:solidFill>
                  <a:srgbClr val="000000"/>
                </a:solidFill>
                <a:latin typeface="Arial"/>
              </a:rPr>
              <a:t>? </a:t>
            </a:r>
          </a:p>
          <a:p>
            <a:endParaRPr lang="en-US" dirty="0"/>
          </a:p>
        </p:txBody>
      </p:sp>
    </p:spTree>
    <p:extLst>
      <p:ext uri="{BB962C8B-B14F-4D97-AF65-F5344CB8AC3E}">
        <p14:creationId xmlns:p14="http://schemas.microsoft.com/office/powerpoint/2010/main" val="13758417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Plantations and Slavery Spread</a:t>
            </a:r>
            <a:endParaRPr lang="en-US" dirty="0"/>
          </a:p>
        </p:txBody>
      </p:sp>
      <p:sp>
        <p:nvSpPr>
          <p:cNvPr id="5" name="Text Placeholder 4"/>
          <p:cNvSpPr>
            <a:spLocks noGrp="1"/>
          </p:cNvSpPr>
          <p:nvPr>
            <p:ph type="body" idx="1"/>
          </p:nvPr>
        </p:nvSpPr>
        <p:spPr/>
        <p:txBody>
          <a:bodyPr/>
          <a:lstStyle/>
          <a:p>
            <a:r>
              <a:rPr lang="en-US" dirty="0" smtClean="0"/>
              <a:t>Before We Learned:</a:t>
            </a:r>
            <a:endParaRPr lang="en-US" dirty="0"/>
          </a:p>
        </p:txBody>
      </p:sp>
      <p:sp>
        <p:nvSpPr>
          <p:cNvPr id="6" name="Content Placeholder 5"/>
          <p:cNvSpPr>
            <a:spLocks noGrp="1"/>
          </p:cNvSpPr>
          <p:nvPr>
            <p:ph sz="half" idx="2"/>
          </p:nvPr>
        </p:nvSpPr>
        <p:spPr/>
        <p:txBody>
          <a:bodyPr/>
          <a:lstStyle/>
          <a:p>
            <a:r>
              <a:rPr lang="en-US" dirty="0" smtClean="0"/>
              <a:t>New industries and inventions changed the way people lived and worked in the early 1800s.</a:t>
            </a:r>
            <a:endParaRPr lang="en-US" dirty="0"/>
          </a:p>
        </p:txBody>
      </p:sp>
      <p:sp>
        <p:nvSpPr>
          <p:cNvPr id="7" name="Text Placeholder 6"/>
          <p:cNvSpPr>
            <a:spLocks noGrp="1"/>
          </p:cNvSpPr>
          <p:nvPr>
            <p:ph type="body" sz="quarter" idx="3"/>
          </p:nvPr>
        </p:nvSpPr>
        <p:spPr/>
        <p:txBody>
          <a:bodyPr/>
          <a:lstStyle/>
          <a:p>
            <a:r>
              <a:rPr lang="en-US" dirty="0" smtClean="0"/>
              <a:t>Now we will learn:</a:t>
            </a:r>
            <a:endParaRPr lang="en-US" dirty="0"/>
          </a:p>
        </p:txBody>
      </p:sp>
      <p:sp>
        <p:nvSpPr>
          <p:cNvPr id="8" name="Content Placeholder 7"/>
          <p:cNvSpPr>
            <a:spLocks noGrp="1"/>
          </p:cNvSpPr>
          <p:nvPr>
            <p:ph sz="quarter" idx="4"/>
          </p:nvPr>
        </p:nvSpPr>
        <p:spPr/>
        <p:txBody>
          <a:bodyPr/>
          <a:lstStyle/>
          <a:p>
            <a:r>
              <a:rPr lang="en-US" dirty="0" smtClean="0"/>
              <a:t>The invention of the cotton gin and the demand for cotton caused slavery to spread in the South.</a:t>
            </a:r>
            <a:endParaRPr lang="en-US" dirty="0"/>
          </a:p>
        </p:txBody>
      </p:sp>
    </p:spTree>
    <p:extLst>
      <p:ext uri="{BB962C8B-B14F-4D97-AF65-F5344CB8AC3E}">
        <p14:creationId xmlns:p14="http://schemas.microsoft.com/office/powerpoint/2010/main" val="32815374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Vocabulary</a:t>
            </a:r>
            <a:endParaRPr lang="en-US" dirty="0"/>
          </a:p>
        </p:txBody>
      </p:sp>
      <p:sp>
        <p:nvSpPr>
          <p:cNvPr id="3" name="Content Placeholder 2"/>
          <p:cNvSpPr>
            <a:spLocks noGrp="1"/>
          </p:cNvSpPr>
          <p:nvPr>
            <p:ph idx="1"/>
          </p:nvPr>
        </p:nvSpPr>
        <p:spPr/>
        <p:txBody>
          <a:bodyPr/>
          <a:lstStyle/>
          <a:p>
            <a:r>
              <a:rPr lang="en-US" dirty="0"/>
              <a:t> cotton gin — machine that made cleaning seeds from cotton faster</a:t>
            </a:r>
          </a:p>
          <a:p>
            <a:r>
              <a:rPr lang="en-US" dirty="0"/>
              <a:t> Eli Whitney — inventor of the cotton gin</a:t>
            </a:r>
          </a:p>
          <a:p>
            <a:r>
              <a:rPr lang="en-US" dirty="0"/>
              <a:t> Nat Turner — leader of an 1831 slave rebellion in </a:t>
            </a:r>
            <a:r>
              <a:rPr lang="en-US" dirty="0" smtClean="0"/>
              <a:t>Virginia</a:t>
            </a:r>
          </a:p>
          <a:p>
            <a:r>
              <a:rPr lang="en-US" dirty="0" smtClean="0"/>
              <a:t>Spirituals – religious folk songs</a:t>
            </a:r>
            <a:endParaRPr lang="en-US" dirty="0"/>
          </a:p>
          <a:p>
            <a:endParaRPr lang="en-US" dirty="0"/>
          </a:p>
        </p:txBody>
      </p:sp>
    </p:spTree>
    <p:extLst>
      <p:ext uri="{BB962C8B-B14F-4D97-AF65-F5344CB8AC3E}">
        <p14:creationId xmlns:p14="http://schemas.microsoft.com/office/powerpoint/2010/main" val="13238047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Cotton Boom</a:t>
            </a:r>
            <a:endParaRPr lang="en-US" dirty="0"/>
          </a:p>
        </p:txBody>
      </p:sp>
      <p:sp>
        <p:nvSpPr>
          <p:cNvPr id="3" name="Content Placeholder 2"/>
          <p:cNvSpPr>
            <a:spLocks noGrp="1"/>
          </p:cNvSpPr>
          <p:nvPr>
            <p:ph idx="1"/>
          </p:nvPr>
        </p:nvSpPr>
        <p:spPr/>
        <p:txBody>
          <a:bodyPr/>
          <a:lstStyle/>
          <a:p>
            <a:r>
              <a:rPr lang="en-US" dirty="0" smtClean="0"/>
              <a:t>Key Question: How did the invention of the cotton gin change Southern life? </a:t>
            </a:r>
            <a:endParaRPr lang="en-US" dirty="0"/>
          </a:p>
        </p:txBody>
      </p:sp>
      <p:pic>
        <p:nvPicPr>
          <p:cNvPr id="4" name="Picture 3"/>
          <p:cNvPicPr>
            <a:picLocks noChangeAspect="1"/>
          </p:cNvPicPr>
          <p:nvPr/>
        </p:nvPicPr>
        <p:blipFill>
          <a:blip r:embed="rId2"/>
          <a:stretch>
            <a:fillRect/>
          </a:stretch>
        </p:blipFill>
        <p:spPr>
          <a:xfrm>
            <a:off x="3419481" y="2686110"/>
            <a:ext cx="5319908" cy="3501330"/>
          </a:xfrm>
          <a:prstGeom prst="rect">
            <a:avLst/>
          </a:prstGeom>
        </p:spPr>
      </p:pic>
    </p:spTree>
    <p:extLst>
      <p:ext uri="{BB962C8B-B14F-4D97-AF65-F5344CB8AC3E}">
        <p14:creationId xmlns:p14="http://schemas.microsoft.com/office/powerpoint/2010/main" val="14548724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Cotton Boom</a:t>
            </a:r>
            <a:endParaRPr lang="en-US" dirty="0"/>
          </a:p>
        </p:txBody>
      </p:sp>
      <p:sp>
        <p:nvSpPr>
          <p:cNvPr id="3" name="Content Placeholder 2"/>
          <p:cNvSpPr>
            <a:spLocks noGrp="1"/>
          </p:cNvSpPr>
          <p:nvPr>
            <p:ph idx="1"/>
          </p:nvPr>
        </p:nvSpPr>
        <p:spPr/>
        <p:txBody>
          <a:bodyPr/>
          <a:lstStyle/>
          <a:p>
            <a:r>
              <a:rPr lang="en-US" dirty="0" smtClean="0"/>
              <a:t>The Industrial Revolution increased the number of goods being produced, which also increased the demand for raw materials.</a:t>
            </a:r>
          </a:p>
          <a:p>
            <a:r>
              <a:rPr lang="en-US" dirty="0" smtClean="0"/>
              <a:t>England needed huge quantities of cotton to produce goods to sell throughout the British Empire.</a:t>
            </a:r>
          </a:p>
          <a:p>
            <a:r>
              <a:rPr lang="en-US" dirty="0" smtClean="0"/>
              <a:t>Cotton growers in the South wanted to meet this demand.</a:t>
            </a:r>
            <a:endParaRPr lang="en-US" dirty="0"/>
          </a:p>
        </p:txBody>
      </p:sp>
      <p:pic>
        <p:nvPicPr>
          <p:cNvPr id="1026" name="Picture 2" descr="http://cottonusa.files.cms-plus.com/images/Fiel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9362" y="4013821"/>
            <a:ext cx="3944724" cy="26245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64236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40801" y="232096"/>
            <a:ext cx="9875520" cy="1356360"/>
          </a:xfrm>
        </p:spPr>
        <p:txBody>
          <a:bodyPr/>
          <a:lstStyle/>
          <a:p>
            <a:r>
              <a:rPr lang="en-US" dirty="0" smtClean="0"/>
              <a:t>The Cotton Boom</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54494139"/>
              </p:ext>
            </p:extLst>
          </p:nvPr>
        </p:nvGraphicFramePr>
        <p:xfrm>
          <a:off x="768159" y="693490"/>
          <a:ext cx="10513155" cy="54204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424815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Cotton Boom</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882093336"/>
              </p:ext>
            </p:extLst>
          </p:nvPr>
        </p:nvGraphicFramePr>
        <p:xfrm>
          <a:off x="494270" y="749643"/>
          <a:ext cx="10916809" cy="48685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459228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Cotton Boom</a:t>
            </a:r>
            <a:endParaRPr lang="en-US" dirty="0"/>
          </a:p>
        </p:txBody>
      </p:sp>
      <p:sp>
        <p:nvSpPr>
          <p:cNvPr id="3" name="Content Placeholder 2"/>
          <p:cNvSpPr>
            <a:spLocks noGrp="1"/>
          </p:cNvSpPr>
          <p:nvPr>
            <p:ph idx="1"/>
          </p:nvPr>
        </p:nvSpPr>
        <p:spPr/>
        <p:txBody>
          <a:bodyPr/>
          <a:lstStyle/>
          <a:p>
            <a:pPr lvl="0" indent="0" fontAlgn="base">
              <a:lnSpc>
                <a:spcPct val="100000"/>
              </a:lnSpc>
              <a:spcBef>
                <a:spcPct val="10000"/>
              </a:spcBef>
              <a:spcAft>
                <a:spcPct val="0"/>
              </a:spcAft>
              <a:buClrTx/>
              <a:buSzTx/>
              <a:buNone/>
            </a:pPr>
            <a:r>
              <a:rPr lang="en-US" altLang="en-US" sz="2400" b="1" dirty="0">
                <a:solidFill>
                  <a:srgbClr val="333398"/>
                </a:solidFill>
                <a:latin typeface="Arial"/>
              </a:rPr>
              <a:t>Key </a:t>
            </a:r>
            <a:r>
              <a:rPr lang="en-US" altLang="en-US" sz="2400" b="1" dirty="0" smtClean="0">
                <a:solidFill>
                  <a:srgbClr val="333398"/>
                </a:solidFill>
                <a:latin typeface="Arial"/>
              </a:rPr>
              <a:t>Question Review</a:t>
            </a:r>
            <a:endParaRPr lang="en-US" altLang="en-US" sz="2400" b="1" dirty="0">
              <a:solidFill>
                <a:srgbClr val="333398"/>
              </a:solidFill>
              <a:latin typeface="Arial"/>
            </a:endParaRPr>
          </a:p>
          <a:p>
            <a:pPr marL="804863" lvl="1" indent="-347663" fontAlgn="base">
              <a:lnSpc>
                <a:spcPct val="100000"/>
              </a:lnSpc>
              <a:spcBef>
                <a:spcPct val="10000"/>
              </a:spcBef>
              <a:spcAft>
                <a:spcPct val="0"/>
              </a:spcAft>
              <a:buClrTx/>
              <a:buSzTx/>
              <a:buFontTx/>
              <a:buChar char="•"/>
            </a:pPr>
            <a:r>
              <a:rPr lang="en-US" altLang="en-US" dirty="0">
                <a:solidFill>
                  <a:srgbClr val="000000"/>
                </a:solidFill>
                <a:latin typeface="Arial"/>
              </a:rPr>
              <a:t>How did the invention of the cotton gin change Southern life?</a:t>
            </a:r>
          </a:p>
          <a:p>
            <a:pPr marL="1147763" lvl="2" indent="-228600" fontAlgn="base">
              <a:lnSpc>
                <a:spcPct val="100000"/>
              </a:lnSpc>
              <a:spcBef>
                <a:spcPct val="10000"/>
              </a:spcBef>
              <a:spcAft>
                <a:spcPct val="0"/>
              </a:spcAft>
              <a:buClrTx/>
              <a:buSzTx/>
              <a:buFont typeface="Arial" panose="020B0604020202020204" pitchFamily="34" charset="0"/>
              <a:buChar char="–"/>
            </a:pPr>
            <a:r>
              <a:rPr lang="en-US" altLang="en-US" sz="2000" dirty="0">
                <a:solidFill>
                  <a:srgbClr val="000000"/>
                </a:solidFill>
                <a:latin typeface="Arial"/>
              </a:rPr>
              <a:t>THINK ABOUT</a:t>
            </a:r>
          </a:p>
          <a:p>
            <a:pPr marL="1600200" lvl="3" indent="-228600" fontAlgn="base">
              <a:lnSpc>
                <a:spcPct val="100000"/>
              </a:lnSpc>
              <a:spcBef>
                <a:spcPct val="10000"/>
              </a:spcBef>
              <a:spcAft>
                <a:spcPct val="0"/>
              </a:spcAft>
              <a:buClrTx/>
              <a:buSzTx/>
              <a:buFontTx/>
              <a:buChar char="–"/>
            </a:pPr>
            <a:r>
              <a:rPr lang="en-US" altLang="en-US" sz="1800" dirty="0">
                <a:solidFill>
                  <a:srgbClr val="000000"/>
                </a:solidFill>
                <a:latin typeface="Arial"/>
              </a:rPr>
              <a:t>mills increased demand for cotton; short-fibered cotton hard to clean </a:t>
            </a:r>
          </a:p>
          <a:p>
            <a:pPr marL="1600200" lvl="3" indent="-228600" fontAlgn="base">
              <a:lnSpc>
                <a:spcPct val="100000"/>
              </a:lnSpc>
              <a:spcBef>
                <a:spcPct val="10000"/>
              </a:spcBef>
              <a:spcAft>
                <a:spcPct val="0"/>
              </a:spcAft>
              <a:buClrTx/>
              <a:buSzTx/>
              <a:buFontTx/>
              <a:buChar char="–"/>
            </a:pPr>
            <a:r>
              <a:rPr lang="en-US" altLang="en-US" sz="1800" dirty="0">
                <a:solidFill>
                  <a:srgbClr val="000000"/>
                </a:solidFill>
                <a:latin typeface="Arial"/>
              </a:rPr>
              <a:t>gin made cotton profitable; Southern production went up dramatically</a:t>
            </a:r>
          </a:p>
          <a:p>
            <a:pPr marL="1600200" lvl="3" indent="-228600" fontAlgn="base">
              <a:lnSpc>
                <a:spcPct val="100000"/>
              </a:lnSpc>
              <a:spcBef>
                <a:spcPct val="10000"/>
              </a:spcBef>
              <a:spcAft>
                <a:spcPct val="0"/>
              </a:spcAft>
              <a:buClrTx/>
              <a:buSzTx/>
              <a:buFontTx/>
              <a:buChar char="–"/>
            </a:pPr>
            <a:r>
              <a:rPr lang="en-US" altLang="en-US" sz="1800" dirty="0">
                <a:solidFill>
                  <a:srgbClr val="000000"/>
                </a:solidFill>
                <a:latin typeface="Arial"/>
              </a:rPr>
              <a:t>slavery spread as demand for farm workers grew</a:t>
            </a:r>
          </a:p>
          <a:p>
            <a:endParaRPr lang="en-US" dirty="0"/>
          </a:p>
        </p:txBody>
      </p:sp>
    </p:spTree>
    <p:extLst>
      <p:ext uri="{BB962C8B-B14F-4D97-AF65-F5344CB8AC3E}">
        <p14:creationId xmlns:p14="http://schemas.microsoft.com/office/powerpoint/2010/main" val="8701336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African Americans in the South</a:t>
            </a:r>
            <a:endParaRPr lang="en-US" dirty="0"/>
          </a:p>
        </p:txBody>
      </p:sp>
      <p:sp>
        <p:nvSpPr>
          <p:cNvPr id="3" name="Content Placeholder 2"/>
          <p:cNvSpPr>
            <a:spLocks noGrp="1"/>
          </p:cNvSpPr>
          <p:nvPr>
            <p:ph idx="1"/>
          </p:nvPr>
        </p:nvSpPr>
        <p:spPr/>
        <p:txBody>
          <a:bodyPr/>
          <a:lstStyle/>
          <a:p>
            <a:pPr lvl="0" indent="0" fontAlgn="base">
              <a:lnSpc>
                <a:spcPct val="100000"/>
              </a:lnSpc>
              <a:spcBef>
                <a:spcPct val="10000"/>
              </a:spcBef>
              <a:spcAft>
                <a:spcPct val="0"/>
              </a:spcAft>
              <a:buClrTx/>
              <a:buSzTx/>
              <a:buNone/>
            </a:pPr>
            <a:r>
              <a:rPr lang="en-US" altLang="en-US" sz="2400" b="1" dirty="0">
                <a:solidFill>
                  <a:srgbClr val="333398"/>
                </a:solidFill>
                <a:latin typeface="Arial"/>
              </a:rPr>
              <a:t>Key Question</a:t>
            </a:r>
          </a:p>
          <a:p>
            <a:pPr marL="804863" lvl="1" indent="-347663" fontAlgn="base">
              <a:lnSpc>
                <a:spcPct val="100000"/>
              </a:lnSpc>
              <a:spcBef>
                <a:spcPct val="10000"/>
              </a:spcBef>
              <a:spcAft>
                <a:spcPct val="0"/>
              </a:spcAft>
              <a:buClrTx/>
              <a:buSzTx/>
              <a:buFontTx/>
              <a:buChar char="•"/>
            </a:pPr>
            <a:r>
              <a:rPr lang="en-US" altLang="en-US" dirty="0">
                <a:solidFill>
                  <a:srgbClr val="000000"/>
                </a:solidFill>
                <a:latin typeface="Arial"/>
              </a:rPr>
              <a:t>What was life like for African Americans in the South?</a:t>
            </a:r>
          </a:p>
          <a:p>
            <a:endParaRPr lang="en-US" dirty="0"/>
          </a:p>
        </p:txBody>
      </p:sp>
      <p:pic>
        <p:nvPicPr>
          <p:cNvPr id="4" name="Picture 3"/>
          <p:cNvPicPr>
            <a:picLocks noChangeAspect="1"/>
          </p:cNvPicPr>
          <p:nvPr/>
        </p:nvPicPr>
        <p:blipFill>
          <a:blip r:embed="rId2"/>
          <a:stretch>
            <a:fillRect/>
          </a:stretch>
        </p:blipFill>
        <p:spPr>
          <a:xfrm>
            <a:off x="856736" y="2856469"/>
            <a:ext cx="2916194" cy="3645243"/>
          </a:xfrm>
          <a:prstGeom prst="rect">
            <a:avLst/>
          </a:prstGeom>
        </p:spPr>
      </p:pic>
      <p:pic>
        <p:nvPicPr>
          <p:cNvPr id="5" name="Picture 4"/>
          <p:cNvPicPr>
            <a:picLocks noChangeAspect="1"/>
          </p:cNvPicPr>
          <p:nvPr/>
        </p:nvPicPr>
        <p:blipFill>
          <a:blip r:embed="rId3"/>
          <a:stretch>
            <a:fillRect/>
          </a:stretch>
        </p:blipFill>
        <p:spPr>
          <a:xfrm>
            <a:off x="4110294" y="2856468"/>
            <a:ext cx="3478169" cy="3645243"/>
          </a:xfrm>
          <a:prstGeom prst="rect">
            <a:avLst/>
          </a:prstGeom>
        </p:spPr>
      </p:pic>
    </p:spTree>
    <p:extLst>
      <p:ext uri="{BB962C8B-B14F-4D97-AF65-F5344CB8AC3E}">
        <p14:creationId xmlns:p14="http://schemas.microsoft.com/office/powerpoint/2010/main" val="2553292817"/>
      </p:ext>
    </p:extLst>
  </p:cSld>
  <p:clrMapOvr>
    <a:masterClrMapping/>
  </p:clrMapOvr>
  <p:timing>
    <p:tnLst>
      <p:par>
        <p:cTn id="1" dur="indefinite" restart="never" nodeType="tmRoot"/>
      </p:par>
    </p:tnLst>
  </p:timing>
</p:sld>
</file>

<file path=ppt/theme/theme1.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docProps/app.xml><?xml version="1.0" encoding="utf-8"?>
<Properties xmlns="http://schemas.openxmlformats.org/officeDocument/2006/extended-properties" xmlns:vt="http://schemas.openxmlformats.org/officeDocument/2006/docPropsVTypes">
  <Template>Basis</Template>
  <TotalTime>265</TotalTime>
  <Words>884</Words>
  <Application>Microsoft Office PowerPoint</Application>
  <PresentationFormat>Widescreen</PresentationFormat>
  <Paragraphs>85</Paragraphs>
  <Slides>16</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16</vt:i4>
      </vt:variant>
    </vt:vector>
  </HeadingPairs>
  <TitlesOfParts>
    <vt:vector size="19" baseType="lpstr">
      <vt:lpstr>Arial</vt:lpstr>
      <vt:lpstr>Corbel</vt:lpstr>
      <vt:lpstr>Basis</vt:lpstr>
      <vt:lpstr>Plantations and Slavery Spread</vt:lpstr>
      <vt:lpstr>Plantations and Slavery Spread</vt:lpstr>
      <vt:lpstr>Vocabulary</vt:lpstr>
      <vt:lpstr>The Cotton Boom</vt:lpstr>
      <vt:lpstr>The Cotton Boom</vt:lpstr>
      <vt:lpstr>The Cotton Boom</vt:lpstr>
      <vt:lpstr>The Cotton Boom</vt:lpstr>
      <vt:lpstr>The Cotton Boom</vt:lpstr>
      <vt:lpstr>African Americans in the South</vt:lpstr>
      <vt:lpstr>African Americans in the South</vt:lpstr>
      <vt:lpstr>African Americans in the South</vt:lpstr>
      <vt:lpstr>African Americans in the South</vt:lpstr>
      <vt:lpstr>PowerPoint Presentation</vt:lpstr>
      <vt:lpstr>African Americans in the South</vt:lpstr>
      <vt:lpstr>African Americans in the South</vt:lpstr>
      <vt:lpstr>African Americans in the South</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Plantations and Slavery Spread</dc:title>
  <dc:creator>Erica Pagotto</dc:creator>
  <cp:lastModifiedBy>Erica Pagotto</cp:lastModifiedBy>
  <cp:revision>17</cp:revision>
  <dcterms:created xsi:type="dcterms:W3CDTF">2014-07-24T13:37:58Z</dcterms:created>
  <dcterms:modified xsi:type="dcterms:W3CDTF">2014-07-25T00:49:02Z</dcterms:modified>
</cp:coreProperties>
</file>