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5"/>
  </p:notesMasterIdLst>
  <p:sldIdLst>
    <p:sldId id="389" r:id="rId2"/>
    <p:sldId id="391" r:id="rId3"/>
    <p:sldId id="392" r:id="rId4"/>
    <p:sldId id="455" r:id="rId5"/>
    <p:sldId id="456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57" r:id="rId18"/>
    <p:sldId id="458" r:id="rId19"/>
    <p:sldId id="404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59" r:id="rId31"/>
    <p:sldId id="460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25" r:id="rId43"/>
    <p:sldId id="426" r:id="rId44"/>
    <p:sldId id="427" r:id="rId45"/>
    <p:sldId id="461" r:id="rId46"/>
    <p:sldId id="462" r:id="rId47"/>
    <p:sldId id="428" r:id="rId48"/>
    <p:sldId id="429" r:id="rId49"/>
    <p:sldId id="430" r:id="rId50"/>
    <p:sldId id="431" r:id="rId51"/>
    <p:sldId id="432" r:id="rId52"/>
    <p:sldId id="433" r:id="rId53"/>
    <p:sldId id="434" r:id="rId54"/>
    <p:sldId id="435" r:id="rId55"/>
    <p:sldId id="436" r:id="rId56"/>
    <p:sldId id="437" r:id="rId57"/>
    <p:sldId id="438" r:id="rId58"/>
    <p:sldId id="439" r:id="rId59"/>
    <p:sldId id="440" r:id="rId60"/>
    <p:sldId id="441" r:id="rId61"/>
    <p:sldId id="442" r:id="rId62"/>
    <p:sldId id="443" r:id="rId63"/>
    <p:sldId id="444" r:id="rId64"/>
    <p:sldId id="445" r:id="rId65"/>
    <p:sldId id="446" r:id="rId66"/>
    <p:sldId id="447" r:id="rId67"/>
    <p:sldId id="448" r:id="rId68"/>
    <p:sldId id="449" r:id="rId69"/>
    <p:sldId id="450" r:id="rId70"/>
    <p:sldId id="451" r:id="rId71"/>
    <p:sldId id="452" r:id="rId72"/>
    <p:sldId id="453" r:id="rId73"/>
    <p:sldId id="454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792">
          <p15:clr>
            <a:srgbClr val="A4A3A4"/>
          </p15:clr>
        </p15:guide>
        <p15:guide id="2" orient="horz" pos="127">
          <p15:clr>
            <a:srgbClr val="A4A3A4"/>
          </p15:clr>
        </p15:guide>
        <p15:guide id="3" orient="horz" pos="181">
          <p15:clr>
            <a:srgbClr val="A4A3A4"/>
          </p15:clr>
        </p15:guide>
        <p15:guide id="4" pos="4786">
          <p15:clr>
            <a:srgbClr val="A4A3A4"/>
          </p15:clr>
        </p15:guide>
        <p15:guide id="5" pos="30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1A23"/>
    <a:srgbClr val="01A651"/>
    <a:srgbClr val="EB0288"/>
    <a:srgbClr val="E71924"/>
    <a:srgbClr val="C82C31"/>
    <a:srgbClr val="106AAA"/>
    <a:srgbClr val="AA1016"/>
    <a:srgbClr val="009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572" autoAdjust="0"/>
    <p:restoredTop sz="94286" autoAdjust="0"/>
  </p:normalViewPr>
  <p:slideViewPr>
    <p:cSldViewPr snapToGrid="0" showGuides="1">
      <p:cViewPr>
        <p:scale>
          <a:sx n="100" d="100"/>
          <a:sy n="100" d="100"/>
        </p:scale>
        <p:origin x="-304" y="-328"/>
      </p:cViewPr>
      <p:guideLst>
        <p:guide orient="horz" pos="3324"/>
        <p:guide orient="horz" pos="127"/>
        <p:guide orient="horz" pos="181"/>
        <p:guide pos="434"/>
        <p:guide pos="2882"/>
        <p:guide pos="18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3468" y="-72"/>
      </p:cViewPr>
      <p:guideLst>
        <p:guide orient="horz" pos="288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20" Type="http://schemas.openxmlformats.org/officeDocument/2006/relationships/slide" Target="slides/slide33.xml"/><Relationship Id="rId21" Type="http://schemas.openxmlformats.org/officeDocument/2006/relationships/slide" Target="slides/slide34.xml"/><Relationship Id="rId22" Type="http://schemas.openxmlformats.org/officeDocument/2006/relationships/slide" Target="slides/slide35.xml"/><Relationship Id="rId23" Type="http://schemas.openxmlformats.org/officeDocument/2006/relationships/slide" Target="slides/slide39.xml"/><Relationship Id="rId24" Type="http://schemas.openxmlformats.org/officeDocument/2006/relationships/slide" Target="slides/slide40.xml"/><Relationship Id="rId25" Type="http://schemas.openxmlformats.org/officeDocument/2006/relationships/slide" Target="slides/slide41.xml"/><Relationship Id="rId26" Type="http://schemas.openxmlformats.org/officeDocument/2006/relationships/slide" Target="slides/slide47.xml"/><Relationship Id="rId27" Type="http://schemas.openxmlformats.org/officeDocument/2006/relationships/slide" Target="slides/slide48.xml"/><Relationship Id="rId28" Type="http://schemas.openxmlformats.org/officeDocument/2006/relationships/slide" Target="slides/slide49.xml"/><Relationship Id="rId29" Type="http://schemas.openxmlformats.org/officeDocument/2006/relationships/slide" Target="slides/slide50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6.xml"/><Relationship Id="rId5" Type="http://schemas.openxmlformats.org/officeDocument/2006/relationships/slide" Target="slides/slide7.xml"/><Relationship Id="rId30" Type="http://schemas.openxmlformats.org/officeDocument/2006/relationships/slide" Target="slides/slide51.xml"/><Relationship Id="rId31" Type="http://schemas.openxmlformats.org/officeDocument/2006/relationships/slide" Target="slides/slide53.xml"/><Relationship Id="rId32" Type="http://schemas.openxmlformats.org/officeDocument/2006/relationships/slide" Target="slides/slide54.xml"/><Relationship Id="rId9" Type="http://schemas.openxmlformats.org/officeDocument/2006/relationships/slide" Target="slides/slide12.xml"/><Relationship Id="rId6" Type="http://schemas.openxmlformats.org/officeDocument/2006/relationships/slide" Target="slides/slide8.xml"/><Relationship Id="rId7" Type="http://schemas.openxmlformats.org/officeDocument/2006/relationships/slide" Target="slides/slide9.xml"/><Relationship Id="rId8" Type="http://schemas.openxmlformats.org/officeDocument/2006/relationships/slide" Target="slides/slide10.xml"/><Relationship Id="rId33" Type="http://schemas.openxmlformats.org/officeDocument/2006/relationships/slide" Target="slides/slide55.xml"/><Relationship Id="rId34" Type="http://schemas.openxmlformats.org/officeDocument/2006/relationships/slide" Target="slides/slide57.xml"/><Relationship Id="rId35" Type="http://schemas.openxmlformats.org/officeDocument/2006/relationships/slide" Target="slides/slide60.xml"/><Relationship Id="rId36" Type="http://schemas.openxmlformats.org/officeDocument/2006/relationships/slide" Target="slides/slide63.xml"/><Relationship Id="rId10" Type="http://schemas.openxmlformats.org/officeDocument/2006/relationships/slide" Target="slides/slide15.xml"/><Relationship Id="rId11" Type="http://schemas.openxmlformats.org/officeDocument/2006/relationships/slide" Target="slides/slide16.xml"/><Relationship Id="rId12" Type="http://schemas.openxmlformats.org/officeDocument/2006/relationships/slide" Target="slides/slide17.xml"/><Relationship Id="rId13" Type="http://schemas.openxmlformats.org/officeDocument/2006/relationships/slide" Target="slides/slide19.xml"/><Relationship Id="rId14" Type="http://schemas.openxmlformats.org/officeDocument/2006/relationships/slide" Target="slides/slide22.xml"/><Relationship Id="rId15" Type="http://schemas.openxmlformats.org/officeDocument/2006/relationships/slide" Target="slides/slide23.xml"/><Relationship Id="rId16" Type="http://schemas.openxmlformats.org/officeDocument/2006/relationships/slide" Target="slides/slide24.xml"/><Relationship Id="rId17" Type="http://schemas.openxmlformats.org/officeDocument/2006/relationships/slide" Target="slides/slide26.xml"/><Relationship Id="rId18" Type="http://schemas.openxmlformats.org/officeDocument/2006/relationships/slide" Target="slides/slide28.xml"/><Relationship Id="rId19" Type="http://schemas.openxmlformats.org/officeDocument/2006/relationships/slide" Target="slides/slide29.xml"/><Relationship Id="rId37" Type="http://schemas.openxmlformats.org/officeDocument/2006/relationships/slide" Target="slides/slide65.xml"/><Relationship Id="rId38" Type="http://schemas.openxmlformats.org/officeDocument/2006/relationships/slide" Target="slides/slide66.xml"/><Relationship Id="rId39" Type="http://schemas.openxmlformats.org/officeDocument/2006/relationships/slide" Target="slides/slide67.xml"/><Relationship Id="rId40" Type="http://schemas.openxmlformats.org/officeDocument/2006/relationships/slide" Target="slides/slide68.xml"/><Relationship Id="rId41" Type="http://schemas.openxmlformats.org/officeDocument/2006/relationships/slide" Target="slides/slide69.xml"/><Relationship Id="rId42" Type="http://schemas.openxmlformats.org/officeDocument/2006/relationships/slide" Target="slides/slide70.xml"/><Relationship Id="rId43" Type="http://schemas.openxmlformats.org/officeDocument/2006/relationships/slide" Target="slides/slide72.xml"/><Relationship Id="rId44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3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3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3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AD33B75E-551A-C34B-8A90-916D06393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38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4" charset="0"/>
        <a:ea typeface="ＭＳ Ｐゴシック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1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How does cell signaling trigger the desperate flight of this impala?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1241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10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11.3d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Communication among bacteria (part 4: fruiting bodies, LM)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6933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11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11.4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Communication by direct contact between cells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4313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12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11.5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Local and long-distance cell signaling by secreted molecules in animals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8690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13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11.5a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Local and long-distance cell signaling by secreted molecules in animals (part 1: local signaling, paracrine)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3017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14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11.5b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Local and long-distance cell signaling by secreted molecules in animals (part 2: local signaling, synaptic)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1554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15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11.5c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Local and long-distance cell signaling by secreted molecules in animals (part 3: long-distance signaling, endocrine)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0290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16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11.6-1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Overview of cell signaling (step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5411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17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11.6-2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Overview of cell signaling (step 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9623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18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11.6-3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Overview of cell signaling (step 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5943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19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11.7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structure of a G protein-coupled receptor (GPCR)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453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How does cell signaling trigger the desperate flight of this impala? (part 1: epinephrine molecule)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8268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20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1: GPCR ribbon model)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0053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21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2: GPCR signaling)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173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11.8ba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2a: GPCR signaling, activation)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6540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23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11.8bb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2b: GPCR signaling, cellular response and hydrolysis)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6259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24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11.8c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3: RTKs)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9774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25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11.8ca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3a: RTKs, inactive)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0171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26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11.8cb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3b: RTKs, dimerization)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234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27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11.8cc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3c: RTKs, phosphorylation)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0448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28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11.8cd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3d: RTKs, cellular response)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0440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29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11.8d-1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4: ion channel receptors, step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967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11.2-1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Communication between mating yeast cells (step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66476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30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11.8d-2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4: ion channel receptors, step 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6324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31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11.8d-3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cell-surface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receptors (part 4: ion channel receptors, step 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79087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11.9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Steroid hormone interacting with an intracellular receptor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236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33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11.9a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Steroid hormone interacting with an intracellular receptor (part 1: cytoplasm)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88611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34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11.9b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Steroid hormone interacting with an intracellular receptor (part 2: nucleus)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33232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35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11.10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phosphorylation cascade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8540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36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11.10a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phosphorylation cascade (part 1: cascade initiation)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32091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37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11.10b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phosphorylation cascade (part 2: phosphorylation cascade)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77664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38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11.10c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phosphorylation cascade (part 3: cellular response)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3033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39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11.11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Cyclic AMP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414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11.2-2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Communication between mating yeast cells (step 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88211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40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11.11a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Cyclic AMP (part 1: adenylyl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cyclase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23768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41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11.11b</a:t>
            </a:r>
            <a:r>
              <a:rPr lang="en-US" baseline="0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Cyclic AMP (part 2: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phosphodiesterase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6506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11.12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cAMP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as a second messenger in a G protein signaling pathway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87508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43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11.13</a:t>
            </a:r>
            <a:r>
              <a:rPr lang="en-US" baseline="0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The maintenance of calcium ion concentrations in an animal cell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54593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44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11.14-1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Calcium and IP</a:t>
            </a:r>
            <a:r>
              <a:rPr lang="en-US" baseline="-25000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in signaling pathways (step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26183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45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11.14-2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Calcium and IP</a:t>
            </a:r>
            <a:r>
              <a:rPr lang="en-US" baseline="-25000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in signaling pathways (step 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64155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46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11.14-3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Calcium and IP</a:t>
            </a:r>
            <a:r>
              <a:rPr lang="en-US" baseline="-25000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in signaling pathways (step 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21270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47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11.15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Nuclear responses to a signal: the activation of a specific gene by a growth factor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46386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48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11.15a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Nuclear responses to a signal: the activation of a specific gene by a growth factor (part 1: cytoplasm)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45895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49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11.15b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Nuclear responses to a signal: the activation of a specific gene by a growth factor (part 2: nucleus)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8539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11.2-3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Communication between mating yeast cells (step 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10559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50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11.16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Cytoplasmic response to a signal: the stimulation of glycogen breakdown by epinephrine (adrenaline)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13845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51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11.16a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Cytoplasmic response to a signal: the stimulation of glycogen breakdown by epinephrine (adrenaline) (part 1: reception and response)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48471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11.16b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Cytoplasmic response to a signal: the stimulation of glycogen breakdown by epinephrine (adrenaline) (part 2: transduction, active protein kinase A)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932324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53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11.16c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Cytoplasmic response to a signal: the stimulation of glycogen breakdown by epinephrine (adrenaline) (part 3: transduction, active glycogen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phosphorylase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11485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54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11.17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specificity of cell signaling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37333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55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11.17a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specificity of cell signaling (part 1: single response and branched pathway)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02239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56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11.17b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specificity of cell signaling (part 2: cross-talk and different receptor with different response)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75630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57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11.18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scaffolding protein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58308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58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11.19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Apoptosis of a human white blood cell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77069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59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11.20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Molecular basis of apoptosis in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C.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elegans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9296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11.3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Communication among bacteria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39641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60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11.20a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Molecular basis of apoptosis in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C.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elegans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(part 1: no death signal)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75031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61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11.20b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Molecular basis of apoptosis in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C.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elegans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(part 2: death signal)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8953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11.21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Effect of apoptosis during paw development in the mouse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43478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63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11.21a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Effect of apoptosis during paw development in the mouse (part 1: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interdigital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tissue)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20342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64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11.21b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Effect of apoptosis during paw development in the mouse (part 2: apoptosis)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77895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65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11.21c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Effect of apoptosis during paw development in the mouse (part 3: space between digits)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45950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66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11.UN01a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Skills exercise: using experiments to test a model (part 1: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shmoo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formation)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45990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67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11.UN01aa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Skills exercise: using experiments to test a model (part 1a: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shmoo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formation, phosphorylation cascade)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50466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68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11.UN01ab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Skills exercise: using experiments to test a model (part 1b: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shmoo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formation, activation of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formin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07828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69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11.UN01b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Skills exercise: using experiments to test a model (part 2: wild type)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4993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7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11.3a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Communication among bacteria (part 1: individual cells, SEM)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06195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70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11.UN01c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Skills exercise: using experiments to test a model (part 3: ∆Fus3)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10331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71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11.UN01d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Skills exercise: using experiments to test a model (part 4: ∆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formin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62127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72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11.UN02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Summary of key concepts: epinephrine cell-signaling pathway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44170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73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11.UN03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Test your understanding, question 13 (five basic tastes)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3888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8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11.3b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Communication among bacteria (part 2: aggregation in progress, SEM)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433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9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11.3c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Communication among bacteria (part 3: spore-forming structure, SEM)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976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5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0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0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9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20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2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45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66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97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</a:t>
            </a:r>
            <a:endParaRPr lang="en-US" sz="1200" dirty="0">
              <a:latin typeface="Arial" charset="0"/>
            </a:endParaRPr>
          </a:p>
        </p:txBody>
      </p:sp>
      <p:pic>
        <p:nvPicPr>
          <p:cNvPr id="2" name="Picture 1" descr="11_01_FightOrFlight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01040"/>
            <a:ext cx="8546592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6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3dMyxobacteria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68" y="1783080"/>
            <a:ext cx="5388864" cy="313944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 flipH="1">
            <a:off x="4136372" y="3444734"/>
            <a:ext cx="575235" cy="91888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128901" y="3698734"/>
            <a:ext cx="1292412" cy="66488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11.3d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6160890" y="1796856"/>
            <a:ext cx="876237" cy="2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2.5 mm</a:t>
            </a:r>
            <a:endParaRPr lang="en-US" sz="21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904977" y="4272235"/>
            <a:ext cx="2118073" cy="34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Fruiting bodies</a:t>
            </a:r>
            <a:endParaRPr lang="en-US" sz="2200" dirty="0"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92814" y="2137982"/>
            <a:ext cx="608705" cy="202732"/>
            <a:chOff x="8276167" y="4567767"/>
            <a:chExt cx="509058" cy="100541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4" name="Straight Connector 13"/>
          <p:cNvCxnSpPr/>
          <p:nvPr/>
        </p:nvCxnSpPr>
        <p:spPr bwMode="auto">
          <a:xfrm flipH="1">
            <a:off x="4123765" y="3458882"/>
            <a:ext cx="575235" cy="9188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116294" y="3706532"/>
            <a:ext cx="1292412" cy="6648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4598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4DirectContact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" y="134112"/>
            <a:ext cx="7077456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11.4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269151" y="141949"/>
            <a:ext cx="2109674" cy="26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</a:rPr>
              <a:t>Plasma membranes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3914588" y="433294"/>
            <a:ext cx="485588" cy="4557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385235" y="425824"/>
            <a:ext cx="582706" cy="4482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5646103" y="298825"/>
            <a:ext cx="390132" cy="338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063150" y="134374"/>
            <a:ext cx="1101143" cy="20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</a:rPr>
              <a:t>Cell wall</a:t>
            </a:r>
            <a:endParaRPr lang="en-US" sz="180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057856" y="3251388"/>
            <a:ext cx="1101143" cy="33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</a:rPr>
              <a:t>(a) Cell junctions</a:t>
            </a:r>
            <a:endParaRPr lang="en-US" sz="180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057857" y="6245306"/>
            <a:ext cx="1101143" cy="20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</a:rPr>
              <a:t>(b) Cell-cell recognition</a:t>
            </a:r>
            <a:endParaRPr lang="en-US" sz="180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133625" y="2411918"/>
            <a:ext cx="1101143" cy="33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latin typeface="Arial" charset="0"/>
              </a:rPr>
              <a:t>Gap junctions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between animal cells</a:t>
            </a:r>
            <a:endParaRPr lang="en-US" sz="18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756862" y="2419389"/>
            <a:ext cx="1101143" cy="33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err="1" smtClean="0">
                <a:latin typeface="Arial" charset="0"/>
              </a:rPr>
              <a:t>Plasmodesmata</a:t>
            </a:r>
            <a:r>
              <a:rPr lang="en-US" sz="1800" dirty="0" smtClean="0">
                <a:latin typeface="Arial" charset="0"/>
              </a:rPr>
              <a:t/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between plant cells</a:t>
            </a:r>
            <a:endParaRPr 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0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5_LocalLongDistanc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12" y="134112"/>
            <a:ext cx="5675376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11.5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884866" y="143927"/>
            <a:ext cx="1457312" cy="24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Local signaling</a:t>
            </a:r>
            <a:endParaRPr lang="en-US" sz="13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066451" y="460642"/>
            <a:ext cx="1027721" cy="24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Target cells</a:t>
            </a:r>
            <a:endParaRPr lang="en-US" sz="1300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864537" y="727342"/>
            <a:ext cx="559480" cy="895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3328907" y="721748"/>
            <a:ext cx="89515" cy="4084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4744390" y="637823"/>
            <a:ext cx="251766" cy="6490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5331844" y="1130178"/>
            <a:ext cx="313308" cy="11917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093924" y="2400230"/>
            <a:ext cx="397231" cy="111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3233795" y="2154053"/>
            <a:ext cx="274144" cy="2685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2344221" y="2847825"/>
            <a:ext cx="21260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131619" y="1678483"/>
            <a:ext cx="223791" cy="17344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2797400" y="3933244"/>
            <a:ext cx="318903" cy="24617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5605989" y="4582257"/>
            <a:ext cx="134275" cy="2500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4201694" y="5841119"/>
            <a:ext cx="184629" cy="1063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788066" y="1296220"/>
            <a:ext cx="827190" cy="39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Secreting 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cell</a:t>
            </a:r>
            <a:endParaRPr lang="en-US" sz="1300" dirty="0"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42710" y="2278948"/>
            <a:ext cx="827190" cy="39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Secretory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vesicles</a:t>
            </a:r>
            <a:endParaRPr lang="en-US" sz="1300" dirty="0"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2598541" y="2730690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Local regulator</a:t>
            </a:r>
            <a:endParaRPr lang="en-US" sz="1300" dirty="0"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781968" y="2662238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Target cell</a:t>
            </a:r>
            <a:endParaRPr lang="en-US" sz="1300" dirty="0"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4453449" y="3029189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(b) Synaptic signaling</a:t>
            </a:r>
            <a:endParaRPr lang="en-US" sz="1300" dirty="0"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854902" y="3034494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(a) Paracrine signaling</a:t>
            </a:r>
            <a:endParaRPr lang="en-US" sz="1300" dirty="0"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1888322" y="6326667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(c) Endocrine (hormonal) signaling</a:t>
            </a:r>
            <a:endParaRPr lang="en-US" sz="1300" dirty="0"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038330" y="456314"/>
            <a:ext cx="2464866" cy="44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Electrical signal triggers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release of neurotransmitter.</a:t>
            </a:r>
            <a:endParaRPr lang="en-US" sz="1300" dirty="0"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5667886" y="924237"/>
            <a:ext cx="1559582" cy="59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Neurotransmitter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diffuses across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synapse.</a:t>
            </a:r>
            <a:endParaRPr lang="en-US" sz="1300" dirty="0"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1859799" y="3444457"/>
            <a:ext cx="1457312" cy="24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Long-distance signaling</a:t>
            </a:r>
            <a:endParaRPr lang="en-US" sz="1300" dirty="0">
              <a:latin typeface="Arial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952139" y="3731778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Endocrine cell</a:t>
            </a:r>
            <a:endParaRPr lang="en-US" sz="1300" dirty="0">
              <a:latin typeface="Arial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4911725" y="3748490"/>
            <a:ext cx="1052790" cy="80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Target cell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specifically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binds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hormone.</a:t>
            </a:r>
            <a:endParaRPr lang="en-US" sz="1300" dirty="0"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3135956" y="5035279"/>
            <a:ext cx="1242298" cy="62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Hormone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travels in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bloodstream.</a:t>
            </a:r>
            <a:endParaRPr lang="en-US" sz="1300" dirty="0">
              <a:latin typeface="Arial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4425367" y="5837433"/>
            <a:ext cx="579550" cy="43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Blood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vessel</a:t>
            </a:r>
            <a:endParaRPr lang="en-US" sz="13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22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5aLocalLongDistanc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40" y="664464"/>
            <a:ext cx="4541520" cy="537667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11.5a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528236" y="673932"/>
            <a:ext cx="1457312" cy="24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Local signaling</a:t>
            </a:r>
            <a:endParaRPr lang="en-US" sz="23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545370" y="1224608"/>
            <a:ext cx="1027721" cy="24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Target cells</a:t>
            </a:r>
            <a:endParaRPr lang="en-US" sz="23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347882" y="2661800"/>
            <a:ext cx="827190" cy="39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Secreting 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cell</a:t>
            </a:r>
            <a:endParaRPr lang="en-US" sz="23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380909" y="4348788"/>
            <a:ext cx="827190" cy="39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Secretory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vesicles</a:t>
            </a:r>
            <a:endParaRPr lang="en-US" sz="23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743239" y="5124030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Local regulator</a:t>
            </a:r>
            <a:endParaRPr lang="en-US" sz="23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439786" y="5636728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(a) Paracrine signaling</a:t>
            </a:r>
            <a:endParaRPr lang="en-US" sz="2300" dirty="0"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4194438" y="1687866"/>
            <a:ext cx="960877" cy="1671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5004917" y="1679510"/>
            <a:ext cx="150398" cy="7102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932764" y="3300530"/>
            <a:ext cx="392707" cy="3008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4837808" y="4136107"/>
            <a:ext cx="409417" cy="4177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4628922" y="4553896"/>
            <a:ext cx="609948" cy="250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3317115" y="5322627"/>
            <a:ext cx="35928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5840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5bLocalLongDistanc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6" y="667512"/>
            <a:ext cx="5077968" cy="53705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11.5b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59998" y="5010210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Target cell</a:t>
            </a:r>
            <a:endParaRPr lang="en-US" sz="23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047080" y="5619476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(b) Synaptic signaling</a:t>
            </a:r>
            <a:endParaRPr lang="en-US" sz="23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066441" y="1183265"/>
            <a:ext cx="2464866" cy="44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Electrical signal triggers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release of neurotransmitter.</a:t>
            </a:r>
            <a:endParaRPr lang="en-US" sz="23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131934" y="2002132"/>
            <a:ext cx="1559582" cy="59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Neurotransmitter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diffuses across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synapse.</a:t>
            </a:r>
            <a:endParaRPr lang="en-US" sz="23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110451" y="665576"/>
            <a:ext cx="1457312" cy="24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Local signaling</a:t>
            </a:r>
            <a:endParaRPr lang="en-US" sz="2300" dirty="0"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2540058" y="1520751"/>
            <a:ext cx="434484" cy="11414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3559423" y="2364684"/>
            <a:ext cx="534749" cy="206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2655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5cLocalLongDistanc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" y="673608"/>
            <a:ext cx="7034784" cy="535838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11.5c</a:t>
            </a:r>
            <a:endParaRPr lang="en-US" sz="120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136353" y="5616425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(c) Endocrine (hormonal) signaling</a:t>
            </a:r>
            <a:endParaRPr lang="en-US" sz="230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082742" y="687057"/>
            <a:ext cx="1457312" cy="24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Long-distance signaling</a:t>
            </a:r>
            <a:endParaRPr lang="en-US" sz="230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2952137" y="1174910"/>
            <a:ext cx="1303454" cy="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Endocrine cell</a:t>
            </a:r>
            <a:endParaRPr lang="en-US" sz="230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315444" y="1199979"/>
            <a:ext cx="1052790" cy="80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Target cell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specifically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binds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hormone.</a:t>
            </a:r>
            <a:endParaRPr lang="en-US" sz="23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269644" y="3405902"/>
            <a:ext cx="1242298" cy="62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Hormone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travels in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bloodstream.</a:t>
            </a:r>
            <a:endParaRPr lang="en-US" sz="230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5511577" y="4773858"/>
            <a:ext cx="579550" cy="43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Blood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vessel</a:t>
            </a:r>
            <a:endParaRPr lang="en-US" sz="2300" dirty="0">
              <a:latin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2682101" y="1529106"/>
            <a:ext cx="543104" cy="434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7511553" y="2657136"/>
            <a:ext cx="217242" cy="4305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5121893" y="4796213"/>
            <a:ext cx="292441" cy="1838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7375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6CellSigOverview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29512"/>
            <a:ext cx="8546592" cy="38465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11.6-1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5828645" y="1539068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CYTOPLASM</a:t>
            </a:r>
            <a:endParaRPr lang="en-US" sz="17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854104" y="180645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Plasma membrane</a:t>
            </a:r>
            <a:endParaRPr lang="en-US" sz="17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47731" y="1522355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EXTRACELLULAR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FLUID</a:t>
            </a:r>
            <a:endParaRPr lang="en-US" sz="17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56354" y="264404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Receptor</a:t>
            </a:r>
            <a:endParaRPr lang="en-US" sz="17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31553" y="4540802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Signaling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molecule</a:t>
            </a:r>
            <a:endParaRPr lang="en-US" sz="1700" dirty="0"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420427" y="2882741"/>
            <a:ext cx="267375" cy="2049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565124" y="1946895"/>
            <a:ext cx="275730" cy="83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/>
          <p:cNvSpPr/>
          <p:nvPr/>
        </p:nvSpPr>
        <p:spPr bwMode="auto">
          <a:xfrm>
            <a:off x="950362" y="2255040"/>
            <a:ext cx="1745211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424187" y="228216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Reception</a:t>
            </a:r>
            <a:endParaRPr lang="en-US" sz="1700" dirty="0"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22692" y="2307881"/>
            <a:ext cx="224367" cy="233119"/>
            <a:chOff x="5427570" y="327780"/>
            <a:chExt cx="224367" cy="233119"/>
          </a:xfrm>
        </p:grpSpPr>
        <p:sp>
          <p:nvSpPr>
            <p:cNvPr id="24" name="Oval 23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83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6CellSigOverview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29512"/>
            <a:ext cx="8546592" cy="38465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11.6-2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5828645" y="1539068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CYTOPLASM</a:t>
            </a:r>
            <a:endParaRPr lang="en-US" sz="17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854104" y="180645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Plasma membrane</a:t>
            </a:r>
            <a:endParaRPr lang="en-US" sz="17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47731" y="1522355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EXTRACELLULAR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FLUID</a:t>
            </a:r>
            <a:endParaRPr lang="en-US" sz="17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56354" y="264404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Receptor</a:t>
            </a:r>
            <a:endParaRPr lang="en-US" sz="17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31553" y="4540802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Signaling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molecule</a:t>
            </a:r>
            <a:endParaRPr lang="en-US" sz="1700" dirty="0"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420427" y="2882741"/>
            <a:ext cx="267375" cy="2049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565124" y="1946895"/>
            <a:ext cx="275730" cy="83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/>
          <p:cNvSpPr/>
          <p:nvPr/>
        </p:nvSpPr>
        <p:spPr bwMode="auto">
          <a:xfrm>
            <a:off x="950362" y="2255040"/>
            <a:ext cx="1745211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424187" y="228216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Reception</a:t>
            </a:r>
            <a:endParaRPr lang="en-US" sz="1700" dirty="0"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22692" y="2307881"/>
            <a:ext cx="224367" cy="233119"/>
            <a:chOff x="5427570" y="327780"/>
            <a:chExt cx="224367" cy="233119"/>
          </a:xfrm>
        </p:grpSpPr>
        <p:sp>
          <p:nvSpPr>
            <p:cNvPr id="24" name="Oval 23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654575" y="2246400"/>
            <a:ext cx="2064880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128400" y="227352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Transduction</a:t>
            </a:r>
            <a:endParaRPr lang="en-US" sz="1700" dirty="0">
              <a:latin typeface="Arial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26905" y="2299241"/>
            <a:ext cx="224367" cy="233119"/>
            <a:chOff x="5427570" y="327780"/>
            <a:chExt cx="224367" cy="233119"/>
          </a:xfrm>
        </p:grpSpPr>
        <p:sp>
          <p:nvSpPr>
            <p:cNvPr id="20" name="Oval 19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923744" y="372404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Relay molecules</a:t>
            </a:r>
            <a:endParaRPr lang="en-US" sz="1700" dirty="0"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431285" y="3240203"/>
            <a:ext cx="19737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1</a:t>
            </a:r>
            <a:endParaRPr lang="en-US" sz="1700" dirty="0"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757551" y="3231563"/>
            <a:ext cx="19737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>
                <a:latin typeface="Arial" charset="0"/>
              </a:rPr>
              <a:t>2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134161" y="3248843"/>
            <a:ext cx="272228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3</a:t>
            </a:r>
            <a:endParaRPr lang="en-US" sz="17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3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6CellSigOverview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29512"/>
            <a:ext cx="8546592" cy="38465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11.6-3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5828645" y="1539068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CYTOPLASM</a:t>
            </a:r>
            <a:endParaRPr lang="en-US" sz="17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854104" y="180645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Plasma membrane</a:t>
            </a:r>
            <a:endParaRPr lang="en-US" sz="17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47731" y="1522355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EXTRACELLULAR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FLUID</a:t>
            </a:r>
            <a:endParaRPr lang="en-US" sz="17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56354" y="264404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Receptor</a:t>
            </a:r>
            <a:endParaRPr lang="en-US" sz="17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31553" y="4540802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Signaling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molecule</a:t>
            </a:r>
            <a:endParaRPr lang="en-US" sz="1700" dirty="0"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420427" y="2882741"/>
            <a:ext cx="267375" cy="2049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565124" y="1946895"/>
            <a:ext cx="275730" cy="83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/>
          <p:cNvSpPr/>
          <p:nvPr/>
        </p:nvSpPr>
        <p:spPr bwMode="auto">
          <a:xfrm>
            <a:off x="950362" y="2255040"/>
            <a:ext cx="1745211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424187" y="228216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Reception</a:t>
            </a:r>
            <a:endParaRPr lang="en-US" sz="1700" dirty="0"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22692" y="2307881"/>
            <a:ext cx="224367" cy="233119"/>
            <a:chOff x="5427570" y="327780"/>
            <a:chExt cx="224367" cy="233119"/>
          </a:xfrm>
        </p:grpSpPr>
        <p:sp>
          <p:nvSpPr>
            <p:cNvPr id="24" name="Oval 23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654575" y="2246400"/>
            <a:ext cx="2064880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128400" y="227352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Transduction</a:t>
            </a:r>
            <a:endParaRPr lang="en-US" sz="1700" dirty="0">
              <a:latin typeface="Arial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26905" y="2299241"/>
            <a:ext cx="224367" cy="233119"/>
            <a:chOff x="5427570" y="327780"/>
            <a:chExt cx="224367" cy="233119"/>
          </a:xfrm>
        </p:grpSpPr>
        <p:sp>
          <p:nvSpPr>
            <p:cNvPr id="20" name="Oval 19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923744" y="372404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Relay molecules</a:t>
            </a:r>
            <a:endParaRPr lang="en-US" sz="1700" dirty="0"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431285" y="3240203"/>
            <a:ext cx="19737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1</a:t>
            </a:r>
            <a:endParaRPr lang="en-US" sz="1700" dirty="0"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757551" y="3231563"/>
            <a:ext cx="197374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>
                <a:latin typeface="Arial" charset="0"/>
              </a:rPr>
              <a:t>2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134161" y="3248843"/>
            <a:ext cx="272228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3</a:t>
            </a:r>
            <a:endParaRPr lang="en-US" sz="1700" dirty="0"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162277" y="2263680"/>
            <a:ext cx="1546500" cy="354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7558342" y="2290801"/>
            <a:ext cx="129287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Response</a:t>
            </a:r>
            <a:endParaRPr lang="en-US" sz="1700" dirty="0">
              <a:latin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256847" y="2316521"/>
            <a:ext cx="224367" cy="233119"/>
            <a:chOff x="5427570" y="327780"/>
            <a:chExt cx="224367" cy="233119"/>
          </a:xfrm>
        </p:grpSpPr>
        <p:sp>
          <p:nvSpPr>
            <p:cNvPr id="33" name="Oval 32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7422806" y="3035848"/>
            <a:ext cx="1289485" cy="82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Activation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of cellular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response</a:t>
            </a:r>
            <a:endParaRPr lang="en-US" sz="17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5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7GPCRStructur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99032"/>
            <a:ext cx="6858000" cy="3907536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 bwMode="auto">
          <a:xfrm flipV="1">
            <a:off x="6416153" y="2312400"/>
            <a:ext cx="596136" cy="7721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22780" y="2044560"/>
            <a:ext cx="112316" cy="85536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4835096" y="2044560"/>
            <a:ext cx="794849" cy="820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11.7</a:t>
            </a:r>
            <a:endParaRPr lang="en-US" sz="12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135212" y="328195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Plasma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membrane</a:t>
            </a:r>
            <a:endParaRPr lang="en-US" sz="1700" dirty="0">
              <a:latin typeface="Arial" charset="0"/>
            </a:endParaRPr>
          </a:p>
        </p:txBody>
      </p:sp>
      <p:sp>
        <p:nvSpPr>
          <p:cNvPr id="5" name="Left Brace 4"/>
          <p:cNvSpPr/>
          <p:nvPr/>
        </p:nvSpPr>
        <p:spPr bwMode="auto">
          <a:xfrm>
            <a:off x="2349987" y="2669760"/>
            <a:ext cx="250550" cy="2030400"/>
          </a:xfrm>
          <a:prstGeom prst="leftBrace">
            <a:avLst>
              <a:gd name="adj1" fmla="val 27483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370214" y="4888993"/>
            <a:ext cx="103118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Cholesterol</a:t>
            </a:r>
            <a:endParaRPr lang="en-US" sz="17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625164" y="1545313"/>
            <a:ext cx="1141890" cy="80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Molecule</a:t>
            </a:r>
            <a:br>
              <a:rPr lang="en-US" sz="17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mimicking</a:t>
            </a:r>
            <a:br>
              <a:rPr lang="en-US" sz="17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ligand</a:t>
            </a:r>
            <a:endParaRPr lang="en-US" sz="17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661762" y="1553953"/>
            <a:ext cx="1703468" cy="58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β</a:t>
            </a:r>
            <a:r>
              <a:rPr lang="en-US" sz="1700" baseline="-25000" dirty="0" smtClean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-adrenergic</a:t>
            </a:r>
            <a:br>
              <a:rPr lang="en-US" sz="17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receptors</a:t>
            </a:r>
            <a:endParaRPr lang="en-US" sz="17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6419267" y="2309170"/>
            <a:ext cx="596136" cy="7721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4720429" y="2039040"/>
            <a:ext cx="112316" cy="8553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4829570" y="2039040"/>
            <a:ext cx="794849" cy="820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5008399" y="4278735"/>
            <a:ext cx="263674" cy="65037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8" name="Straight Connector 9217"/>
          <p:cNvCxnSpPr/>
          <p:nvPr/>
        </p:nvCxnSpPr>
        <p:spPr bwMode="auto">
          <a:xfrm flipV="1">
            <a:off x="5006634" y="4284533"/>
            <a:ext cx="263674" cy="6503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4561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1aFightOrFlight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0" y="1859788"/>
            <a:ext cx="4084320" cy="316382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11.1a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2548964" y="3748745"/>
            <a:ext cx="1347523" cy="3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Epinephrine</a:t>
            </a:r>
            <a:endParaRPr lang="en-US" sz="17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0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aGPCR7Helic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56" y="1351788"/>
            <a:ext cx="3523488" cy="392582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11.8a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868459" y="1466130"/>
            <a:ext cx="3405084" cy="27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Signaling molecule binding site</a:t>
            </a:r>
            <a:endParaRPr lang="en-US" sz="165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097477" y="4075400"/>
            <a:ext cx="1538288" cy="74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Segment that</a:t>
            </a:r>
            <a:br>
              <a:rPr lang="en-US" sz="1650" dirty="0" smtClean="0">
                <a:latin typeface="Arial" charset="0"/>
              </a:rPr>
            </a:br>
            <a:r>
              <a:rPr lang="en-US" sz="1650" dirty="0" smtClean="0">
                <a:latin typeface="Arial" charset="0"/>
              </a:rPr>
              <a:t>interacts with</a:t>
            </a:r>
            <a:br>
              <a:rPr lang="en-US" sz="1650" dirty="0" smtClean="0">
                <a:latin typeface="Arial" charset="0"/>
              </a:rPr>
            </a:br>
            <a:r>
              <a:rPr lang="en-US" sz="1650" dirty="0" smtClean="0">
                <a:latin typeface="Arial" charset="0"/>
              </a:rPr>
              <a:t>G proteins</a:t>
            </a:r>
            <a:endParaRPr lang="en-US" sz="165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882341" y="5005296"/>
            <a:ext cx="2960939" cy="28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G protein-coupled receptor</a:t>
            </a:r>
            <a:endParaRPr lang="en-US" sz="1650" dirty="0"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100723" y="1734885"/>
            <a:ext cx="451084" cy="3677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4575017" y="4161286"/>
            <a:ext cx="422097" cy="90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0531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_08b_GPCR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8"/>
          <a:stretch/>
        </p:blipFill>
        <p:spPr>
          <a:xfrm>
            <a:off x="298704" y="730504"/>
            <a:ext cx="8546592" cy="527659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11.8b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867194" y="1426710"/>
            <a:ext cx="5595" cy="1622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2735857" y="1174938"/>
            <a:ext cx="5595" cy="1622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4996156" y="1393141"/>
            <a:ext cx="229386" cy="2237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5818591" y="1001495"/>
            <a:ext cx="262956" cy="2405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8017347" y="1191723"/>
            <a:ext cx="33569" cy="2405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3882791" y="3659092"/>
            <a:ext cx="67137" cy="2573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3511289" y="3183593"/>
            <a:ext cx="1111991" cy="4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Activated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enzyme</a:t>
            </a:r>
            <a:endParaRPr lang="en-US" sz="1500" dirty="0"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3625443" y="2463012"/>
            <a:ext cx="769527" cy="26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Enzyme</a:t>
            </a:r>
            <a:endParaRPr lang="en-US" sz="1500" dirty="0">
              <a:latin typeface="Arial" charset="0"/>
            </a:endParaRPr>
          </a:p>
        </p:txBody>
      </p:sp>
      <p:cxnSp>
        <p:nvCxnSpPr>
          <p:cNvPr id="9236" name="Straight Connector 9235"/>
          <p:cNvCxnSpPr/>
          <p:nvPr/>
        </p:nvCxnSpPr>
        <p:spPr bwMode="auto">
          <a:xfrm>
            <a:off x="2476500" y="2162969"/>
            <a:ext cx="0" cy="1190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>
            <a:off x="3937000" y="2361407"/>
            <a:ext cx="0" cy="1190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 Box 31"/>
          <p:cNvSpPr txBox="1">
            <a:spLocks noChangeArrowheads="1"/>
          </p:cNvSpPr>
          <p:nvPr/>
        </p:nvSpPr>
        <p:spPr bwMode="auto">
          <a:xfrm>
            <a:off x="2153035" y="2232821"/>
            <a:ext cx="769527" cy="26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G protein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(inactive)</a:t>
            </a:r>
            <a:endParaRPr lang="en-US" sz="1500" dirty="0">
              <a:latin typeface="Arial" charset="0"/>
            </a:endParaRPr>
          </a:p>
        </p:txBody>
      </p:sp>
      <p:sp>
        <p:nvSpPr>
          <p:cNvPr id="58" name="Text Box 31"/>
          <p:cNvSpPr txBox="1">
            <a:spLocks noChangeArrowheads="1"/>
          </p:cNvSpPr>
          <p:nvPr/>
        </p:nvSpPr>
        <p:spPr bwMode="auto">
          <a:xfrm>
            <a:off x="438539" y="2419352"/>
            <a:ext cx="769527" cy="26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CYTOPLASM</a:t>
            </a:r>
            <a:endParaRPr lang="en-US" sz="1500" dirty="0">
              <a:latin typeface="Arial" charset="0"/>
            </a:endParaRP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379006" y="942979"/>
            <a:ext cx="1779994" cy="46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G protein-coupled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receptor</a:t>
            </a:r>
            <a:endParaRPr lang="en-US" sz="1500" dirty="0">
              <a:latin typeface="Arial" charset="0"/>
            </a:endParaRP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2379261" y="946947"/>
            <a:ext cx="1899056" cy="24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Plasma membrane</a:t>
            </a:r>
            <a:endParaRPr lang="en-US" sz="1500" dirty="0">
              <a:latin typeface="Arial" charset="0"/>
            </a:endParaRPr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4700981" y="950119"/>
            <a:ext cx="97830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Activated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receptor</a:t>
            </a:r>
            <a:endParaRPr lang="en-US" sz="1500" dirty="0">
              <a:latin typeface="Arial" charset="0"/>
            </a:endParaRP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6161484" y="739775"/>
            <a:ext cx="97830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Signaling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molecule</a:t>
            </a:r>
            <a:endParaRPr lang="en-US" sz="1500" dirty="0">
              <a:latin typeface="Arial" charset="0"/>
            </a:endParaRPr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5070071" y="2411418"/>
            <a:ext cx="386963" cy="2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latin typeface="Arial" charset="0"/>
              </a:rPr>
              <a:t>GDP</a:t>
            </a:r>
            <a:endParaRPr lang="en-US" sz="1100" dirty="0">
              <a:latin typeface="Arial" charset="0"/>
            </a:endParaRPr>
          </a:p>
        </p:txBody>
      </p:sp>
      <p:sp>
        <p:nvSpPr>
          <p:cNvPr id="64" name="Text Box 31"/>
          <p:cNvSpPr txBox="1">
            <a:spLocks noChangeArrowheads="1"/>
          </p:cNvSpPr>
          <p:nvPr/>
        </p:nvSpPr>
        <p:spPr bwMode="auto">
          <a:xfrm>
            <a:off x="5828101" y="1939137"/>
            <a:ext cx="386963" cy="2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latin typeface="Arial" charset="0"/>
              </a:rPr>
              <a:t>GTP</a:t>
            </a:r>
            <a:endParaRPr lang="en-US" sz="1100" dirty="0">
              <a:latin typeface="Arial" charset="0"/>
            </a:endParaRPr>
          </a:p>
        </p:txBody>
      </p:sp>
      <p:sp>
        <p:nvSpPr>
          <p:cNvPr id="65" name="Text Box 31"/>
          <p:cNvSpPr txBox="1">
            <a:spLocks noChangeArrowheads="1"/>
          </p:cNvSpPr>
          <p:nvPr/>
        </p:nvSpPr>
        <p:spPr bwMode="auto">
          <a:xfrm>
            <a:off x="1939897" y="2060300"/>
            <a:ext cx="386963" cy="2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latin typeface="Arial" charset="0"/>
              </a:rPr>
              <a:t>GDP</a:t>
            </a:r>
            <a:endParaRPr lang="en-US" sz="1100" dirty="0">
              <a:latin typeface="Arial" charset="0"/>
            </a:endParaRPr>
          </a:p>
        </p:txBody>
      </p:sp>
      <p:sp>
        <p:nvSpPr>
          <p:cNvPr id="66" name="Text Box 31"/>
          <p:cNvSpPr txBox="1">
            <a:spLocks noChangeArrowheads="1"/>
          </p:cNvSpPr>
          <p:nvPr/>
        </p:nvSpPr>
        <p:spPr bwMode="auto">
          <a:xfrm>
            <a:off x="3030605" y="4331358"/>
            <a:ext cx="386963" cy="2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latin typeface="Arial" charset="0"/>
              </a:rPr>
              <a:t>GTP</a:t>
            </a:r>
            <a:endParaRPr lang="en-US" sz="1100" dirty="0">
              <a:latin typeface="Arial" charset="0"/>
            </a:endParaRP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6265368" y="4443419"/>
            <a:ext cx="386963" cy="2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latin typeface="Arial" charset="0"/>
              </a:rPr>
              <a:t>GDP</a:t>
            </a:r>
            <a:endParaRPr lang="en-US" sz="1100" dirty="0"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7939484" y="739776"/>
            <a:ext cx="97830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Inactive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enzyme</a:t>
            </a:r>
            <a:endParaRPr lang="en-US" sz="1500" dirty="0"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278033" y="5075677"/>
            <a:ext cx="1111991" cy="4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Cellular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response</a:t>
            </a:r>
            <a:endParaRPr lang="en-US" sz="1500" dirty="0"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7078203" y="4757752"/>
            <a:ext cx="149201" cy="18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latin typeface="Arial" charset="0"/>
              </a:rPr>
              <a:t>P</a:t>
            </a:r>
            <a:endParaRPr lang="en-US" sz="1100" dirty="0"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7202028" y="4843478"/>
            <a:ext cx="90947" cy="16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err="1" smtClean="0">
                <a:latin typeface="Arial" charset="0"/>
              </a:rPr>
              <a:t>i</a:t>
            </a:r>
            <a:endParaRPr lang="en-US" sz="900" dirty="0"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6472393" y="2354212"/>
            <a:ext cx="386963" cy="2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GTP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5608144" y="2087510"/>
            <a:ext cx="386963" cy="2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GDP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56757" y="2777488"/>
            <a:ext cx="224367" cy="233119"/>
            <a:chOff x="5427570" y="327780"/>
            <a:chExt cx="224367" cy="233119"/>
          </a:xfrm>
        </p:grpSpPr>
        <p:sp>
          <p:nvSpPr>
            <p:cNvPr id="35" name="Oval 34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6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690972" y="2770245"/>
            <a:ext cx="224367" cy="233119"/>
            <a:chOff x="5434290" y="324420"/>
            <a:chExt cx="224367" cy="233119"/>
          </a:xfrm>
        </p:grpSpPr>
        <p:sp>
          <p:nvSpPr>
            <p:cNvPr id="38" name="Oval 37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9" name="Text Box 31"/>
            <p:cNvSpPr txBox="1">
              <a:spLocks noChangeArrowheads="1"/>
            </p:cNvSpPr>
            <p:nvPr/>
          </p:nvSpPr>
          <p:spPr bwMode="auto">
            <a:xfrm>
              <a:off x="5434290" y="32442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684254" y="5689828"/>
            <a:ext cx="224367" cy="233119"/>
            <a:chOff x="5434290" y="324420"/>
            <a:chExt cx="224367" cy="233119"/>
          </a:xfrm>
        </p:grpSpPr>
        <p:sp>
          <p:nvSpPr>
            <p:cNvPr id="43" name="Oval 42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44" name="Text Box 31"/>
            <p:cNvSpPr txBox="1">
              <a:spLocks noChangeArrowheads="1"/>
            </p:cNvSpPr>
            <p:nvPr/>
          </p:nvSpPr>
          <p:spPr bwMode="auto">
            <a:xfrm>
              <a:off x="5434290" y="32442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4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3606" y="5699907"/>
            <a:ext cx="224367" cy="233119"/>
            <a:chOff x="5434290" y="324420"/>
            <a:chExt cx="224367" cy="233119"/>
          </a:xfrm>
        </p:grpSpPr>
        <p:sp>
          <p:nvSpPr>
            <p:cNvPr id="46" name="Oval 45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47" name="Text Box 31"/>
            <p:cNvSpPr txBox="1">
              <a:spLocks noChangeArrowheads="1"/>
            </p:cNvSpPr>
            <p:nvPr/>
          </p:nvSpPr>
          <p:spPr bwMode="auto">
            <a:xfrm>
              <a:off x="5434290" y="32442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52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baGPCR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8"/>
          <a:stretch/>
        </p:blipFill>
        <p:spPr>
          <a:xfrm>
            <a:off x="2127504" y="716280"/>
            <a:ext cx="4888992" cy="50622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11.8ba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5991979" y="2517720"/>
            <a:ext cx="769527" cy="21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</a:rPr>
              <a:t>Enzyme</a:t>
            </a:r>
            <a:endParaRPr lang="en-US" sz="18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84384" y="2257560"/>
            <a:ext cx="769527" cy="26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</a:rPr>
              <a:t>G protein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(inactive)</a:t>
            </a:r>
            <a:endParaRPr lang="en-US" sz="18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307119" y="2477741"/>
            <a:ext cx="769527" cy="26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</a:rPr>
              <a:t>CYTOPLASM</a:t>
            </a:r>
            <a:endParaRPr lang="en-US" sz="18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225689" y="767804"/>
            <a:ext cx="1779994" cy="46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</a:rPr>
              <a:t>G </a:t>
            </a:r>
            <a:r>
              <a:rPr lang="en-US" sz="1700" dirty="0" smtClean="0">
                <a:latin typeface="Arial" charset="0"/>
              </a:rPr>
              <a:t>protein</a:t>
            </a:r>
            <a:r>
              <a:rPr lang="en-US" sz="1800" dirty="0" smtClean="0">
                <a:latin typeface="Arial" charset="0"/>
              </a:rPr>
              <a:t>-coupled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receptor</a:t>
            </a:r>
            <a:endParaRPr lang="en-US" sz="18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547106" y="786375"/>
            <a:ext cx="1899056" cy="24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Plasma membrane</a:t>
            </a:r>
            <a:endParaRPr lang="en-US" sz="17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005555" y="2053001"/>
            <a:ext cx="386963" cy="2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GDP</a:t>
            </a:r>
            <a:endParaRPr lang="en-US" sz="1400" dirty="0">
              <a:latin typeface="Arial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2794000" y="1336842"/>
            <a:ext cx="8913" cy="1871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4962769" y="1038281"/>
            <a:ext cx="1371" cy="2004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6" name="Straight Connector 9215"/>
          <p:cNvCxnSpPr/>
          <p:nvPr/>
        </p:nvCxnSpPr>
        <p:spPr bwMode="auto">
          <a:xfrm>
            <a:off x="6350000" y="2410772"/>
            <a:ext cx="8912" cy="1425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9" name="Straight Connector 9218"/>
          <p:cNvCxnSpPr/>
          <p:nvPr/>
        </p:nvCxnSpPr>
        <p:spPr bwMode="auto">
          <a:xfrm>
            <a:off x="4661123" y="2179053"/>
            <a:ext cx="4456" cy="1203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1" name="Straight Connector 9220"/>
          <p:cNvCxnSpPr/>
          <p:nvPr/>
        </p:nvCxnSpPr>
        <p:spPr bwMode="auto">
          <a:xfrm>
            <a:off x="2553368" y="4072912"/>
            <a:ext cx="249544" cy="2317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3" name="Straight Connector 9222"/>
          <p:cNvCxnSpPr/>
          <p:nvPr/>
        </p:nvCxnSpPr>
        <p:spPr bwMode="auto">
          <a:xfrm flipV="1">
            <a:off x="3524807" y="3605020"/>
            <a:ext cx="294105" cy="280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5" name="Straight Connector 9224"/>
          <p:cNvCxnSpPr/>
          <p:nvPr/>
        </p:nvCxnSpPr>
        <p:spPr bwMode="auto">
          <a:xfrm flipV="1">
            <a:off x="6055895" y="3827825"/>
            <a:ext cx="62386" cy="2272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217627" y="3542633"/>
            <a:ext cx="769527" cy="21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</a:rPr>
              <a:t>Activated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receptor</a:t>
            </a:r>
            <a:endParaRPr lang="en-US" sz="1800" dirty="0"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3910959" y="3288635"/>
            <a:ext cx="1120023" cy="61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</a:rPr>
              <a:t>Signaling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molecule</a:t>
            </a:r>
            <a:endParaRPr lang="en-US" sz="1800" dirty="0">
              <a:latin typeface="Arial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5994901" y="3279723"/>
            <a:ext cx="1143836" cy="52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</a:rPr>
              <a:t>Inactive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enzyme</a:t>
            </a:r>
            <a:endParaRPr lang="en-US" sz="1800" dirty="0"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3536647" y="4696773"/>
            <a:ext cx="393670" cy="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GTP</a:t>
            </a:r>
            <a:endParaRPr lang="en-US" sz="1400" dirty="0">
              <a:latin typeface="Arial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2632050" y="5235967"/>
            <a:ext cx="393670" cy="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GDP</a:t>
            </a:r>
            <a:endParaRPr lang="en-US" sz="1400" dirty="0">
              <a:latin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3260367" y="4852739"/>
            <a:ext cx="393670" cy="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GDP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4262999" y="5173582"/>
            <a:ext cx="393670" cy="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GTP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2183207" y="2892034"/>
            <a:ext cx="289168" cy="293628"/>
            <a:chOff x="2188308" y="3039634"/>
            <a:chExt cx="289168" cy="293628"/>
          </a:xfrm>
        </p:grpSpPr>
        <p:sp>
          <p:nvSpPr>
            <p:cNvPr id="64" name="Oval 63"/>
            <p:cNvSpPr/>
            <p:nvPr/>
          </p:nvSpPr>
          <p:spPr bwMode="auto">
            <a:xfrm>
              <a:off x="2188308" y="3039634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65" name="Text Box 31"/>
            <p:cNvSpPr txBox="1">
              <a:spLocks noChangeArrowheads="1"/>
            </p:cNvSpPr>
            <p:nvPr/>
          </p:nvSpPr>
          <p:spPr bwMode="auto">
            <a:xfrm>
              <a:off x="2223142" y="3041033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8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167905" y="5656404"/>
            <a:ext cx="289168" cy="293628"/>
            <a:chOff x="2188308" y="3039634"/>
            <a:chExt cx="289168" cy="293628"/>
          </a:xfrm>
        </p:grpSpPr>
        <p:sp>
          <p:nvSpPr>
            <p:cNvPr id="67" name="Oval 66"/>
            <p:cNvSpPr/>
            <p:nvPr/>
          </p:nvSpPr>
          <p:spPr bwMode="auto">
            <a:xfrm>
              <a:off x="2188308" y="3039634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68" name="Text Box 31"/>
            <p:cNvSpPr txBox="1">
              <a:spLocks noChangeArrowheads="1"/>
            </p:cNvSpPr>
            <p:nvPr/>
          </p:nvSpPr>
          <p:spPr bwMode="auto">
            <a:xfrm>
              <a:off x="2223142" y="3041033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18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24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bbGPCR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9"/>
          <a:stretch/>
        </p:blipFill>
        <p:spPr>
          <a:xfrm>
            <a:off x="2124456" y="139700"/>
            <a:ext cx="4895088" cy="617220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11.8bb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5851469" y="130044"/>
            <a:ext cx="1111991" cy="4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Activated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enzyme</a:t>
            </a:r>
            <a:endParaRPr lang="en-US" sz="17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696696" y="2350314"/>
            <a:ext cx="1111991" cy="4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latin typeface="Arial" charset="0"/>
              </a:rPr>
              <a:t>Cellular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response</a:t>
            </a:r>
            <a:endParaRPr lang="en-US" sz="1700" dirty="0">
              <a:latin typeface="Arial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88308" y="3039634"/>
            <a:ext cx="289168" cy="293628"/>
            <a:chOff x="2188308" y="3039634"/>
            <a:chExt cx="289168" cy="293628"/>
          </a:xfrm>
        </p:grpSpPr>
        <p:sp>
          <p:nvSpPr>
            <p:cNvPr id="8" name="Oval 7"/>
            <p:cNvSpPr/>
            <p:nvPr/>
          </p:nvSpPr>
          <p:spPr bwMode="auto">
            <a:xfrm>
              <a:off x="2188308" y="3039634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2223142" y="3041033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sz="18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 bwMode="auto">
          <a:xfrm flipH="1" flipV="1">
            <a:off x="6321337" y="706312"/>
            <a:ext cx="35674" cy="2354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294964" y="1457056"/>
            <a:ext cx="462734" cy="25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GTP</a:t>
            </a:r>
            <a:endParaRPr lang="en-US" sz="140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996448" y="4774580"/>
            <a:ext cx="462734" cy="25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GDP</a:t>
            </a:r>
            <a:endParaRPr lang="en-US" sz="140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959633" y="5145575"/>
            <a:ext cx="148809" cy="24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P</a:t>
            </a:r>
            <a:endParaRPr lang="en-US" sz="14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112031" y="5247173"/>
            <a:ext cx="167260" cy="1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dirty="0" err="1" smtClean="0">
                <a:latin typeface="Arial" charset="0"/>
              </a:rPr>
              <a:t>i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72677" y="6228311"/>
            <a:ext cx="289168" cy="293628"/>
            <a:chOff x="2172677" y="6228311"/>
            <a:chExt cx="289168" cy="293628"/>
          </a:xfrm>
        </p:grpSpPr>
        <p:sp>
          <p:nvSpPr>
            <p:cNvPr id="17" name="Oval 16"/>
            <p:cNvSpPr/>
            <p:nvPr/>
          </p:nvSpPr>
          <p:spPr bwMode="auto">
            <a:xfrm>
              <a:off x="2172677" y="6228311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2207511" y="622971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Arial" charset="0"/>
                </a:rPr>
                <a:t>4</a:t>
              </a:r>
              <a:endParaRPr lang="en-US" sz="18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54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c_RTK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4" y="235712"/>
            <a:ext cx="8333232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341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11.8c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689637" y="1837732"/>
            <a:ext cx="891473" cy="25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err="1" smtClean="0">
                <a:latin typeface="Arial" charset="0"/>
              </a:rPr>
              <a:t>Tyrosines</a:t>
            </a:r>
            <a:endParaRPr lang="en-US" sz="1300" dirty="0"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595751" y="553750"/>
            <a:ext cx="387958" cy="1647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632351" y="1095436"/>
            <a:ext cx="545336" cy="28914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2854784" y="890474"/>
            <a:ext cx="47579" cy="2196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280167" y="2288609"/>
            <a:ext cx="252538" cy="1500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525386" y="2233708"/>
            <a:ext cx="274498" cy="2049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1592091" y="1955545"/>
            <a:ext cx="409918" cy="14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1584771" y="1801824"/>
            <a:ext cx="431877" cy="1537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1581111" y="1959205"/>
            <a:ext cx="424557" cy="2013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6448883" y="4019808"/>
            <a:ext cx="146399" cy="5124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6514763" y="4019808"/>
            <a:ext cx="80519" cy="11565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550557" y="2716141"/>
            <a:ext cx="1074474" cy="19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CYTOPLASM</a:t>
            </a:r>
            <a:endParaRPr lang="en-US" sz="1400" dirty="0"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007229" y="2441637"/>
            <a:ext cx="1773529" cy="60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Receptor tyrosine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kinase proteins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(inactive monomers)</a:t>
            </a:r>
            <a:endParaRPr lang="en-US" sz="1300" dirty="0"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2029190" y="1716950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029190" y="1896292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032850" y="2082954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2914905" y="1713290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914905" y="1892632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2918565" y="2079294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647725" y="651879"/>
            <a:ext cx="1758889" cy="25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Ligand-binding site</a:t>
            </a:r>
            <a:endParaRPr lang="en-US" sz="1300" dirty="0"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35918" y="809261"/>
            <a:ext cx="1111074" cy="4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Symbol" charset="2"/>
                <a:cs typeface="Symbol" charset="2"/>
                <a:sym typeface="Symbol"/>
              </a:rPr>
              <a:t></a:t>
            </a:r>
            <a:r>
              <a:rPr lang="en-US" sz="1300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1300" dirty="0" smtClean="0">
                <a:latin typeface="Arial"/>
                <a:ea typeface="Lucida Grande"/>
                <a:cs typeface="Arial"/>
              </a:rPr>
              <a:t>helix in the</a:t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smtClean="0">
                <a:latin typeface="Arial"/>
                <a:ea typeface="Lucida Grande"/>
                <a:cs typeface="Arial"/>
              </a:rPr>
              <a:t>membrane 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46898" y="300516"/>
            <a:ext cx="1111074" cy="4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/>
                <a:ea typeface="Lucida Grande"/>
                <a:cs typeface="Arial"/>
              </a:rPr>
              <a:t>Signaling molecule</a:t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smtClean="0">
                <a:latin typeface="Arial"/>
                <a:ea typeface="Lucida Grande"/>
                <a:cs typeface="Arial"/>
              </a:rPr>
              <a:t>(ligand)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4748553" y="322477"/>
            <a:ext cx="1649089" cy="19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/>
                <a:ea typeface="Lucida Grande"/>
                <a:cs typeface="Arial"/>
              </a:rPr>
              <a:t>Signaling molecule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5268272" y="1771851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268272" y="1951193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5271932" y="2137855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6153987" y="1755491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6153987" y="1934833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6157647" y="2121495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7454913" y="1750560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7454913" y="1929902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7458573" y="2116564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7880253" y="1756425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7880253" y="1935767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7883913" y="2122429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7488578" y="2471952"/>
            <a:ext cx="540997" cy="19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/>
                <a:ea typeface="Lucida Grande"/>
                <a:cs typeface="Arial"/>
              </a:rPr>
              <a:t>Dimer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6412253" y="3605427"/>
            <a:ext cx="1283947" cy="3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/>
                <a:ea typeface="Lucida Grande"/>
                <a:cs typeface="Arial"/>
              </a:rPr>
              <a:t>Activated relay</a:t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smtClean="0">
                <a:latin typeface="Arial"/>
                <a:ea typeface="Lucida Grande"/>
                <a:cs typeface="Arial"/>
              </a:rPr>
              <a:t>proteins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5588013" y="4649335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588013" y="4828677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5591673" y="5015339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5981603" y="4655200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5981603" y="4834542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6" name="Text Box 31"/>
          <p:cNvSpPr txBox="1">
            <a:spLocks noChangeArrowheads="1"/>
          </p:cNvSpPr>
          <p:nvPr/>
        </p:nvSpPr>
        <p:spPr bwMode="auto">
          <a:xfrm>
            <a:off x="5985263" y="5021204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7" name="Text Box 31"/>
          <p:cNvSpPr txBox="1">
            <a:spLocks noChangeArrowheads="1"/>
          </p:cNvSpPr>
          <p:nvPr/>
        </p:nvSpPr>
        <p:spPr bwMode="auto">
          <a:xfrm>
            <a:off x="3628928" y="4693300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8" name="Text Box 31"/>
          <p:cNvSpPr txBox="1">
            <a:spLocks noChangeArrowheads="1"/>
          </p:cNvSpPr>
          <p:nvPr/>
        </p:nvSpPr>
        <p:spPr bwMode="auto">
          <a:xfrm>
            <a:off x="3628928" y="4872642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3632588" y="5059304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5856628" y="5808877"/>
            <a:ext cx="1283947" cy="3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/>
                <a:ea typeface="Lucida Grande"/>
                <a:cs typeface="Arial"/>
              </a:rPr>
              <a:t>Inactive</a:t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smtClean="0">
                <a:latin typeface="Arial"/>
                <a:ea typeface="Lucida Grande"/>
                <a:cs typeface="Arial"/>
              </a:rPr>
              <a:t>relay proteins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7348879" y="4472202"/>
            <a:ext cx="931522" cy="41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/>
                <a:ea typeface="Lucida Grande"/>
                <a:cs typeface="Arial"/>
              </a:rPr>
              <a:t>Cellular</a:t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smtClean="0">
                <a:latin typeface="Arial"/>
                <a:ea typeface="Lucida Grande"/>
                <a:cs typeface="Arial"/>
              </a:rPr>
              <a:t>response 1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7342529" y="4973852"/>
            <a:ext cx="931522" cy="41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/>
                <a:ea typeface="Lucida Grande"/>
                <a:cs typeface="Arial"/>
              </a:rPr>
              <a:t>Cellular</a:t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smtClean="0">
                <a:latin typeface="Arial"/>
                <a:ea typeface="Lucida Grande"/>
                <a:cs typeface="Arial"/>
              </a:rPr>
              <a:t>response 2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5469279" y="4646827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4" name="Text Box 31"/>
          <p:cNvSpPr txBox="1">
            <a:spLocks noChangeArrowheads="1"/>
          </p:cNvSpPr>
          <p:nvPr/>
        </p:nvSpPr>
        <p:spPr bwMode="auto">
          <a:xfrm>
            <a:off x="5469279" y="4834152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5" name="Text Box 31"/>
          <p:cNvSpPr txBox="1">
            <a:spLocks noChangeArrowheads="1"/>
          </p:cNvSpPr>
          <p:nvPr/>
        </p:nvSpPr>
        <p:spPr bwMode="auto">
          <a:xfrm>
            <a:off x="5472454" y="5005602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6" name="Text Box 31"/>
          <p:cNvSpPr txBox="1">
            <a:spLocks noChangeArrowheads="1"/>
          </p:cNvSpPr>
          <p:nvPr/>
        </p:nvSpPr>
        <p:spPr bwMode="auto">
          <a:xfrm>
            <a:off x="6193179" y="4640477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6193179" y="4827802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6196354" y="4999252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0" name="Text Box 31"/>
          <p:cNvSpPr txBox="1">
            <a:spLocks noChangeArrowheads="1"/>
          </p:cNvSpPr>
          <p:nvPr/>
        </p:nvSpPr>
        <p:spPr bwMode="auto">
          <a:xfrm>
            <a:off x="3853204" y="4707152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1" name="Text Box 31"/>
          <p:cNvSpPr txBox="1">
            <a:spLocks noChangeArrowheads="1"/>
          </p:cNvSpPr>
          <p:nvPr/>
        </p:nvSpPr>
        <p:spPr bwMode="auto">
          <a:xfrm>
            <a:off x="3853204" y="4894477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2" name="Text Box 31"/>
          <p:cNvSpPr txBox="1">
            <a:spLocks noChangeArrowheads="1"/>
          </p:cNvSpPr>
          <p:nvPr/>
        </p:nvSpPr>
        <p:spPr bwMode="auto">
          <a:xfrm>
            <a:off x="3856379" y="5065927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3" name="Text Box 31"/>
          <p:cNvSpPr txBox="1">
            <a:spLocks noChangeArrowheads="1"/>
          </p:cNvSpPr>
          <p:nvPr/>
        </p:nvSpPr>
        <p:spPr bwMode="auto">
          <a:xfrm>
            <a:off x="3110254" y="4672227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4" name="Text Box 31"/>
          <p:cNvSpPr txBox="1">
            <a:spLocks noChangeArrowheads="1"/>
          </p:cNvSpPr>
          <p:nvPr/>
        </p:nvSpPr>
        <p:spPr bwMode="auto">
          <a:xfrm>
            <a:off x="3110254" y="4859552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5" name="Text Box 31"/>
          <p:cNvSpPr txBox="1">
            <a:spLocks noChangeArrowheads="1"/>
          </p:cNvSpPr>
          <p:nvPr/>
        </p:nvSpPr>
        <p:spPr bwMode="auto">
          <a:xfrm>
            <a:off x="3113429" y="5031002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 smtClean="0">
                <a:latin typeface="Arial"/>
                <a:ea typeface="Lucida Grande"/>
                <a:cs typeface="Arial"/>
              </a:rPr>
              <a:t>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6" name="Text Box 31"/>
          <p:cNvSpPr txBox="1">
            <a:spLocks noChangeArrowheads="1"/>
          </p:cNvSpPr>
          <p:nvPr/>
        </p:nvSpPr>
        <p:spPr bwMode="auto">
          <a:xfrm>
            <a:off x="3238403" y="4677425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7" name="Text Box 31"/>
          <p:cNvSpPr txBox="1">
            <a:spLocks noChangeArrowheads="1"/>
          </p:cNvSpPr>
          <p:nvPr/>
        </p:nvSpPr>
        <p:spPr bwMode="auto">
          <a:xfrm>
            <a:off x="3238403" y="4856767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8" name="Text Box 31"/>
          <p:cNvSpPr txBox="1">
            <a:spLocks noChangeArrowheads="1"/>
          </p:cNvSpPr>
          <p:nvPr/>
        </p:nvSpPr>
        <p:spPr bwMode="auto">
          <a:xfrm>
            <a:off x="3242063" y="5043429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9" name="Text Box 31"/>
          <p:cNvSpPr txBox="1">
            <a:spLocks noChangeArrowheads="1"/>
          </p:cNvSpPr>
          <p:nvPr/>
        </p:nvSpPr>
        <p:spPr bwMode="auto">
          <a:xfrm>
            <a:off x="2907053" y="5446927"/>
            <a:ext cx="1570149" cy="90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/>
                <a:ea typeface="Lucida Grande"/>
                <a:cs typeface="Arial"/>
              </a:rPr>
              <a:t>Fully activated</a:t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smtClean="0">
                <a:latin typeface="Arial"/>
                <a:ea typeface="Lucida Grande"/>
                <a:cs typeface="Arial"/>
              </a:rPr>
              <a:t>receptor tyrosine</a:t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smtClean="0">
                <a:latin typeface="Arial"/>
                <a:ea typeface="Lucida Grande"/>
                <a:cs typeface="Arial"/>
              </a:rPr>
              <a:t>kinase (</a:t>
            </a:r>
            <a:r>
              <a:rPr lang="en-US" sz="1300" dirty="0" err="1" smtClean="0">
                <a:latin typeface="Arial"/>
                <a:ea typeface="Lucida Grande"/>
                <a:cs typeface="Arial"/>
              </a:rPr>
              <a:t>phos</a:t>
            </a:r>
            <a:r>
              <a:rPr lang="en-US" sz="1300" dirty="0" smtClean="0">
                <a:latin typeface="Arial"/>
                <a:ea typeface="Lucida Grande"/>
                <a:cs typeface="Arial"/>
              </a:rPr>
              <a:t>-</a:t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err="1" smtClean="0">
                <a:latin typeface="Arial"/>
                <a:ea typeface="Lucida Grande"/>
                <a:cs typeface="Arial"/>
              </a:rPr>
              <a:t>phorylated</a:t>
            </a:r>
            <a:r>
              <a:rPr lang="en-US" sz="1300" dirty="0" smtClean="0">
                <a:latin typeface="Arial"/>
                <a:ea typeface="Lucida Grande"/>
                <a:cs typeface="Arial"/>
              </a:rPr>
              <a:t> dimer)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80" name="Text Box 31"/>
          <p:cNvSpPr txBox="1">
            <a:spLocks noChangeArrowheads="1"/>
          </p:cNvSpPr>
          <p:nvPr/>
        </p:nvSpPr>
        <p:spPr bwMode="auto">
          <a:xfrm>
            <a:off x="1212753" y="4680600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1" name="Text Box 31"/>
          <p:cNvSpPr txBox="1">
            <a:spLocks noChangeArrowheads="1"/>
          </p:cNvSpPr>
          <p:nvPr/>
        </p:nvSpPr>
        <p:spPr bwMode="auto">
          <a:xfrm>
            <a:off x="1212753" y="4859942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2" name="Text Box 31"/>
          <p:cNvSpPr txBox="1">
            <a:spLocks noChangeArrowheads="1"/>
          </p:cNvSpPr>
          <p:nvPr/>
        </p:nvSpPr>
        <p:spPr bwMode="auto">
          <a:xfrm>
            <a:off x="1216413" y="5046604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3" name="Text Box 31"/>
          <p:cNvSpPr txBox="1">
            <a:spLocks noChangeArrowheads="1"/>
          </p:cNvSpPr>
          <p:nvPr/>
        </p:nvSpPr>
        <p:spPr bwMode="auto">
          <a:xfrm>
            <a:off x="1641378" y="4677425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4" name="Text Box 31"/>
          <p:cNvSpPr txBox="1">
            <a:spLocks noChangeArrowheads="1"/>
          </p:cNvSpPr>
          <p:nvPr/>
        </p:nvSpPr>
        <p:spPr bwMode="auto">
          <a:xfrm>
            <a:off x="1641378" y="4856767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5" name="Text Box 31"/>
          <p:cNvSpPr txBox="1">
            <a:spLocks noChangeArrowheads="1"/>
          </p:cNvSpPr>
          <p:nvPr/>
        </p:nvSpPr>
        <p:spPr bwMode="auto">
          <a:xfrm>
            <a:off x="1645038" y="5043429"/>
            <a:ext cx="265618" cy="1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Tyr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7" name="Text Box 31"/>
          <p:cNvSpPr txBox="1">
            <a:spLocks noChangeArrowheads="1"/>
          </p:cNvSpPr>
          <p:nvPr/>
        </p:nvSpPr>
        <p:spPr bwMode="auto">
          <a:xfrm>
            <a:off x="1913279" y="5091327"/>
            <a:ext cx="11872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latin typeface="Arial"/>
                <a:ea typeface="Lucida Grande"/>
                <a:cs typeface="Arial"/>
              </a:rPr>
              <a:t>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88" name="Text Box 31"/>
          <p:cNvSpPr txBox="1">
            <a:spLocks noChangeArrowheads="1"/>
          </p:cNvSpPr>
          <p:nvPr/>
        </p:nvSpPr>
        <p:spPr bwMode="auto">
          <a:xfrm>
            <a:off x="2557804" y="5088152"/>
            <a:ext cx="40447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latin typeface="Arial"/>
                <a:ea typeface="Lucida Grande"/>
                <a:cs typeface="Arial"/>
              </a:rPr>
              <a:t>6 ADP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89" name="Text Box 31"/>
          <p:cNvSpPr txBox="1">
            <a:spLocks noChangeArrowheads="1"/>
          </p:cNvSpPr>
          <p:nvPr/>
        </p:nvSpPr>
        <p:spPr bwMode="auto">
          <a:xfrm>
            <a:off x="2119654" y="5088152"/>
            <a:ext cx="404471" cy="15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latin typeface="Arial"/>
                <a:ea typeface="Lucida Grande"/>
                <a:cs typeface="Arial"/>
              </a:rPr>
              <a:t>ATP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 Box 31"/>
          <p:cNvSpPr txBox="1">
            <a:spLocks noChangeArrowheads="1"/>
          </p:cNvSpPr>
          <p:nvPr/>
        </p:nvSpPr>
        <p:spPr bwMode="auto">
          <a:xfrm>
            <a:off x="909978" y="5450102"/>
            <a:ext cx="1730658" cy="84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/>
                <a:ea typeface="Lucida Grande"/>
                <a:cs typeface="Arial"/>
              </a:rPr>
              <a:t>Activated tyrosine</a:t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smtClean="0">
                <a:latin typeface="Arial"/>
                <a:ea typeface="Lucida Grande"/>
                <a:cs typeface="Arial"/>
              </a:rPr>
              <a:t>kinase regions</a:t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smtClean="0">
                <a:latin typeface="Arial"/>
                <a:ea typeface="Lucida Grande"/>
                <a:cs typeface="Arial"/>
              </a:rPr>
              <a:t>(</a:t>
            </a:r>
            <a:r>
              <a:rPr lang="en-US" sz="1300" dirty="0" err="1" smtClean="0">
                <a:latin typeface="Arial"/>
                <a:ea typeface="Lucida Grande"/>
                <a:cs typeface="Arial"/>
              </a:rPr>
              <a:t>unphosphorylated</a:t>
            </a:r>
            <a:r>
              <a:rPr lang="en-US" sz="1300" dirty="0" smtClean="0">
                <a:latin typeface="Arial"/>
                <a:ea typeface="Lucida Grande"/>
                <a:cs typeface="Arial"/>
              </a:rPr>
              <a:t/>
            </a:r>
            <a:br>
              <a:rPr lang="en-US" sz="1300" dirty="0" smtClean="0">
                <a:latin typeface="Arial"/>
                <a:ea typeface="Lucida Grande"/>
                <a:cs typeface="Arial"/>
              </a:rPr>
            </a:br>
            <a:r>
              <a:rPr lang="en-US" sz="1300" dirty="0" smtClean="0">
                <a:latin typeface="Arial"/>
                <a:ea typeface="Lucida Grande"/>
                <a:cs typeface="Arial"/>
              </a:rPr>
              <a:t>dimer)</a:t>
            </a:r>
            <a:endParaRPr lang="en-US" sz="1300" dirty="0">
              <a:latin typeface="Arial"/>
              <a:cs typeface="Arial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467189" y="3149813"/>
            <a:ext cx="224367" cy="233119"/>
            <a:chOff x="5427570" y="327780"/>
            <a:chExt cx="224367" cy="233119"/>
          </a:xfrm>
        </p:grpSpPr>
        <p:sp>
          <p:nvSpPr>
            <p:cNvPr id="92" name="Oval 91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93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4667308" y="3142570"/>
            <a:ext cx="224367" cy="233119"/>
            <a:chOff x="5434290" y="324420"/>
            <a:chExt cx="224367" cy="233119"/>
          </a:xfrm>
        </p:grpSpPr>
        <p:sp>
          <p:nvSpPr>
            <p:cNvPr id="95" name="Oval 94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96" name="Text Box 31"/>
            <p:cNvSpPr txBox="1">
              <a:spLocks noChangeArrowheads="1"/>
            </p:cNvSpPr>
            <p:nvPr/>
          </p:nvSpPr>
          <p:spPr bwMode="auto">
            <a:xfrm>
              <a:off x="5434290" y="32442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692142" y="6393467"/>
            <a:ext cx="224367" cy="233119"/>
            <a:chOff x="5434290" y="324420"/>
            <a:chExt cx="224367" cy="233119"/>
          </a:xfrm>
        </p:grpSpPr>
        <p:sp>
          <p:nvSpPr>
            <p:cNvPr id="98" name="Oval 97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99" name="Text Box 31"/>
            <p:cNvSpPr txBox="1">
              <a:spLocks noChangeArrowheads="1"/>
            </p:cNvSpPr>
            <p:nvPr/>
          </p:nvSpPr>
          <p:spPr bwMode="auto">
            <a:xfrm>
              <a:off x="5434290" y="32442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81924" y="6387768"/>
            <a:ext cx="224367" cy="233119"/>
            <a:chOff x="5434290" y="324420"/>
            <a:chExt cx="224367" cy="233119"/>
          </a:xfrm>
        </p:grpSpPr>
        <p:sp>
          <p:nvSpPr>
            <p:cNvPr id="101" name="Oval 100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02" name="Text Box 31"/>
            <p:cNvSpPr txBox="1">
              <a:spLocks noChangeArrowheads="1"/>
            </p:cNvSpPr>
            <p:nvPr/>
          </p:nvSpPr>
          <p:spPr bwMode="auto">
            <a:xfrm>
              <a:off x="5434290" y="32442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949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caRTK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44" y="661416"/>
            <a:ext cx="6992112" cy="53827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11.8ca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494196" y="3366502"/>
            <a:ext cx="891473" cy="25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err="1" smtClean="0">
                <a:latin typeface="Arial"/>
                <a:cs typeface="Arial"/>
              </a:rPr>
              <a:t>Tyrosines</a:t>
            </a:r>
            <a:endParaRPr lang="en-US" sz="2300" dirty="0">
              <a:latin typeface="Arial"/>
              <a:cs typeface="Arial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292014" y="4875986"/>
            <a:ext cx="1074474" cy="19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/>
                <a:cs typeface="Arial"/>
              </a:rPr>
              <a:t>CYTOPLASM</a:t>
            </a:r>
            <a:endParaRPr lang="en-US" sz="2300" dirty="0">
              <a:latin typeface="Arial"/>
              <a:cs typeface="Arial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766221" y="4372715"/>
            <a:ext cx="3159737" cy="108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/>
                <a:cs typeface="Arial"/>
              </a:rPr>
              <a:t>Receptor tyrosine</a:t>
            </a:r>
            <a:br>
              <a:rPr lang="en-US" sz="2300" dirty="0" smtClean="0">
                <a:latin typeface="Arial"/>
                <a:cs typeface="Arial"/>
              </a:rPr>
            </a:br>
            <a:r>
              <a:rPr lang="en-US" sz="2300" dirty="0" smtClean="0">
                <a:latin typeface="Arial"/>
                <a:cs typeface="Arial"/>
              </a:rPr>
              <a:t>kinase proteins</a:t>
            </a:r>
            <a:br>
              <a:rPr lang="en-US" sz="2300" dirty="0" smtClean="0">
                <a:latin typeface="Arial"/>
                <a:cs typeface="Arial"/>
              </a:rPr>
            </a:br>
            <a:r>
              <a:rPr lang="en-US" sz="2300" dirty="0" smtClean="0">
                <a:latin typeface="Arial"/>
                <a:cs typeface="Arial"/>
              </a:rPr>
              <a:t>(inactive monomers)</a:t>
            </a:r>
            <a:endParaRPr lang="en-US" sz="2300" dirty="0">
              <a:latin typeface="Arial"/>
              <a:cs typeface="Arial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840549" y="1336591"/>
            <a:ext cx="1758889" cy="25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/>
                <a:cs typeface="Arial"/>
              </a:rPr>
              <a:t>Ligand-binding site</a:t>
            </a:r>
            <a:endParaRPr lang="en-US" sz="2300" dirty="0">
              <a:latin typeface="Arial"/>
              <a:cs typeface="Arial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264392" y="1601464"/>
            <a:ext cx="1111074" cy="4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Symbol" charset="2"/>
                <a:cs typeface="Symbol" charset="2"/>
                <a:sym typeface="Symbol"/>
              </a:rPr>
              <a:t></a:t>
            </a:r>
            <a:r>
              <a:rPr lang="en-US" sz="2300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2300" dirty="0" smtClean="0">
                <a:latin typeface="Arial"/>
                <a:ea typeface="Lucida Grande"/>
                <a:cs typeface="Arial"/>
              </a:rPr>
              <a:t>helix in the</a:t>
            </a:r>
            <a:br>
              <a:rPr lang="en-US" sz="2300" dirty="0" smtClean="0">
                <a:latin typeface="Arial"/>
                <a:ea typeface="Lucida Grande"/>
                <a:cs typeface="Arial"/>
              </a:rPr>
            </a:br>
            <a:r>
              <a:rPr lang="en-US" sz="2300" dirty="0" smtClean="0">
                <a:latin typeface="Arial"/>
                <a:ea typeface="Lucida Grande"/>
                <a:cs typeface="Arial"/>
              </a:rPr>
              <a:t>membrane </a:t>
            </a:r>
            <a:endParaRPr lang="en-US" sz="2300" dirty="0">
              <a:latin typeface="Arial"/>
              <a:cs typeface="Arial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248916" y="717015"/>
            <a:ext cx="1111074" cy="4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/>
                <a:ea typeface="Lucida Grande"/>
                <a:cs typeface="Arial"/>
              </a:rPr>
              <a:t>Signaling molecule</a:t>
            </a:r>
            <a:br>
              <a:rPr lang="en-US" sz="2300" dirty="0" smtClean="0">
                <a:latin typeface="Arial"/>
                <a:ea typeface="Lucida Grande"/>
                <a:cs typeface="Arial"/>
              </a:rPr>
            </a:br>
            <a:r>
              <a:rPr lang="en-US" sz="2300" dirty="0" smtClean="0">
                <a:latin typeface="Arial"/>
                <a:ea typeface="Lucida Grande"/>
                <a:cs typeface="Arial"/>
              </a:rPr>
              <a:t>(ligand)</a:t>
            </a:r>
            <a:endParaRPr lang="en-US" sz="2300" dirty="0">
              <a:latin typeface="Arial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5217583" y="1735667"/>
            <a:ext cx="74084" cy="3704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3063875" y="1180042"/>
            <a:ext cx="640292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3127375" y="2100792"/>
            <a:ext cx="894292" cy="460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endCxn id="7" idx="0"/>
          </p:cNvCxnSpPr>
          <p:nvPr/>
        </p:nvCxnSpPr>
        <p:spPr bwMode="auto">
          <a:xfrm>
            <a:off x="5106458" y="4037542"/>
            <a:ext cx="239632" cy="3351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stCxn id="7" idx="0"/>
          </p:cNvCxnSpPr>
          <p:nvPr/>
        </p:nvCxnSpPr>
        <p:spPr bwMode="auto">
          <a:xfrm flipH="1" flipV="1">
            <a:off x="4275668" y="4148667"/>
            <a:ext cx="1070422" cy="22404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3048000" y="3286125"/>
            <a:ext cx="724958" cy="2751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3042708" y="3561292"/>
            <a:ext cx="724959" cy="31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3037417" y="3561292"/>
            <a:ext cx="735541" cy="3598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806657" y="3154834"/>
            <a:ext cx="437262" cy="23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811950" y="3467040"/>
            <a:ext cx="437262" cy="23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822536" y="3784539"/>
            <a:ext cx="437262" cy="23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293617" y="3165417"/>
            <a:ext cx="437262" cy="23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298910" y="3477623"/>
            <a:ext cx="437262" cy="23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309496" y="3795122"/>
            <a:ext cx="437262" cy="23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Tyr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38035" y="5624524"/>
            <a:ext cx="376765" cy="382576"/>
            <a:chOff x="2188308" y="3039634"/>
            <a:chExt cx="289168" cy="293628"/>
          </a:xfrm>
        </p:grpSpPr>
        <p:sp>
          <p:nvSpPr>
            <p:cNvPr id="38" name="Oval 37"/>
            <p:cNvSpPr/>
            <p:nvPr/>
          </p:nvSpPr>
          <p:spPr bwMode="auto">
            <a:xfrm>
              <a:off x="2188308" y="3039634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9" name="Text Box 31"/>
            <p:cNvSpPr txBox="1">
              <a:spLocks noChangeArrowheads="1"/>
            </p:cNvSpPr>
            <p:nvPr/>
          </p:nvSpPr>
          <p:spPr bwMode="auto">
            <a:xfrm>
              <a:off x="2217858" y="3058087"/>
              <a:ext cx="224367" cy="27517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20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75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cbRTK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55320"/>
            <a:ext cx="7010400" cy="53949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11.8cb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237108" y="762002"/>
            <a:ext cx="1649089" cy="19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/>
                <a:ea typeface="Lucida Grande"/>
                <a:cs typeface="Arial"/>
              </a:rPr>
              <a:t>Signaling molecule</a:t>
            </a:r>
            <a:endParaRPr lang="en-US" sz="2300" dirty="0">
              <a:latin typeface="Arial"/>
              <a:cs typeface="Arial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940601" y="4444196"/>
            <a:ext cx="978984" cy="32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/>
                <a:ea typeface="Lucida Grande"/>
                <a:cs typeface="Arial"/>
              </a:rPr>
              <a:t>Dimer</a:t>
            </a:r>
            <a:endParaRPr lang="en-US" sz="2300" dirty="0">
              <a:latin typeface="Arial"/>
              <a:cs typeface="Arial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164581" y="3266914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161140" y="3569781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164582" y="3889857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672089" y="3225611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668648" y="3528478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3672090" y="3848554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38035" y="5624524"/>
            <a:ext cx="376765" cy="382576"/>
            <a:chOff x="2188308" y="3039634"/>
            <a:chExt cx="289168" cy="293628"/>
          </a:xfrm>
        </p:grpSpPr>
        <p:sp>
          <p:nvSpPr>
            <p:cNvPr id="14" name="Oval 13"/>
            <p:cNvSpPr/>
            <p:nvPr/>
          </p:nvSpPr>
          <p:spPr bwMode="auto">
            <a:xfrm>
              <a:off x="2188308" y="3039634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2217858" y="3058087"/>
              <a:ext cx="224367" cy="27517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20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905341" y="3228887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5901900" y="3531754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905342" y="3851830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628120" y="3225442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624679" y="3528309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6628121" y="3848385"/>
            <a:ext cx="701617" cy="1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80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ccRTK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6" y="655320"/>
            <a:ext cx="6998208" cy="53949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11.8cc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38035" y="5624524"/>
            <a:ext cx="376765" cy="382576"/>
            <a:chOff x="2188308" y="3039634"/>
            <a:chExt cx="289168" cy="293628"/>
          </a:xfrm>
        </p:grpSpPr>
        <p:sp>
          <p:nvSpPr>
            <p:cNvPr id="6" name="Oval 5"/>
            <p:cNvSpPr/>
            <p:nvPr/>
          </p:nvSpPr>
          <p:spPr bwMode="auto">
            <a:xfrm>
              <a:off x="2188308" y="3039634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2217858" y="3058087"/>
              <a:ext cx="224367" cy="27517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sz="20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282347" y="3988904"/>
            <a:ext cx="1283947" cy="3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/>
                <a:ea typeface="Lucida Grande"/>
                <a:cs typeface="Arial"/>
              </a:rPr>
              <a:t>Fully activated</a:t>
            </a:r>
            <a:br>
              <a:rPr lang="en-US" sz="2300" dirty="0" smtClean="0">
                <a:latin typeface="Arial"/>
                <a:ea typeface="Lucida Grande"/>
                <a:cs typeface="Arial"/>
              </a:rPr>
            </a:br>
            <a:r>
              <a:rPr lang="en-US" sz="2300" dirty="0" smtClean="0">
                <a:latin typeface="Arial"/>
                <a:ea typeface="Lucida Grande"/>
                <a:cs typeface="Arial"/>
              </a:rPr>
              <a:t>receptor tyrosine</a:t>
            </a:r>
            <a:br>
              <a:rPr lang="en-US" sz="2300" dirty="0" smtClean="0">
                <a:latin typeface="Arial"/>
                <a:ea typeface="Lucida Grande"/>
                <a:cs typeface="Arial"/>
              </a:rPr>
            </a:br>
            <a:r>
              <a:rPr lang="en-US" sz="2300" dirty="0" smtClean="0">
                <a:latin typeface="Arial"/>
                <a:ea typeface="Lucida Grande"/>
                <a:cs typeface="Arial"/>
              </a:rPr>
              <a:t>kinase (</a:t>
            </a:r>
            <a:r>
              <a:rPr lang="en-US" sz="2300" dirty="0" err="1" smtClean="0">
                <a:latin typeface="Arial"/>
                <a:ea typeface="Lucida Grande"/>
                <a:cs typeface="Arial"/>
              </a:rPr>
              <a:t>phos</a:t>
            </a:r>
            <a:r>
              <a:rPr lang="en-US" sz="2300" dirty="0" smtClean="0">
                <a:latin typeface="Arial"/>
                <a:ea typeface="Lucida Grande"/>
                <a:cs typeface="Arial"/>
              </a:rPr>
              <a:t>-</a:t>
            </a:r>
            <a:br>
              <a:rPr lang="en-US" sz="2300" dirty="0" smtClean="0">
                <a:latin typeface="Arial"/>
                <a:ea typeface="Lucida Grande"/>
                <a:cs typeface="Arial"/>
              </a:rPr>
            </a:br>
            <a:r>
              <a:rPr lang="en-US" sz="2300" dirty="0" err="1" smtClean="0">
                <a:latin typeface="Arial"/>
                <a:ea typeface="Lucida Grande"/>
                <a:cs typeface="Arial"/>
              </a:rPr>
              <a:t>phorylated</a:t>
            </a:r>
            <a:r>
              <a:rPr lang="en-US" sz="2300" dirty="0" smtClean="0">
                <a:latin typeface="Arial"/>
                <a:ea typeface="Lucida Grande"/>
                <a:cs typeface="Arial"/>
              </a:rPr>
              <a:t> dimer)</a:t>
            </a:r>
            <a:endParaRPr lang="en-US" sz="2300" dirty="0">
              <a:latin typeface="Arial"/>
              <a:cs typeface="Arial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608664" y="3410833"/>
            <a:ext cx="201203" cy="36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6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714945" y="3393808"/>
            <a:ext cx="882969" cy="28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/>
                <a:ea typeface="Lucida Grande"/>
                <a:cs typeface="Arial"/>
              </a:rPr>
              <a:t>6 ADP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985127" y="3396277"/>
            <a:ext cx="550652" cy="2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latin typeface="Arial"/>
                <a:ea typeface="Lucida Grande"/>
                <a:cs typeface="Arial"/>
              </a:rPr>
              <a:t>ATP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850689" y="3980322"/>
            <a:ext cx="1283947" cy="3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/>
                <a:ea typeface="Lucida Grande"/>
                <a:cs typeface="Arial"/>
              </a:rPr>
              <a:t>Activated tyrosine</a:t>
            </a:r>
            <a:br>
              <a:rPr lang="en-US" sz="2300" dirty="0" smtClean="0">
                <a:latin typeface="Arial"/>
                <a:ea typeface="Lucida Grande"/>
                <a:cs typeface="Arial"/>
              </a:rPr>
            </a:br>
            <a:r>
              <a:rPr lang="en-US" sz="2300" dirty="0" smtClean="0">
                <a:latin typeface="Arial"/>
                <a:ea typeface="Lucida Grande"/>
                <a:cs typeface="Arial"/>
              </a:rPr>
              <a:t>kinase regions</a:t>
            </a:r>
            <a:br>
              <a:rPr lang="en-US" sz="2300" dirty="0" smtClean="0">
                <a:latin typeface="Arial"/>
                <a:ea typeface="Lucida Grande"/>
                <a:cs typeface="Arial"/>
              </a:rPr>
            </a:br>
            <a:r>
              <a:rPr lang="en-US" sz="2300" dirty="0" smtClean="0">
                <a:latin typeface="Arial"/>
                <a:ea typeface="Lucida Grande"/>
                <a:cs typeface="Arial"/>
              </a:rPr>
              <a:t>(</a:t>
            </a:r>
            <a:r>
              <a:rPr lang="en-US" sz="2300" dirty="0" err="1" smtClean="0">
                <a:latin typeface="Arial"/>
                <a:ea typeface="Lucida Grande"/>
                <a:cs typeface="Arial"/>
              </a:rPr>
              <a:t>unphosphorylated</a:t>
            </a:r>
            <a:r>
              <a:rPr lang="en-US" sz="2300" dirty="0" smtClean="0">
                <a:latin typeface="Arial"/>
                <a:ea typeface="Lucida Grande"/>
                <a:cs typeface="Arial"/>
              </a:rPr>
              <a:t/>
            </a:r>
            <a:br>
              <a:rPr lang="en-US" sz="2300" dirty="0" smtClean="0">
                <a:latin typeface="Arial"/>
                <a:ea typeface="Lucida Grande"/>
                <a:cs typeface="Arial"/>
              </a:rPr>
            </a:br>
            <a:r>
              <a:rPr lang="en-US" sz="2300" dirty="0" smtClean="0">
                <a:latin typeface="Arial"/>
                <a:ea typeface="Lucida Grande"/>
                <a:cs typeface="Arial"/>
              </a:rPr>
              <a:t>dimer)</a:t>
            </a:r>
            <a:endParaRPr lang="en-US" sz="2300" dirty="0">
              <a:latin typeface="Arial"/>
              <a:cs typeface="Arial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387305" y="2688599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2393623" y="2991889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399941" y="3307815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101260" y="2682279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107578" y="2985569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113896" y="3301495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862309" y="2675961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5868627" y="2979251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874945" y="3295177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6532344" y="2711215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6538662" y="3014505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6544980" y="3330431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649061" y="2679927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649061" y="2987370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649061" y="3291153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922734" y="2734828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922734" y="3042271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6922734" y="3346054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57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cdRTK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" y="661416"/>
            <a:ext cx="6986016" cy="53827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11.8cd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38035" y="5624519"/>
            <a:ext cx="376765" cy="386440"/>
            <a:chOff x="2188308" y="3039634"/>
            <a:chExt cx="289168" cy="296594"/>
          </a:xfrm>
        </p:grpSpPr>
        <p:sp>
          <p:nvSpPr>
            <p:cNvPr id="6" name="Oval 5"/>
            <p:cNvSpPr/>
            <p:nvPr/>
          </p:nvSpPr>
          <p:spPr bwMode="auto">
            <a:xfrm>
              <a:off x="2188308" y="3039634"/>
              <a:ext cx="289168" cy="293628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2211692" y="3061057"/>
              <a:ext cx="224367" cy="27517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4</a:t>
              </a:r>
              <a:endParaRPr lang="en-US" sz="20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722941" y="2628632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729259" y="2931922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735577" y="3247848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509693" y="2632598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509693" y="2940041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509693" y="3243824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393411" y="2636520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3399729" y="2939810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406047" y="3255736"/>
            <a:ext cx="550652" cy="2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Tyr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755978" y="2632598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755978" y="2940041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3755978" y="3243824"/>
            <a:ext cx="221546" cy="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/>
                <a:ea typeface="Lucida Grande"/>
                <a:cs typeface="Arial"/>
              </a:rPr>
              <a:t>P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4196341" y="1561909"/>
            <a:ext cx="260299" cy="8440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4314659" y="1554020"/>
            <a:ext cx="141981" cy="192477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4124776" y="844479"/>
            <a:ext cx="1283947" cy="3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/>
                <a:ea typeface="Lucida Grande"/>
                <a:cs typeface="Arial"/>
              </a:rPr>
              <a:t>Activated relay</a:t>
            </a:r>
            <a:br>
              <a:rPr lang="en-US" sz="2200" dirty="0" smtClean="0">
                <a:latin typeface="Arial"/>
                <a:ea typeface="Lucida Grande"/>
                <a:cs typeface="Arial"/>
              </a:rPr>
            </a:br>
            <a:r>
              <a:rPr lang="en-US" sz="2200" dirty="0" smtClean="0">
                <a:latin typeface="Arial"/>
                <a:ea typeface="Lucida Grande"/>
                <a:cs typeface="Arial"/>
              </a:rPr>
              <a:t>proteins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166869" y="4625614"/>
            <a:ext cx="1283947" cy="3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/>
                <a:ea typeface="Lucida Grande"/>
                <a:cs typeface="Arial"/>
              </a:rPr>
              <a:t>Inactive</a:t>
            </a:r>
            <a:br>
              <a:rPr lang="en-US" sz="2200" dirty="0" smtClean="0">
                <a:latin typeface="Arial"/>
                <a:ea typeface="Lucida Grande"/>
                <a:cs typeface="Arial"/>
              </a:rPr>
            </a:br>
            <a:r>
              <a:rPr lang="en-US" sz="2200" dirty="0" smtClean="0">
                <a:latin typeface="Arial"/>
                <a:ea typeface="Lucida Grande"/>
                <a:cs typeface="Arial"/>
              </a:rPr>
              <a:t>relay proteins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739757" y="2310775"/>
            <a:ext cx="931522" cy="41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/>
                <a:ea typeface="Lucida Grande"/>
                <a:cs typeface="Arial"/>
              </a:rPr>
              <a:t>Cellular</a:t>
            </a:r>
            <a:br>
              <a:rPr lang="en-US" sz="2200" dirty="0" smtClean="0">
                <a:latin typeface="Arial"/>
                <a:ea typeface="Lucida Grande"/>
                <a:cs typeface="Arial"/>
              </a:rPr>
            </a:br>
            <a:r>
              <a:rPr lang="en-US" sz="2200" dirty="0" smtClean="0">
                <a:latin typeface="Arial"/>
                <a:ea typeface="Lucida Grande"/>
                <a:cs typeface="Arial"/>
              </a:rPr>
              <a:t>response 1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741295" y="3191070"/>
            <a:ext cx="931522" cy="41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/>
                <a:ea typeface="Lucida Grande"/>
                <a:cs typeface="Arial"/>
              </a:rPr>
              <a:t>Cellular</a:t>
            </a:r>
            <a:br>
              <a:rPr lang="en-US" sz="2200" dirty="0" smtClean="0">
                <a:latin typeface="Arial"/>
                <a:ea typeface="Lucida Grande"/>
                <a:cs typeface="Arial"/>
              </a:rPr>
            </a:br>
            <a:r>
              <a:rPr lang="en-US" sz="2200" dirty="0" smtClean="0">
                <a:latin typeface="Arial"/>
                <a:ea typeface="Lucida Grande"/>
                <a:cs typeface="Arial"/>
              </a:rPr>
              <a:t>response 2</a:t>
            </a: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96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dIonChannelRecept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65048"/>
            <a:ext cx="8546592" cy="517550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11.8d-1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590388" y="1281597"/>
            <a:ext cx="180593" cy="1165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2423448" y="1473836"/>
            <a:ext cx="0" cy="4077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885672" y="2703004"/>
            <a:ext cx="168942" cy="4194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998179" y="2592321"/>
            <a:ext cx="157291" cy="5883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1"/>
          <p:cNvGrpSpPr/>
          <p:nvPr/>
        </p:nvGrpSpPr>
        <p:grpSpPr>
          <a:xfrm>
            <a:off x="343642" y="832187"/>
            <a:ext cx="255603" cy="267544"/>
            <a:chOff x="867980" y="896877"/>
            <a:chExt cx="255603" cy="267544"/>
          </a:xfrm>
        </p:grpSpPr>
        <p:sp>
          <p:nvSpPr>
            <p:cNvPr id="14" name="Oval 13"/>
            <p:cNvSpPr/>
            <p:nvPr/>
          </p:nvSpPr>
          <p:spPr bwMode="auto">
            <a:xfrm>
              <a:off x="867980" y="896877"/>
              <a:ext cx="255603" cy="267544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 flipH="1">
              <a:off x="909080" y="913430"/>
              <a:ext cx="156621" cy="21013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279873" y="1089998"/>
            <a:ext cx="546157" cy="26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Ions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209917" y="3059613"/>
            <a:ext cx="1159615" cy="4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Plasma</a:t>
            </a:r>
          </a:p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membrane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761473" y="3178008"/>
            <a:ext cx="2327335" cy="4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Ligand-gated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ion channel receptor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2074485" y="987753"/>
            <a:ext cx="712976" cy="5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latin typeface="Arial"/>
                <a:ea typeface="Lucida Grande"/>
                <a:cs typeface="Arial"/>
              </a:rPr>
              <a:t>Gate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closed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707659" y="1326788"/>
            <a:ext cx="1051991" cy="79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Signaling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molecule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(ligand)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06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_02MatingYeastCells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88" y="134112"/>
            <a:ext cx="5602224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11.2-1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398574" y="2084093"/>
            <a:ext cx="1405060" cy="8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700" dirty="0" smtClean="0">
                <a:latin typeface="Arial" charset="0"/>
              </a:rPr>
              <a:t>Yeast cell,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mating type </a:t>
            </a:r>
            <a:r>
              <a:rPr lang="en-US" sz="1700" dirty="0" smtClean="0">
                <a:latin typeface="Arial Black" panose="020B0A04020102020204" pitchFamily="34" charset="0"/>
              </a:rPr>
              <a:t>a</a:t>
            </a:r>
            <a:endParaRPr lang="en-US" sz="1700" dirty="0">
              <a:latin typeface="Arial Black" panose="020B0A04020102020204" pitchFamily="34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148185" y="266920"/>
            <a:ext cx="1127162" cy="8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700" dirty="0" smtClean="0">
                <a:latin typeface="Arial" charset="0"/>
              </a:rPr>
              <a:t>Exchange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of mating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factors</a:t>
            </a:r>
            <a:endParaRPr lang="en-US" sz="17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140127" y="176044"/>
            <a:ext cx="1135686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Receptor</a:t>
            </a:r>
            <a:endParaRPr lang="en-US" sz="17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776714" y="141952"/>
            <a:ext cx="1135686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>
                <a:latin typeface="Arial Black" panose="020B0A04020102020204" pitchFamily="34" charset="0"/>
                <a:sym typeface="Symbol" panose="05050102010706020507" pitchFamily="18" charset="2"/>
              </a:rPr>
              <a:t>α</a:t>
            </a:r>
            <a:r>
              <a:rPr lang="en-US" sz="1700" dirty="0" smtClean="0">
                <a:latin typeface="Arial" charset="0"/>
                <a:sym typeface="Symbol" panose="05050102010706020507" pitchFamily="18" charset="2"/>
              </a:rPr>
              <a:t> </a:t>
            </a:r>
            <a:r>
              <a:rPr lang="en-US" sz="1700" dirty="0" smtClean="0">
                <a:latin typeface="Arial" charset="0"/>
              </a:rPr>
              <a:t>factor</a:t>
            </a:r>
            <a:endParaRPr lang="en-US" sz="17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909892" y="2127245"/>
            <a:ext cx="921763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 Black" panose="020B0A04020102020204" pitchFamily="34" charset="0"/>
              </a:rPr>
              <a:t>a</a:t>
            </a:r>
            <a:r>
              <a:rPr lang="en-US" sz="1700" dirty="0" smtClean="0">
                <a:latin typeface="Arial" charset="0"/>
              </a:rPr>
              <a:t> factor</a:t>
            </a:r>
            <a:endParaRPr lang="en-US" sz="17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830610" y="2105593"/>
            <a:ext cx="1531903" cy="8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700" dirty="0" smtClean="0">
                <a:latin typeface="Arial" charset="0"/>
              </a:rPr>
              <a:t>Yeast cell,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mating type </a:t>
            </a:r>
            <a:r>
              <a:rPr lang="en-US" sz="1800" dirty="0">
                <a:latin typeface="Arial Black" panose="020B0A04020102020204" pitchFamily="34" charset="0"/>
                <a:sym typeface="Symbol" panose="05050102010706020507" pitchFamily="18" charset="2"/>
              </a:rPr>
              <a:t>α</a:t>
            </a:r>
            <a:endParaRPr lang="en-US" sz="1800" dirty="0">
              <a:latin typeface="Arial Black" panose="020B0A04020102020204" pitchFamily="34" charset="0"/>
              <a:cs typeface="Symbol" charset="2"/>
            </a:endParaRPr>
          </a:p>
          <a:p>
            <a:pPr algn="ctr">
              <a:lnSpc>
                <a:spcPct val="110000"/>
              </a:lnSpc>
            </a:pPr>
            <a:endParaRPr lang="en-US" sz="1700" dirty="0">
              <a:latin typeface="Symbol" charset="2"/>
              <a:cs typeface="Symbol" charset="2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083416" y="1096471"/>
            <a:ext cx="349031" cy="3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 Black" panose="020B0A04020102020204" pitchFamily="34" charset="0"/>
              </a:rPr>
              <a:t>a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440745" y="1096471"/>
            <a:ext cx="349031" cy="3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>
                <a:latin typeface="Arial Black" panose="020B0A04020102020204" pitchFamily="34" charset="0"/>
                <a:sym typeface="Symbol" panose="05050102010706020507" pitchFamily="18" charset="2"/>
              </a:rPr>
              <a:t>α</a:t>
            </a:r>
            <a:endParaRPr lang="en-US" sz="2000" dirty="0">
              <a:latin typeface="Arial Black" panose="020B0A04020102020204" pitchFamily="34" charset="0"/>
              <a:cs typeface="Symbol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2859" y="281788"/>
            <a:ext cx="306291" cy="318238"/>
            <a:chOff x="665259" y="986638"/>
            <a:chExt cx="306291" cy="318238"/>
          </a:xfrm>
        </p:grpSpPr>
        <p:sp>
          <p:nvSpPr>
            <p:cNvPr id="14" name="Oval 13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665259" y="986638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7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 bwMode="auto">
          <a:xfrm>
            <a:off x="4606370" y="433726"/>
            <a:ext cx="143430" cy="3346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5537200" y="336550"/>
            <a:ext cx="196850" cy="994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>
            <a:off x="5211735" y="1940791"/>
            <a:ext cx="84165" cy="1928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2879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dIonChannelRecept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65048"/>
            <a:ext cx="8546592" cy="517550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11.8d-2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1590388" y="1281597"/>
            <a:ext cx="180593" cy="1165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2423448" y="1473836"/>
            <a:ext cx="0" cy="4077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885672" y="2703004"/>
            <a:ext cx="168942" cy="4194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1998179" y="2592321"/>
            <a:ext cx="157291" cy="5883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oup 9"/>
          <p:cNvGrpSpPr/>
          <p:nvPr/>
        </p:nvGrpSpPr>
        <p:grpSpPr>
          <a:xfrm>
            <a:off x="343642" y="832187"/>
            <a:ext cx="255603" cy="267544"/>
            <a:chOff x="867980" y="896877"/>
            <a:chExt cx="255603" cy="267544"/>
          </a:xfrm>
        </p:grpSpPr>
        <p:sp>
          <p:nvSpPr>
            <p:cNvPr id="11" name="Oval 10"/>
            <p:cNvSpPr/>
            <p:nvPr/>
          </p:nvSpPr>
          <p:spPr bwMode="auto">
            <a:xfrm>
              <a:off x="867980" y="896877"/>
              <a:ext cx="255603" cy="267544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2" name="Text Box 31"/>
            <p:cNvSpPr txBox="1">
              <a:spLocks noChangeArrowheads="1"/>
            </p:cNvSpPr>
            <p:nvPr/>
          </p:nvSpPr>
          <p:spPr bwMode="auto">
            <a:xfrm flipH="1">
              <a:off x="909080" y="913430"/>
              <a:ext cx="156621" cy="21013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279873" y="1089998"/>
            <a:ext cx="546157" cy="26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Ions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209917" y="3059613"/>
            <a:ext cx="1159615" cy="4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Plasma</a:t>
            </a:r>
          </a:p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membrane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761473" y="3178008"/>
            <a:ext cx="2327335" cy="4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Ligand-gated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ion channel receptor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074485" y="987753"/>
            <a:ext cx="712976" cy="5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latin typeface="Arial"/>
                <a:ea typeface="Lucida Grande"/>
                <a:cs typeface="Arial"/>
              </a:rPr>
              <a:t>Gate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closed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07659" y="1326788"/>
            <a:ext cx="1051991" cy="79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Signaling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molecule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(ligand)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160398" y="899538"/>
            <a:ext cx="546157" cy="26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Gate open</a:t>
            </a:r>
            <a:endParaRPr lang="en-US" sz="1700" dirty="0">
              <a:latin typeface="Arial"/>
              <a:cs typeface="Arial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105997" y="1137656"/>
            <a:ext cx="239938" cy="2689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" name="Group 20"/>
          <p:cNvGrpSpPr/>
          <p:nvPr/>
        </p:nvGrpSpPr>
        <p:grpSpPr>
          <a:xfrm>
            <a:off x="4695613" y="823913"/>
            <a:ext cx="255603" cy="267544"/>
            <a:chOff x="867980" y="896877"/>
            <a:chExt cx="255603" cy="267544"/>
          </a:xfrm>
        </p:grpSpPr>
        <p:sp>
          <p:nvSpPr>
            <p:cNvPr id="22" name="Oval 21"/>
            <p:cNvSpPr/>
            <p:nvPr/>
          </p:nvSpPr>
          <p:spPr bwMode="auto">
            <a:xfrm>
              <a:off x="867980" y="896877"/>
              <a:ext cx="255603" cy="267544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 flipH="1">
              <a:off x="909080" y="913430"/>
              <a:ext cx="156621" cy="21013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7652898" y="2956190"/>
            <a:ext cx="1159615" cy="4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Cellular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response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60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8dIonChannelRecept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65048"/>
            <a:ext cx="8546592" cy="517550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11.8d-3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1590388" y="1281597"/>
            <a:ext cx="180593" cy="1165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2423448" y="1473836"/>
            <a:ext cx="0" cy="4077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885672" y="2703004"/>
            <a:ext cx="168942" cy="4194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1998179" y="2592321"/>
            <a:ext cx="157291" cy="5883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oup 9"/>
          <p:cNvGrpSpPr/>
          <p:nvPr/>
        </p:nvGrpSpPr>
        <p:grpSpPr>
          <a:xfrm>
            <a:off x="343642" y="832187"/>
            <a:ext cx="255603" cy="267544"/>
            <a:chOff x="867980" y="896877"/>
            <a:chExt cx="255603" cy="267544"/>
          </a:xfrm>
        </p:grpSpPr>
        <p:sp>
          <p:nvSpPr>
            <p:cNvPr id="11" name="Oval 10"/>
            <p:cNvSpPr/>
            <p:nvPr/>
          </p:nvSpPr>
          <p:spPr bwMode="auto">
            <a:xfrm>
              <a:off x="867980" y="896877"/>
              <a:ext cx="255603" cy="267544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2" name="Text Box 31"/>
            <p:cNvSpPr txBox="1">
              <a:spLocks noChangeArrowheads="1"/>
            </p:cNvSpPr>
            <p:nvPr/>
          </p:nvSpPr>
          <p:spPr bwMode="auto">
            <a:xfrm flipH="1">
              <a:off x="909080" y="913430"/>
              <a:ext cx="156621" cy="21013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279873" y="1089998"/>
            <a:ext cx="546157" cy="26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Ions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209917" y="3059613"/>
            <a:ext cx="1159615" cy="4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Plasma</a:t>
            </a:r>
          </a:p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membrane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761473" y="3178008"/>
            <a:ext cx="2327335" cy="4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Ligand-gated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ion channel receptor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074485" y="987753"/>
            <a:ext cx="712976" cy="5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latin typeface="Arial"/>
                <a:ea typeface="Lucida Grande"/>
                <a:cs typeface="Arial"/>
              </a:rPr>
              <a:t>Gate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closed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07659" y="1326788"/>
            <a:ext cx="1051991" cy="79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Signaling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molecule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(ligand)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160398" y="899538"/>
            <a:ext cx="546157" cy="26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Gate open</a:t>
            </a:r>
            <a:endParaRPr lang="en-US" sz="1700" dirty="0">
              <a:latin typeface="Arial"/>
              <a:cs typeface="Arial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105997" y="1137656"/>
            <a:ext cx="239938" cy="2689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0" name="Group 19"/>
          <p:cNvGrpSpPr/>
          <p:nvPr/>
        </p:nvGrpSpPr>
        <p:grpSpPr>
          <a:xfrm>
            <a:off x="4695613" y="823913"/>
            <a:ext cx="255603" cy="267544"/>
            <a:chOff x="867980" y="896877"/>
            <a:chExt cx="255603" cy="267544"/>
          </a:xfrm>
        </p:grpSpPr>
        <p:sp>
          <p:nvSpPr>
            <p:cNvPr id="21" name="Oval 20"/>
            <p:cNvSpPr/>
            <p:nvPr/>
          </p:nvSpPr>
          <p:spPr bwMode="auto">
            <a:xfrm>
              <a:off x="867980" y="896877"/>
              <a:ext cx="255603" cy="267544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 flipH="1">
              <a:off x="909080" y="913430"/>
              <a:ext cx="156621" cy="21013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7652898" y="2956190"/>
            <a:ext cx="1159615" cy="4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Cellular</a:t>
            </a:r>
            <a:br>
              <a:rPr lang="en-US" sz="1700" dirty="0" smtClean="0">
                <a:latin typeface="Arial"/>
                <a:ea typeface="Lucida Grande"/>
                <a:cs typeface="Arial"/>
              </a:rPr>
            </a:br>
            <a:r>
              <a:rPr lang="en-US" sz="1700" dirty="0" smtClean="0">
                <a:latin typeface="Arial"/>
                <a:ea typeface="Lucida Grande"/>
                <a:cs typeface="Arial"/>
              </a:rPr>
              <a:t>response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4311230" y="4099639"/>
            <a:ext cx="546157" cy="26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/>
                <a:ea typeface="Lucida Grande"/>
                <a:cs typeface="Arial"/>
              </a:rPr>
              <a:t>Gate closed</a:t>
            </a:r>
            <a:endParaRPr lang="en-US" sz="1700" dirty="0">
              <a:latin typeface="Arial"/>
              <a:cs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506861" y="4040653"/>
            <a:ext cx="255603" cy="267544"/>
            <a:chOff x="867980" y="896877"/>
            <a:chExt cx="255603" cy="267544"/>
          </a:xfrm>
        </p:grpSpPr>
        <p:sp>
          <p:nvSpPr>
            <p:cNvPr id="26" name="Oval 25"/>
            <p:cNvSpPr/>
            <p:nvPr/>
          </p:nvSpPr>
          <p:spPr bwMode="auto">
            <a:xfrm>
              <a:off x="867980" y="896877"/>
              <a:ext cx="255603" cy="267544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 flipH="1">
              <a:off x="909080" y="913430"/>
              <a:ext cx="156621" cy="21013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 bwMode="auto">
          <a:xfrm flipV="1">
            <a:off x="4585993" y="4373525"/>
            <a:ext cx="386027" cy="4902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1388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9_SteroidHormon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4112"/>
            <a:ext cx="3352800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11.9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2931385" y="188935"/>
            <a:ext cx="1380765" cy="51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Hormone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(aldosterone)</a:t>
            </a:r>
            <a:endParaRPr lang="en-US" sz="1500" dirty="0"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863067" y="338011"/>
            <a:ext cx="318703" cy="241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5842889" y="1482419"/>
            <a:ext cx="202811" cy="1158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021987" y="2052209"/>
            <a:ext cx="173838" cy="2221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5504870" y="5480606"/>
            <a:ext cx="96577" cy="2848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250089" y="1767928"/>
            <a:ext cx="907538" cy="4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Receptor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</a:t>
            </a:r>
            <a:endParaRPr lang="en-US" sz="150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133334" y="1565121"/>
            <a:ext cx="907538" cy="4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Plasma</a:t>
            </a:r>
          </a:p>
          <a:p>
            <a:r>
              <a:rPr lang="en-US" sz="1500" dirty="0" smtClean="0">
                <a:latin typeface="Arial" charset="0"/>
              </a:rPr>
              <a:t>membrane</a:t>
            </a:r>
            <a:endParaRPr lang="en-US" sz="150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171964" y="2274942"/>
            <a:ext cx="936509" cy="6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Hormone-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receptor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complex</a:t>
            </a:r>
            <a:endParaRPr lang="en-US" sz="15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973982" y="193759"/>
            <a:ext cx="936509" cy="6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EXTRA-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CELLULAR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FLUID</a:t>
            </a:r>
            <a:endParaRPr lang="en-US" sz="150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433154" y="4346469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DNA</a:t>
            </a:r>
            <a:endParaRPr lang="en-US" sz="150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124541" y="4684477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mRNA</a:t>
            </a:r>
            <a:endParaRPr lang="en-US" sz="150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3134199" y="5413613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NUCLEUS</a:t>
            </a:r>
            <a:endParaRPr lang="en-US" sz="150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5413408" y="5003169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New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</a:t>
            </a:r>
            <a:endParaRPr lang="en-US" sz="150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170624" y="6221586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CYTOPLASM</a:t>
            </a:r>
            <a:endParaRPr 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4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9aSteroidHormon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16" y="1365504"/>
            <a:ext cx="4468368" cy="397459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11.9a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364882" y="1431496"/>
            <a:ext cx="1380765" cy="53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Hormone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(aldosterone)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784094" y="3540400"/>
            <a:ext cx="907538" cy="4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Receptor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protein</a:t>
            </a:r>
            <a:endParaRPr lang="en-US" sz="20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299203" y="3077935"/>
            <a:ext cx="907538" cy="4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Plasma</a:t>
            </a:r>
          </a:p>
          <a:p>
            <a:r>
              <a:rPr lang="en-US" sz="2000" dirty="0" smtClean="0">
                <a:latin typeface="Arial" charset="0"/>
              </a:rPr>
              <a:t>membrane</a:t>
            </a:r>
            <a:endParaRPr lang="en-US" sz="20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400677" y="3792067"/>
            <a:ext cx="936509" cy="6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Hormone-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receptor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complex</a:t>
            </a:r>
            <a:endParaRPr lang="en-US" sz="20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083626" y="1408912"/>
            <a:ext cx="936509" cy="6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EXTRA-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CELLULAR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FLUID</a:t>
            </a:r>
            <a:endParaRPr lang="en-US" sz="20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649930" y="4856308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NUCLEUS</a:t>
            </a:r>
            <a:endParaRPr lang="en-US" sz="200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016328" y="4842008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CYTOPLASM</a:t>
            </a:r>
            <a:endParaRPr lang="en-US" sz="2000" dirty="0"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 flipV="1">
            <a:off x="3616286" y="1621898"/>
            <a:ext cx="402943" cy="357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6329775" y="3167291"/>
            <a:ext cx="209122" cy="612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166851" y="3932337"/>
            <a:ext cx="219323" cy="357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6194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9bSteroidHormon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56" y="966216"/>
            <a:ext cx="4285488" cy="47731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11.9b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17525" y="1109010"/>
            <a:ext cx="936509" cy="6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Hormone-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receptor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complex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290512" y="2735930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DNA</a:t>
            </a:r>
            <a:endParaRPr lang="en-US" sz="20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503361" y="3202780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mRNA</a:t>
            </a:r>
            <a:endParaRPr lang="en-US" sz="20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545230" y="4185004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NUCLEUS</a:t>
            </a:r>
            <a:endParaRPr lang="en-US" sz="20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615867" y="3622705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New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protein</a:t>
            </a:r>
            <a:endParaRPr lang="en-US" sz="20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581653" y="5264463"/>
            <a:ext cx="637122" cy="1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CYTOPLASM</a:t>
            </a:r>
            <a:endParaRPr lang="en-US" sz="2000" dirty="0"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3883525" y="1302232"/>
            <a:ext cx="253074" cy="7822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719458" y="4279420"/>
            <a:ext cx="147242" cy="3589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9334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11.10</a:t>
            </a:r>
            <a:endParaRPr lang="en-US" sz="1200" dirty="0">
              <a:latin typeface="Arial" charset="0"/>
            </a:endParaRPr>
          </a:p>
        </p:txBody>
      </p:sp>
      <p:pic>
        <p:nvPicPr>
          <p:cNvPr id="30" name="Picture 29" descr="11_10_PhosCascad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"/>
          <a:stretch/>
        </p:blipFill>
        <p:spPr>
          <a:xfrm>
            <a:off x="389418" y="265935"/>
            <a:ext cx="8382839" cy="6293737"/>
          </a:xfrm>
          <a:prstGeom prst="rect">
            <a:avLst/>
          </a:prstGeom>
        </p:spPr>
      </p:pic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2688803" y="323977"/>
            <a:ext cx="2466269" cy="2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Signaling molecule</a:t>
            </a:r>
            <a:endParaRPr lang="en-US" sz="1700" dirty="0"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413377" y="483304"/>
            <a:ext cx="2242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943138" y="1131051"/>
            <a:ext cx="233563" cy="19307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509917" y="1430011"/>
            <a:ext cx="242905" cy="1525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ight Brace 28"/>
          <p:cNvSpPr/>
          <p:nvPr/>
        </p:nvSpPr>
        <p:spPr bwMode="auto">
          <a:xfrm rot="19300255">
            <a:off x="5475154" y="1316688"/>
            <a:ext cx="190368" cy="4221223"/>
          </a:xfrm>
          <a:prstGeom prst="rightBrace">
            <a:avLst>
              <a:gd name="adj1" fmla="val 107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786125" y="1245297"/>
            <a:ext cx="1884329" cy="48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Activated relay</a:t>
            </a:r>
          </a:p>
          <a:p>
            <a:r>
              <a:rPr lang="en-US" sz="1700" dirty="0" smtClean="0">
                <a:latin typeface="Arial" charset="0"/>
              </a:rPr>
              <a:t>molecule</a:t>
            </a:r>
            <a:endParaRPr lang="en-US" sz="1700" dirty="0"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160463" y="1290713"/>
            <a:ext cx="1025098" cy="2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Receptor</a:t>
            </a:r>
            <a:endParaRPr lang="en-US" sz="1700" dirty="0"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712797" y="1984947"/>
            <a:ext cx="1083490" cy="52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Inactive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protein kinase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1</a:t>
            </a:r>
            <a:endParaRPr lang="en-US" sz="1100" dirty="0"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789799" y="3107399"/>
            <a:ext cx="1083490" cy="52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Inactive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protein kinase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2</a:t>
            </a:r>
            <a:endParaRPr lang="en-US" sz="1100" dirty="0"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2866801" y="4275268"/>
            <a:ext cx="1083490" cy="48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Inactive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protein kinase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3</a:t>
            </a:r>
            <a:endParaRPr lang="en-US" sz="1100" dirty="0"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3074416" y="2315842"/>
            <a:ext cx="1083490" cy="52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Active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protein 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kinase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1</a:t>
            </a:r>
            <a:endParaRPr lang="en-US" sz="1100" dirty="0"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4397959" y="3483713"/>
            <a:ext cx="681238" cy="6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Active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protein 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kinase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2</a:t>
            </a:r>
            <a:endParaRPr lang="en-US" sz="1100" dirty="0"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436036" y="4619141"/>
            <a:ext cx="674745" cy="65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Active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protein 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kinase</a:t>
            </a:r>
            <a:br>
              <a:rPr lang="en-US" sz="1100" dirty="0" smtClean="0">
                <a:latin typeface="Arial" charset="0"/>
              </a:rPr>
            </a:br>
            <a:r>
              <a:rPr lang="en-US" sz="1100" dirty="0" smtClean="0">
                <a:latin typeface="Arial" charset="0"/>
              </a:rPr>
              <a:t>3</a:t>
            </a:r>
            <a:endParaRPr lang="en-US" sz="1100" dirty="0"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6610358" y="5884331"/>
            <a:ext cx="512546" cy="33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 charset="0"/>
              </a:rPr>
              <a:t>Active</a:t>
            </a:r>
            <a:br>
              <a:rPr lang="en-US" sz="11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100" dirty="0" smtClean="0">
                <a:solidFill>
                  <a:schemeClr val="bg1"/>
                </a:solidFill>
                <a:latin typeface="Arial" charset="0"/>
              </a:rPr>
              <a:t>protein </a:t>
            </a:r>
            <a:endParaRPr lang="en-US" sz="11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4261715" y="5397721"/>
            <a:ext cx="596890" cy="36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 charset="0"/>
              </a:rPr>
              <a:t>Inactive</a:t>
            </a:r>
            <a:br>
              <a:rPr lang="en-US" sz="11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100" dirty="0" smtClean="0">
                <a:solidFill>
                  <a:schemeClr val="bg1"/>
                </a:solidFill>
                <a:latin typeface="Arial" charset="0"/>
              </a:rPr>
              <a:t>protein</a:t>
            </a:r>
            <a:endParaRPr lang="en-US" sz="11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 rot="3120000">
            <a:off x="4410925" y="3282582"/>
            <a:ext cx="2913097" cy="22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latin typeface="Arial" charset="0"/>
              </a:rPr>
              <a:t>Phosphorylation cascade</a:t>
            </a:r>
            <a:endParaRPr lang="en-US" sz="1800" dirty="0"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3003827" y="3257412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ATP</a:t>
            </a:r>
            <a:endParaRPr lang="en-US" sz="1100" dirty="0">
              <a:latin typeface="Arial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3527007" y="3428692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ADP</a:t>
            </a:r>
            <a:endParaRPr lang="en-US" sz="1100" dirty="0">
              <a:latin typeface="Arial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3268531" y="3824191"/>
            <a:ext cx="216119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PP</a:t>
            </a:r>
            <a:endParaRPr lang="en-US" sz="1100" dirty="0"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4096900" y="4406540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ATP</a:t>
            </a:r>
            <a:endParaRPr lang="en-US" sz="1100" dirty="0">
              <a:latin typeface="Arial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4626308" y="4577819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ADP</a:t>
            </a:r>
            <a:endParaRPr lang="en-US" sz="1100" dirty="0"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760922" y="3945644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900" dirty="0" smtClean="0">
                <a:latin typeface="Arial" charset="0"/>
              </a:rPr>
              <a:t>P</a:t>
            </a:r>
            <a:endParaRPr lang="en-US" sz="900" dirty="0">
              <a:latin typeface="Arial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2933443" y="4004813"/>
            <a:ext cx="13390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err="1" smtClean="0">
                <a:latin typeface="Arial" charset="0"/>
              </a:rPr>
              <a:t>i</a:t>
            </a:r>
            <a:endParaRPr lang="en-US" sz="800" dirty="0">
              <a:latin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5077862" y="3425578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900" dirty="0" smtClean="0">
                <a:latin typeface="Arial" charset="0"/>
              </a:rPr>
              <a:t>P</a:t>
            </a:r>
            <a:endParaRPr lang="en-US" sz="900" dirty="0">
              <a:latin typeface="Arial" charset="0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6161593" y="4571592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900" dirty="0" smtClean="0">
                <a:latin typeface="Arial" charset="0"/>
              </a:rPr>
              <a:t>P</a:t>
            </a:r>
            <a:endParaRPr lang="en-US" sz="900" dirty="0">
              <a:latin typeface="Arial" charset="0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844652" y="5091658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900" dirty="0" smtClean="0">
                <a:latin typeface="Arial" charset="0"/>
              </a:rPr>
              <a:t>P</a:t>
            </a:r>
            <a:endParaRPr lang="en-US" sz="900" dirty="0">
              <a:latin typeface="Arial" charset="0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4017173" y="5150827"/>
            <a:ext cx="13390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err="1" smtClean="0">
                <a:latin typeface="Arial" charset="0"/>
              </a:rPr>
              <a:t>i</a:t>
            </a:r>
            <a:endParaRPr lang="en-US" sz="800" dirty="0">
              <a:latin typeface="Arial" charset="0"/>
            </a:endParaRP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5165059" y="5555668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ATP</a:t>
            </a:r>
            <a:endParaRPr lang="en-US" sz="1100" dirty="0">
              <a:latin typeface="Arial" charset="0"/>
            </a:endParaRP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5694468" y="5726947"/>
            <a:ext cx="376298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ADP</a:t>
            </a:r>
            <a:endParaRPr lang="en-US" sz="1100" dirty="0">
              <a:latin typeface="Arial" charset="0"/>
            </a:endParaRPr>
          </a:p>
        </p:txBody>
      </p:sp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4327348" y="4970204"/>
            <a:ext cx="216119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PP</a:t>
            </a:r>
            <a:endParaRPr lang="en-US" sz="1100" dirty="0">
              <a:latin typeface="Arial" charset="0"/>
            </a:endParaRPr>
          </a:p>
        </p:txBody>
      </p:sp>
      <p:sp>
        <p:nvSpPr>
          <p:cNvPr id="56" name="Text Box 31"/>
          <p:cNvSpPr txBox="1">
            <a:spLocks noChangeArrowheads="1"/>
          </p:cNvSpPr>
          <p:nvPr/>
        </p:nvSpPr>
        <p:spPr bwMode="auto">
          <a:xfrm>
            <a:off x="5395507" y="6131788"/>
            <a:ext cx="216119" cy="1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smtClean="0">
                <a:latin typeface="Arial" charset="0"/>
              </a:rPr>
              <a:t>PP</a:t>
            </a:r>
            <a:endParaRPr lang="en-US" sz="1100" dirty="0">
              <a:latin typeface="Arial" charset="0"/>
            </a:endParaRPr>
          </a:p>
        </p:txBody>
      </p:sp>
      <p:sp>
        <p:nvSpPr>
          <p:cNvPr id="57" name="Text Box 31"/>
          <p:cNvSpPr txBox="1">
            <a:spLocks noChangeArrowheads="1"/>
          </p:cNvSpPr>
          <p:nvPr/>
        </p:nvSpPr>
        <p:spPr bwMode="auto">
          <a:xfrm>
            <a:off x="4928382" y="6243899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900" dirty="0" smtClean="0">
                <a:latin typeface="Arial" charset="0"/>
              </a:rPr>
              <a:t>P</a:t>
            </a:r>
            <a:endParaRPr lang="en-US" sz="900" dirty="0">
              <a:latin typeface="Arial" charset="0"/>
            </a:endParaRPr>
          </a:p>
        </p:txBody>
      </p:sp>
      <p:sp>
        <p:nvSpPr>
          <p:cNvPr id="58" name="Text Box 31"/>
          <p:cNvSpPr txBox="1">
            <a:spLocks noChangeArrowheads="1"/>
          </p:cNvSpPr>
          <p:nvPr/>
        </p:nvSpPr>
        <p:spPr bwMode="auto">
          <a:xfrm>
            <a:off x="5100903" y="6303069"/>
            <a:ext cx="13390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err="1" smtClean="0">
                <a:latin typeface="Arial" charset="0"/>
              </a:rPr>
              <a:t>i</a:t>
            </a:r>
            <a:endParaRPr lang="en-US" sz="800" dirty="0">
              <a:latin typeface="Arial" charset="0"/>
            </a:endParaRP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7155012" y="5680235"/>
            <a:ext cx="216119" cy="1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900" dirty="0" smtClean="0">
                <a:latin typeface="Arial" charset="0"/>
              </a:rPr>
              <a:t>P</a:t>
            </a:r>
            <a:endParaRPr lang="en-US" sz="900" dirty="0">
              <a:latin typeface="Arial" charset="0"/>
            </a:endParaRP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7802802" y="5886607"/>
            <a:ext cx="680086" cy="32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smtClean="0">
                <a:latin typeface="Arial" charset="0"/>
              </a:rPr>
              <a:t>Cellular</a:t>
            </a:r>
          </a:p>
          <a:p>
            <a:r>
              <a:rPr lang="en-US" sz="1100" dirty="0" smtClean="0">
                <a:latin typeface="Arial" charset="0"/>
              </a:rPr>
              <a:t>response</a:t>
            </a:r>
            <a:endParaRPr lang="en-US" sz="1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0aPhosCascad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6" y="1271016"/>
            <a:ext cx="6114288" cy="41635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11.10a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630745" y="1341207"/>
            <a:ext cx="2514446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Signaling molecule</a:t>
            </a:r>
            <a:endParaRPr lang="en-US" sz="23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769408" y="2596061"/>
            <a:ext cx="1921138" cy="49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Activated relay</a:t>
            </a:r>
          </a:p>
          <a:p>
            <a:r>
              <a:rPr lang="en-US" sz="2300" dirty="0" smtClean="0">
                <a:latin typeface="Arial" charset="0"/>
              </a:rPr>
              <a:t>molecule</a:t>
            </a:r>
            <a:endParaRPr lang="en-US" sz="23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575616" y="2681805"/>
            <a:ext cx="1045123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Receptor</a:t>
            </a:r>
            <a:endParaRPr lang="en-US" sz="23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119203" y="3602584"/>
            <a:ext cx="1104655" cy="75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Inactive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 kinase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1</a:t>
            </a:r>
            <a:endParaRPr lang="en-US" sz="15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378844" y="4066162"/>
            <a:ext cx="1104655" cy="69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Active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 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kinase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1</a:t>
            </a:r>
            <a:endParaRPr lang="en-US" sz="1500" dirty="0"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290995" y="1546131"/>
            <a:ext cx="26029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3643071" y="2437802"/>
            <a:ext cx="306728" cy="2636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423344" y="2857556"/>
            <a:ext cx="306729" cy="2152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1311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0bPhosCascad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4" y="642620"/>
            <a:ext cx="8546592" cy="53949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11.10b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877979" y="1095622"/>
            <a:ext cx="1104655" cy="53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Inactive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 kinase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1</a:t>
            </a:r>
            <a:endParaRPr lang="en-US" sz="15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380320" y="2688235"/>
            <a:ext cx="1104655" cy="53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Inactive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 kinase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2</a:t>
            </a:r>
            <a:endParaRPr lang="en-US" sz="15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877837" y="4297271"/>
            <a:ext cx="1104655" cy="49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Inactive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 kinase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3</a:t>
            </a:r>
            <a:endParaRPr lang="en-US" sz="15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171682" y="1597335"/>
            <a:ext cx="1104655" cy="53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Active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 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kinase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1</a:t>
            </a:r>
            <a:endParaRPr lang="en-US" sz="15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890187" y="3198898"/>
            <a:ext cx="694546" cy="67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Active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 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kinase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2</a:t>
            </a:r>
            <a:endParaRPr lang="en-US" sz="15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7345369" y="4774861"/>
            <a:ext cx="687926" cy="6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Active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 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kinase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3</a:t>
            </a:r>
            <a:endParaRPr lang="en-US" sz="150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946215" y="2886873"/>
            <a:ext cx="383649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ATP</a:t>
            </a:r>
            <a:endParaRPr lang="en-US" sz="150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666529" y="3143120"/>
            <a:ext cx="383649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ADP</a:t>
            </a:r>
            <a:endParaRPr lang="en-US" sz="150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288927" y="3654248"/>
            <a:ext cx="220341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PP</a:t>
            </a:r>
            <a:endParaRPr lang="en-US" sz="150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581527" y="3817282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3684199" y="3921128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err="1" smtClean="0">
                <a:latin typeface="Arial" charset="0"/>
              </a:rPr>
              <a:t>i</a:t>
            </a:r>
            <a:endParaRPr lang="en-US" sz="11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440831" y="4468057"/>
            <a:ext cx="383649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ATP</a:t>
            </a:r>
            <a:endParaRPr lang="en-US" sz="150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176109" y="4717292"/>
            <a:ext cx="383649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ADP</a:t>
            </a:r>
            <a:endParaRPr lang="en-US" sz="150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743500" y="5240418"/>
            <a:ext cx="220341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PP</a:t>
            </a:r>
            <a:endParaRPr lang="en-US" sz="150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078012" y="5397648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5186768" y="5495300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err="1" smtClean="0">
                <a:latin typeface="Arial" charset="0"/>
              </a:rPr>
              <a:t>i</a:t>
            </a:r>
            <a:endParaRPr lang="en-US" sz="110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6249370" y="774576"/>
            <a:ext cx="2397878" cy="53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Phosphorylation</a:t>
            </a:r>
            <a:br>
              <a:rPr lang="en-US" sz="2300" dirty="0" smtClean="0">
                <a:latin typeface="Arial" charset="0"/>
              </a:rPr>
            </a:br>
            <a:r>
              <a:rPr lang="en-US" sz="2300" dirty="0" smtClean="0">
                <a:latin typeface="Arial" charset="0"/>
              </a:rPr>
              <a:t>cascade</a:t>
            </a:r>
            <a:endParaRPr lang="en-US" sz="2300" dirty="0"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6786660" y="3096702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8277276" y="4674476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7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0cPhosCascad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539240"/>
            <a:ext cx="8503920" cy="36271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11.10c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893172" y="2007791"/>
            <a:ext cx="1104655" cy="49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Inactive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 kinase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3</a:t>
            </a:r>
            <a:endParaRPr lang="en-US" sz="15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387537" y="2460310"/>
            <a:ext cx="687926" cy="6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Active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protein 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kinase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3</a:t>
            </a:r>
            <a:endParaRPr lang="en-US" sz="15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484010" y="2193344"/>
            <a:ext cx="383649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ATP</a:t>
            </a:r>
            <a:endParaRPr lang="en-US" sz="15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192454" y="2431789"/>
            <a:ext cx="383649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ADP</a:t>
            </a:r>
            <a:endParaRPr lang="en-US" sz="15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773307" y="2960719"/>
            <a:ext cx="220341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PP</a:t>
            </a:r>
            <a:endParaRPr lang="en-US" sz="15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122819" y="3122951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222316" y="3226797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err="1" smtClean="0">
                <a:latin typeface="Arial" charset="0"/>
              </a:rPr>
              <a:t>i</a:t>
            </a:r>
            <a:endParaRPr lang="en-US" sz="110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3614791" y="4710208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714288" y="4817229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100" dirty="0" err="1" smtClean="0">
                <a:latin typeface="Arial" charset="0"/>
              </a:rPr>
              <a:t>i</a:t>
            </a:r>
            <a:endParaRPr lang="en-US" sz="110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690178" y="3933603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327179" y="2402123"/>
            <a:ext cx="194575" cy="2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962598" y="3777845"/>
            <a:ext cx="383649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ATP</a:t>
            </a:r>
            <a:endParaRPr lang="en-US" sz="150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658342" y="4016290"/>
            <a:ext cx="383649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ADP</a:t>
            </a:r>
            <a:endParaRPr lang="en-US" sz="150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246666" y="4552691"/>
            <a:ext cx="220341" cy="1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latin typeface="Arial" charset="0"/>
              </a:rPr>
              <a:t>PP</a:t>
            </a:r>
            <a:endParaRPr lang="en-US" sz="150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2492489" y="3550748"/>
            <a:ext cx="1104655" cy="49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solidFill>
                  <a:schemeClr val="bg1"/>
                </a:solidFill>
                <a:latin typeface="Arial" charset="0"/>
              </a:rPr>
              <a:t>Inactive</a:t>
            </a:r>
            <a:br>
              <a:rPr lang="en-US" sz="15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500" dirty="0" smtClean="0">
                <a:solidFill>
                  <a:schemeClr val="bg1"/>
                </a:solidFill>
                <a:latin typeface="Arial" charset="0"/>
              </a:rPr>
              <a:t>protein</a:t>
            </a:r>
            <a:endParaRPr lang="en-US" sz="15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667592" y="4221341"/>
            <a:ext cx="1104655" cy="49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500" dirty="0" smtClean="0">
                <a:solidFill>
                  <a:schemeClr val="bg1"/>
                </a:solidFill>
                <a:latin typeface="Arial" charset="0"/>
              </a:rPr>
              <a:t>Active</a:t>
            </a:r>
            <a:br>
              <a:rPr lang="en-US" sz="15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500" dirty="0" smtClean="0">
                <a:solidFill>
                  <a:schemeClr val="bg1"/>
                </a:solidFill>
                <a:latin typeface="Arial" charset="0"/>
              </a:rPr>
              <a:t>protein</a:t>
            </a:r>
            <a:endParaRPr lang="en-US" sz="15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7515163" y="4216910"/>
            <a:ext cx="977497" cy="45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Cellular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response</a:t>
            </a:r>
            <a:endParaRPr 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1_CyclicAMP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176272"/>
            <a:ext cx="8546592" cy="235305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11.11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378282" y="4063639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latin typeface="Arial" charset="0"/>
              </a:rPr>
              <a:t>ATP</a:t>
            </a:r>
            <a:endParaRPr lang="en-US" sz="135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633699" y="4070936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err="1" smtClean="0">
                <a:latin typeface="Arial" charset="0"/>
              </a:rPr>
              <a:t>cAMP</a:t>
            </a:r>
            <a:endParaRPr lang="en-US" sz="135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7848871" y="4077727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latin typeface="Arial" charset="0"/>
              </a:rPr>
              <a:t>AMP</a:t>
            </a:r>
            <a:endParaRPr lang="en-US" sz="135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745611" y="2961542"/>
            <a:ext cx="1212915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 smtClean="0">
                <a:latin typeface="Arial" charset="0"/>
              </a:rPr>
              <a:t>Phosphodiesterase</a:t>
            </a:r>
            <a:endParaRPr lang="en-US" sz="10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795778" y="2965679"/>
            <a:ext cx="1212915" cy="17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smtClean="0">
                <a:latin typeface="Arial" charset="0"/>
              </a:rPr>
              <a:t>Adenylyl </a:t>
            </a:r>
            <a:r>
              <a:rPr lang="en-US" sz="1000" dirty="0" err="1" smtClean="0">
                <a:latin typeface="Arial" charset="0"/>
              </a:rPr>
              <a:t>cyclase</a:t>
            </a:r>
            <a:endParaRPr lang="en-US" sz="10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792798" y="3454532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latin typeface="Arial" charset="0"/>
              </a:rPr>
              <a:t>Pyrophosphate</a:t>
            </a:r>
            <a:endParaRPr lang="en-US" sz="135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212106" y="3520801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latin typeface="Arial" charset="0"/>
              </a:rPr>
              <a:t>H</a:t>
            </a:r>
            <a:r>
              <a:rPr lang="en-US" sz="1350" baseline="-25000" dirty="0" smtClean="0">
                <a:latin typeface="Arial" charset="0"/>
              </a:rPr>
              <a:t>2</a:t>
            </a:r>
            <a:r>
              <a:rPr lang="en-US" sz="1350" dirty="0" smtClean="0">
                <a:latin typeface="Arial" charset="0"/>
              </a:rPr>
              <a:t>O</a:t>
            </a: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72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_02MatingYeastCells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88" y="134112"/>
            <a:ext cx="5602224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11.2-2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398574" y="2084093"/>
            <a:ext cx="1405060" cy="8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700" dirty="0" smtClean="0">
                <a:latin typeface="Arial" charset="0"/>
              </a:rPr>
              <a:t>Yeast cell,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mating type </a:t>
            </a:r>
            <a:r>
              <a:rPr lang="en-US" sz="1700" dirty="0" smtClean="0">
                <a:latin typeface="Arial Black" panose="020B0A04020102020204" pitchFamily="34" charset="0"/>
              </a:rPr>
              <a:t>a</a:t>
            </a:r>
            <a:endParaRPr lang="en-US" sz="1700" dirty="0">
              <a:latin typeface="Arial Black" panose="020B0A04020102020204" pitchFamily="34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148185" y="266920"/>
            <a:ext cx="1127162" cy="8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700" dirty="0" smtClean="0">
                <a:latin typeface="Arial" charset="0"/>
              </a:rPr>
              <a:t>Exchange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of mating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factors</a:t>
            </a:r>
            <a:endParaRPr lang="en-US" sz="17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140127" y="176044"/>
            <a:ext cx="1135686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Receptor</a:t>
            </a:r>
            <a:endParaRPr lang="en-US" sz="17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909892" y="2127245"/>
            <a:ext cx="921763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 Black" panose="020B0A04020102020204" pitchFamily="34" charset="0"/>
              </a:rPr>
              <a:t>a</a:t>
            </a:r>
            <a:r>
              <a:rPr lang="en-US" sz="1700" dirty="0" smtClean="0">
                <a:latin typeface="Arial" charset="0"/>
              </a:rPr>
              <a:t> factor</a:t>
            </a:r>
            <a:endParaRPr lang="en-US" sz="17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830610" y="2105593"/>
            <a:ext cx="1531903" cy="8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700" dirty="0" smtClean="0">
                <a:latin typeface="Arial" charset="0"/>
              </a:rPr>
              <a:t>Yeast cell,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mating type </a:t>
            </a:r>
            <a:r>
              <a:rPr lang="en-US" sz="1800" dirty="0">
                <a:latin typeface="Arial Black" panose="020B0A04020102020204" pitchFamily="34" charset="0"/>
                <a:sym typeface="Symbol" panose="05050102010706020507" pitchFamily="18" charset="2"/>
              </a:rPr>
              <a:t>α</a:t>
            </a:r>
            <a:endParaRPr lang="en-US" sz="1800" dirty="0">
              <a:latin typeface="Arial Black" panose="020B0A04020102020204" pitchFamily="34" charset="0"/>
              <a:cs typeface="Symbol" charset="2"/>
            </a:endParaRPr>
          </a:p>
          <a:p>
            <a:pPr algn="ctr">
              <a:lnSpc>
                <a:spcPct val="110000"/>
              </a:lnSpc>
            </a:pPr>
            <a:endParaRPr lang="en-US" sz="1700" dirty="0">
              <a:latin typeface="Symbol" charset="2"/>
              <a:cs typeface="Symbol" charset="2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083416" y="1096471"/>
            <a:ext cx="349031" cy="3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 Black" panose="020B0A04020102020204" pitchFamily="34" charset="0"/>
              </a:rPr>
              <a:t>a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440745" y="1096471"/>
            <a:ext cx="349031" cy="3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>
                <a:latin typeface="Arial Black" panose="020B0A04020102020204" pitchFamily="34" charset="0"/>
                <a:sym typeface="Symbol" panose="05050102010706020507" pitchFamily="18" charset="2"/>
              </a:rPr>
              <a:t>α</a:t>
            </a:r>
            <a:endParaRPr lang="en-US" sz="2000" dirty="0">
              <a:latin typeface="Arial Black" panose="020B0A04020102020204" pitchFamily="34" charset="0"/>
              <a:cs typeface="Symbol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2859" y="281788"/>
            <a:ext cx="306291" cy="318238"/>
            <a:chOff x="665259" y="986638"/>
            <a:chExt cx="306291" cy="318238"/>
          </a:xfrm>
        </p:grpSpPr>
        <p:sp>
          <p:nvSpPr>
            <p:cNvPr id="14" name="Oval 13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665259" y="986638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7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 bwMode="auto">
          <a:xfrm>
            <a:off x="4606370" y="433726"/>
            <a:ext cx="143430" cy="3346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5537200" y="336550"/>
            <a:ext cx="196850" cy="994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>
            <a:off x="5211735" y="1940791"/>
            <a:ext cx="84165" cy="1928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485575" y="3598372"/>
            <a:ext cx="349031" cy="3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 Black" panose="020B0A04020102020204" pitchFamily="34" charset="0"/>
              </a:rPr>
              <a:t>a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6182506" y="3598373"/>
            <a:ext cx="349031" cy="3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>
                <a:latin typeface="Arial Black" panose="020B0A04020102020204" pitchFamily="34" charset="0"/>
                <a:sym typeface="Symbol" panose="05050102010706020507" pitchFamily="18" charset="2"/>
              </a:rPr>
              <a:t>α</a:t>
            </a:r>
            <a:endParaRPr lang="en-US" sz="2000" dirty="0">
              <a:latin typeface="Arial Black" panose="020B0A04020102020204" pitchFamily="34" charset="0"/>
              <a:cs typeface="Symbol" charset="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795560" y="3116581"/>
            <a:ext cx="306291" cy="318238"/>
            <a:chOff x="665259" y="986638"/>
            <a:chExt cx="306291" cy="318238"/>
          </a:xfrm>
        </p:grpSpPr>
        <p:sp>
          <p:nvSpPr>
            <p:cNvPr id="24" name="Oval 23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665259" y="986638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17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150460" y="3115756"/>
            <a:ext cx="1135686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Mating</a:t>
            </a:r>
            <a:endParaRPr lang="en-US" sz="1700" dirty="0"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776714" y="141952"/>
            <a:ext cx="1135686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>
                <a:latin typeface="Arial Black" panose="020B0A04020102020204" pitchFamily="34" charset="0"/>
                <a:sym typeface="Symbol" panose="05050102010706020507" pitchFamily="18" charset="2"/>
              </a:rPr>
              <a:t>α</a:t>
            </a:r>
            <a:r>
              <a:rPr lang="en-US" sz="1700" dirty="0" smtClean="0">
                <a:latin typeface="Arial" charset="0"/>
                <a:sym typeface="Symbol" panose="05050102010706020507" pitchFamily="18" charset="2"/>
              </a:rPr>
              <a:t> </a:t>
            </a:r>
            <a:r>
              <a:rPr lang="en-US" sz="1700" dirty="0" smtClean="0">
                <a:latin typeface="Arial" charset="0"/>
              </a:rPr>
              <a:t>factor</a:t>
            </a:r>
            <a:endParaRPr lang="en-US" sz="17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0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1aCyclicAMP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75232"/>
            <a:ext cx="8546592" cy="375513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11.11a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998041" y="4535309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ATP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7216185" y="4534909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err="1" smtClean="0">
                <a:latin typeface="Arial" charset="0"/>
              </a:rPr>
              <a:t>cAMP</a:t>
            </a:r>
            <a:endParaRPr lang="en-US" sz="20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262202" y="2752317"/>
            <a:ext cx="1212915" cy="17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latin typeface="Arial" charset="0"/>
              </a:rPr>
              <a:t>Adenylyl </a:t>
            </a:r>
            <a:r>
              <a:rPr lang="en-US" sz="1600" dirty="0" err="1" smtClean="0">
                <a:latin typeface="Arial" charset="0"/>
              </a:rPr>
              <a:t>cyclase</a:t>
            </a:r>
            <a:endParaRPr lang="en-US" sz="16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297707" y="3541353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Pyrophosphate</a:t>
            </a:r>
            <a:endParaRPr lang="en-US" sz="2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5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1bCyclicAMP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472184"/>
            <a:ext cx="7552944" cy="376123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11.11b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620488" y="4527212"/>
            <a:ext cx="548691" cy="2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err="1" smtClean="0">
                <a:latin typeface="Arial" charset="0"/>
              </a:rPr>
              <a:t>cAMP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6815942" y="4519515"/>
            <a:ext cx="988785" cy="38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AMP</a:t>
            </a:r>
            <a:endParaRPr lang="en-US" sz="20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122003" y="3634363"/>
            <a:ext cx="988785" cy="38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H</a:t>
            </a:r>
            <a:r>
              <a:rPr lang="en-US" sz="2100" baseline="-25000" dirty="0" smtClean="0">
                <a:latin typeface="Arial" charset="0"/>
              </a:rPr>
              <a:t>2</a:t>
            </a:r>
            <a:r>
              <a:rPr lang="en-US" sz="2100" dirty="0" smtClean="0">
                <a:latin typeface="Arial" charset="0"/>
              </a:rPr>
              <a:t>O</a:t>
            </a:r>
            <a:endParaRPr lang="en-US" sz="21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406185" y="2733817"/>
            <a:ext cx="2174118" cy="26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err="1" smtClean="0">
                <a:latin typeface="Arial" charset="0"/>
              </a:rPr>
              <a:t>Phosphodiesterase</a:t>
            </a:r>
            <a:endParaRPr 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23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2cAMP2ndMessenger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4"/>
          <a:stretch/>
        </p:blipFill>
        <p:spPr>
          <a:xfrm>
            <a:off x="1200912" y="134112"/>
            <a:ext cx="6742176" cy="61396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11.12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458402" y="286779"/>
            <a:ext cx="2383598" cy="85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First messenger</a:t>
            </a:r>
            <a:br>
              <a:rPr lang="en-US" sz="1650" dirty="0" smtClean="0">
                <a:latin typeface="Arial" charset="0"/>
              </a:rPr>
            </a:br>
            <a:r>
              <a:rPr lang="en-US" sz="1650" dirty="0" smtClean="0">
                <a:latin typeface="Arial" charset="0"/>
              </a:rPr>
              <a:t>(signaling molecule</a:t>
            </a:r>
            <a:br>
              <a:rPr lang="en-US" sz="1650" dirty="0" smtClean="0">
                <a:latin typeface="Arial" charset="0"/>
              </a:rPr>
            </a:br>
            <a:r>
              <a:rPr lang="en-US" sz="1650" dirty="0" smtClean="0">
                <a:latin typeface="Arial" charset="0"/>
              </a:rPr>
              <a:t>such as epinephrine)</a:t>
            </a:r>
            <a:endParaRPr lang="en-US" sz="1650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608569" y="1538436"/>
            <a:ext cx="0" cy="4543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3107945" y="430211"/>
            <a:ext cx="285669" cy="2478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6432723" y="1060041"/>
            <a:ext cx="275344" cy="4061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167704" y="3593126"/>
            <a:ext cx="34073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108346" y="1265426"/>
            <a:ext cx="1053833" cy="2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G protein</a:t>
            </a:r>
            <a:endParaRPr lang="en-US" sz="165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775346" y="847072"/>
            <a:ext cx="1053833" cy="2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Adenylyl</a:t>
            </a:r>
            <a:br>
              <a:rPr lang="en-US" sz="1650" dirty="0" smtClean="0">
                <a:latin typeface="Arial" charset="0"/>
              </a:rPr>
            </a:br>
            <a:r>
              <a:rPr lang="en-US" sz="1650" dirty="0" err="1" smtClean="0">
                <a:latin typeface="Arial" charset="0"/>
              </a:rPr>
              <a:t>cyclase</a:t>
            </a:r>
            <a:endParaRPr lang="en-US" sz="165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725229" y="3043424"/>
            <a:ext cx="2054889" cy="4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G protein-coupled</a:t>
            </a:r>
            <a:br>
              <a:rPr lang="en-US" sz="1650" dirty="0" smtClean="0">
                <a:latin typeface="Arial" charset="0"/>
              </a:rPr>
            </a:br>
            <a:r>
              <a:rPr lang="en-US" sz="1650" dirty="0" smtClean="0">
                <a:latin typeface="Arial" charset="0"/>
              </a:rPr>
              <a:t>receptor</a:t>
            </a:r>
            <a:endParaRPr lang="en-US" sz="165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558702" y="3461776"/>
            <a:ext cx="1188300" cy="4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Second</a:t>
            </a:r>
            <a:br>
              <a:rPr lang="en-US" sz="1650" dirty="0" smtClean="0">
                <a:latin typeface="Arial" charset="0"/>
              </a:rPr>
            </a:br>
            <a:r>
              <a:rPr lang="en-US" sz="1650" dirty="0" smtClean="0">
                <a:latin typeface="Arial" charset="0"/>
              </a:rPr>
              <a:t>messenger</a:t>
            </a:r>
            <a:endParaRPr lang="en-US" sz="165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937583" y="5815011"/>
            <a:ext cx="2069827" cy="25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Cellular responses</a:t>
            </a:r>
            <a:endParaRPr lang="en-US" sz="165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513881" y="4365715"/>
            <a:ext cx="994063" cy="4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50" dirty="0" smtClean="0">
                <a:latin typeface="Arial" charset="0"/>
              </a:rPr>
              <a:t>Protein</a:t>
            </a:r>
            <a:br>
              <a:rPr lang="en-US" sz="1650" dirty="0" smtClean="0">
                <a:latin typeface="Arial" charset="0"/>
              </a:rPr>
            </a:br>
            <a:r>
              <a:rPr lang="en-US" sz="1650" dirty="0" smtClean="0">
                <a:latin typeface="Arial" charset="0"/>
              </a:rPr>
              <a:t>kinase A</a:t>
            </a:r>
            <a:endParaRPr lang="en-US" sz="165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093413" y="2453244"/>
            <a:ext cx="515942" cy="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50" dirty="0" smtClean="0">
                <a:latin typeface="Arial" charset="0"/>
              </a:rPr>
              <a:t>GTP</a:t>
            </a:r>
            <a:endParaRPr lang="en-US" sz="165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780669" y="3205623"/>
            <a:ext cx="515942" cy="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50" dirty="0" smtClean="0">
                <a:latin typeface="Arial" charset="0"/>
              </a:rPr>
              <a:t>ATP</a:t>
            </a:r>
            <a:endParaRPr lang="en-US" sz="1650" dirty="0"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5662238" y="3618652"/>
            <a:ext cx="515942" cy="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50" dirty="0" err="1" smtClean="0">
                <a:latin typeface="Arial" charset="0"/>
              </a:rPr>
              <a:t>cAMP</a:t>
            </a:r>
            <a:endParaRPr lang="en-US" sz="16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9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3CalciumIonConc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56" y="223012"/>
            <a:ext cx="7181088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11.13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157388" y="344901"/>
            <a:ext cx="1616617" cy="55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Endoplasmic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reticulum (ER)</a:t>
            </a:r>
            <a:endParaRPr lang="en-US" sz="1750" dirty="0"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718428" y="943573"/>
            <a:ext cx="403225" cy="571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824632" y="438277"/>
            <a:ext cx="1236375" cy="55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Plasma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membrane</a:t>
            </a:r>
            <a:endParaRPr lang="en-US" sz="1750" dirty="0"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6306198" y="567111"/>
            <a:ext cx="463125" cy="4559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821364" y="1768381"/>
            <a:ext cx="238799" cy="42333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011934" y="1491200"/>
            <a:ext cx="1808044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Mitochondrion</a:t>
            </a:r>
            <a:endParaRPr lang="en-US" sz="175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371482" y="1079295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ATP</a:t>
            </a:r>
            <a:endParaRPr lang="en-US" sz="175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450920" y="4648227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ATP</a:t>
            </a:r>
            <a:endParaRPr lang="en-US" sz="175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609976" y="5114624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ATP</a:t>
            </a:r>
            <a:endParaRPr lang="en-US" sz="175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328343" y="5126275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CYTOSOL</a:t>
            </a:r>
            <a:endParaRPr lang="en-US" sz="175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629271" y="3087371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Nucleus</a:t>
            </a:r>
            <a:endParaRPr lang="en-US" sz="175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5128451" y="3675744"/>
            <a:ext cx="592974" cy="61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Ca</a:t>
            </a:r>
            <a:r>
              <a:rPr lang="en-US" sz="1750" baseline="30000" dirty="0" smtClean="0">
                <a:latin typeface="Arial" charset="0"/>
              </a:rPr>
              <a:t>2</a:t>
            </a:r>
            <a:r>
              <a:rPr lang="en-US" sz="1750" baseline="30000" dirty="0" smtClean="0">
                <a:latin typeface="Symbol" charset="2"/>
                <a:cs typeface="Symbol" charset="2"/>
              </a:rPr>
              <a:t>+</a:t>
            </a:r>
            <a:br>
              <a:rPr lang="en-US" sz="1750" baseline="30000" dirty="0" smtClean="0">
                <a:latin typeface="Symbol" charset="2"/>
                <a:cs typeface="Symbol" charset="2"/>
              </a:rPr>
            </a:br>
            <a:r>
              <a:rPr lang="en-US" sz="1750" dirty="0" smtClean="0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V="1">
            <a:off x="4760664" y="3870209"/>
            <a:ext cx="355361" cy="2679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1178701" y="5609788"/>
            <a:ext cx="1944973" cy="52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EXTRACELLULAR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FLUID</a:t>
            </a:r>
            <a:endParaRPr lang="en-US" sz="1750" dirty="0"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1021408" y="6337967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Key</a:t>
            </a:r>
            <a:endParaRPr lang="en-US" sz="1750" dirty="0"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308866" y="6343793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High [Ca</a:t>
            </a:r>
            <a:r>
              <a:rPr lang="en-US" sz="1750" baseline="30000" dirty="0">
                <a:latin typeface="Arial" charset="0"/>
              </a:rPr>
              <a:t>2</a:t>
            </a:r>
            <a:r>
              <a:rPr lang="en-US" sz="175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750" dirty="0" smtClean="0">
                <a:latin typeface="Symbol" charset="2"/>
                <a:cs typeface="Symbol" charset="2"/>
              </a:rPr>
              <a:t>]</a:t>
            </a:r>
            <a:endParaRPr lang="en-US" sz="1750" dirty="0"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662406" y="6343794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Low [Ca</a:t>
            </a:r>
            <a:r>
              <a:rPr lang="en-US" sz="1750" baseline="30000" dirty="0">
                <a:latin typeface="Arial" charset="0"/>
              </a:rPr>
              <a:t>2</a:t>
            </a:r>
            <a:r>
              <a:rPr lang="en-US" sz="175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750" dirty="0" smtClean="0">
                <a:latin typeface="Symbol" charset="2"/>
                <a:cs typeface="Symbol" charset="2"/>
              </a:rPr>
              <a:t>]</a:t>
            </a:r>
            <a:endParaRPr lang="en-US" sz="17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0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4CalciumAndIP3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01040"/>
            <a:ext cx="8546592" cy="53035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11.14-1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576560" y="818019"/>
            <a:ext cx="1363853" cy="8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EXTRA-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CELLULAR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FLUID</a:t>
            </a:r>
            <a:endParaRPr lang="en-US" sz="175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320933" y="794217"/>
            <a:ext cx="2188508" cy="50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Signaling molecule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(first messenger)</a:t>
            </a:r>
            <a:endParaRPr lang="en-US" sz="170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3148399" y="975403"/>
            <a:ext cx="135208" cy="2655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3331895" y="4027159"/>
            <a:ext cx="197982" cy="5794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248070" y="1373664"/>
            <a:ext cx="1169883" cy="26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G protein</a:t>
            </a:r>
            <a:endParaRPr lang="en-US" sz="170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233584" y="2484269"/>
            <a:ext cx="416584" cy="21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GTP</a:t>
            </a:r>
            <a:endParaRPr lang="en-US" sz="1400" dirty="0"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4727428" y="1641767"/>
            <a:ext cx="0" cy="5456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784943" y="2728231"/>
            <a:ext cx="202811" cy="2897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566904" y="2875054"/>
            <a:ext cx="1171478" cy="23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CYTOSOL</a:t>
            </a:r>
            <a:endParaRPr lang="en-US" sz="175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904490" y="2739848"/>
            <a:ext cx="2002035" cy="49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G protein-coupled</a:t>
            </a:r>
            <a:br>
              <a:rPr lang="en-US" sz="1650" dirty="0" smtClean="0">
                <a:latin typeface="Arial" charset="0"/>
              </a:rPr>
            </a:br>
            <a:r>
              <a:rPr lang="en-US" sz="1650" dirty="0" smtClean="0">
                <a:latin typeface="Arial" charset="0"/>
              </a:rPr>
              <a:t>receptor</a:t>
            </a:r>
            <a:endParaRPr lang="en-US" sz="165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922511" y="2990942"/>
            <a:ext cx="1823369" cy="25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Phospholipase C</a:t>
            </a:r>
            <a:endParaRPr lang="en-US" sz="165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7786009" y="2498411"/>
            <a:ext cx="543729" cy="2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DAG</a:t>
            </a:r>
            <a:endParaRPr lang="en-US" sz="165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6897503" y="3130972"/>
            <a:ext cx="543729" cy="2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PIP</a:t>
            </a:r>
            <a:r>
              <a:rPr lang="en-US" sz="1650" baseline="-25000" dirty="0" smtClean="0">
                <a:latin typeface="Arial" charset="0"/>
              </a:rPr>
              <a:t>2</a:t>
            </a:r>
            <a:endParaRPr lang="en-US" sz="1650" baseline="-25000" dirty="0"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7906729" y="3753877"/>
            <a:ext cx="543729" cy="2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IP</a:t>
            </a:r>
            <a:r>
              <a:rPr lang="en-US" sz="1650" baseline="-25000" dirty="0" smtClean="0">
                <a:latin typeface="Arial" charset="0"/>
              </a:rPr>
              <a:t>3</a:t>
            </a:r>
            <a:endParaRPr lang="en-US" sz="1650" baseline="-25000" dirty="0"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6535343" y="4009802"/>
            <a:ext cx="1823369" cy="25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(second messenger)</a:t>
            </a:r>
            <a:endParaRPr lang="en-US" sz="1700" dirty="0"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913719" y="3512441"/>
            <a:ext cx="1813710" cy="5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IP</a:t>
            </a:r>
            <a:r>
              <a:rPr lang="en-US" sz="1700" baseline="-25000" dirty="0" smtClean="0">
                <a:latin typeface="Arial" charset="0"/>
              </a:rPr>
              <a:t>3</a:t>
            </a:r>
            <a:r>
              <a:rPr lang="en-US" sz="1700" dirty="0" smtClean="0">
                <a:latin typeface="Arial" charset="0"/>
              </a:rPr>
              <a:t>-gated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calcium channel</a:t>
            </a:r>
            <a:endParaRPr lang="en-US" sz="1700" dirty="0"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687361" y="4649422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Ca</a:t>
            </a:r>
            <a:r>
              <a:rPr lang="en-US" sz="1750" baseline="30000" dirty="0" smtClean="0">
                <a:latin typeface="Arial" charset="0"/>
              </a:rPr>
              <a:t>2</a:t>
            </a:r>
            <a:r>
              <a:rPr lang="en-US" sz="1750" baseline="30000" dirty="0" smtClean="0">
                <a:latin typeface="Symbol" charset="2"/>
                <a:cs typeface="Symbol" charset="2"/>
              </a:rPr>
              <a:t>+</a:t>
            </a:r>
            <a:endParaRPr lang="en-US" sz="1750" dirty="0">
              <a:latin typeface="Symbol" charset="2"/>
              <a:cs typeface="Symbol" charset="2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54177" y="5379476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Nucleus</a:t>
            </a:r>
            <a:endParaRPr lang="en-US" sz="1750" dirty="0">
              <a:latin typeface="Symbol" charset="2"/>
              <a:cs typeface="Symbol" charset="2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88397" y="3896564"/>
            <a:ext cx="1259603" cy="65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Endoplasmic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reticulum (ER)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lumen</a:t>
            </a:r>
            <a:endParaRPr lang="en-US" sz="175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344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4CalciumAndIP3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01040"/>
            <a:ext cx="8546592" cy="53035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11.14-2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76560" y="818019"/>
            <a:ext cx="1363853" cy="8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EXTRA-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CELLULAR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FLUID</a:t>
            </a:r>
            <a:endParaRPr lang="en-US" sz="175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320933" y="794217"/>
            <a:ext cx="2188508" cy="50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Signaling molecule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(first messenger)</a:t>
            </a:r>
            <a:endParaRPr lang="en-US" sz="1700" dirty="0"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3148399" y="975403"/>
            <a:ext cx="135208" cy="2655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3331895" y="4027159"/>
            <a:ext cx="197982" cy="5794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248070" y="1373664"/>
            <a:ext cx="1169883" cy="26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G protein</a:t>
            </a:r>
            <a:endParaRPr lang="en-US" sz="170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233584" y="2484269"/>
            <a:ext cx="416584" cy="21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GTP</a:t>
            </a:r>
            <a:endParaRPr lang="en-US" sz="1400" dirty="0"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4727428" y="1641767"/>
            <a:ext cx="0" cy="5456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784943" y="2728231"/>
            <a:ext cx="202811" cy="2897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66904" y="2875054"/>
            <a:ext cx="1171478" cy="23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CYTOSOL</a:t>
            </a:r>
            <a:endParaRPr lang="en-US" sz="175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904490" y="2739848"/>
            <a:ext cx="2002035" cy="49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G protein-coupled</a:t>
            </a:r>
            <a:br>
              <a:rPr lang="en-US" sz="1650" dirty="0" smtClean="0">
                <a:latin typeface="Arial" charset="0"/>
              </a:rPr>
            </a:br>
            <a:r>
              <a:rPr lang="en-US" sz="1650" dirty="0" smtClean="0">
                <a:latin typeface="Arial" charset="0"/>
              </a:rPr>
              <a:t>receptor</a:t>
            </a:r>
            <a:endParaRPr lang="en-US" sz="165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922511" y="2990942"/>
            <a:ext cx="1823369" cy="25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Phospholipase C</a:t>
            </a:r>
            <a:endParaRPr lang="en-US" sz="165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786009" y="2498411"/>
            <a:ext cx="543729" cy="2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DAG</a:t>
            </a:r>
            <a:endParaRPr lang="en-US" sz="165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897503" y="3130972"/>
            <a:ext cx="543729" cy="2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PIP</a:t>
            </a:r>
            <a:r>
              <a:rPr lang="en-US" sz="1650" baseline="-25000" dirty="0" smtClean="0">
                <a:latin typeface="Arial" charset="0"/>
              </a:rPr>
              <a:t>2</a:t>
            </a:r>
            <a:endParaRPr lang="en-US" sz="1650" baseline="-2500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7906729" y="3753877"/>
            <a:ext cx="543729" cy="2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IP</a:t>
            </a:r>
            <a:r>
              <a:rPr lang="en-US" sz="1650" baseline="-25000" dirty="0" smtClean="0">
                <a:latin typeface="Arial" charset="0"/>
              </a:rPr>
              <a:t>3</a:t>
            </a:r>
            <a:endParaRPr lang="en-US" sz="1650" baseline="-2500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535343" y="4009802"/>
            <a:ext cx="1823369" cy="25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(second messenger)</a:t>
            </a:r>
            <a:endParaRPr lang="en-US" sz="170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913719" y="3512441"/>
            <a:ext cx="1813710" cy="5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IP</a:t>
            </a:r>
            <a:r>
              <a:rPr lang="en-US" sz="1700" baseline="-25000" dirty="0" smtClean="0">
                <a:latin typeface="Arial" charset="0"/>
              </a:rPr>
              <a:t>3</a:t>
            </a:r>
            <a:r>
              <a:rPr lang="en-US" sz="1700" dirty="0" smtClean="0">
                <a:latin typeface="Arial" charset="0"/>
              </a:rPr>
              <a:t>-gated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calcium channel</a:t>
            </a:r>
            <a:endParaRPr lang="en-US" sz="1700" dirty="0"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687361" y="4649422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Ca</a:t>
            </a:r>
            <a:r>
              <a:rPr lang="en-US" sz="1750" baseline="30000" dirty="0" smtClean="0">
                <a:latin typeface="Arial" charset="0"/>
              </a:rPr>
              <a:t>2</a:t>
            </a:r>
            <a:r>
              <a:rPr lang="en-US" sz="1750" baseline="30000" dirty="0" smtClean="0">
                <a:latin typeface="Symbol" charset="2"/>
                <a:cs typeface="Symbol" charset="2"/>
              </a:rPr>
              <a:t>+</a:t>
            </a:r>
            <a:endParaRPr lang="en-US" sz="1750" dirty="0">
              <a:latin typeface="Symbol" charset="2"/>
              <a:cs typeface="Symbol" charset="2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54177" y="5379476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Nucleus</a:t>
            </a:r>
            <a:endParaRPr lang="en-US" sz="1750" dirty="0">
              <a:latin typeface="Symbol" charset="2"/>
              <a:cs typeface="Symbol" charset="2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88397" y="3896564"/>
            <a:ext cx="1259603" cy="65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Endoplasmic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reticulum (ER)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lumen</a:t>
            </a:r>
            <a:endParaRPr lang="en-US" sz="1750" dirty="0">
              <a:latin typeface="Symbol" charset="2"/>
              <a:cs typeface="Symbol" charset="2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878429" y="5122728"/>
            <a:ext cx="1485316" cy="8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Ca</a:t>
            </a:r>
            <a:r>
              <a:rPr lang="en-US" sz="1750" baseline="30000" dirty="0" smtClean="0">
                <a:latin typeface="Arial" charset="0"/>
              </a:rPr>
              <a:t>2</a:t>
            </a:r>
            <a:r>
              <a:rPr lang="en-US" sz="1750" baseline="30000" dirty="0" smtClean="0">
                <a:latin typeface="Symbol" charset="2"/>
                <a:cs typeface="Symbol" charset="2"/>
              </a:rPr>
              <a:t>+</a:t>
            </a:r>
            <a:br>
              <a:rPr lang="en-US" sz="1750" baseline="30000" dirty="0" smtClean="0">
                <a:latin typeface="Symbol" charset="2"/>
                <a:cs typeface="Symbol" charset="2"/>
              </a:rPr>
            </a:br>
            <a:r>
              <a:rPr lang="en-US" sz="1750" dirty="0" smtClean="0">
                <a:latin typeface="Arial" panose="020B0604020202020204" pitchFamily="34" charset="0"/>
                <a:cs typeface="Arial" panose="020B0604020202020204" pitchFamily="34" charset="0"/>
              </a:rPr>
              <a:t>(second</a:t>
            </a:r>
            <a:br>
              <a:rPr lang="en-US" sz="17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dirty="0" smtClean="0">
                <a:latin typeface="Arial" panose="020B0604020202020204" pitchFamily="34" charset="0"/>
                <a:cs typeface="Arial" panose="020B0604020202020204" pitchFamily="34" charset="0"/>
              </a:rPr>
              <a:t>messenger)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4CalciumAndIP3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01040"/>
            <a:ext cx="8546592" cy="53035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11.14-3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76560" y="818019"/>
            <a:ext cx="1363853" cy="8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EXTRA-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CELLULAR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FLUID</a:t>
            </a:r>
            <a:endParaRPr lang="en-US" sz="175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320933" y="794217"/>
            <a:ext cx="2188508" cy="50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Signaling molecule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(first messenger)</a:t>
            </a:r>
            <a:endParaRPr lang="en-US" sz="1700" dirty="0"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3148399" y="975403"/>
            <a:ext cx="135208" cy="2655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3331895" y="4027159"/>
            <a:ext cx="197982" cy="5794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248070" y="1373664"/>
            <a:ext cx="1169883" cy="26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G protein</a:t>
            </a:r>
            <a:endParaRPr lang="en-US" sz="170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233584" y="2484269"/>
            <a:ext cx="416584" cy="21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GTP</a:t>
            </a:r>
            <a:endParaRPr lang="en-US" sz="1400" dirty="0"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4727428" y="1641767"/>
            <a:ext cx="0" cy="5456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784943" y="2728231"/>
            <a:ext cx="202811" cy="2897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66904" y="2875054"/>
            <a:ext cx="1171478" cy="23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CYTOSOL</a:t>
            </a:r>
            <a:endParaRPr lang="en-US" sz="175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904490" y="2739848"/>
            <a:ext cx="2002035" cy="49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G protein-coupled</a:t>
            </a:r>
            <a:br>
              <a:rPr lang="en-US" sz="1650" dirty="0" smtClean="0">
                <a:latin typeface="Arial" charset="0"/>
              </a:rPr>
            </a:br>
            <a:r>
              <a:rPr lang="en-US" sz="1650" dirty="0" smtClean="0">
                <a:latin typeface="Arial" charset="0"/>
              </a:rPr>
              <a:t>receptor</a:t>
            </a:r>
            <a:endParaRPr lang="en-US" sz="165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922511" y="2990942"/>
            <a:ext cx="1823369" cy="25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Phospholipase C</a:t>
            </a:r>
            <a:endParaRPr lang="en-US" sz="165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786009" y="2498411"/>
            <a:ext cx="543729" cy="2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DAG</a:t>
            </a:r>
            <a:endParaRPr lang="en-US" sz="165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897503" y="3130972"/>
            <a:ext cx="543729" cy="2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PIP</a:t>
            </a:r>
            <a:r>
              <a:rPr lang="en-US" sz="1650" baseline="-25000" dirty="0" smtClean="0">
                <a:latin typeface="Arial" charset="0"/>
              </a:rPr>
              <a:t>2</a:t>
            </a:r>
            <a:endParaRPr lang="en-US" sz="1650" baseline="-2500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7906729" y="3753877"/>
            <a:ext cx="543729" cy="2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50" dirty="0" smtClean="0">
                <a:latin typeface="Arial" charset="0"/>
              </a:rPr>
              <a:t>IP</a:t>
            </a:r>
            <a:r>
              <a:rPr lang="en-US" sz="1650" baseline="-25000" dirty="0" smtClean="0">
                <a:latin typeface="Arial" charset="0"/>
              </a:rPr>
              <a:t>3</a:t>
            </a:r>
            <a:endParaRPr lang="en-US" sz="1650" baseline="-2500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535343" y="4009802"/>
            <a:ext cx="1823369" cy="25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(second messenger)</a:t>
            </a:r>
            <a:endParaRPr lang="en-US" sz="170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913719" y="3512441"/>
            <a:ext cx="1813710" cy="5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IP</a:t>
            </a:r>
            <a:r>
              <a:rPr lang="en-US" sz="1700" baseline="-25000" dirty="0" smtClean="0">
                <a:latin typeface="Arial" charset="0"/>
              </a:rPr>
              <a:t>3</a:t>
            </a:r>
            <a:r>
              <a:rPr lang="en-US" sz="1700" dirty="0" smtClean="0">
                <a:latin typeface="Arial" charset="0"/>
              </a:rPr>
              <a:t>-gated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calcium channel</a:t>
            </a:r>
            <a:endParaRPr lang="en-US" sz="1700" dirty="0"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687361" y="4649422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Ca</a:t>
            </a:r>
            <a:r>
              <a:rPr lang="en-US" sz="1750" baseline="30000" dirty="0" smtClean="0">
                <a:latin typeface="Arial" charset="0"/>
              </a:rPr>
              <a:t>2</a:t>
            </a:r>
            <a:r>
              <a:rPr lang="en-US" sz="1750" baseline="30000" dirty="0" smtClean="0">
                <a:latin typeface="Symbol" charset="2"/>
                <a:cs typeface="Symbol" charset="2"/>
              </a:rPr>
              <a:t>+</a:t>
            </a:r>
            <a:endParaRPr lang="en-US" sz="1750" dirty="0">
              <a:latin typeface="Symbol" charset="2"/>
              <a:cs typeface="Symbol" charset="2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54177" y="5379476"/>
            <a:ext cx="541011" cy="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Nucleus</a:t>
            </a:r>
            <a:endParaRPr lang="en-US" sz="1750" dirty="0">
              <a:latin typeface="Symbol" charset="2"/>
              <a:cs typeface="Symbol" charset="2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88397" y="3896564"/>
            <a:ext cx="1259603" cy="65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Endoplasmic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reticulum (ER)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lumen</a:t>
            </a:r>
            <a:endParaRPr lang="en-US" sz="1750" dirty="0">
              <a:latin typeface="Symbol" charset="2"/>
              <a:cs typeface="Symbol" charset="2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878429" y="5122728"/>
            <a:ext cx="1485316" cy="8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Ca</a:t>
            </a:r>
            <a:r>
              <a:rPr lang="en-US" sz="1750" baseline="30000" dirty="0" smtClean="0">
                <a:latin typeface="Arial" charset="0"/>
              </a:rPr>
              <a:t>2</a:t>
            </a:r>
            <a:r>
              <a:rPr lang="en-US" sz="1750" baseline="30000" dirty="0" smtClean="0">
                <a:latin typeface="Symbol" charset="2"/>
                <a:cs typeface="Symbol" charset="2"/>
              </a:rPr>
              <a:t>+</a:t>
            </a:r>
            <a:br>
              <a:rPr lang="en-US" sz="1750" baseline="30000" dirty="0" smtClean="0">
                <a:latin typeface="Symbol" charset="2"/>
                <a:cs typeface="Symbol" charset="2"/>
              </a:rPr>
            </a:br>
            <a:r>
              <a:rPr lang="en-US" sz="1750" dirty="0" smtClean="0">
                <a:latin typeface="Arial" panose="020B0604020202020204" pitchFamily="34" charset="0"/>
                <a:cs typeface="Arial" panose="020B0604020202020204" pitchFamily="34" charset="0"/>
              </a:rPr>
              <a:t>(second</a:t>
            </a:r>
            <a:br>
              <a:rPr lang="en-US" sz="17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dirty="0" smtClean="0">
                <a:latin typeface="Arial" panose="020B0604020202020204" pitchFamily="34" charset="0"/>
                <a:cs typeface="Arial" panose="020B0604020202020204" pitchFamily="34" charset="0"/>
              </a:rPr>
              <a:t>messenger)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850394" y="4617871"/>
            <a:ext cx="1059371" cy="8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Various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proteins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activated</a:t>
            </a:r>
            <a:endParaRPr lang="en-US" sz="1750" dirty="0">
              <a:latin typeface="Symbol" charset="2"/>
              <a:cs typeface="Symbol" charset="2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7546284" y="4712533"/>
            <a:ext cx="1161912" cy="54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Cellular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responses</a:t>
            </a:r>
            <a:endParaRPr lang="en-US" sz="17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3894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5_NuclearRespons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0" y="210312"/>
            <a:ext cx="5090160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11.15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295077" y="291800"/>
            <a:ext cx="13303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Growth factor</a:t>
            </a:r>
            <a:endParaRPr lang="en-US" sz="1500" dirty="0"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3754554" y="432188"/>
            <a:ext cx="502880" cy="724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3890928" y="751809"/>
            <a:ext cx="366506" cy="1662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298552" y="4088651"/>
            <a:ext cx="532712" cy="1747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062894" y="4621353"/>
            <a:ext cx="370768" cy="2258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303602" y="585847"/>
            <a:ext cx="13303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Receptor</a:t>
            </a:r>
            <a:endParaRPr lang="en-US" sz="15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423641" y="1872850"/>
            <a:ext cx="1035594" cy="7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sz="1500" dirty="0" err="1" smtClean="0">
                <a:latin typeface="Arial" charset="0"/>
              </a:rPr>
              <a:t>Phospho</a:t>
            </a:r>
            <a:r>
              <a:rPr lang="en-US" sz="1500" dirty="0" smtClean="0">
                <a:latin typeface="Arial" charset="0"/>
              </a:rPr>
              <a:t>-</a:t>
            </a:r>
            <a:br>
              <a:rPr lang="en-US" sz="1500" dirty="0" smtClean="0">
                <a:latin typeface="Arial" charset="0"/>
              </a:rPr>
            </a:br>
            <a:r>
              <a:rPr lang="en-US" sz="1500" dirty="0" err="1" smtClean="0">
                <a:latin typeface="Arial" charset="0"/>
              </a:rPr>
              <a:t>rylation</a:t>
            </a:r>
            <a:r>
              <a:rPr lang="en-US" sz="1500" dirty="0" smtClean="0">
                <a:latin typeface="Arial" charset="0"/>
              </a:rPr>
              <a:t/>
            </a:r>
            <a:br>
              <a:rPr lang="en-US" sz="1500" dirty="0" smtClean="0">
                <a:latin typeface="Arial" charset="0"/>
              </a:rPr>
            </a:br>
            <a:r>
              <a:rPr lang="en-US" sz="1500" dirty="0" smtClean="0">
                <a:latin typeface="Arial" charset="0"/>
              </a:rPr>
              <a:t>cascade</a:t>
            </a:r>
            <a:endParaRPr lang="en-US" sz="150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5910260" y="364243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Reception</a:t>
            </a:r>
            <a:endParaRPr lang="en-US" sz="150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638783" y="2239351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Transduction</a:t>
            </a:r>
            <a:endParaRPr lang="en-US" sz="150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270773" y="3032016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CYTOPLASM</a:t>
            </a:r>
            <a:endParaRPr lang="en-US" sz="175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2496643" y="4161345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latin typeface="Arial" charset="0"/>
              </a:rPr>
              <a:t>Inactive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transcription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factor</a:t>
            </a:r>
            <a:endParaRPr lang="en-US" sz="160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966929" y="4182652"/>
            <a:ext cx="985162" cy="74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 smtClean="0">
                <a:latin typeface="Arial" charset="0"/>
              </a:rPr>
              <a:t>Active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transcription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factor</a:t>
            </a:r>
            <a:endParaRPr lang="en-US" sz="1600" dirty="0"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368792" y="5145769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DNA</a:t>
            </a:r>
            <a:endParaRPr lang="en-US" sz="1500" dirty="0"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952878" y="4655685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Response</a:t>
            </a:r>
            <a:endParaRPr lang="en-US" sz="1500" dirty="0"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019568" y="4813364"/>
            <a:ext cx="101707" cy="18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dirty="0" smtClean="0">
                <a:latin typeface="Arial" charset="0"/>
              </a:rPr>
              <a:t>P</a:t>
            </a:r>
            <a:endParaRPr lang="en-US" sz="1200" dirty="0"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5731271" y="5635854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Gene</a:t>
            </a:r>
            <a:endParaRPr lang="en-US" sz="1500" dirty="0"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529477" y="6194126"/>
            <a:ext cx="678319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Arial" charset="0"/>
              </a:rPr>
              <a:t>mRNA</a:t>
            </a:r>
            <a:endParaRPr lang="en-US" sz="1500" dirty="0"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2296344" y="6130208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NUCLEUS</a:t>
            </a:r>
            <a:endParaRPr lang="en-US" sz="1750" dirty="0">
              <a:latin typeface="Arial" charset="0"/>
            </a:endParaRPr>
          </a:p>
        </p:txBody>
      </p:sp>
      <p:sp>
        <p:nvSpPr>
          <p:cNvPr id="14" name="Left Brace 13"/>
          <p:cNvSpPr/>
          <p:nvPr/>
        </p:nvSpPr>
        <p:spPr bwMode="auto">
          <a:xfrm rot="16200000">
            <a:off x="5866216" y="4836555"/>
            <a:ext cx="183253" cy="1517149"/>
          </a:xfrm>
          <a:prstGeom prst="leftBrace">
            <a:avLst>
              <a:gd name="adj1" fmla="val 5036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9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5aNuclearRespons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697992"/>
            <a:ext cx="6565392" cy="530961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11.15a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06291" y="801338"/>
            <a:ext cx="13303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Growth factor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207095" y="1176455"/>
            <a:ext cx="13303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Receptor</a:t>
            </a:r>
            <a:endParaRPr lang="en-US" sz="20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637672" y="2861599"/>
            <a:ext cx="1035594" cy="7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sz="1900" dirty="0" err="1" smtClean="0">
                <a:latin typeface="Arial" charset="0"/>
              </a:rPr>
              <a:t>Phospho</a:t>
            </a:r>
            <a:r>
              <a:rPr lang="en-US" sz="1900" dirty="0" smtClean="0">
                <a:latin typeface="Arial" charset="0"/>
              </a:rPr>
              <a:t>-</a:t>
            </a:r>
            <a:br>
              <a:rPr lang="en-US" sz="1900" dirty="0" smtClean="0">
                <a:latin typeface="Arial" charset="0"/>
              </a:rPr>
            </a:br>
            <a:r>
              <a:rPr lang="en-US" sz="1900" dirty="0" err="1" smtClean="0">
                <a:latin typeface="Arial" charset="0"/>
              </a:rPr>
              <a:t>rylation</a:t>
            </a:r>
            <a:r>
              <a:rPr lang="en-US" sz="1900" dirty="0" smtClean="0">
                <a:latin typeface="Arial" charset="0"/>
              </a:rPr>
              <a:t/>
            </a:r>
            <a:br>
              <a:rPr lang="en-US" sz="1900" dirty="0" smtClean="0">
                <a:latin typeface="Arial" charset="0"/>
              </a:rPr>
            </a:br>
            <a:r>
              <a:rPr lang="en-US" sz="1900" dirty="0" smtClean="0">
                <a:latin typeface="Arial" charset="0"/>
              </a:rPr>
              <a:t>cascade</a:t>
            </a:r>
            <a:endParaRPr lang="en-US" sz="19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304772" y="901506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Reception</a:t>
            </a:r>
            <a:endParaRPr lang="en-US" sz="20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979240" y="3330412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50" dirty="0" smtClean="0">
                <a:latin typeface="Arial" charset="0"/>
              </a:rPr>
              <a:t>Transduction</a:t>
            </a:r>
            <a:endParaRPr lang="en-US" sz="185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705689" y="5551086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NUCLEUS</a:t>
            </a:r>
            <a:endParaRPr lang="en-US" sz="2200" dirty="0"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3528281" y="984333"/>
            <a:ext cx="656245" cy="887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705853" y="1393506"/>
            <a:ext cx="463232" cy="2238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686744" y="5195732"/>
            <a:ext cx="837677" cy="1698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584571" y="4358766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CYTOPLASM</a:t>
            </a:r>
            <a:endParaRPr lang="en-US" sz="2200" dirty="0"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610069" y="5000528"/>
            <a:ext cx="13303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latin typeface="Arial" charset="0"/>
              </a:rPr>
              <a:t>Inactive</a:t>
            </a:r>
            <a:br>
              <a:rPr lang="en-US" sz="1900" dirty="0" smtClean="0">
                <a:latin typeface="Arial" charset="0"/>
              </a:rPr>
            </a:br>
            <a:r>
              <a:rPr lang="en-US" sz="1900" dirty="0" smtClean="0">
                <a:latin typeface="Arial" charset="0"/>
              </a:rPr>
              <a:t>transcription</a:t>
            </a:r>
            <a:br>
              <a:rPr lang="en-US" sz="1900" dirty="0" smtClean="0">
                <a:latin typeface="Arial" charset="0"/>
              </a:rPr>
            </a:br>
            <a:r>
              <a:rPr lang="en-US" sz="1900" dirty="0" smtClean="0">
                <a:latin typeface="Arial" charset="0"/>
              </a:rPr>
              <a:t>factor</a:t>
            </a:r>
            <a:endParaRPr lang="en-US" sz="19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2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5bNuclearRespons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210312"/>
            <a:ext cx="6565392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11.15b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645052" y="5990370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NUCLEUS</a:t>
            </a:r>
            <a:endParaRPr lang="en-US" sz="2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601850" y="1972770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CYTOPLASM</a:t>
            </a:r>
            <a:endParaRPr lang="en-US" sz="22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654955" y="458323"/>
            <a:ext cx="1035594" cy="7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sz="1900" dirty="0" err="1" smtClean="0">
                <a:latin typeface="Arial" charset="0"/>
              </a:rPr>
              <a:t>Phospho</a:t>
            </a:r>
            <a:r>
              <a:rPr lang="en-US" sz="1900" dirty="0" smtClean="0">
                <a:latin typeface="Arial" charset="0"/>
              </a:rPr>
              <a:t>-</a:t>
            </a:r>
            <a:br>
              <a:rPr lang="en-US" sz="1900" dirty="0" smtClean="0">
                <a:latin typeface="Arial" charset="0"/>
              </a:rPr>
            </a:br>
            <a:r>
              <a:rPr lang="en-US" sz="1900" dirty="0" err="1" smtClean="0">
                <a:latin typeface="Arial" charset="0"/>
              </a:rPr>
              <a:t>rylation</a:t>
            </a:r>
            <a:r>
              <a:rPr lang="en-US" sz="1900" dirty="0" smtClean="0">
                <a:latin typeface="Arial" charset="0"/>
              </a:rPr>
              <a:t/>
            </a:r>
            <a:br>
              <a:rPr lang="en-US" sz="1900" dirty="0" smtClean="0">
                <a:latin typeface="Arial" charset="0"/>
              </a:rPr>
            </a:br>
            <a:r>
              <a:rPr lang="en-US" sz="1900" dirty="0" smtClean="0">
                <a:latin typeface="Arial" charset="0"/>
              </a:rPr>
              <a:t>cascade</a:t>
            </a:r>
            <a:endParaRPr lang="en-US" sz="19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976620" y="936699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50" dirty="0" smtClean="0">
                <a:latin typeface="Arial" charset="0"/>
              </a:rPr>
              <a:t>Transduction</a:t>
            </a:r>
            <a:endParaRPr lang="en-US" sz="185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906182" y="3425610"/>
            <a:ext cx="985162" cy="95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latin typeface="Arial" charset="0"/>
              </a:rPr>
              <a:t>Inactive</a:t>
            </a:r>
            <a:br>
              <a:rPr lang="en-US" sz="1900" dirty="0" smtClean="0">
                <a:latin typeface="Arial" charset="0"/>
              </a:rPr>
            </a:br>
            <a:r>
              <a:rPr lang="en-US" sz="1900" dirty="0" smtClean="0">
                <a:latin typeface="Arial" charset="0"/>
              </a:rPr>
              <a:t>transcription</a:t>
            </a:r>
            <a:br>
              <a:rPr lang="en-US" sz="1900" dirty="0" smtClean="0">
                <a:latin typeface="Arial" charset="0"/>
              </a:rPr>
            </a:br>
            <a:r>
              <a:rPr lang="en-US" sz="1900" dirty="0" smtClean="0">
                <a:latin typeface="Arial" charset="0"/>
              </a:rPr>
              <a:t>factor</a:t>
            </a:r>
            <a:endParaRPr lang="en-US" sz="19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782608" y="3425610"/>
            <a:ext cx="985162" cy="95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latin typeface="Arial" charset="0"/>
              </a:rPr>
              <a:t>Active</a:t>
            </a:r>
            <a:br>
              <a:rPr lang="en-US" sz="1900" dirty="0" smtClean="0">
                <a:latin typeface="Arial" charset="0"/>
              </a:rPr>
            </a:br>
            <a:r>
              <a:rPr lang="en-US" sz="1900" dirty="0" smtClean="0">
                <a:latin typeface="Arial" charset="0"/>
              </a:rPr>
              <a:t>transcription</a:t>
            </a:r>
            <a:br>
              <a:rPr lang="en-US" sz="1900" dirty="0" smtClean="0">
                <a:latin typeface="Arial" charset="0"/>
              </a:rPr>
            </a:br>
            <a:r>
              <a:rPr lang="en-US" sz="1900" dirty="0" smtClean="0">
                <a:latin typeface="Arial" charset="0"/>
              </a:rPr>
              <a:t>factor</a:t>
            </a:r>
            <a:endParaRPr lang="en-US" sz="1900" dirty="0"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2932359" y="3328212"/>
            <a:ext cx="634987" cy="22116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376165" y="4047324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latin typeface="Arial" charset="0"/>
              </a:rPr>
              <a:t>Response</a:t>
            </a:r>
            <a:endParaRPr lang="en-US" sz="1900" dirty="0">
              <a:latin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236864" y="4027389"/>
            <a:ext cx="442351" cy="24970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726670" y="4685586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latin typeface="Arial" charset="0"/>
              </a:rPr>
              <a:t>DNA</a:t>
            </a:r>
            <a:endParaRPr lang="en-US" sz="190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159356" y="4252467"/>
            <a:ext cx="175440" cy="30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latin typeface="Arial" charset="0"/>
              </a:rPr>
              <a:t>P</a:t>
            </a:r>
            <a:endParaRPr lang="en-US" sz="1600" dirty="0"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6080971" y="5321686"/>
            <a:ext cx="985162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latin typeface="Arial" charset="0"/>
              </a:rPr>
              <a:t>Gene</a:t>
            </a:r>
            <a:endParaRPr lang="en-US" sz="1900" dirty="0"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511072" y="6031807"/>
            <a:ext cx="678319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latin typeface="Arial" charset="0"/>
              </a:rPr>
              <a:t>mRNA</a:t>
            </a:r>
            <a:endParaRPr lang="en-US" sz="1900" dirty="0">
              <a:latin typeface="Arial" charset="0"/>
            </a:endParaRPr>
          </a:p>
        </p:txBody>
      </p:sp>
      <p:sp>
        <p:nvSpPr>
          <p:cNvPr id="24" name="Left Brace 23"/>
          <p:cNvSpPr/>
          <p:nvPr/>
        </p:nvSpPr>
        <p:spPr bwMode="auto">
          <a:xfrm rot="16200000">
            <a:off x="6262816" y="4305486"/>
            <a:ext cx="183253" cy="1950962"/>
          </a:xfrm>
          <a:prstGeom prst="leftBrace">
            <a:avLst>
              <a:gd name="adj1" fmla="val 5036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93923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_02MatingYeastCells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88" y="134112"/>
            <a:ext cx="5602224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11.2-3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398574" y="2084093"/>
            <a:ext cx="1405060" cy="8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700" dirty="0" smtClean="0">
                <a:latin typeface="Arial" charset="0"/>
              </a:rPr>
              <a:t>Yeast cell,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mating type </a:t>
            </a:r>
            <a:r>
              <a:rPr lang="en-US" sz="1700" dirty="0" smtClean="0">
                <a:latin typeface="Arial Black" panose="020B0A04020102020204" pitchFamily="34" charset="0"/>
              </a:rPr>
              <a:t>a</a:t>
            </a:r>
            <a:endParaRPr lang="en-US" sz="1700" dirty="0">
              <a:latin typeface="Arial Black" panose="020B0A04020102020204" pitchFamily="34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148185" y="266920"/>
            <a:ext cx="1127162" cy="8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700" dirty="0" smtClean="0">
                <a:latin typeface="Arial" charset="0"/>
              </a:rPr>
              <a:t>Exchange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of mating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factors</a:t>
            </a:r>
            <a:endParaRPr lang="en-US" sz="17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140127" y="176044"/>
            <a:ext cx="1135686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Receptor</a:t>
            </a:r>
            <a:endParaRPr lang="en-US" sz="17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909892" y="2127245"/>
            <a:ext cx="921763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 Black" panose="020B0A04020102020204" pitchFamily="34" charset="0"/>
              </a:rPr>
              <a:t>a</a:t>
            </a:r>
            <a:r>
              <a:rPr lang="en-US" sz="1700" dirty="0" smtClean="0">
                <a:latin typeface="Arial" charset="0"/>
              </a:rPr>
              <a:t> factor</a:t>
            </a:r>
            <a:endParaRPr lang="en-US" sz="17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830610" y="2105593"/>
            <a:ext cx="1531903" cy="8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700" dirty="0" smtClean="0">
                <a:latin typeface="Arial" charset="0"/>
              </a:rPr>
              <a:t>Yeast cell,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mating type </a:t>
            </a:r>
            <a:r>
              <a:rPr lang="en-US" sz="1800" dirty="0">
                <a:latin typeface="Arial Black" panose="020B0A04020102020204" pitchFamily="34" charset="0"/>
                <a:sym typeface="Symbol" panose="05050102010706020507" pitchFamily="18" charset="2"/>
              </a:rPr>
              <a:t>α</a:t>
            </a:r>
            <a:endParaRPr lang="en-US" sz="1800" dirty="0">
              <a:latin typeface="Arial Black" panose="020B0A04020102020204" pitchFamily="34" charset="0"/>
              <a:cs typeface="Symbol" charset="2"/>
            </a:endParaRPr>
          </a:p>
          <a:p>
            <a:pPr algn="ctr">
              <a:lnSpc>
                <a:spcPct val="110000"/>
              </a:lnSpc>
            </a:pPr>
            <a:endParaRPr lang="en-US" sz="1700" dirty="0">
              <a:latin typeface="Symbol" charset="2"/>
              <a:cs typeface="Symbol" charset="2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083416" y="1096471"/>
            <a:ext cx="349031" cy="3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 Black" panose="020B0A04020102020204" pitchFamily="34" charset="0"/>
              </a:rPr>
              <a:t>a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440745" y="1096471"/>
            <a:ext cx="349031" cy="3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>
                <a:latin typeface="Arial Black" panose="020B0A04020102020204" pitchFamily="34" charset="0"/>
                <a:sym typeface="Symbol" panose="05050102010706020507" pitchFamily="18" charset="2"/>
              </a:rPr>
              <a:t>α</a:t>
            </a:r>
            <a:endParaRPr lang="en-US" sz="2000" dirty="0">
              <a:latin typeface="Arial Black" panose="020B0A04020102020204" pitchFamily="34" charset="0"/>
              <a:cs typeface="Symbol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2859" y="281788"/>
            <a:ext cx="306291" cy="318238"/>
            <a:chOff x="665259" y="986638"/>
            <a:chExt cx="306291" cy="318238"/>
          </a:xfrm>
        </p:grpSpPr>
        <p:sp>
          <p:nvSpPr>
            <p:cNvPr id="14" name="Oval 13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665259" y="986638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7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 bwMode="auto">
          <a:xfrm>
            <a:off x="4606370" y="433726"/>
            <a:ext cx="143430" cy="3346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5537200" y="336550"/>
            <a:ext cx="196850" cy="994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>
            <a:off x="5211735" y="1940791"/>
            <a:ext cx="84165" cy="1928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485575" y="3598372"/>
            <a:ext cx="349031" cy="3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 Black" panose="020B0A04020102020204" pitchFamily="34" charset="0"/>
              </a:rPr>
              <a:t>a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6182506" y="3598373"/>
            <a:ext cx="349031" cy="3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>
                <a:latin typeface="Arial Black" panose="020B0A04020102020204" pitchFamily="34" charset="0"/>
                <a:sym typeface="Symbol" panose="05050102010706020507" pitchFamily="18" charset="2"/>
              </a:rPr>
              <a:t>α</a:t>
            </a:r>
            <a:endParaRPr lang="en-US" sz="2000" dirty="0">
              <a:latin typeface="Arial Black" panose="020B0A04020102020204" pitchFamily="34" charset="0"/>
              <a:cs typeface="Symbol" charset="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795560" y="3116581"/>
            <a:ext cx="306291" cy="318238"/>
            <a:chOff x="665259" y="986638"/>
            <a:chExt cx="306291" cy="318238"/>
          </a:xfrm>
        </p:grpSpPr>
        <p:sp>
          <p:nvSpPr>
            <p:cNvPr id="24" name="Oval 23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665259" y="986638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17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150460" y="3115756"/>
            <a:ext cx="1135686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Mating</a:t>
            </a:r>
            <a:endParaRPr lang="en-US" sz="1700" dirty="0">
              <a:latin typeface="Arial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02694" y="5114230"/>
            <a:ext cx="306291" cy="318238"/>
            <a:chOff x="665259" y="986638"/>
            <a:chExt cx="306291" cy="318238"/>
          </a:xfrm>
        </p:grpSpPr>
        <p:sp>
          <p:nvSpPr>
            <p:cNvPr id="29" name="Oval 28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665259" y="986638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sz="17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150459" y="5156209"/>
            <a:ext cx="1330159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New </a:t>
            </a:r>
            <a:r>
              <a:rPr lang="en-US" sz="1700" dirty="0" smtClean="0">
                <a:latin typeface="Arial Black" panose="020B0A04020102020204" pitchFamily="34" charset="0"/>
              </a:rPr>
              <a:t>a</a:t>
            </a:r>
            <a:r>
              <a:rPr lang="en-US" sz="1700" dirty="0" smtClean="0">
                <a:latin typeface="Arial" charset="0"/>
              </a:rPr>
              <a:t>/</a:t>
            </a:r>
            <a:r>
              <a:rPr lang="en-US" sz="1800" dirty="0" smtClean="0">
                <a:latin typeface="Arial Black" panose="020B0A04020102020204" pitchFamily="34" charset="0"/>
                <a:cs typeface="Symbol" charset="2"/>
                <a:sym typeface="Symbol"/>
              </a:rPr>
              <a:t></a:t>
            </a:r>
            <a:r>
              <a:rPr lang="en-US" sz="1700" dirty="0" smtClean="0">
                <a:latin typeface="Arial" charset="0"/>
              </a:rPr>
              <a:t> cell</a:t>
            </a:r>
            <a:endParaRPr lang="en-US" sz="1700" dirty="0"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213313" y="5645961"/>
            <a:ext cx="520737" cy="3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 Black" panose="020B0A04020102020204" pitchFamily="34" charset="0"/>
              </a:rPr>
              <a:t>a</a:t>
            </a:r>
            <a:r>
              <a:rPr lang="en-US" sz="2000" dirty="0" smtClean="0">
                <a:latin typeface="Arial" charset="0"/>
              </a:rPr>
              <a:t>/</a:t>
            </a:r>
            <a:r>
              <a:rPr lang="en-US" sz="2000" dirty="0">
                <a:latin typeface="Arial Black" panose="020B0A04020102020204" pitchFamily="34" charset="0"/>
                <a:sym typeface="Symbol" panose="05050102010706020507" pitchFamily="18" charset="2"/>
              </a:rPr>
              <a:t> α</a:t>
            </a:r>
            <a:endParaRPr lang="en-US" sz="2000" dirty="0">
              <a:latin typeface="Arial Black" panose="020B0A04020102020204" pitchFamily="34" charset="0"/>
              <a:cs typeface="Symbol" charset="2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5776714" y="141952"/>
            <a:ext cx="1135686" cy="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>
                <a:latin typeface="Arial Black" panose="020B0A04020102020204" pitchFamily="34" charset="0"/>
                <a:sym typeface="Symbol" panose="05050102010706020507" pitchFamily="18" charset="2"/>
              </a:rPr>
              <a:t>α</a:t>
            </a:r>
            <a:r>
              <a:rPr lang="en-US" sz="1700" dirty="0" smtClean="0">
                <a:latin typeface="Arial" charset="0"/>
                <a:sym typeface="Symbol" panose="05050102010706020507" pitchFamily="18" charset="2"/>
              </a:rPr>
              <a:t> </a:t>
            </a:r>
            <a:r>
              <a:rPr lang="en-US" sz="1700" dirty="0" smtClean="0">
                <a:latin typeface="Arial" charset="0"/>
              </a:rPr>
              <a:t>factor</a:t>
            </a:r>
            <a:endParaRPr lang="en-US" sz="17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91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6_CytoplasmicResp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49224"/>
            <a:ext cx="8546592" cy="54071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11.16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18803" y="691808"/>
            <a:ext cx="1135106" cy="2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50" dirty="0" smtClean="0">
                <a:latin typeface="Arial" charset="0"/>
              </a:rPr>
              <a:t>Reception</a:t>
            </a:r>
            <a:endParaRPr lang="en-US" sz="135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692063" y="712062"/>
            <a:ext cx="1135106" cy="2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Transduction</a:t>
            </a:r>
            <a:endParaRPr lang="en-US" sz="13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731442" y="1027091"/>
            <a:ext cx="889955" cy="38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Inactive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G protein</a:t>
            </a:r>
            <a:endParaRPr lang="en-US" sz="13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071086" y="1553779"/>
            <a:ext cx="2729093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Active G protein (10</a:t>
            </a:r>
            <a:r>
              <a:rPr lang="en-US" sz="1300" baseline="30000" dirty="0" smtClean="0">
                <a:latin typeface="Arial" charset="0"/>
              </a:rPr>
              <a:t>2</a:t>
            </a:r>
            <a:r>
              <a:rPr lang="en-US" sz="1300" dirty="0" smtClean="0">
                <a:latin typeface="Arial" charset="0"/>
              </a:rPr>
              <a:t> molecules)</a:t>
            </a:r>
            <a:endParaRPr lang="en-US" sz="13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741284" y="1854038"/>
            <a:ext cx="1431421" cy="4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Inactive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adenylyl </a:t>
            </a:r>
            <a:r>
              <a:rPr lang="en-US" sz="1300" dirty="0" err="1" smtClean="0">
                <a:latin typeface="Arial" charset="0"/>
              </a:rPr>
              <a:t>cyclase</a:t>
            </a:r>
            <a:endParaRPr lang="en-US" sz="13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012015" y="2385649"/>
            <a:ext cx="2729093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Active adenylyl </a:t>
            </a:r>
            <a:r>
              <a:rPr lang="en-US" sz="1300" dirty="0" err="1" smtClean="0">
                <a:latin typeface="Arial" charset="0"/>
              </a:rPr>
              <a:t>cyclase</a:t>
            </a:r>
            <a:r>
              <a:rPr lang="en-US" sz="1300" dirty="0" smtClean="0">
                <a:latin typeface="Arial" charset="0"/>
              </a:rPr>
              <a:t> (10</a:t>
            </a:r>
            <a:r>
              <a:rPr lang="en-US" sz="1300" baseline="30000" dirty="0" smtClean="0">
                <a:latin typeface="Arial" charset="0"/>
              </a:rPr>
              <a:t>2</a:t>
            </a:r>
            <a:r>
              <a:rPr lang="en-US" sz="1300" dirty="0" smtClean="0">
                <a:latin typeface="Arial" charset="0"/>
              </a:rPr>
              <a:t>)</a:t>
            </a:r>
            <a:endParaRPr lang="en-US" sz="13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706072" y="2848347"/>
            <a:ext cx="442020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ATP</a:t>
            </a:r>
            <a:endParaRPr lang="en-US" sz="130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720834" y="3148610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Cyclic AMP (10</a:t>
            </a:r>
            <a:r>
              <a:rPr lang="en-US" sz="1300" baseline="30000" dirty="0" smtClean="0">
                <a:latin typeface="Arial" charset="0"/>
              </a:rPr>
              <a:t>4</a:t>
            </a:r>
            <a:r>
              <a:rPr lang="en-US" sz="1300" dirty="0" smtClean="0">
                <a:latin typeface="Arial" charset="0"/>
              </a:rPr>
              <a:t>)</a:t>
            </a:r>
            <a:endParaRPr lang="en-US" sz="130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977557" y="3414412"/>
            <a:ext cx="1490494" cy="37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Inactive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protein kinase A</a:t>
            </a:r>
            <a:endParaRPr lang="en-US" sz="130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391033" y="3941100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Active protein kinase A (10</a:t>
            </a:r>
            <a:r>
              <a:rPr lang="en-US" sz="1300" baseline="30000" dirty="0" smtClean="0">
                <a:latin typeface="Arial" charset="0"/>
              </a:rPr>
              <a:t>4</a:t>
            </a:r>
            <a:r>
              <a:rPr lang="en-US" sz="1300" dirty="0" smtClean="0">
                <a:latin typeface="Arial" charset="0"/>
              </a:rPr>
              <a:t>)</a:t>
            </a:r>
            <a:endParaRPr lang="en-US" sz="130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790505" y="4261045"/>
            <a:ext cx="1431421" cy="4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Inactive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err="1" smtClean="0">
                <a:latin typeface="Arial" charset="0"/>
              </a:rPr>
              <a:t>phosphorylase</a:t>
            </a:r>
            <a:r>
              <a:rPr lang="en-US" sz="1300" dirty="0" smtClean="0">
                <a:latin typeface="Arial" charset="0"/>
              </a:rPr>
              <a:t> kinase</a:t>
            </a:r>
            <a:endParaRPr lang="en-US" sz="130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272895" y="4763125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Active </a:t>
            </a:r>
            <a:r>
              <a:rPr lang="en-US" sz="1300" dirty="0" err="1" smtClean="0">
                <a:latin typeface="Arial" charset="0"/>
              </a:rPr>
              <a:t>phosphorylase</a:t>
            </a:r>
            <a:r>
              <a:rPr lang="en-US" sz="1300" dirty="0" smtClean="0">
                <a:latin typeface="Arial" charset="0"/>
              </a:rPr>
              <a:t> kinase (10</a:t>
            </a:r>
            <a:r>
              <a:rPr lang="en-US" sz="1300" baseline="30000" dirty="0" smtClean="0">
                <a:latin typeface="Arial" charset="0"/>
              </a:rPr>
              <a:t>5</a:t>
            </a:r>
            <a:r>
              <a:rPr lang="en-US" sz="1300" dirty="0" smtClean="0">
                <a:latin typeface="Arial" charset="0"/>
              </a:rPr>
              <a:t>)</a:t>
            </a:r>
            <a:endParaRPr lang="en-US" sz="13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297505" y="5619608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Active glycogen </a:t>
            </a:r>
            <a:r>
              <a:rPr lang="en-US" sz="1300" dirty="0" err="1" smtClean="0">
                <a:latin typeface="Arial" charset="0"/>
              </a:rPr>
              <a:t>phosphorylase</a:t>
            </a:r>
            <a:r>
              <a:rPr lang="en-US" sz="1300" dirty="0" smtClean="0">
                <a:latin typeface="Arial" charset="0"/>
              </a:rPr>
              <a:t> (10</a:t>
            </a:r>
            <a:r>
              <a:rPr lang="en-US" sz="1300" baseline="30000" dirty="0" smtClean="0">
                <a:latin typeface="Arial" charset="0"/>
              </a:rPr>
              <a:t>6</a:t>
            </a:r>
            <a:r>
              <a:rPr lang="en-US" sz="1300" dirty="0" smtClean="0">
                <a:latin typeface="Arial" charset="0"/>
              </a:rPr>
              <a:t>)</a:t>
            </a:r>
            <a:endParaRPr lang="en-US" sz="130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741280" y="5024003"/>
            <a:ext cx="2095953" cy="4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Inactive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glycogen </a:t>
            </a:r>
            <a:r>
              <a:rPr lang="en-US" sz="1300" dirty="0" err="1" smtClean="0">
                <a:latin typeface="Arial" charset="0"/>
              </a:rPr>
              <a:t>phosphorylase</a:t>
            </a:r>
            <a:endParaRPr lang="en-US" sz="130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960113" y="5132294"/>
            <a:ext cx="761979" cy="2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Glycogen</a:t>
            </a:r>
            <a:endParaRPr lang="en-US" sz="130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24319" y="4708978"/>
            <a:ext cx="761979" cy="2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Response</a:t>
            </a:r>
            <a:endParaRPr lang="en-US" sz="130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792746" y="5535924"/>
            <a:ext cx="1731698" cy="39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300" dirty="0" smtClean="0">
                <a:latin typeface="Arial" charset="0"/>
              </a:rPr>
              <a:t>Glucose 1-phosphate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(10</a:t>
            </a:r>
            <a:r>
              <a:rPr lang="en-US" sz="1300" baseline="30000" dirty="0" smtClean="0">
                <a:latin typeface="Arial" charset="0"/>
              </a:rPr>
              <a:t>8</a:t>
            </a:r>
            <a:r>
              <a:rPr lang="en-US" sz="1300" dirty="0" smtClean="0">
                <a:latin typeface="Arial" charset="0"/>
              </a:rPr>
              <a:t> molecules)</a:t>
            </a:r>
            <a:endParaRPr lang="en-US" sz="130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08116" y="949840"/>
            <a:ext cx="3881887" cy="58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Binding of epinephrine to G protein-coupled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receptor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(1 molecule)</a:t>
            </a:r>
            <a:endParaRPr lang="en-US" sz="13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6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6aCytoplasmicResp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" y="829056"/>
            <a:ext cx="7254240" cy="50474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11.16a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127042" y="895342"/>
            <a:ext cx="1135106" cy="2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Reception</a:t>
            </a:r>
            <a:endParaRPr lang="en-US" sz="2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767341" y="4326310"/>
            <a:ext cx="761979" cy="2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Glycogen</a:t>
            </a:r>
            <a:endParaRPr lang="en-US" sz="22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124416" y="3585486"/>
            <a:ext cx="761979" cy="2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Response</a:t>
            </a:r>
            <a:endParaRPr lang="en-US" sz="22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088424" y="4990459"/>
            <a:ext cx="1731698" cy="39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200" dirty="0" smtClean="0">
                <a:latin typeface="Arial" charset="0"/>
              </a:rPr>
              <a:t>Glucose 1-phosphate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(10</a:t>
            </a:r>
            <a:r>
              <a:rPr lang="en-US" sz="2200" baseline="30000" dirty="0" smtClean="0">
                <a:latin typeface="Arial" charset="0"/>
              </a:rPr>
              <a:t>8</a:t>
            </a:r>
            <a:r>
              <a:rPr lang="en-US" sz="2200" dirty="0" smtClean="0">
                <a:latin typeface="Arial" charset="0"/>
              </a:rPr>
              <a:t> molecules)</a:t>
            </a:r>
            <a:endParaRPr lang="en-US" sz="22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265198" y="1340622"/>
            <a:ext cx="3881887" cy="58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Binding of epinephrine to G protein-coupled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receptor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(1 molecule)</a:t>
            </a:r>
            <a:endParaRPr lang="en-US" sz="2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89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6bCytoplasmicResp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" y="395224"/>
            <a:ext cx="7242048" cy="61691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11.16b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126452" y="467822"/>
            <a:ext cx="1135106" cy="2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Transduction</a:t>
            </a:r>
            <a:endParaRPr lang="en-US" sz="215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230959" y="1010799"/>
            <a:ext cx="889955" cy="38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Inactive</a:t>
            </a:r>
            <a:br>
              <a:rPr lang="en-US" sz="2150" dirty="0" smtClean="0">
                <a:latin typeface="Arial" charset="0"/>
              </a:rPr>
            </a:br>
            <a:r>
              <a:rPr lang="en-US" sz="2150" dirty="0" smtClean="0">
                <a:latin typeface="Arial" charset="0"/>
              </a:rPr>
              <a:t>G protein</a:t>
            </a:r>
            <a:endParaRPr lang="en-US" sz="215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774128" y="1928255"/>
            <a:ext cx="2729093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Active G protein (10</a:t>
            </a:r>
            <a:r>
              <a:rPr lang="en-US" sz="2150" baseline="30000" dirty="0" smtClean="0">
                <a:latin typeface="Arial" charset="0"/>
              </a:rPr>
              <a:t>2</a:t>
            </a:r>
            <a:r>
              <a:rPr lang="en-US" sz="2150" dirty="0" smtClean="0">
                <a:latin typeface="Arial" charset="0"/>
              </a:rPr>
              <a:t> molecules)</a:t>
            </a:r>
            <a:endParaRPr lang="en-US" sz="215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232660" y="2432039"/>
            <a:ext cx="1431421" cy="4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Inactive</a:t>
            </a:r>
            <a:br>
              <a:rPr lang="en-US" sz="2150" dirty="0" smtClean="0">
                <a:latin typeface="Arial" charset="0"/>
              </a:rPr>
            </a:br>
            <a:r>
              <a:rPr lang="en-US" sz="2150" dirty="0" smtClean="0">
                <a:latin typeface="Arial" charset="0"/>
              </a:rPr>
              <a:t>adenylyl </a:t>
            </a:r>
            <a:r>
              <a:rPr lang="en-US" sz="2150" dirty="0" err="1" smtClean="0">
                <a:latin typeface="Arial" charset="0"/>
              </a:rPr>
              <a:t>cyclase</a:t>
            </a:r>
            <a:endParaRPr lang="en-US" sz="215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682493" y="3362559"/>
            <a:ext cx="2729093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Active adenylyl </a:t>
            </a:r>
            <a:r>
              <a:rPr lang="en-US" sz="2150" dirty="0" err="1" smtClean="0">
                <a:latin typeface="Arial" charset="0"/>
              </a:rPr>
              <a:t>cyclase</a:t>
            </a:r>
            <a:r>
              <a:rPr lang="en-US" sz="2150" dirty="0" smtClean="0">
                <a:latin typeface="Arial" charset="0"/>
              </a:rPr>
              <a:t> (10</a:t>
            </a:r>
            <a:r>
              <a:rPr lang="en-US" sz="2150" baseline="30000" dirty="0" smtClean="0">
                <a:latin typeface="Arial" charset="0"/>
              </a:rPr>
              <a:t>2</a:t>
            </a:r>
            <a:r>
              <a:rPr lang="en-US" sz="2150" dirty="0" smtClean="0">
                <a:latin typeface="Arial" charset="0"/>
              </a:rPr>
              <a:t>)</a:t>
            </a:r>
            <a:endParaRPr lang="en-US" sz="215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864987" y="4142765"/>
            <a:ext cx="442020" cy="38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ATP</a:t>
            </a:r>
            <a:endParaRPr lang="en-US" sz="215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855329" y="4670986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Cyclic AMP (10</a:t>
            </a:r>
            <a:r>
              <a:rPr lang="en-US" sz="2150" baseline="30000" dirty="0" smtClean="0">
                <a:latin typeface="Arial" charset="0"/>
              </a:rPr>
              <a:t>4</a:t>
            </a:r>
            <a:r>
              <a:rPr lang="en-US" sz="2150" dirty="0" smtClean="0">
                <a:latin typeface="Arial" charset="0"/>
              </a:rPr>
              <a:t>)</a:t>
            </a:r>
            <a:endParaRPr lang="en-US" sz="215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631745" y="5099653"/>
            <a:ext cx="1490494" cy="37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Inactive</a:t>
            </a:r>
            <a:br>
              <a:rPr lang="en-US" sz="2150" dirty="0" smtClean="0">
                <a:latin typeface="Arial" charset="0"/>
              </a:rPr>
            </a:br>
            <a:r>
              <a:rPr lang="en-US" sz="2150" dirty="0" smtClean="0">
                <a:latin typeface="Arial" charset="0"/>
              </a:rPr>
              <a:t>protein kinase A</a:t>
            </a:r>
            <a:endParaRPr lang="en-US" sz="215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362708" y="6033406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Active protein kinase A (10</a:t>
            </a:r>
            <a:r>
              <a:rPr lang="en-US" sz="2150" baseline="30000" dirty="0" smtClean="0">
                <a:latin typeface="Arial" charset="0"/>
              </a:rPr>
              <a:t>4</a:t>
            </a:r>
            <a:r>
              <a:rPr lang="en-US" sz="2150" dirty="0" smtClean="0">
                <a:latin typeface="Arial" charset="0"/>
              </a:rPr>
              <a:t>)</a:t>
            </a:r>
            <a:endParaRPr lang="en-US" sz="21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529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6cCytoplasmicResp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655320"/>
            <a:ext cx="7260336" cy="53949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11.16c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314444" y="3161975"/>
            <a:ext cx="1431421" cy="4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Inactive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err="1" smtClean="0">
                <a:latin typeface="Arial" charset="0"/>
              </a:rPr>
              <a:t>phosphorylase</a:t>
            </a:r>
            <a:r>
              <a:rPr lang="en-US" sz="2200" dirty="0" smtClean="0">
                <a:latin typeface="Arial" charset="0"/>
              </a:rPr>
              <a:t> kinase</a:t>
            </a:r>
            <a:endParaRPr lang="en-US" sz="2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138741" y="4022271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Active </a:t>
            </a:r>
            <a:r>
              <a:rPr lang="en-US" sz="2200" dirty="0" err="1" smtClean="0">
                <a:latin typeface="Arial" charset="0"/>
              </a:rPr>
              <a:t>phosphorylase</a:t>
            </a:r>
            <a:r>
              <a:rPr lang="en-US" sz="2200" dirty="0" smtClean="0">
                <a:latin typeface="Arial" charset="0"/>
              </a:rPr>
              <a:t> kinase (10</a:t>
            </a:r>
            <a:r>
              <a:rPr lang="en-US" sz="2200" baseline="30000" dirty="0" smtClean="0">
                <a:latin typeface="Arial" charset="0"/>
              </a:rPr>
              <a:t>5</a:t>
            </a:r>
            <a:r>
              <a:rPr lang="en-US" sz="2200" dirty="0" smtClean="0">
                <a:latin typeface="Arial" charset="0"/>
              </a:rPr>
              <a:t>)</a:t>
            </a:r>
            <a:endParaRPr lang="en-US" sz="22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179632" y="5473070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Active glycogen </a:t>
            </a:r>
            <a:r>
              <a:rPr lang="en-US" sz="2200" dirty="0" err="1" smtClean="0">
                <a:latin typeface="Arial" charset="0"/>
              </a:rPr>
              <a:t>phosphorylase</a:t>
            </a:r>
            <a:r>
              <a:rPr lang="en-US" sz="2200" dirty="0" smtClean="0">
                <a:latin typeface="Arial" charset="0"/>
              </a:rPr>
              <a:t> (10</a:t>
            </a:r>
            <a:r>
              <a:rPr lang="en-US" sz="2200" baseline="30000" dirty="0" smtClean="0">
                <a:latin typeface="Arial" charset="0"/>
              </a:rPr>
              <a:t>6</a:t>
            </a:r>
            <a:r>
              <a:rPr lang="en-US" sz="2200" dirty="0" smtClean="0">
                <a:latin typeface="Arial" charset="0"/>
              </a:rPr>
              <a:t>)</a:t>
            </a:r>
            <a:endParaRPr lang="en-US" sz="22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208234" y="4454116"/>
            <a:ext cx="2095953" cy="4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Inactive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glycogen </a:t>
            </a:r>
            <a:r>
              <a:rPr lang="en-US" sz="2200" dirty="0" err="1" smtClean="0">
                <a:latin typeface="Arial" charset="0"/>
              </a:rPr>
              <a:t>phosphorylase</a:t>
            </a:r>
            <a:endParaRPr lang="en-US" sz="22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879751" y="1243515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Cyclic AMP (10</a:t>
            </a:r>
            <a:r>
              <a:rPr lang="en-US" sz="2200" baseline="30000" dirty="0" smtClean="0">
                <a:latin typeface="Arial" charset="0"/>
              </a:rPr>
              <a:t>4</a:t>
            </a:r>
            <a:r>
              <a:rPr lang="en-US" sz="2200" dirty="0" smtClean="0">
                <a:latin typeface="Arial" charset="0"/>
              </a:rPr>
              <a:t>)</a:t>
            </a:r>
            <a:endParaRPr lang="en-US" sz="22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615464" y="1696604"/>
            <a:ext cx="1490494" cy="37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Inactive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protein kinase A</a:t>
            </a:r>
            <a:endParaRPr lang="en-US" sz="220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354567" y="2614077"/>
            <a:ext cx="1382204" cy="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Active protein kinase A (10</a:t>
            </a:r>
            <a:r>
              <a:rPr lang="en-US" sz="2200" baseline="30000" dirty="0" smtClean="0">
                <a:latin typeface="Arial" charset="0"/>
              </a:rPr>
              <a:t>4</a:t>
            </a:r>
            <a:r>
              <a:rPr lang="en-US" sz="2200" dirty="0" smtClean="0">
                <a:latin typeface="Arial" charset="0"/>
              </a:rPr>
              <a:t>)</a:t>
            </a:r>
            <a:endParaRPr lang="en-US" sz="220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150874" y="744627"/>
            <a:ext cx="1135106" cy="2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Transduction</a:t>
            </a:r>
            <a:endParaRPr lang="en-US" sz="21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3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7_CellSigSpecificity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31976"/>
            <a:ext cx="8546592" cy="404164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11.17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84025" y="1514708"/>
            <a:ext cx="858192" cy="37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Signaling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molecule</a:t>
            </a:r>
            <a:endParaRPr lang="en-US" sz="130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1064608" y="2321975"/>
            <a:ext cx="188612" cy="1173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513085" y="3088982"/>
            <a:ext cx="171846" cy="2682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508895" y="3344650"/>
            <a:ext cx="171845" cy="3059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30126" y="2415836"/>
            <a:ext cx="789560" cy="18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Receptor</a:t>
            </a:r>
            <a:endParaRPr lang="en-US" sz="13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721068" y="3040340"/>
            <a:ext cx="538081" cy="58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Relay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mole-</a:t>
            </a:r>
          </a:p>
          <a:p>
            <a:r>
              <a:rPr lang="en-US" sz="1300" dirty="0" err="1" smtClean="0">
                <a:latin typeface="Arial" charset="0"/>
              </a:rPr>
              <a:t>cules</a:t>
            </a:r>
            <a:endParaRPr lang="en-US" sz="130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933086" y="4348023"/>
            <a:ext cx="1020089" cy="21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dirty="0" smtClean="0">
                <a:latin typeface="Arial" charset="0"/>
              </a:rPr>
              <a:t>Response 1</a:t>
            </a:r>
            <a:endParaRPr lang="en-US" sz="120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538380" y="4339641"/>
            <a:ext cx="1020089" cy="21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dirty="0" smtClean="0">
                <a:latin typeface="Arial" charset="0"/>
              </a:rPr>
              <a:t>Response 2</a:t>
            </a:r>
            <a:endParaRPr lang="en-US" sz="120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3577840" y="4343832"/>
            <a:ext cx="1020089" cy="21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dirty="0" smtClean="0">
                <a:latin typeface="Arial" charset="0"/>
              </a:rPr>
              <a:t>Response 3</a:t>
            </a:r>
            <a:endParaRPr lang="en-US" sz="120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655022" y="4327067"/>
            <a:ext cx="1020089" cy="21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dirty="0" smtClean="0">
                <a:latin typeface="Arial" charset="0"/>
              </a:rPr>
              <a:t>Response 4</a:t>
            </a:r>
            <a:endParaRPr lang="en-US" sz="120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7312348" y="4335449"/>
            <a:ext cx="1020089" cy="21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dirty="0" smtClean="0">
                <a:latin typeface="Arial" charset="0"/>
              </a:rPr>
              <a:t>Response 5</a:t>
            </a:r>
            <a:endParaRPr lang="en-US" sz="1200" dirty="0"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67294" y="4664664"/>
            <a:ext cx="1682411" cy="40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Cell A: Pathway leads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to a single response.</a:t>
            </a:r>
            <a:endParaRPr lang="en-US" sz="1300" dirty="0"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2586027" y="4664664"/>
            <a:ext cx="1632852" cy="52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Cell B: Pathway 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branches, leading to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two responses.</a:t>
            </a:r>
            <a:endParaRPr lang="en-US" sz="1300" dirty="0"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4729540" y="4664665"/>
            <a:ext cx="1632852" cy="52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Cell C: Cross-talk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occurs between two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pathways.</a:t>
            </a:r>
            <a:endParaRPr lang="en-US" sz="1300" dirty="0"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6835881" y="4658470"/>
            <a:ext cx="1632852" cy="52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Cell D: Different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receptor leads to a 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different response.</a:t>
            </a:r>
            <a:endParaRPr lang="en-US" sz="1300" dirty="0"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605410" y="3393464"/>
            <a:ext cx="1091517" cy="38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Activation</a:t>
            </a:r>
            <a:br>
              <a:rPr lang="en-US" sz="1300" dirty="0" smtClean="0">
                <a:latin typeface="Arial" charset="0"/>
              </a:rPr>
            </a:br>
            <a:r>
              <a:rPr lang="en-US" sz="1300" dirty="0" smtClean="0">
                <a:latin typeface="Arial" charset="0"/>
              </a:rPr>
              <a:t>or inhibition</a:t>
            </a:r>
            <a:endParaRPr lang="en-US" sz="13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9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7aCellSigSpecificity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197612"/>
            <a:ext cx="6821424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11.17a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278058" y="455765"/>
            <a:ext cx="858192" cy="37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Signaling</a:t>
            </a:r>
            <a:br>
              <a:rPr lang="en-US" sz="2100" dirty="0" smtClean="0">
                <a:latin typeface="Arial" charset="0"/>
              </a:rPr>
            </a:br>
            <a:r>
              <a:rPr lang="en-US" sz="2100" dirty="0" smtClean="0">
                <a:latin typeface="Arial" charset="0"/>
              </a:rPr>
              <a:t>molecule</a:t>
            </a:r>
            <a:endParaRPr lang="en-US" sz="2100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368060" y="1750088"/>
            <a:ext cx="289415" cy="1734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093168" y="2988100"/>
            <a:ext cx="272503" cy="4215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3072275" y="3403037"/>
            <a:ext cx="284951" cy="4801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357582" y="1883304"/>
            <a:ext cx="789560" cy="18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Receptor</a:t>
            </a:r>
            <a:endParaRPr lang="en-US" sz="21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442295" y="2917240"/>
            <a:ext cx="538081" cy="58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Relay</a:t>
            </a:r>
            <a:br>
              <a:rPr lang="en-US" sz="2100" dirty="0" smtClean="0">
                <a:latin typeface="Arial" charset="0"/>
              </a:rPr>
            </a:br>
            <a:r>
              <a:rPr lang="en-US" sz="2100" dirty="0" smtClean="0">
                <a:latin typeface="Arial" charset="0"/>
              </a:rPr>
              <a:t>mole-</a:t>
            </a:r>
          </a:p>
          <a:p>
            <a:r>
              <a:rPr lang="en-US" sz="2100" dirty="0" err="1" smtClean="0">
                <a:latin typeface="Arial" charset="0"/>
              </a:rPr>
              <a:t>cules</a:t>
            </a:r>
            <a:endParaRPr lang="en-US" sz="210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152983" y="5008251"/>
            <a:ext cx="1020089" cy="21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latin typeface="Arial" charset="0"/>
              </a:rPr>
              <a:t>Response 1</a:t>
            </a:r>
            <a:endParaRPr lang="en-US" sz="190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752574" y="5029066"/>
            <a:ext cx="1020089" cy="21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latin typeface="Arial" charset="0"/>
              </a:rPr>
              <a:t>Response 2</a:t>
            </a:r>
            <a:endParaRPr lang="en-US" sz="190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401984" y="5016546"/>
            <a:ext cx="1020089" cy="21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latin typeface="Arial" charset="0"/>
              </a:rPr>
              <a:t>Response 3</a:t>
            </a:r>
            <a:endParaRPr lang="en-US" sz="190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411460" y="5519190"/>
            <a:ext cx="1682411" cy="40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Cell A: Pathway leads</a:t>
            </a:r>
            <a:br>
              <a:rPr lang="en-US" sz="2100" dirty="0" smtClean="0">
                <a:latin typeface="Arial" charset="0"/>
              </a:rPr>
            </a:br>
            <a:r>
              <a:rPr lang="en-US" sz="2100" dirty="0" smtClean="0">
                <a:latin typeface="Arial" charset="0"/>
              </a:rPr>
              <a:t>to a single response.</a:t>
            </a:r>
            <a:endParaRPr lang="en-US" sz="210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825289" y="5502478"/>
            <a:ext cx="1632852" cy="52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Cell B: Pathway </a:t>
            </a:r>
            <a:br>
              <a:rPr lang="en-US" sz="2100" dirty="0" smtClean="0">
                <a:latin typeface="Arial" charset="0"/>
              </a:rPr>
            </a:br>
            <a:r>
              <a:rPr lang="en-US" sz="2100" dirty="0" smtClean="0">
                <a:latin typeface="Arial" charset="0"/>
              </a:rPr>
              <a:t>branches, leading to</a:t>
            </a:r>
            <a:br>
              <a:rPr lang="en-US" sz="2100" dirty="0" smtClean="0">
                <a:latin typeface="Arial" charset="0"/>
              </a:rPr>
            </a:br>
            <a:r>
              <a:rPr lang="en-US" sz="2100" dirty="0" smtClean="0">
                <a:latin typeface="Arial" charset="0"/>
              </a:rPr>
              <a:t>two responses.</a:t>
            </a:r>
            <a:endParaRPr lang="en-US" sz="2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9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7bCellSigSpecificity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92" y="197612"/>
            <a:ext cx="6833616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11.17b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290288" y="4992586"/>
            <a:ext cx="1838249" cy="46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Response 4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552613" y="4991510"/>
            <a:ext cx="1020089" cy="21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Response 5</a:t>
            </a:r>
            <a:endParaRPr lang="en-US" sz="20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379570" y="5499719"/>
            <a:ext cx="1632852" cy="52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Cell C: Cross-talk</a:t>
            </a:r>
            <a:br>
              <a:rPr lang="en-US" sz="2100" dirty="0" smtClean="0">
                <a:latin typeface="Arial" charset="0"/>
              </a:rPr>
            </a:br>
            <a:r>
              <a:rPr lang="en-US" sz="2100" dirty="0" smtClean="0">
                <a:latin typeface="Arial" charset="0"/>
              </a:rPr>
              <a:t>occurs between two</a:t>
            </a:r>
            <a:br>
              <a:rPr lang="en-US" sz="2100" dirty="0" smtClean="0">
                <a:latin typeface="Arial" charset="0"/>
              </a:rPr>
            </a:br>
            <a:r>
              <a:rPr lang="en-US" sz="2100" dirty="0" smtClean="0">
                <a:latin typeface="Arial" charset="0"/>
              </a:rPr>
              <a:t>pathways.</a:t>
            </a:r>
            <a:endParaRPr lang="en-US" sz="21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810571" y="5515422"/>
            <a:ext cx="1632852" cy="52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Cell D: Different</a:t>
            </a:r>
            <a:br>
              <a:rPr lang="en-US" sz="2100" dirty="0" smtClean="0">
                <a:latin typeface="Arial" charset="0"/>
              </a:rPr>
            </a:br>
            <a:r>
              <a:rPr lang="en-US" sz="2100" dirty="0" smtClean="0">
                <a:latin typeface="Arial" charset="0"/>
              </a:rPr>
              <a:t>receptor leads to a </a:t>
            </a:r>
            <a:br>
              <a:rPr lang="en-US" sz="2100" dirty="0" smtClean="0">
                <a:latin typeface="Arial" charset="0"/>
              </a:rPr>
            </a:br>
            <a:r>
              <a:rPr lang="en-US" sz="2100" dirty="0" smtClean="0">
                <a:latin typeface="Arial" charset="0"/>
              </a:rPr>
              <a:t>different response.</a:t>
            </a:r>
            <a:endParaRPr lang="en-US" sz="21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824715" y="3473057"/>
            <a:ext cx="1091517" cy="38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Activation</a:t>
            </a:r>
            <a:br>
              <a:rPr lang="en-US" sz="2100" dirty="0" smtClean="0">
                <a:latin typeface="Arial" charset="0"/>
              </a:rPr>
            </a:br>
            <a:r>
              <a:rPr lang="en-US" sz="2100" dirty="0" smtClean="0">
                <a:latin typeface="Arial" charset="0"/>
              </a:rPr>
              <a:t>or inhibition</a:t>
            </a:r>
            <a:endParaRPr lang="en-US" sz="2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97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8ScaffoldingProtei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50976"/>
            <a:ext cx="8546592" cy="480364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11.18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510971" y="1510726"/>
            <a:ext cx="925314" cy="42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Signaling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molecule</a:t>
            </a:r>
            <a:endParaRPr lang="en-US" sz="20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642354" y="3167519"/>
            <a:ext cx="905048" cy="29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Receptor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605839" y="4970285"/>
            <a:ext cx="1467081" cy="57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Scaffolding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protein</a:t>
            </a:r>
            <a:endParaRPr lang="en-US" sz="20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671461" y="1386643"/>
            <a:ext cx="1467081" cy="57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Plasma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membrane</a:t>
            </a:r>
            <a:endParaRPr lang="en-US" sz="2000" dirty="0"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2834105" y="1688877"/>
            <a:ext cx="837755" cy="3876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2860842" y="2963333"/>
            <a:ext cx="646140" cy="3030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4211053" y="4964140"/>
            <a:ext cx="913508" cy="2094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7259053" y="2049825"/>
            <a:ext cx="0" cy="3475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6933754" y="3587193"/>
            <a:ext cx="392141" cy="6862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6929298" y="4277895"/>
            <a:ext cx="401053" cy="6907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6938211" y="4273439"/>
            <a:ext cx="3921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7439793" y="3764642"/>
            <a:ext cx="905048" cy="29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latin typeface="Arial" charset="0"/>
              </a:rPr>
              <a:t>Three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different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protein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kinases</a:t>
            </a:r>
            <a:endParaRPr 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5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19ApoptosisWBC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1475232"/>
            <a:ext cx="6644640" cy="375513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11.19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75041" y="4693421"/>
            <a:ext cx="439257" cy="151186"/>
            <a:chOff x="8276167" y="4567767"/>
            <a:chExt cx="509058" cy="100541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7231008" y="4853659"/>
            <a:ext cx="652513" cy="2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2 µm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3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20_ApoptosisCElega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551432"/>
            <a:ext cx="8546592" cy="360273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11.20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312590" y="1560199"/>
            <a:ext cx="2139904" cy="41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Ced-9 protein (active)</a:t>
            </a:r>
            <a:br>
              <a:rPr lang="en-US" sz="1250" dirty="0" smtClean="0">
                <a:latin typeface="Arial" charset="0"/>
              </a:rPr>
            </a:br>
            <a:r>
              <a:rPr lang="en-US" sz="1250" i="1" dirty="0" smtClean="0">
                <a:latin typeface="Arial" charset="0"/>
              </a:rPr>
              <a:t>inhibits</a:t>
            </a:r>
            <a:r>
              <a:rPr lang="en-US" sz="1250" dirty="0" smtClean="0">
                <a:latin typeface="Arial" charset="0"/>
              </a:rPr>
              <a:t> Ced-4 activity</a:t>
            </a:r>
            <a:endParaRPr lang="en-US" sz="125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104199" y="2224931"/>
            <a:ext cx="1285904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Mitochondrion</a:t>
            </a:r>
            <a:endParaRPr lang="en-US" sz="1250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520950" y="2419350"/>
            <a:ext cx="88900" cy="79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1949450" y="1978025"/>
            <a:ext cx="0" cy="8731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657725" y="2806700"/>
            <a:ext cx="0" cy="2921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765175" y="3451225"/>
            <a:ext cx="231775" cy="514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Left Brace 13"/>
          <p:cNvSpPr/>
          <p:nvPr/>
        </p:nvSpPr>
        <p:spPr bwMode="auto">
          <a:xfrm rot="16200000">
            <a:off x="2170122" y="3509340"/>
            <a:ext cx="146050" cy="1097150"/>
          </a:xfrm>
          <a:prstGeom prst="leftBrace">
            <a:avLst>
              <a:gd name="adj1" fmla="val 458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915025" y="2057400"/>
            <a:ext cx="0" cy="8032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7797800" y="2012950"/>
            <a:ext cx="495300" cy="114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147050" y="2009775"/>
            <a:ext cx="142875" cy="317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453199" y="3976472"/>
            <a:ext cx="896176" cy="77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Receptor</a:t>
            </a:r>
            <a:br>
              <a:rPr lang="en-US" sz="1250" dirty="0" smtClean="0">
                <a:latin typeface="Arial" charset="0"/>
              </a:rPr>
            </a:br>
            <a:r>
              <a:rPr lang="en-US" sz="1250" dirty="0" smtClean="0">
                <a:latin typeface="Arial" charset="0"/>
              </a:rPr>
              <a:t>for death-</a:t>
            </a:r>
            <a:br>
              <a:rPr lang="en-US" sz="1250" dirty="0" smtClean="0">
                <a:latin typeface="Arial" charset="0"/>
              </a:rPr>
            </a:br>
            <a:r>
              <a:rPr lang="en-US" sz="1250" dirty="0" smtClean="0">
                <a:latin typeface="Arial" charset="0"/>
              </a:rPr>
              <a:t>signaling</a:t>
            </a:r>
            <a:br>
              <a:rPr lang="en-US" sz="1250" dirty="0" smtClean="0">
                <a:latin typeface="Arial" charset="0"/>
              </a:rPr>
            </a:br>
            <a:r>
              <a:rPr lang="en-US" sz="1250" dirty="0" smtClean="0">
                <a:latin typeface="Arial" charset="0"/>
              </a:rPr>
              <a:t>molecule</a:t>
            </a:r>
            <a:endParaRPr lang="en-US" sz="1250" dirty="0"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42074" y="4907806"/>
            <a:ext cx="1610551" cy="19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(a) No death signal</a:t>
            </a:r>
            <a:endParaRPr lang="en-US" sz="1250" dirty="0"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427240" y="4902513"/>
            <a:ext cx="1610551" cy="19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(b) Death signal</a:t>
            </a:r>
            <a:endParaRPr lang="en-US" sz="1250" dirty="0"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686158" y="3781370"/>
            <a:ext cx="536343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Ced-4</a:t>
            </a:r>
            <a:endParaRPr lang="en-US" sz="1250" dirty="0"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262950" y="3781370"/>
            <a:ext cx="536343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Ced-3</a:t>
            </a:r>
            <a:endParaRPr lang="en-US" sz="1250" dirty="0"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596202" y="4121730"/>
            <a:ext cx="1414758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Inactive proteins</a:t>
            </a:r>
            <a:endParaRPr lang="en-US" sz="1250" dirty="0"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4559537" y="2182598"/>
            <a:ext cx="822089" cy="59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Death-</a:t>
            </a:r>
            <a:br>
              <a:rPr lang="en-US" sz="1250" dirty="0" smtClean="0">
                <a:latin typeface="Arial" charset="0"/>
              </a:rPr>
            </a:br>
            <a:r>
              <a:rPr lang="en-US" sz="1250" dirty="0" smtClean="0">
                <a:latin typeface="Arial" charset="0"/>
              </a:rPr>
              <a:t>signaling</a:t>
            </a:r>
            <a:br>
              <a:rPr lang="en-US" sz="1250" dirty="0" smtClean="0">
                <a:latin typeface="Arial" charset="0"/>
              </a:rPr>
            </a:br>
            <a:r>
              <a:rPr lang="en-US" sz="1250" dirty="0" smtClean="0">
                <a:latin typeface="Arial" charset="0"/>
              </a:rPr>
              <a:t>molecule</a:t>
            </a:r>
            <a:endParaRPr lang="en-US" sz="1250" dirty="0"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406200" y="1843932"/>
            <a:ext cx="536343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Ced-9 (inactive)</a:t>
            </a:r>
            <a:endParaRPr lang="en-US" sz="1250" dirty="0"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453825" y="3214471"/>
            <a:ext cx="536343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Active</a:t>
            </a:r>
            <a:br>
              <a:rPr lang="en-US" sz="1250" dirty="0" smtClean="0">
                <a:latin typeface="Arial" charset="0"/>
              </a:rPr>
            </a:br>
            <a:r>
              <a:rPr lang="en-US" sz="1250" dirty="0" smtClean="0">
                <a:latin typeface="Arial" charset="0"/>
              </a:rPr>
              <a:t>Ced-4</a:t>
            </a:r>
            <a:endParaRPr lang="en-US" sz="1250" dirty="0"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6041200" y="3214469"/>
            <a:ext cx="536343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Active</a:t>
            </a:r>
            <a:br>
              <a:rPr lang="en-US" sz="1250" dirty="0" smtClean="0">
                <a:latin typeface="Arial" charset="0"/>
              </a:rPr>
            </a:br>
            <a:r>
              <a:rPr lang="en-US" sz="1250" dirty="0" smtClean="0">
                <a:latin typeface="Arial" charset="0"/>
              </a:rPr>
              <a:t>Ced-3</a:t>
            </a:r>
            <a:endParaRPr lang="en-US" sz="1250" dirty="0"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8316616" y="1637557"/>
            <a:ext cx="515175" cy="59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Cell</a:t>
            </a:r>
          </a:p>
          <a:p>
            <a:r>
              <a:rPr lang="en-US" sz="1250" dirty="0" smtClean="0">
                <a:latin typeface="Arial" charset="0"/>
              </a:rPr>
              <a:t>forms</a:t>
            </a:r>
            <a:br>
              <a:rPr lang="en-US" sz="1250" dirty="0" smtClean="0">
                <a:latin typeface="Arial" charset="0"/>
              </a:rPr>
            </a:br>
            <a:r>
              <a:rPr lang="en-US" sz="1250" dirty="0" smtClean="0">
                <a:latin typeface="Arial" charset="0"/>
              </a:rPr>
              <a:t>blebs</a:t>
            </a:r>
            <a:endParaRPr lang="en-US" sz="1250" dirty="0"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7334483" y="3420847"/>
            <a:ext cx="800926" cy="38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Other</a:t>
            </a:r>
            <a:br>
              <a:rPr lang="en-US" sz="1250" dirty="0" smtClean="0">
                <a:latin typeface="Arial" charset="0"/>
              </a:rPr>
            </a:br>
            <a:r>
              <a:rPr lang="en-US" sz="1250" dirty="0" smtClean="0">
                <a:latin typeface="Arial" charset="0"/>
              </a:rPr>
              <a:t>proteases</a:t>
            </a:r>
            <a:endParaRPr lang="en-US" sz="1250" dirty="0"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7339775" y="3897097"/>
            <a:ext cx="901467" cy="20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Nucleases</a:t>
            </a:r>
            <a:endParaRPr lang="en-US" sz="1250" dirty="0"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210534" y="4071721"/>
            <a:ext cx="901467" cy="20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50" dirty="0" smtClean="0">
                <a:latin typeface="Arial" charset="0"/>
              </a:rPr>
              <a:t>Activation</a:t>
            </a:r>
            <a:br>
              <a:rPr lang="en-US" sz="1250" dirty="0" smtClean="0">
                <a:latin typeface="Arial" charset="0"/>
              </a:rPr>
            </a:br>
            <a:r>
              <a:rPr lang="en-US" sz="1250" dirty="0" smtClean="0">
                <a:latin typeface="Arial" charset="0"/>
              </a:rPr>
              <a:t>cascade</a:t>
            </a:r>
            <a:endParaRPr lang="en-US" sz="12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9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3_Myxobacteria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4112"/>
            <a:ext cx="8546592" cy="6437376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 bwMode="auto">
          <a:xfrm flipV="1">
            <a:off x="4836824" y="5444203"/>
            <a:ext cx="425373" cy="68055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4824670" y="5632572"/>
            <a:ext cx="960128" cy="48611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11.3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673379" y="701197"/>
            <a:ext cx="1149692" cy="65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Individual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rod-shaped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cells</a:t>
            </a:r>
            <a:endParaRPr lang="en-US" sz="1700" dirty="0">
              <a:latin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3103" y="682832"/>
            <a:ext cx="306291" cy="318238"/>
            <a:chOff x="665259" y="986638"/>
            <a:chExt cx="306291" cy="318238"/>
          </a:xfrm>
        </p:grpSpPr>
        <p:sp>
          <p:nvSpPr>
            <p:cNvPr id="15" name="Oval 14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665259" y="986638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7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6206" y="3608002"/>
            <a:ext cx="306291" cy="321901"/>
            <a:chOff x="665259" y="995127"/>
            <a:chExt cx="306291" cy="321901"/>
          </a:xfrm>
        </p:grpSpPr>
        <p:sp>
          <p:nvSpPr>
            <p:cNvPr id="18" name="Oval 17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19" name="Text Box 31"/>
            <p:cNvSpPr txBox="1">
              <a:spLocks noChangeArrowheads="1"/>
            </p:cNvSpPr>
            <p:nvPr/>
          </p:nvSpPr>
          <p:spPr bwMode="auto">
            <a:xfrm>
              <a:off x="665259" y="998790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sz="17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7100021" y="1910269"/>
            <a:ext cx="306291" cy="318238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2</a:t>
            </a:r>
            <a:endParaRPr lang="en-US" sz="17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111239" y="2250548"/>
            <a:ext cx="313303" cy="318238"/>
            <a:chOff x="670401" y="992714"/>
            <a:chExt cx="313303" cy="318238"/>
          </a:xfrm>
        </p:grpSpPr>
        <p:sp>
          <p:nvSpPr>
            <p:cNvPr id="24" name="Oval 23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677413" y="992714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17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253293" y="2676033"/>
            <a:ext cx="876237" cy="2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0.5 mm</a:t>
            </a:r>
            <a:endParaRPr lang="en-US" sz="1700" dirty="0"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342952" y="4189061"/>
            <a:ext cx="876237" cy="2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2.5 mm</a:t>
            </a:r>
            <a:endParaRPr lang="en-US" sz="1700" dirty="0"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679412" y="3623956"/>
            <a:ext cx="1149692" cy="65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Spore-forming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structure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(fruiting body)</a:t>
            </a:r>
            <a:endParaRPr lang="en-US" sz="1700" dirty="0"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134424" y="6060604"/>
            <a:ext cx="1678370" cy="252800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Fruiting bodies</a:t>
            </a:r>
            <a:endParaRPr lang="en-US" sz="1700" dirty="0"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7442843" y="2274976"/>
            <a:ext cx="1398838" cy="49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Aggregation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in progress</a:t>
            </a:r>
            <a:endParaRPr lang="en-US" sz="1700" dirty="0">
              <a:latin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369766" y="2910606"/>
            <a:ext cx="601768" cy="139757"/>
            <a:chOff x="8276167" y="4567767"/>
            <a:chExt cx="509058" cy="100541"/>
          </a:xfrm>
        </p:grpSpPr>
        <p:cxnSp>
          <p:nvCxnSpPr>
            <p:cNvPr id="32" name="Straight Connector 31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34"/>
          <p:cNvGrpSpPr/>
          <p:nvPr/>
        </p:nvGrpSpPr>
        <p:grpSpPr>
          <a:xfrm>
            <a:off x="6520191" y="4423634"/>
            <a:ext cx="455926" cy="151911"/>
            <a:chOff x="8276167" y="4567767"/>
            <a:chExt cx="509058" cy="100541"/>
          </a:xfrm>
        </p:grpSpPr>
        <p:cxnSp>
          <p:nvCxnSpPr>
            <p:cNvPr id="36" name="Straight Connector 35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9216" name="Straight Connector 9215"/>
          <p:cNvCxnSpPr/>
          <p:nvPr/>
        </p:nvCxnSpPr>
        <p:spPr bwMode="auto">
          <a:xfrm flipV="1">
            <a:off x="4837099" y="5444473"/>
            <a:ext cx="425373" cy="6805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9" name="Straight Connector 9218"/>
          <p:cNvCxnSpPr/>
          <p:nvPr/>
        </p:nvCxnSpPr>
        <p:spPr bwMode="auto">
          <a:xfrm flipV="1">
            <a:off x="4824945" y="5632842"/>
            <a:ext cx="960128" cy="4861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1330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20aApoptosisCElega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2" y="295656"/>
            <a:ext cx="6711696" cy="61142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391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11.20a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913826" y="355544"/>
            <a:ext cx="2139904" cy="41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Ced-9 protein (active)</a:t>
            </a:r>
            <a:br>
              <a:rPr lang="en-US" sz="2100" dirty="0" smtClean="0">
                <a:latin typeface="Arial" charset="0"/>
              </a:rPr>
            </a:br>
            <a:r>
              <a:rPr lang="en-US" sz="2100" i="1" dirty="0" smtClean="0">
                <a:latin typeface="Arial" charset="0"/>
              </a:rPr>
              <a:t>inhibits</a:t>
            </a:r>
            <a:r>
              <a:rPr lang="en-US" sz="2100" dirty="0" smtClean="0">
                <a:latin typeface="Arial" charset="0"/>
              </a:rPr>
              <a:t> Ced-4 activity</a:t>
            </a:r>
            <a:endParaRPr lang="en-US" sz="21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241808" y="1446252"/>
            <a:ext cx="1285904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Mitochondrion</a:t>
            </a:r>
            <a:endParaRPr lang="en-US" sz="220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004088" y="1792184"/>
            <a:ext cx="136237" cy="12297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4007687" y="1007469"/>
            <a:ext cx="0" cy="15109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1958366" y="3576035"/>
            <a:ext cx="410567" cy="906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Left Brace 9"/>
          <p:cNvSpPr/>
          <p:nvPr/>
        </p:nvSpPr>
        <p:spPr bwMode="auto">
          <a:xfrm rot="16200000">
            <a:off x="4343529" y="3645463"/>
            <a:ext cx="300239" cy="1904915"/>
          </a:xfrm>
          <a:prstGeom prst="leftBrace">
            <a:avLst>
              <a:gd name="adj1" fmla="val 40640"/>
              <a:gd name="adj2" fmla="val 4948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446384" y="4414535"/>
            <a:ext cx="1450091" cy="119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Receptor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for death-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signaling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molecule</a:t>
            </a:r>
            <a:endParaRPr lang="en-US" sz="220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253027" y="6031099"/>
            <a:ext cx="1610551" cy="19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(a) No death signal</a:t>
            </a:r>
            <a:endParaRPr lang="en-US" sz="220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529100" y="4082385"/>
            <a:ext cx="536343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Ced-4</a:t>
            </a:r>
            <a:endParaRPr lang="en-US" sz="220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526201" y="4073251"/>
            <a:ext cx="536343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Ced-3</a:t>
            </a:r>
            <a:endParaRPr lang="en-US" sz="220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3375184" y="4696840"/>
            <a:ext cx="1414758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Inactive proteins</a:t>
            </a:r>
            <a:endParaRPr lang="en-US" sz="2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9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20bApoptosisCElega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350520"/>
            <a:ext cx="7650480" cy="60045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11.20b</a:t>
            </a:r>
            <a:endParaRPr lang="en-US" sz="12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769640" y="5959153"/>
            <a:ext cx="1610551" cy="19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(b) Death signal</a:t>
            </a:r>
            <a:endParaRPr lang="en-US" sz="22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034017" y="1298678"/>
            <a:ext cx="1613445" cy="114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Death-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signaling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molecule</a:t>
            </a:r>
            <a:endParaRPr lang="en-US" sz="220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409000" y="695852"/>
            <a:ext cx="536343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Ced-9 (inactive)</a:t>
            </a:r>
            <a:endParaRPr lang="en-US" sz="220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558225" y="3051911"/>
            <a:ext cx="536343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Active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Ced-4</a:t>
            </a:r>
            <a:endParaRPr lang="en-US" sz="220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582480" y="3072229"/>
            <a:ext cx="536343" cy="1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Active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Ced-3</a:t>
            </a:r>
            <a:endParaRPr lang="en-US" sz="220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7483496" y="367557"/>
            <a:ext cx="515175" cy="59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Cell</a:t>
            </a:r>
          </a:p>
          <a:p>
            <a:r>
              <a:rPr lang="en-US" sz="2200" dirty="0" smtClean="0">
                <a:latin typeface="Arial" charset="0"/>
              </a:rPr>
              <a:t>forms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blebs</a:t>
            </a:r>
            <a:endParaRPr lang="en-US" sz="220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804768" y="3420847"/>
            <a:ext cx="800926" cy="38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Other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proteases</a:t>
            </a:r>
            <a:endParaRPr lang="en-US" sz="22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799900" y="4242537"/>
            <a:ext cx="901467" cy="20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Nucleases</a:t>
            </a:r>
            <a:endParaRPr lang="en-US" sz="220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853414" y="4539081"/>
            <a:ext cx="901467" cy="20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Activation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cascade</a:t>
            </a:r>
            <a:endParaRPr lang="en-US" sz="2200" dirty="0">
              <a:latin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191692" y="2366660"/>
            <a:ext cx="0" cy="4867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3356880" y="1085419"/>
            <a:ext cx="0" cy="137635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6568294" y="1001495"/>
            <a:ext cx="856005" cy="2014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7206101" y="1001495"/>
            <a:ext cx="212603" cy="5427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2713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21_ApoptosisPawDev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002536"/>
            <a:ext cx="8546592" cy="270052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2054426" y="2826024"/>
            <a:ext cx="249147" cy="65625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916578" y="2795642"/>
            <a:ext cx="164073" cy="6927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7906343" y="2807795"/>
            <a:ext cx="54690" cy="5104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11.21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841429" y="2293475"/>
            <a:ext cx="1196951" cy="4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err="1" smtClean="0">
                <a:latin typeface="Arial" charset="0"/>
              </a:rPr>
              <a:t>Interdigital</a:t>
            </a:r>
            <a:r>
              <a:rPr lang="en-US" sz="1600" dirty="0" smtClean="0">
                <a:latin typeface="Arial" charset="0"/>
              </a:rPr>
              <a:t/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tissue</a:t>
            </a:r>
            <a:endParaRPr lang="en-US" sz="1600" dirty="0"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053671" y="2825535"/>
            <a:ext cx="249147" cy="6562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915823" y="2795153"/>
            <a:ext cx="164073" cy="6927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7905588" y="2807306"/>
            <a:ext cx="54690" cy="5104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198465" y="2445387"/>
            <a:ext cx="613581" cy="23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latin typeface="Arial" charset="0"/>
              </a:rPr>
              <a:t>1 mm</a:t>
            </a:r>
            <a:endParaRPr lang="en-US" sz="1600" dirty="0"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137356" y="2695324"/>
            <a:ext cx="708235" cy="100541"/>
            <a:chOff x="8276167" y="4567767"/>
            <a:chExt cx="509058" cy="100541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657209" y="2042796"/>
            <a:ext cx="1196951" cy="4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latin typeface="Arial" charset="0"/>
              </a:rPr>
              <a:t>Cells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undergoing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apoptosis</a:t>
            </a:r>
            <a:endParaRPr lang="en-US" sz="160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7823925" y="2067858"/>
            <a:ext cx="1196951" cy="4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latin typeface="Arial" charset="0"/>
              </a:rPr>
              <a:t>Space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between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digits</a:t>
            </a:r>
            <a:endParaRPr 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9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21aApoptosisPawDev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68" y="1801368"/>
            <a:ext cx="3560064" cy="310286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5062023" y="2485374"/>
            <a:ext cx="312891" cy="84668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11.21a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50473" y="2301618"/>
            <a:ext cx="902377" cy="159007"/>
            <a:chOff x="8276167" y="4567767"/>
            <a:chExt cx="509058" cy="100541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765838" y="1783773"/>
            <a:ext cx="1196951" cy="4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err="1" smtClean="0">
                <a:latin typeface="Arial" charset="0"/>
              </a:rPr>
              <a:t>Interdigital</a:t>
            </a:r>
            <a:r>
              <a:rPr lang="en-US" sz="2150" dirty="0" smtClean="0">
                <a:latin typeface="Arial" charset="0"/>
              </a:rPr>
              <a:t/>
            </a:r>
            <a:br>
              <a:rPr lang="en-US" sz="2150" dirty="0" smtClean="0">
                <a:latin typeface="Arial" charset="0"/>
              </a:rPr>
            </a:br>
            <a:r>
              <a:rPr lang="en-US" sz="2150" dirty="0" smtClean="0">
                <a:latin typeface="Arial" charset="0"/>
              </a:rPr>
              <a:t>tissue</a:t>
            </a:r>
            <a:endParaRPr lang="en-US" sz="215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898063" y="2010887"/>
            <a:ext cx="613581" cy="23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1 mm</a:t>
            </a:r>
            <a:endParaRPr lang="en-US" sz="2200" dirty="0"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5061789" y="2484824"/>
            <a:ext cx="312891" cy="8466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628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21bApoptosisPawDev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68" y="1624584"/>
            <a:ext cx="3560064" cy="345643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>
            <a:off x="4990123" y="2637692"/>
            <a:ext cx="214923" cy="88704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11.21b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66249" y="2467266"/>
            <a:ext cx="902377" cy="159007"/>
            <a:chOff x="8276167" y="4567767"/>
            <a:chExt cx="509058" cy="100541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913839" y="2176535"/>
            <a:ext cx="613581" cy="23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1 mm</a:t>
            </a:r>
            <a:endParaRPr lang="en-US" sz="220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665097" y="1624710"/>
            <a:ext cx="1196951" cy="4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Cells</a:t>
            </a:r>
            <a:br>
              <a:rPr lang="en-US" sz="2150" dirty="0" smtClean="0">
                <a:latin typeface="Arial" charset="0"/>
              </a:rPr>
            </a:br>
            <a:r>
              <a:rPr lang="en-US" sz="2150" dirty="0" smtClean="0">
                <a:latin typeface="Arial" charset="0"/>
              </a:rPr>
              <a:t>undergoing</a:t>
            </a:r>
            <a:br>
              <a:rPr lang="en-US" sz="2150" dirty="0" smtClean="0">
                <a:latin typeface="Arial" charset="0"/>
              </a:rPr>
            </a:br>
            <a:r>
              <a:rPr lang="en-US" sz="2150" dirty="0" smtClean="0">
                <a:latin typeface="Arial" charset="0"/>
              </a:rPr>
              <a:t>apoptosis</a:t>
            </a:r>
            <a:endParaRPr lang="en-US" sz="2150" dirty="0"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990123" y="2641600"/>
            <a:ext cx="214923" cy="8870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2634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1_21cApoptosisPawDev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3"/>
          <a:stretch/>
        </p:blipFill>
        <p:spPr>
          <a:xfrm>
            <a:off x="2788920" y="1630680"/>
            <a:ext cx="3566160" cy="344905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5134282" y="2643434"/>
            <a:ext cx="85753" cy="63705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11.21c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5055368" y="1638449"/>
            <a:ext cx="1196951" cy="4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50" dirty="0" smtClean="0">
                <a:latin typeface="Arial" charset="0"/>
              </a:rPr>
              <a:t>Space</a:t>
            </a:r>
            <a:br>
              <a:rPr lang="en-US" sz="2150" dirty="0" smtClean="0">
                <a:latin typeface="Arial" charset="0"/>
              </a:rPr>
            </a:br>
            <a:r>
              <a:rPr lang="en-US" sz="2150" dirty="0" smtClean="0">
                <a:latin typeface="Arial" charset="0"/>
              </a:rPr>
              <a:t>between</a:t>
            </a:r>
            <a:br>
              <a:rPr lang="en-US" sz="2150" dirty="0" smtClean="0">
                <a:latin typeface="Arial" charset="0"/>
              </a:rPr>
            </a:br>
            <a:r>
              <a:rPr lang="en-US" sz="2150" dirty="0" smtClean="0">
                <a:latin typeface="Arial" charset="0"/>
              </a:rPr>
              <a:t>digits</a:t>
            </a:r>
            <a:endParaRPr lang="en-US" sz="2150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66249" y="2467266"/>
            <a:ext cx="902377" cy="159007"/>
            <a:chOff x="8276167" y="4567767"/>
            <a:chExt cx="509058" cy="100541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913839" y="2176535"/>
            <a:ext cx="613581" cy="23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1 mm</a:t>
            </a:r>
            <a:endParaRPr lang="en-US" sz="2200" dirty="0"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5128889" y="2646213"/>
            <a:ext cx="85753" cy="6370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002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_UN01a_SkillsExerci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167384"/>
            <a:ext cx="8546592" cy="437083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11.UN01a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2584477" y="1277591"/>
            <a:ext cx="806424" cy="40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Mating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factor</a:t>
            </a:r>
            <a:endParaRPr lang="en-US" sz="1400" dirty="0"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393950" y="1406525"/>
            <a:ext cx="1651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2559050" y="1701800"/>
            <a:ext cx="923925" cy="381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6569075" y="1692275"/>
            <a:ext cx="752475" cy="1619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7693025" y="2482850"/>
            <a:ext cx="219075" cy="1206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717577" y="1318866"/>
            <a:ext cx="806424" cy="40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Mating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smtClean="0">
                <a:latin typeface="Arial" charset="0"/>
              </a:rPr>
              <a:t>factor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activates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receptor.</a:t>
            </a:r>
            <a:endParaRPr lang="en-US" sz="14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82627" y="2861916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GDP</a:t>
            </a:r>
            <a:endParaRPr lang="en-US" sz="140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212876" y="3144491"/>
            <a:ext cx="2178023" cy="42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 protein binds GTP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and becomes activated.</a:t>
            </a:r>
            <a:endParaRPr lang="en-US" sz="140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000402" y="2763491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GTP</a:t>
            </a:r>
            <a:endParaRPr lang="en-US" sz="140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876577" y="4233516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Fus3</a:t>
            </a:r>
            <a:endParaRPr lang="en-US" sz="140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318027" y="4227166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Fus3</a:t>
            </a:r>
            <a:endParaRPr lang="en-US" sz="1400" dirty="0"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025061" y="4538316"/>
            <a:ext cx="121490" cy="17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571901" y="2938115"/>
            <a:ext cx="1133449" cy="6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latin typeface="Arial" charset="0"/>
              </a:rPr>
              <a:t>Phosphoryl</a:t>
            </a:r>
            <a:r>
              <a:rPr lang="en-US" sz="1400" dirty="0" smtClean="0">
                <a:latin typeface="Arial" charset="0"/>
              </a:rPr>
              <a:t>-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  </a:t>
            </a:r>
            <a:r>
              <a:rPr lang="en-US" sz="1400" dirty="0" err="1" smtClean="0">
                <a:latin typeface="Arial" charset="0"/>
              </a:rPr>
              <a:t>ation</a:t>
            </a:r>
            <a:r>
              <a:rPr lang="en-US" sz="1400" dirty="0" smtClean="0">
                <a:latin typeface="Arial" charset="0"/>
              </a:rPr>
              <a:t/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   cascade</a:t>
            </a:r>
            <a:endParaRPr lang="en-US" sz="1400" dirty="0"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2921026" y="4744690"/>
            <a:ext cx="2244699" cy="6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Phosphorylation cascade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activates Fus3, which moves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to plasma membrane.</a:t>
            </a:r>
            <a:endParaRPr lang="en-US" sz="1400" dirty="0"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5165752" y="3246091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latin typeface="Arial" charset="0"/>
              </a:rPr>
              <a:t>Formin</a:t>
            </a:r>
            <a:endParaRPr lang="en-US" sz="1400" dirty="0"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248427" y="3252441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latin typeface="Arial" charset="0"/>
              </a:rPr>
              <a:t>Formin</a:t>
            </a:r>
            <a:endParaRPr lang="en-US" sz="1400" dirty="0"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999911" y="3496916"/>
            <a:ext cx="121490" cy="17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5286402" y="3719165"/>
            <a:ext cx="1206474" cy="86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Fus3 </a:t>
            </a:r>
            <a:r>
              <a:rPr lang="en-US" sz="1400" dirty="0" err="1" smtClean="0">
                <a:latin typeface="Arial" charset="0"/>
              </a:rPr>
              <a:t>phos</a:t>
            </a:r>
            <a:r>
              <a:rPr lang="en-US" sz="1400" dirty="0" smtClean="0">
                <a:latin typeface="Arial" charset="0"/>
              </a:rPr>
              <a:t>-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err="1" smtClean="0">
                <a:latin typeface="Arial" charset="0"/>
              </a:rPr>
              <a:t>phorylates</a:t>
            </a:r>
            <a:r>
              <a:rPr lang="en-US" sz="1400" dirty="0" smtClean="0">
                <a:latin typeface="Arial" charset="0"/>
              </a:rPr>
              <a:t/>
            </a:r>
            <a:br>
              <a:rPr lang="en-US" sz="1400" dirty="0" smtClean="0">
                <a:latin typeface="Arial" charset="0"/>
              </a:rPr>
            </a:br>
            <a:r>
              <a:rPr lang="en-US" sz="1400" dirty="0" err="1" smtClean="0">
                <a:latin typeface="Arial" charset="0"/>
              </a:rPr>
              <a:t>formin</a:t>
            </a:r>
            <a:r>
              <a:rPr lang="en-US" sz="1400" dirty="0" smtClean="0">
                <a:latin typeface="Arial" charset="0"/>
              </a:rPr>
              <a:t>,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activating it.</a:t>
            </a:r>
            <a:endParaRPr lang="en-US" sz="1400" dirty="0">
              <a:latin typeface="Arial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6581775" y="4238625"/>
            <a:ext cx="2349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6299227" y="4655790"/>
            <a:ext cx="1590648" cy="5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latin typeface="Arial" charset="0"/>
              </a:rPr>
              <a:t>Formin</a:t>
            </a:r>
            <a:r>
              <a:rPr lang="en-US" sz="1400" dirty="0" smtClean="0">
                <a:latin typeface="Arial" charset="0"/>
              </a:rPr>
              <a:t> initiates growth of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microfilaments that form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the </a:t>
            </a:r>
            <a:r>
              <a:rPr lang="en-US" sz="1400" dirty="0" err="1" smtClean="0">
                <a:latin typeface="Arial" charset="0"/>
              </a:rPr>
              <a:t>shmoo</a:t>
            </a:r>
            <a:r>
              <a:rPr lang="en-US" sz="1400" dirty="0" smtClean="0">
                <a:latin typeface="Arial" charset="0"/>
              </a:rPr>
              <a:t> projections.</a:t>
            </a:r>
            <a:endParaRPr lang="en-US" sz="1400" dirty="0"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6829452" y="4112866"/>
            <a:ext cx="1323948" cy="18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Microfilament</a:t>
            </a:r>
            <a:endParaRPr lang="en-US" sz="1400" dirty="0"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479211" y="2776191"/>
            <a:ext cx="121490" cy="17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7733461" y="2058641"/>
            <a:ext cx="121490" cy="17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latin typeface="Arial" charset="0"/>
              </a:rPr>
              <a:t>P</a:t>
            </a:r>
            <a:endParaRPr lang="en-US" sz="1300" dirty="0"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784877" y="2461866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Fus3</a:t>
            </a:r>
            <a:endParaRPr lang="en-US" sz="1400" dirty="0"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7461277" y="2592041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Actin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subunit</a:t>
            </a:r>
            <a:endParaRPr lang="en-US" sz="1400" dirty="0"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7978802" y="1814166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latin typeface="Arial" charset="0"/>
              </a:rPr>
              <a:t>Formin</a:t>
            </a:r>
            <a:endParaRPr lang="en-US" sz="1400" dirty="0"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5692802" y="1379191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latin typeface="Arial" charset="0"/>
              </a:rPr>
              <a:t>Shmoo</a:t>
            </a:r>
            <a:r>
              <a:rPr lang="en-US" sz="1400" dirty="0" smtClean="0">
                <a:latin typeface="Arial" charset="0"/>
              </a:rPr>
              <a:t> projection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forming</a:t>
            </a:r>
            <a:endParaRPr lang="en-US" sz="1400" dirty="0"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3483002" y="1531591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 protein-coupled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receptor</a:t>
            </a:r>
            <a:endParaRPr lang="en-US" sz="1400" dirty="0">
              <a:latin typeface="Arial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52593" y="1329190"/>
            <a:ext cx="224367" cy="233119"/>
            <a:chOff x="5427570" y="327780"/>
            <a:chExt cx="224367" cy="233119"/>
          </a:xfrm>
        </p:grpSpPr>
        <p:sp>
          <p:nvSpPr>
            <p:cNvPr id="42" name="Oval 41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43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55549" y="3152111"/>
            <a:ext cx="224367" cy="233119"/>
            <a:chOff x="5427570" y="327780"/>
            <a:chExt cx="224367" cy="233119"/>
          </a:xfrm>
        </p:grpSpPr>
        <p:sp>
          <p:nvSpPr>
            <p:cNvPr id="45" name="Oval 44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46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037671" y="4673510"/>
            <a:ext cx="224367" cy="233119"/>
            <a:chOff x="5427570" y="327780"/>
            <a:chExt cx="224367" cy="233119"/>
          </a:xfrm>
        </p:grpSpPr>
        <p:sp>
          <p:nvSpPr>
            <p:cNvPr id="48" name="Oval 47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49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5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021564" y="3732613"/>
            <a:ext cx="224367" cy="233119"/>
            <a:chOff x="5427570" y="327780"/>
            <a:chExt cx="224367" cy="233119"/>
          </a:xfrm>
        </p:grpSpPr>
        <p:sp>
          <p:nvSpPr>
            <p:cNvPr id="54" name="Oval 53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55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4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62945" y="4759088"/>
            <a:ext cx="224367" cy="233119"/>
            <a:chOff x="5427570" y="327780"/>
            <a:chExt cx="224367" cy="233119"/>
          </a:xfrm>
        </p:grpSpPr>
        <p:sp>
          <p:nvSpPr>
            <p:cNvPr id="57" name="Oval 56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58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999010" y="105824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0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UN01aaSkillsExerci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04" y="576072"/>
            <a:ext cx="6717792" cy="555345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11.UN01aa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112879" y="732496"/>
            <a:ext cx="806424" cy="40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Mating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factor</a:t>
            </a:r>
            <a:endParaRPr lang="en-US" sz="175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849590" y="874660"/>
            <a:ext cx="2080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4069715" y="1238250"/>
            <a:ext cx="1162685" cy="4933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723417" y="780386"/>
            <a:ext cx="806424" cy="40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Mating</a:t>
            </a:r>
            <a:r>
              <a:rPr lang="en-US" sz="1750" dirty="0">
                <a:latin typeface="Arial" charset="0"/>
              </a:rPr>
              <a:t> </a:t>
            </a:r>
            <a:r>
              <a:rPr lang="en-US" sz="1750" dirty="0" smtClean="0">
                <a:latin typeface="Arial" charset="0"/>
              </a:rPr>
              <a:t>factor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activates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receptor.</a:t>
            </a:r>
            <a:endParaRPr lang="en-US" sz="175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442163" y="2733559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GDP</a:t>
            </a:r>
            <a:endParaRPr lang="en-US" sz="175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364240" y="3102129"/>
            <a:ext cx="2178023" cy="42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G protein binds GTP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and becomes activated.</a:t>
            </a:r>
            <a:endParaRPr lang="en-US" sz="175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647869" y="2608675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GTP</a:t>
            </a:r>
            <a:endParaRPr lang="en-US" sz="175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484356" y="4475594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Fus3</a:t>
            </a:r>
            <a:endParaRPr lang="en-US" sz="175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316072" y="4469244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Fus3</a:t>
            </a:r>
            <a:endParaRPr lang="en-US" sz="175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943730" y="4859773"/>
            <a:ext cx="121490" cy="17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P</a:t>
            </a:r>
            <a:endParaRPr lang="en-US" sz="175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364886" y="2829603"/>
            <a:ext cx="1133449" cy="6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err="1" smtClean="0">
                <a:latin typeface="Arial" charset="0"/>
              </a:rPr>
              <a:t>Phosphoryl</a:t>
            </a:r>
            <a:r>
              <a:rPr lang="en-US" sz="1750" dirty="0" smtClean="0">
                <a:latin typeface="Arial" charset="0"/>
              </a:rPr>
              <a:t>-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  </a:t>
            </a:r>
            <a:r>
              <a:rPr lang="en-US" sz="1750" dirty="0" err="1" smtClean="0">
                <a:latin typeface="Arial" charset="0"/>
              </a:rPr>
              <a:t>ation</a:t>
            </a:r>
            <a:r>
              <a:rPr lang="en-US" sz="1750" dirty="0" smtClean="0">
                <a:latin typeface="Arial" charset="0"/>
              </a:rPr>
              <a:t/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   cascade</a:t>
            </a:r>
            <a:endParaRPr lang="en-US" sz="175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548649" y="5125681"/>
            <a:ext cx="2244699" cy="6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Phosphorylation cascade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activates Fus3, which moves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to plasma membrane.</a:t>
            </a:r>
            <a:endParaRPr lang="en-US" sz="175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249533" y="1032801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G protein-coupled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receptor</a:t>
            </a:r>
            <a:endParaRPr lang="en-US" sz="1750" dirty="0">
              <a:latin typeface="Arial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01120" y="781499"/>
            <a:ext cx="273691" cy="273462"/>
            <a:chOff x="1016153" y="844999"/>
            <a:chExt cx="273691" cy="273462"/>
          </a:xfrm>
        </p:grpSpPr>
        <p:sp>
          <p:nvSpPr>
            <p:cNvPr id="20" name="Oval 19"/>
            <p:cNvSpPr/>
            <p:nvPr/>
          </p:nvSpPr>
          <p:spPr bwMode="auto">
            <a:xfrm>
              <a:off x="1017424" y="850009"/>
              <a:ext cx="268451" cy="2684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1016153" y="844999"/>
              <a:ext cx="273691" cy="22656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6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9216" name="Group 9215"/>
          <p:cNvGrpSpPr/>
          <p:nvPr/>
        </p:nvGrpSpPr>
        <p:grpSpPr>
          <a:xfrm>
            <a:off x="2028184" y="3103216"/>
            <a:ext cx="273691" cy="273462"/>
            <a:chOff x="865341" y="3071467"/>
            <a:chExt cx="273691" cy="273462"/>
          </a:xfrm>
        </p:grpSpPr>
        <p:sp>
          <p:nvSpPr>
            <p:cNvPr id="31" name="Oval 30"/>
            <p:cNvSpPr/>
            <p:nvPr/>
          </p:nvSpPr>
          <p:spPr bwMode="auto">
            <a:xfrm>
              <a:off x="866612" y="3076477"/>
              <a:ext cx="268451" cy="2684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865341" y="3071467"/>
              <a:ext cx="273691" cy="22656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16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9218" name="Group 9217"/>
          <p:cNvGrpSpPr/>
          <p:nvPr/>
        </p:nvGrpSpPr>
        <p:grpSpPr>
          <a:xfrm>
            <a:off x="4207030" y="5155062"/>
            <a:ext cx="273691" cy="273462"/>
            <a:chOff x="861372" y="3523905"/>
            <a:chExt cx="273691" cy="273462"/>
          </a:xfrm>
        </p:grpSpPr>
        <p:sp>
          <p:nvSpPr>
            <p:cNvPr id="34" name="Oval 33"/>
            <p:cNvSpPr/>
            <p:nvPr/>
          </p:nvSpPr>
          <p:spPr bwMode="auto">
            <a:xfrm>
              <a:off x="862643" y="3528915"/>
              <a:ext cx="268451" cy="2684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861372" y="3523905"/>
              <a:ext cx="273691" cy="22656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sz="16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82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UN01abSkillsExerci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04" y="576072"/>
            <a:ext cx="5041392" cy="555345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11.UN01ab</a:t>
            </a:r>
            <a:endParaRPr lang="en-US" sz="12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388280" y="3234222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err="1" smtClean="0">
                <a:latin typeface="Arial" charset="0"/>
              </a:rPr>
              <a:t>Formin</a:t>
            </a:r>
            <a:endParaRPr lang="en-US" sz="175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779560" y="3234641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err="1" smtClean="0">
                <a:latin typeface="Arial" charset="0"/>
              </a:rPr>
              <a:t>Formin</a:t>
            </a:r>
            <a:endParaRPr lang="en-US" sz="1750" dirty="0"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450720" y="3526176"/>
            <a:ext cx="121490" cy="17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P</a:t>
            </a:r>
            <a:endParaRPr lang="en-US" sz="175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550474" y="3837853"/>
            <a:ext cx="1206474" cy="86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Fus3 </a:t>
            </a:r>
            <a:r>
              <a:rPr lang="en-US" sz="1750" dirty="0" err="1" smtClean="0">
                <a:latin typeface="Arial" charset="0"/>
              </a:rPr>
              <a:t>phos</a:t>
            </a:r>
            <a:r>
              <a:rPr lang="en-US" sz="1750" dirty="0" smtClean="0">
                <a:latin typeface="Arial" charset="0"/>
              </a:rPr>
              <a:t>-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err="1" smtClean="0">
                <a:latin typeface="Arial" charset="0"/>
              </a:rPr>
              <a:t>phorylates</a:t>
            </a:r>
            <a:r>
              <a:rPr lang="en-US" sz="1750" dirty="0" smtClean="0">
                <a:latin typeface="Arial" charset="0"/>
              </a:rPr>
              <a:t/>
            </a:r>
            <a:br>
              <a:rPr lang="en-US" sz="1750" dirty="0" smtClean="0">
                <a:latin typeface="Arial" charset="0"/>
              </a:rPr>
            </a:br>
            <a:r>
              <a:rPr lang="en-US" sz="1750" dirty="0" err="1" smtClean="0">
                <a:latin typeface="Arial" charset="0"/>
              </a:rPr>
              <a:t>formin</a:t>
            </a:r>
            <a:r>
              <a:rPr lang="en-US" sz="1750" dirty="0" smtClean="0">
                <a:latin typeface="Arial" charset="0"/>
              </a:rPr>
              <a:t>,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activating it.</a:t>
            </a:r>
            <a:endParaRPr lang="en-US" sz="175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836297" y="5023727"/>
            <a:ext cx="1590648" cy="5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err="1" smtClean="0">
                <a:latin typeface="Arial" charset="0"/>
              </a:rPr>
              <a:t>Formin</a:t>
            </a:r>
            <a:r>
              <a:rPr lang="en-US" sz="1750" dirty="0" smtClean="0">
                <a:latin typeface="Arial" charset="0"/>
              </a:rPr>
              <a:t> initiates growth of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microfilaments that form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the </a:t>
            </a:r>
            <a:r>
              <a:rPr lang="en-US" sz="1750" dirty="0" err="1" smtClean="0">
                <a:latin typeface="Arial" charset="0"/>
              </a:rPr>
              <a:t>shmoo</a:t>
            </a:r>
            <a:r>
              <a:rPr lang="en-US" sz="1750" dirty="0" smtClean="0">
                <a:latin typeface="Arial" charset="0"/>
              </a:rPr>
              <a:t> projections.</a:t>
            </a:r>
            <a:endParaRPr lang="en-US" sz="175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508500" y="4332858"/>
            <a:ext cx="1349802" cy="18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Microfilament</a:t>
            </a:r>
            <a:endParaRPr lang="en-US" sz="175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790759" y="2615963"/>
            <a:ext cx="121490" cy="17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P</a:t>
            </a:r>
            <a:endParaRPr lang="en-US" sz="175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668161" y="1708512"/>
            <a:ext cx="121490" cy="17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P</a:t>
            </a:r>
            <a:endParaRPr lang="en-US" sz="1750" dirty="0"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173576" y="2224487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Fus3</a:t>
            </a:r>
            <a:endParaRPr lang="en-US" sz="1750" dirty="0"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258084" y="2425197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smtClean="0">
                <a:latin typeface="Arial" charset="0"/>
              </a:rPr>
              <a:t>Actin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subunit</a:t>
            </a:r>
            <a:endParaRPr lang="en-US" sz="175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969208" y="1403284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err="1" smtClean="0">
                <a:latin typeface="Arial" charset="0"/>
              </a:rPr>
              <a:t>Formin</a:t>
            </a:r>
            <a:endParaRPr lang="en-US" sz="1750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103684" y="833840"/>
            <a:ext cx="400023" cy="2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50" dirty="0" err="1" smtClean="0">
                <a:latin typeface="Arial" charset="0"/>
              </a:rPr>
              <a:t>Shmoo</a:t>
            </a:r>
            <a:r>
              <a:rPr lang="en-US" sz="1750" dirty="0" smtClean="0">
                <a:latin typeface="Arial" charset="0"/>
              </a:rPr>
              <a:t> projection</a:t>
            </a:r>
            <a:br>
              <a:rPr lang="en-US" sz="1750" dirty="0" smtClean="0">
                <a:latin typeface="Arial" charset="0"/>
              </a:rPr>
            </a:br>
            <a:r>
              <a:rPr lang="en-US" sz="1750" dirty="0" smtClean="0">
                <a:latin typeface="Arial" charset="0"/>
              </a:rPr>
              <a:t>forming</a:t>
            </a:r>
            <a:endParaRPr lang="en-US" sz="1750" dirty="0">
              <a:latin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4187825" y="1244600"/>
            <a:ext cx="930275" cy="1936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5537200" y="2276475"/>
            <a:ext cx="330200" cy="177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Group 27"/>
          <p:cNvGrpSpPr/>
          <p:nvPr/>
        </p:nvGrpSpPr>
        <p:grpSpPr>
          <a:xfrm>
            <a:off x="2215283" y="3845845"/>
            <a:ext cx="273691" cy="273462"/>
            <a:chOff x="861372" y="3523905"/>
            <a:chExt cx="273691" cy="273462"/>
          </a:xfrm>
        </p:grpSpPr>
        <p:sp>
          <p:nvSpPr>
            <p:cNvPr id="29" name="Oval 28"/>
            <p:cNvSpPr/>
            <p:nvPr/>
          </p:nvSpPr>
          <p:spPr bwMode="auto">
            <a:xfrm>
              <a:off x="862643" y="3528915"/>
              <a:ext cx="268451" cy="2684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861372" y="3523905"/>
              <a:ext cx="273691" cy="22656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charset="0"/>
                </a:rPr>
                <a:t>4</a:t>
              </a:r>
              <a:endParaRPr lang="en-US" sz="16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507682" y="5048757"/>
            <a:ext cx="273691" cy="273462"/>
            <a:chOff x="861372" y="3523905"/>
            <a:chExt cx="273691" cy="273462"/>
          </a:xfrm>
        </p:grpSpPr>
        <p:sp>
          <p:nvSpPr>
            <p:cNvPr id="32" name="Oval 31"/>
            <p:cNvSpPr/>
            <p:nvPr/>
          </p:nvSpPr>
          <p:spPr bwMode="auto">
            <a:xfrm>
              <a:off x="862643" y="3528915"/>
              <a:ext cx="268451" cy="2684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861372" y="3523905"/>
              <a:ext cx="273691" cy="22656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charset="0"/>
                </a:rPr>
                <a:t>5</a:t>
              </a:r>
              <a:endParaRPr lang="en-US" sz="16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cxnSp>
        <p:nvCxnSpPr>
          <p:cNvPr id="9216" name="Straight Connector 9215"/>
          <p:cNvCxnSpPr/>
          <p:nvPr/>
        </p:nvCxnSpPr>
        <p:spPr bwMode="auto">
          <a:xfrm>
            <a:off x="4187825" y="4483100"/>
            <a:ext cx="2921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82659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UN01bSkillsExerci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1719072"/>
            <a:ext cx="3096768" cy="326745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11.UN01b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931868" y="4581012"/>
            <a:ext cx="1349802" cy="40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Arial" charset="0"/>
              </a:rPr>
              <a:t>Wild type</a:t>
            </a:r>
            <a:endParaRPr lang="en-US" sz="23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1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3aMyxobacteria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" y="1572768"/>
            <a:ext cx="4602480" cy="356006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11.3a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884211" y="4688562"/>
            <a:ext cx="4264915" cy="44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Individual rod-shaped cells</a:t>
            </a:r>
            <a:endParaRPr lang="en-US" sz="2200" dirty="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26408" y="4711801"/>
            <a:ext cx="412841" cy="421155"/>
            <a:chOff x="665259" y="995127"/>
            <a:chExt cx="306291" cy="328445"/>
          </a:xfrm>
        </p:grpSpPr>
        <p:sp>
          <p:nvSpPr>
            <p:cNvPr id="7" name="Oval 6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665259" y="1005334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21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2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315458" y="1565962"/>
            <a:ext cx="876237" cy="2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0.5 mm</a:t>
            </a:r>
            <a:endParaRPr lang="en-US" sz="2100" dirty="0"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49693" y="1880460"/>
            <a:ext cx="809598" cy="170942"/>
            <a:chOff x="8276167" y="4567767"/>
            <a:chExt cx="509058" cy="100541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2535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UN01cSkillsExerci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72" y="1746504"/>
            <a:ext cx="3115056" cy="321259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11.UN01c</a:t>
            </a:r>
            <a:endParaRPr lang="en-US" sz="12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114346" y="4624805"/>
            <a:ext cx="1349802" cy="40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Symbol" charset="2"/>
                <a:cs typeface="Symbol" charset="2"/>
                <a:sym typeface="Symbol"/>
              </a:rPr>
              <a:t></a:t>
            </a:r>
            <a:r>
              <a:rPr lang="en-US" sz="2300" dirty="0" smtClean="0">
                <a:latin typeface="Arial" charset="0"/>
              </a:rPr>
              <a:t>Fus3</a:t>
            </a:r>
            <a:endParaRPr lang="en-US" sz="23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UN01dSkillsExerci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749552"/>
            <a:ext cx="3121152" cy="320649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11.UN01d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968363" y="4617505"/>
            <a:ext cx="1349802" cy="40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300" dirty="0" smtClean="0">
                <a:latin typeface="Symbol" charset="2"/>
                <a:cs typeface="Symbol" charset="2"/>
                <a:sym typeface="Symbol"/>
              </a:rPr>
              <a:t></a:t>
            </a:r>
            <a:r>
              <a:rPr lang="en-US" sz="2300" dirty="0" err="1" smtClean="0">
                <a:latin typeface="Arial" charset="0"/>
              </a:rPr>
              <a:t>formin</a:t>
            </a:r>
            <a:endParaRPr lang="en-US" sz="23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21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UN02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627632"/>
            <a:ext cx="8546592" cy="345033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11.UN02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546161" y="1947030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Reception</a:t>
            </a:r>
            <a:endParaRPr lang="en-US" sz="17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54143" y="1939730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Transduction</a:t>
            </a:r>
            <a:endParaRPr lang="en-US" sz="17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7363576" y="1947031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Response</a:t>
            </a:r>
            <a:endParaRPr lang="en-US" sz="17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874585" y="3640319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Relay molecules</a:t>
            </a:r>
            <a:endParaRPr lang="en-US" sz="17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95082" y="4450469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Signaling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molecule</a:t>
            </a:r>
            <a:endParaRPr lang="en-US" sz="17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78260" y="2488812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Receptor</a:t>
            </a:r>
            <a:endParaRPr lang="en-US" sz="1700" dirty="0"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346200" y="2743200"/>
            <a:ext cx="282575" cy="2984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372713" y="2897217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Activation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of cellular</a:t>
            </a:r>
            <a:br>
              <a:rPr lang="en-US" sz="1700" dirty="0" smtClean="0">
                <a:latin typeface="Arial" charset="0"/>
              </a:rPr>
            </a:br>
            <a:r>
              <a:rPr lang="en-US" sz="1700" dirty="0" smtClean="0">
                <a:latin typeface="Arial" charset="0"/>
              </a:rPr>
              <a:t>response</a:t>
            </a:r>
            <a:endParaRPr lang="en-US" sz="170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360910" y="3175242"/>
            <a:ext cx="336091" cy="3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1</a:t>
            </a:r>
            <a:endParaRPr lang="en-US" sz="1700" dirty="0"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725947" y="3175242"/>
            <a:ext cx="336091" cy="3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2</a:t>
            </a:r>
            <a:endParaRPr lang="en-US" sz="1700" dirty="0"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185987" y="3180241"/>
            <a:ext cx="336091" cy="3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smtClean="0">
                <a:latin typeface="Arial" charset="0"/>
              </a:rPr>
              <a:t>3</a:t>
            </a:r>
            <a:endParaRPr lang="en-US" sz="1700" dirty="0">
              <a:latin typeface="Arial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132061" y="1927752"/>
            <a:ext cx="273691" cy="273462"/>
            <a:chOff x="1016153" y="844999"/>
            <a:chExt cx="273691" cy="273462"/>
          </a:xfrm>
        </p:grpSpPr>
        <p:sp>
          <p:nvSpPr>
            <p:cNvPr id="26" name="Oval 25"/>
            <p:cNvSpPr/>
            <p:nvPr/>
          </p:nvSpPr>
          <p:spPr bwMode="auto">
            <a:xfrm>
              <a:off x="1017424" y="850009"/>
              <a:ext cx="268451" cy="2684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1016153" y="844999"/>
              <a:ext cx="273691" cy="22656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sz="16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73935" y="1924678"/>
            <a:ext cx="273691" cy="273462"/>
            <a:chOff x="865341" y="3071467"/>
            <a:chExt cx="273691" cy="273462"/>
          </a:xfrm>
        </p:grpSpPr>
        <p:sp>
          <p:nvSpPr>
            <p:cNvPr id="29" name="Oval 28"/>
            <p:cNvSpPr/>
            <p:nvPr/>
          </p:nvSpPr>
          <p:spPr bwMode="auto">
            <a:xfrm>
              <a:off x="866612" y="3076477"/>
              <a:ext cx="268451" cy="2684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865341" y="3071467"/>
              <a:ext cx="273691" cy="22656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16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51441" y="1926187"/>
            <a:ext cx="273691" cy="273462"/>
            <a:chOff x="861372" y="3523905"/>
            <a:chExt cx="273691" cy="273462"/>
          </a:xfrm>
        </p:grpSpPr>
        <p:sp>
          <p:nvSpPr>
            <p:cNvPr id="32" name="Oval 31"/>
            <p:cNvSpPr/>
            <p:nvPr/>
          </p:nvSpPr>
          <p:spPr bwMode="auto">
            <a:xfrm>
              <a:off x="862643" y="3528915"/>
              <a:ext cx="268451" cy="2684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861372" y="3523905"/>
              <a:ext cx="273691" cy="226561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sz="16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53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11.UN03</a:t>
            </a:r>
            <a:endParaRPr lang="en-US" sz="1200" dirty="0">
              <a:latin typeface="Arial" charset="0"/>
            </a:endParaRPr>
          </a:p>
        </p:txBody>
      </p:sp>
      <p:pic>
        <p:nvPicPr>
          <p:cNvPr id="3" name="Picture 2" descr="11_UN03Test_Q1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56" y="1645920"/>
            <a:ext cx="6266688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9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3bMyxobacteria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28" y="1603248"/>
            <a:ext cx="4200144" cy="349910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11.3b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088472" y="4715204"/>
            <a:ext cx="4264915" cy="44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</a:rPr>
              <a:t>Aggregation in progress</a:t>
            </a:r>
            <a:endParaRPr lang="en-US" sz="2200" dirty="0"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4027" y="4698242"/>
            <a:ext cx="412841" cy="408067"/>
            <a:chOff x="665259" y="991482"/>
            <a:chExt cx="306291" cy="318238"/>
          </a:xfrm>
        </p:grpSpPr>
        <p:sp>
          <p:nvSpPr>
            <p:cNvPr id="8" name="Oval 7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665259" y="991482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21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2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501957" y="1619239"/>
            <a:ext cx="876237" cy="2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0.5 mm</a:t>
            </a:r>
            <a:endParaRPr lang="en-US" sz="2100" dirty="0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45073" y="1933738"/>
            <a:ext cx="809598" cy="170942"/>
            <a:chOff x="8276167" y="4567767"/>
            <a:chExt cx="509058" cy="100541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00425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03cMyxobacteria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24" y="1432560"/>
            <a:ext cx="4187952" cy="384048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11.3c</a:t>
            </a:r>
            <a:endParaRPr lang="en-US" sz="12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528601" y="1442459"/>
            <a:ext cx="876237" cy="2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0.5 mm</a:t>
            </a:r>
            <a:endParaRPr lang="en-US" sz="2100" dirty="0"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121660" y="4565292"/>
            <a:ext cx="4427107" cy="65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latin typeface="Arial" charset="0"/>
              </a:rPr>
              <a:t>Spore-forming structure</a:t>
            </a:r>
            <a:br>
              <a:rPr lang="en-US" sz="2100" dirty="0" smtClean="0">
                <a:latin typeface="Arial" charset="0"/>
              </a:rPr>
            </a:br>
            <a:r>
              <a:rPr lang="en-US" sz="2100" dirty="0" smtClean="0">
                <a:latin typeface="Arial" charset="0"/>
              </a:rPr>
              <a:t>(fruiting body)</a:t>
            </a:r>
            <a:endParaRPr lang="en-US" sz="2100" dirty="0">
              <a:latin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621789" y="4538384"/>
            <a:ext cx="412841" cy="408067"/>
            <a:chOff x="665259" y="991482"/>
            <a:chExt cx="306291" cy="318238"/>
          </a:xfrm>
        </p:grpSpPr>
        <p:sp>
          <p:nvSpPr>
            <p:cNvPr id="15" name="Oval 14"/>
            <p:cNvSpPr/>
            <p:nvPr/>
          </p:nvSpPr>
          <p:spPr bwMode="auto">
            <a:xfrm>
              <a:off x="670401" y="995127"/>
              <a:ext cx="288950" cy="288952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665259" y="991482"/>
              <a:ext cx="306291" cy="318238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2100" dirty="0" smtClean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sz="2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45073" y="1764999"/>
            <a:ext cx="809598" cy="170942"/>
            <a:chOff x="8276167" y="4567767"/>
            <a:chExt cx="509058" cy="100541"/>
          </a:xfrm>
        </p:grpSpPr>
        <p:cxnSp>
          <p:nvCxnSpPr>
            <p:cNvPr id="18" name="Straight Connector 17"/>
            <p:cNvCxnSpPr/>
            <p:nvPr/>
          </p:nvCxnSpPr>
          <p:spPr bwMode="auto">
            <a:xfrm>
              <a:off x="8276167" y="4618038"/>
              <a:ext cx="5090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827743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8784167" y="4567767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4915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4952</TotalTime>
  <Words>2642</Words>
  <Application>Microsoft Macintosh PowerPoint</Application>
  <PresentationFormat>On-screen Show (4:3)</PresentationFormat>
  <Paragraphs>984</Paragraphs>
  <Slides>73</Slides>
  <Notes>73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Blank</vt:lpstr>
      <vt:lpstr>Figure 11.1</vt:lpstr>
      <vt:lpstr>Figure 11.1a</vt:lpstr>
      <vt:lpstr>Figure 11.2-1</vt:lpstr>
      <vt:lpstr>Figure 11.2-2</vt:lpstr>
      <vt:lpstr>Figure 11.2-3</vt:lpstr>
      <vt:lpstr>Figure 11.3</vt:lpstr>
      <vt:lpstr>Figure 11.3a</vt:lpstr>
      <vt:lpstr>Figure 11.3b</vt:lpstr>
      <vt:lpstr>Figure 11.3c</vt:lpstr>
      <vt:lpstr>Figure 11.3d</vt:lpstr>
      <vt:lpstr>Figure 11.4</vt:lpstr>
      <vt:lpstr>Figure 11.5</vt:lpstr>
      <vt:lpstr>Figure 11.5a</vt:lpstr>
      <vt:lpstr>Figure 11.5b</vt:lpstr>
      <vt:lpstr>Figure 11.5c</vt:lpstr>
      <vt:lpstr>Figure 11.6-1</vt:lpstr>
      <vt:lpstr>Figure 11.6-2</vt:lpstr>
      <vt:lpstr>Figure 11.6-3</vt:lpstr>
      <vt:lpstr>Figure 11.7</vt:lpstr>
      <vt:lpstr>Figure 11.8a</vt:lpstr>
      <vt:lpstr>Figure 11.8b</vt:lpstr>
      <vt:lpstr>Figure 11.8ba</vt:lpstr>
      <vt:lpstr>Figure 11.8bb</vt:lpstr>
      <vt:lpstr>Figure 11.8c</vt:lpstr>
      <vt:lpstr>Figure 11.8ca</vt:lpstr>
      <vt:lpstr>Figure 11.8cb</vt:lpstr>
      <vt:lpstr>Figure 11.8cc</vt:lpstr>
      <vt:lpstr>Figure 11.8cd</vt:lpstr>
      <vt:lpstr>Figure 11.8d-1</vt:lpstr>
      <vt:lpstr>Figure 11.8d-2</vt:lpstr>
      <vt:lpstr>Figure 11.8d-3</vt:lpstr>
      <vt:lpstr>Figure 11.9</vt:lpstr>
      <vt:lpstr>Figure 11.9a</vt:lpstr>
      <vt:lpstr>Figure 11.9b</vt:lpstr>
      <vt:lpstr>Figure 11.10</vt:lpstr>
      <vt:lpstr>Figure 11.10a</vt:lpstr>
      <vt:lpstr>Figure 11.10b</vt:lpstr>
      <vt:lpstr>Figure 11.10c</vt:lpstr>
      <vt:lpstr>Figure 11.11</vt:lpstr>
      <vt:lpstr>Figure 11.11a</vt:lpstr>
      <vt:lpstr>Figure 11.11b</vt:lpstr>
      <vt:lpstr>Figure 11.12</vt:lpstr>
      <vt:lpstr>Figure 11.13</vt:lpstr>
      <vt:lpstr>Figure 11.14-1</vt:lpstr>
      <vt:lpstr>Figure 11.14-2</vt:lpstr>
      <vt:lpstr>Figure 11.14-3</vt:lpstr>
      <vt:lpstr>Figure 11.15</vt:lpstr>
      <vt:lpstr>Figure 11.15a</vt:lpstr>
      <vt:lpstr>Figure 11.15b</vt:lpstr>
      <vt:lpstr>Figure 11.16</vt:lpstr>
      <vt:lpstr>Figure 11.16a</vt:lpstr>
      <vt:lpstr>Figure 11.16b</vt:lpstr>
      <vt:lpstr>Figure 11.16c</vt:lpstr>
      <vt:lpstr>Figure 11.17</vt:lpstr>
      <vt:lpstr>Figure 11.17a</vt:lpstr>
      <vt:lpstr>Figure 11.17b</vt:lpstr>
      <vt:lpstr>Figure 11.18</vt:lpstr>
      <vt:lpstr>Figure 11.19</vt:lpstr>
      <vt:lpstr>Figure 11.20</vt:lpstr>
      <vt:lpstr>Figure 11.20a</vt:lpstr>
      <vt:lpstr>Figure 11.20b</vt:lpstr>
      <vt:lpstr>Figure 11.21</vt:lpstr>
      <vt:lpstr>Figure 11.21a</vt:lpstr>
      <vt:lpstr>Figure 11.21b</vt:lpstr>
      <vt:lpstr>Figure 11.21c</vt:lpstr>
      <vt:lpstr>Figure 11.UN01a</vt:lpstr>
      <vt:lpstr>Figure 11.UN01aa</vt:lpstr>
      <vt:lpstr>Figure 11.UN01ab</vt:lpstr>
      <vt:lpstr>Figure 11.UN01b</vt:lpstr>
      <vt:lpstr>Figure 11.UN01c</vt:lpstr>
      <vt:lpstr>Figure 11.UN01d</vt:lpstr>
      <vt:lpstr>Figure 11.UN02</vt:lpstr>
      <vt:lpstr>Figure 11.UN03</vt:lpstr>
    </vt:vector>
  </TitlesOfParts>
  <Company>Office 2004 Test Drive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Fig. 7-0a</dc:title>
  <dc:creator>Jennifer Hastings</dc:creator>
  <cp:lastModifiedBy>PIT Magnus</cp:lastModifiedBy>
  <cp:revision>506</cp:revision>
  <dcterms:modified xsi:type="dcterms:W3CDTF">2013-11-13T19:22:21Z</dcterms:modified>
</cp:coreProperties>
</file>