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90" r:id="rId2"/>
    <p:sldId id="291" r:id="rId3"/>
    <p:sldId id="268" r:id="rId4"/>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lena Smith" initials="SS" lastIdx="2" clrIdx="0">
    <p:extLst>
      <p:ext uri="{19B8F6BF-5375-455C-9EA6-DF929625EA0E}">
        <p15:presenceInfo xmlns:p15="http://schemas.microsoft.com/office/powerpoint/2012/main" userId="a162b8fba19446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FF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51" d="100"/>
          <a:sy n="51" d="100"/>
        </p:scale>
        <p:origin x="1992" y="36"/>
      </p:cViewPr>
      <p:guideLst>
        <p:guide orient="horz" pos="3168"/>
        <p:guide pos="2448"/>
      </p:guideLst>
    </p:cSldViewPr>
  </p:slideViewPr>
  <p:notesTextViewPr>
    <p:cViewPr>
      <p:scale>
        <a:sx n="1" d="1"/>
        <a:sy n="1" d="1"/>
      </p:scale>
      <p:origin x="0" y="0"/>
    </p:cViewPr>
  </p:notesTextViewPr>
  <p:sorterViewPr>
    <p:cViewPr>
      <p:scale>
        <a:sx n="100" d="100"/>
        <a:sy n="100" d="100"/>
      </p:scale>
      <p:origin x="0" y="-5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879F1-D2C4-4F1D-B9B8-B2535734BC8F}" type="datetimeFigureOut">
              <a:rPr lang="en-US" smtClean="0"/>
              <a:t>4/27/2018</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D4A9B0-B3C6-4EA1-A298-AF9B6E2FE50A}" type="slidenum">
              <a:rPr lang="en-US" smtClean="0"/>
              <a:t>‹#›</a:t>
            </a:fld>
            <a:endParaRPr lang="en-US"/>
          </a:p>
        </p:txBody>
      </p:sp>
    </p:spTree>
    <p:extLst>
      <p:ext uri="{BB962C8B-B14F-4D97-AF65-F5344CB8AC3E}">
        <p14:creationId xmlns:p14="http://schemas.microsoft.com/office/powerpoint/2010/main" val="3085275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F75F1D-7B62-4684-A807-24E8C9529B7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232968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75F1D-7B62-4684-A807-24E8C9529B7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428740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75F1D-7B62-4684-A807-24E8C9529B7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1130285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75F1D-7B62-4684-A807-24E8C9529B7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79110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75F1D-7B62-4684-A807-24E8C9529B70}" type="datetimeFigureOut">
              <a:rPr lang="en-US" smtClean="0"/>
              <a:t>4/27/2018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190045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F75F1D-7B62-4684-A807-24E8C9529B70}"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250956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F75F1D-7B62-4684-A807-24E8C9529B70}" type="datetimeFigureOut">
              <a:rPr lang="en-US" smtClean="0"/>
              <a:t>4/27/2018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217996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F75F1D-7B62-4684-A807-24E8C9529B70}" type="datetimeFigureOut">
              <a:rPr lang="en-US" smtClean="0"/>
              <a:t>4/27/2018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127064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75F1D-7B62-4684-A807-24E8C9529B70}"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6855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6F75F1D-7B62-4684-A807-24E8C9529B70}"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114837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76F75F1D-7B62-4684-A807-24E8C9529B70}" type="datetimeFigureOut">
              <a:rPr lang="en-US" smtClean="0"/>
              <a:t>4/27/2018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7DE1-1A76-4ED5-9FA5-936881F02474}" type="slidenum">
              <a:rPr lang="en-US" smtClean="0"/>
              <a:t>‹#›</a:t>
            </a:fld>
            <a:endParaRPr lang="en-US"/>
          </a:p>
        </p:txBody>
      </p:sp>
    </p:spTree>
    <p:extLst>
      <p:ext uri="{BB962C8B-B14F-4D97-AF65-F5344CB8AC3E}">
        <p14:creationId xmlns:p14="http://schemas.microsoft.com/office/powerpoint/2010/main" val="1351182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76F75F1D-7B62-4684-A807-24E8C9529B70}" type="datetimeFigureOut">
              <a:rPr lang="en-US" smtClean="0"/>
              <a:t>4/27/2018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3657DE1-1A76-4ED5-9FA5-936881F02474}" type="slidenum">
              <a:rPr lang="en-US" smtClean="0"/>
              <a:t>‹#›</a:t>
            </a:fld>
            <a:endParaRPr lang="en-US"/>
          </a:p>
        </p:txBody>
      </p:sp>
    </p:spTree>
    <p:extLst>
      <p:ext uri="{BB962C8B-B14F-4D97-AF65-F5344CB8AC3E}">
        <p14:creationId xmlns:p14="http://schemas.microsoft.com/office/powerpoint/2010/main" val="1025021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hoolfamily.com/school-family-articles/article/10824-todays-multitasking-teens&#160;" TargetMode="External"/><Relationship Id="rId13" Type="http://schemas.openxmlformats.org/officeDocument/2006/relationships/hyperlink" Target="http://www.sideroad.com/Time_Management/multitasking" TargetMode="External"/><Relationship Id="rId3" Type="http://schemas.openxmlformats.org/officeDocument/2006/relationships/hyperlink" Target="http://psychcentral.com/news/2012/04/13/positives-from-multitasking/37325.html" TargetMode="External"/><Relationship Id="rId7" Type="http://schemas.openxmlformats.org/officeDocument/2006/relationships/hyperlink" Target="http://www.facultyfocus.com/articles/teaching-professor-blog/multitasking-confronting-students-with-the-facts/" TargetMode="External"/><Relationship Id="rId12" Type="http://schemas.openxmlformats.org/officeDocument/2006/relationships/hyperlink" Target="http://www.dailymail.co.uk/news/article-2129522/How-modern-multi-tasking-good-brain.html" TargetMode="External"/><Relationship Id="rId2" Type="http://schemas.openxmlformats.org/officeDocument/2006/relationships/hyperlink" Target="http://blogs.kqed.org/mindshift/2013/05/how-does-multitasking-change-the-way-kids-learn/" TargetMode="External"/><Relationship Id="rId1" Type="http://schemas.openxmlformats.org/officeDocument/2006/relationships/slideLayout" Target="../slideLayouts/slideLayout7.xml"/><Relationship Id="rId6" Type="http://schemas.openxmlformats.org/officeDocument/2006/relationships/hyperlink" Target="http://www.webmd.com/balance/news/20120504/multitasking-makes-you-feel-good" TargetMode="External"/><Relationship Id="rId11" Type="http://schemas.openxmlformats.org/officeDocument/2006/relationships/hyperlink" Target="http://blog.naturaltherapyforall.com/2012/05/01/media-multitasking-may-not-always-be-a-bad-thing-experts-say/" TargetMode="External"/><Relationship Id="rId5" Type="http://schemas.openxmlformats.org/officeDocument/2006/relationships/hyperlink" Target="http://www.washingtonpost.com/wp-dyn/content/article/2007/02/25/AR2007022501600.html" TargetMode="External"/><Relationship Id="rId10" Type="http://schemas.openxmlformats.org/officeDocument/2006/relationships/hyperlink" Target="http://www.pewinternet.org/2012/02/29/main-findings-teens-technology-and-human-potential-in-2020/" TargetMode="External"/><Relationship Id="rId4" Type="http://schemas.openxmlformats.org/officeDocument/2006/relationships/hyperlink" Target="http://www.pbs.org/wgbh/nova/body/is-multitasking-bad.html" TargetMode="External"/><Relationship Id="rId9" Type="http://schemas.openxmlformats.org/officeDocument/2006/relationships/hyperlink" Target="http://www.nais.org/Magazines-Newsletters/ISMagazine/Pages/Can-Teens-Really-Do-It-All.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108" y="288744"/>
            <a:ext cx="7279574" cy="10418237"/>
          </a:xfrm>
          <a:prstGeom prst="rect">
            <a:avLst/>
          </a:prstGeom>
          <a:noFill/>
        </p:spPr>
        <p:txBody>
          <a:bodyPr wrap="square" rtlCol="0">
            <a:spAutoFit/>
          </a:bodyPr>
          <a:lstStyle/>
          <a:p>
            <a:pPr algn="r"/>
            <a:r>
              <a:rPr lang="en-US" sz="1200" b="1" dirty="0">
                <a:latin typeface="HelloBasic" panose="02000603000000000000" pitchFamily="2" charset="0"/>
                <a:ea typeface="HelloBasic" panose="02000603000000000000" pitchFamily="2" charset="0"/>
              </a:rPr>
              <a:t>Name: ______________________</a:t>
            </a:r>
          </a:p>
          <a:p>
            <a:pPr algn="ctr"/>
            <a:r>
              <a:rPr lang="en-US" b="1" dirty="0">
                <a:latin typeface="HelloBasic" panose="02000603000000000000" pitchFamily="2" charset="0"/>
                <a:ea typeface="HelloBasic" panose="02000603000000000000" pitchFamily="2" charset="0"/>
              </a:rPr>
              <a:t>Web Sources About Multitasking</a:t>
            </a:r>
          </a:p>
          <a:p>
            <a:r>
              <a:rPr lang="en-US" sz="1300" dirty="0">
                <a:latin typeface="HelloBasic" panose="02000603000000000000" pitchFamily="2" charset="0"/>
                <a:ea typeface="HelloBasic" panose="02000603000000000000" pitchFamily="2" charset="0"/>
              </a:rPr>
              <a:t/>
            </a:r>
            <a:br>
              <a:rPr lang="en-US" sz="1300" dirty="0">
                <a:latin typeface="HelloBasic" panose="02000603000000000000" pitchFamily="2" charset="0"/>
                <a:ea typeface="HelloBasic" panose="02000603000000000000" pitchFamily="2" charset="0"/>
              </a:rPr>
            </a:br>
            <a:r>
              <a:rPr lang="en-US" sz="1300" dirty="0">
                <a:latin typeface="HelloButtons" panose="02000603000000000000" pitchFamily="2" charset="0"/>
                <a:ea typeface="HelloButtons" panose="02000603000000000000" pitchFamily="2" charset="0"/>
              </a:rPr>
              <a:t>Read through each site below and gather information for the topic you chose about multitasking.  Write information from at least 3 different sources that will support your viewpoint.  If you quote a line, circle quote at the bottom of the notecard.  If you paraphrase, circle paraphrase. If you summarize, circle summary.  Put the number of the source below at the top of the information cards where it states “Source.”</a:t>
            </a:r>
          </a:p>
          <a:p>
            <a:r>
              <a:rPr lang="en-US" sz="1400" dirty="0"/>
              <a:t/>
            </a:r>
            <a:br>
              <a:rPr lang="en-US" sz="1400" dirty="0"/>
            </a:br>
            <a:r>
              <a:rPr lang="en-US" sz="1300" dirty="0">
                <a:latin typeface="HelloButtons" panose="02000603000000000000" pitchFamily="2" charset="0"/>
                <a:ea typeface="HelloButtons" panose="02000603000000000000" pitchFamily="2" charset="0"/>
              </a:rPr>
              <a:t>1.  </a:t>
            </a:r>
            <a:r>
              <a:rPr lang="en-US" sz="1300" dirty="0">
                <a:latin typeface="HelloButtons" panose="02000603000000000000" pitchFamily="2" charset="0"/>
                <a:ea typeface="HelloButtons" panose="02000603000000000000" pitchFamily="2" charset="0"/>
                <a:hlinkClick r:id="rId2"/>
              </a:rPr>
              <a:t>http://blogs.kqed.org/mindshift/2013/05/how-does-multitasking-change-the-way-kids-learn/</a:t>
            </a:r>
            <a:r>
              <a:rPr lang="en-US" sz="1300" dirty="0">
                <a:latin typeface="HelloButtons" panose="02000603000000000000" pitchFamily="2" charset="0"/>
                <a:ea typeface="HelloButtons" panose="02000603000000000000" pitchFamily="2" charset="0"/>
              </a:rPr>
              <a:t>  "How Does Multitasking Change the Way Kids Learn?“</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2.  </a:t>
            </a:r>
            <a:r>
              <a:rPr lang="en-US" sz="1300" dirty="0">
                <a:latin typeface="HelloButtons" panose="02000603000000000000" pitchFamily="2" charset="0"/>
                <a:ea typeface="HelloButtons" panose="02000603000000000000" pitchFamily="2" charset="0"/>
                <a:hlinkClick r:id="rId3"/>
              </a:rPr>
              <a:t>http://psychcentral.com/news/2012/04/13/positives-from-multitasking/37325.html</a:t>
            </a:r>
            <a:r>
              <a:rPr lang="en-US" sz="1300" dirty="0">
                <a:latin typeface="HelloButtons" panose="02000603000000000000" pitchFamily="2" charset="0"/>
                <a:ea typeface="HelloButtons" panose="02000603000000000000" pitchFamily="2" charset="0"/>
              </a:rPr>
              <a:t> - "Positives of Multitasking" </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3.   </a:t>
            </a:r>
            <a:r>
              <a:rPr lang="en-US" sz="1300" dirty="0">
                <a:latin typeface="HelloButtons" panose="02000603000000000000" pitchFamily="2" charset="0"/>
                <a:ea typeface="HelloButtons" panose="02000603000000000000" pitchFamily="2" charset="0"/>
                <a:hlinkClick r:id="rId4"/>
              </a:rPr>
              <a:t>http://www.pbs.org/wgbh/nova/body/is-multitasking-bad.html </a:t>
            </a:r>
            <a:r>
              <a:rPr lang="en-US" sz="1300" dirty="0">
                <a:latin typeface="HelloButtons" panose="02000603000000000000" pitchFamily="2" charset="0"/>
                <a:ea typeface="HelloButtons" panose="02000603000000000000" pitchFamily="2" charset="0"/>
              </a:rPr>
              <a:t> - "Is Multitasking Bad for Us?“</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4.   </a:t>
            </a:r>
            <a:r>
              <a:rPr lang="en-US" sz="1300" dirty="0">
                <a:latin typeface="HelloButtons" panose="02000603000000000000" pitchFamily="2" charset="0"/>
                <a:ea typeface="HelloButtons" panose="02000603000000000000" pitchFamily="2" charset="0"/>
                <a:hlinkClick r:id="rId5"/>
              </a:rPr>
              <a:t>http://www.washingtonpost.com/wp-dyn/content/article/2007/02/25/AR2007022501600.html </a:t>
            </a:r>
            <a:r>
              <a:rPr lang="en-US" sz="1300" dirty="0">
                <a:latin typeface="HelloButtons" panose="02000603000000000000" pitchFamily="2" charset="0"/>
                <a:ea typeface="HelloButtons" panose="02000603000000000000" pitchFamily="2" charset="0"/>
              </a:rPr>
              <a:t> - "Teens Can Multitask But What Are Costs?“</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5.  </a:t>
            </a:r>
            <a:r>
              <a:rPr lang="en-US" sz="1300" dirty="0">
                <a:latin typeface="HelloButtons" panose="02000603000000000000" pitchFamily="2" charset="0"/>
                <a:ea typeface="HelloButtons" panose="02000603000000000000" pitchFamily="2" charset="0"/>
                <a:hlinkClick r:id="rId6"/>
              </a:rPr>
              <a:t>http://www.webmd.com/balance/news/20120504/multitasking-makes-you-feel-good</a:t>
            </a:r>
            <a:r>
              <a:rPr lang="en-US" sz="1300" dirty="0">
                <a:latin typeface="HelloButtons" panose="02000603000000000000" pitchFamily="2" charset="0"/>
                <a:ea typeface="HelloButtons" panose="02000603000000000000" pitchFamily="2" charset="0"/>
              </a:rPr>
              <a:t> - "Multitasking Makes You Feel Good“</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6.  </a:t>
            </a:r>
            <a:r>
              <a:rPr lang="en-US" sz="1300" dirty="0">
                <a:latin typeface="HelloButtons" panose="02000603000000000000" pitchFamily="2" charset="0"/>
                <a:ea typeface="HelloButtons" panose="02000603000000000000" pitchFamily="2" charset="0"/>
                <a:hlinkClick r:id="rId7"/>
              </a:rPr>
              <a:t>http://www.facultyfocus.com/articles/teaching-professor-blog/multitasking-confronting-students-with-the-facts/ </a:t>
            </a:r>
            <a:r>
              <a:rPr lang="en-US" sz="1300" dirty="0">
                <a:latin typeface="HelloButtons" panose="02000603000000000000" pitchFamily="2" charset="0"/>
                <a:ea typeface="HelloButtons" panose="02000603000000000000" pitchFamily="2" charset="0"/>
              </a:rPr>
              <a:t> - "Students Think They Can Multitask.  Here's Proof They Can't“</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7.  </a:t>
            </a:r>
            <a:r>
              <a:rPr lang="en-US" sz="1300" dirty="0">
                <a:latin typeface="HelloButtons" panose="02000603000000000000" pitchFamily="2" charset="0"/>
                <a:ea typeface="HelloButtons" panose="02000603000000000000" pitchFamily="2" charset="0"/>
                <a:hlinkClick r:id="rId8"/>
              </a:rPr>
              <a:t>http://www.schoolfamily.com/school-family-articles/article/10824-todays-multitasking-teens </a:t>
            </a:r>
            <a:r>
              <a:rPr lang="en-US" sz="1300" dirty="0">
                <a:latin typeface="HelloButtons" panose="02000603000000000000" pitchFamily="2" charset="0"/>
                <a:ea typeface="HelloButtons" panose="02000603000000000000" pitchFamily="2" charset="0"/>
              </a:rPr>
              <a:t> - "Today's Multitasking Teens“</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8.   </a:t>
            </a:r>
            <a:r>
              <a:rPr lang="en-US" sz="1300" dirty="0">
                <a:latin typeface="HelloButtons" panose="02000603000000000000" pitchFamily="2" charset="0"/>
                <a:ea typeface="HelloButtons" panose="02000603000000000000" pitchFamily="2" charset="0"/>
                <a:hlinkClick r:id="rId9"/>
              </a:rPr>
              <a:t>http://www.nais.org/Magazines-Newsletters/ISMagazine/Pages/Can-Teens-Really-Do-It-All.aspx </a:t>
            </a:r>
            <a:r>
              <a:rPr lang="en-US" sz="1300" dirty="0">
                <a:latin typeface="HelloButtons" panose="02000603000000000000" pitchFamily="2" charset="0"/>
                <a:ea typeface="HelloButtons" panose="02000603000000000000" pitchFamily="2" charset="0"/>
              </a:rPr>
              <a:t>- "Can Teens Really Do It All?“</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9.  </a:t>
            </a:r>
            <a:r>
              <a:rPr lang="en-US" sz="1300" dirty="0">
                <a:latin typeface="HelloButtons" panose="02000603000000000000" pitchFamily="2" charset="0"/>
                <a:ea typeface="HelloButtons" panose="02000603000000000000" pitchFamily="2" charset="0"/>
                <a:hlinkClick r:id="rId10"/>
              </a:rPr>
              <a:t>http://www.pewinternet.org/2012/02/29/main-findings-teens-technology-and-human-potential-in-2020/ </a:t>
            </a:r>
            <a:r>
              <a:rPr lang="en-US" sz="1300" dirty="0">
                <a:latin typeface="HelloButtons" panose="02000603000000000000" pitchFamily="2" charset="0"/>
                <a:ea typeface="HelloButtons" panose="02000603000000000000" pitchFamily="2" charset="0"/>
              </a:rPr>
              <a:t>- "Main Findings: Teens, Technology, and Human Potential in 2020“</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10.  </a:t>
            </a:r>
            <a:r>
              <a:rPr lang="en-US" sz="1300" dirty="0">
                <a:latin typeface="HelloButtons" panose="02000603000000000000" pitchFamily="2" charset="0"/>
                <a:ea typeface="HelloButtons" panose="02000603000000000000" pitchFamily="2" charset="0"/>
                <a:hlinkClick r:id="rId11"/>
              </a:rPr>
              <a:t>http://blog.naturaltherapyforall.com/2012/05/01/media-multitasking-may-not-always-be-a-bad-thing-experts-say/ </a:t>
            </a:r>
            <a:r>
              <a:rPr lang="en-US" sz="1300" dirty="0">
                <a:latin typeface="HelloButtons" panose="02000603000000000000" pitchFamily="2" charset="0"/>
                <a:ea typeface="HelloButtons" panose="02000603000000000000" pitchFamily="2" charset="0"/>
              </a:rPr>
              <a:t> - "Media Multitasking May Not Always Be a Bad Thing, Experts Say“</a:t>
            </a:r>
          </a:p>
          <a:p>
            <a:endParaRPr lang="en-US" sz="1300" dirty="0">
              <a:latin typeface="HelloButtons" panose="02000603000000000000" pitchFamily="2" charset="0"/>
              <a:ea typeface="HelloButtons" panose="02000603000000000000" pitchFamily="2" charset="0"/>
            </a:endParaRPr>
          </a:p>
          <a:p>
            <a:r>
              <a:rPr lang="en-US" sz="1300" dirty="0">
                <a:latin typeface="HelloButtons" panose="02000603000000000000" pitchFamily="2" charset="0"/>
                <a:ea typeface="HelloButtons" panose="02000603000000000000" pitchFamily="2" charset="0"/>
              </a:rPr>
              <a:t> 11.  </a:t>
            </a:r>
            <a:r>
              <a:rPr lang="en-US" sz="1300" dirty="0">
                <a:latin typeface="HelloButtons" panose="02000603000000000000" pitchFamily="2" charset="0"/>
                <a:ea typeface="HelloButtons" panose="02000603000000000000" pitchFamily="2" charset="0"/>
                <a:hlinkClick r:id="rId12"/>
              </a:rPr>
              <a:t>http://www.dailymail.co.uk/news/article-2129522/How-modern-multi-tasking-good-brain.html</a:t>
            </a:r>
            <a:r>
              <a:rPr lang="en-US" sz="1300" dirty="0">
                <a:latin typeface="HelloButtons" panose="02000603000000000000" pitchFamily="2" charset="0"/>
                <a:ea typeface="HelloButtons" panose="02000603000000000000" pitchFamily="2" charset="0"/>
              </a:rPr>
              <a:t> - "Modern Multi-tasking in the World of Technology Is Actually Good for Your Brain Because It Trains You to Use More Senses“</a:t>
            </a:r>
          </a:p>
          <a:p>
            <a:endParaRPr lang="en-US" sz="1300" dirty="0">
              <a:latin typeface="HelloButtons" panose="02000603000000000000" pitchFamily="2" charset="0"/>
              <a:ea typeface="HelloButtons" panose="02000603000000000000" pitchFamily="2" charset="0"/>
            </a:endParaRPr>
          </a:p>
          <a:p>
            <a:r>
              <a:rPr lang="en-US" sz="1300">
                <a:latin typeface="HelloButtons" panose="02000603000000000000" pitchFamily="2" charset="0"/>
                <a:ea typeface="HelloButtons" panose="02000603000000000000" pitchFamily="2" charset="0"/>
              </a:rPr>
              <a:t>12. </a:t>
            </a:r>
            <a:r>
              <a:rPr lang="en-US" sz="1300" dirty="0">
                <a:latin typeface="HelloButtons" panose="02000603000000000000" pitchFamily="2" charset="0"/>
                <a:ea typeface="HelloButtons" panose="02000603000000000000" pitchFamily="2" charset="0"/>
                <a:hlinkClick r:id="rId13"/>
              </a:rPr>
              <a:t>http://www.sideroad.com/Time_Management/multitasking</a:t>
            </a:r>
            <a:r>
              <a:rPr lang="en-US" sz="1300" dirty="0">
                <a:latin typeface="HelloButtons" panose="02000603000000000000" pitchFamily="2" charset="0"/>
                <a:ea typeface="HelloButtons" panose="02000603000000000000" pitchFamily="2" charset="0"/>
              </a:rPr>
              <a:t>  – "Multitasking: The Pros and Cons"  </a:t>
            </a:r>
            <a:r>
              <a:rPr lang="en-US" sz="1400" dirty="0">
                <a:latin typeface="HelloButtons" panose="02000603000000000000" pitchFamily="2" charset="0"/>
                <a:ea typeface="HelloButtons" panose="02000603000000000000" pitchFamily="2" charset="0"/>
              </a:rPr>
              <a:t> </a:t>
            </a:r>
          </a:p>
          <a:p>
            <a:endParaRPr lang="en-US" sz="1300" dirty="0">
              <a:latin typeface="HelloButtons" panose="02000603000000000000" pitchFamily="2" charset="0"/>
              <a:ea typeface="HelloButtons" panose="02000603000000000000" pitchFamily="2" charset="0"/>
            </a:endParaRPr>
          </a:p>
          <a:p>
            <a:endParaRPr lang="en-US" sz="1400" dirty="0"/>
          </a:p>
          <a:p>
            <a:r>
              <a:rPr lang="en-US" dirty="0"/>
              <a:t> </a:t>
            </a:r>
          </a:p>
          <a:p>
            <a:endParaRPr lang="en-US" dirty="0"/>
          </a:p>
        </p:txBody>
      </p:sp>
      <p:grpSp>
        <p:nvGrpSpPr>
          <p:cNvPr id="6" name="Group 5"/>
          <p:cNvGrpSpPr/>
          <p:nvPr/>
        </p:nvGrpSpPr>
        <p:grpSpPr>
          <a:xfrm>
            <a:off x="115718" y="134856"/>
            <a:ext cx="758721" cy="342298"/>
            <a:chOff x="115718" y="161159"/>
            <a:chExt cx="734490" cy="257026"/>
          </a:xfrm>
        </p:grpSpPr>
        <p:sp>
          <p:nvSpPr>
            <p:cNvPr id="7" name="Oval 6"/>
            <p:cNvSpPr/>
            <p:nvPr/>
          </p:nvSpPr>
          <p:spPr>
            <a:xfrm>
              <a:off x="115718" y="175410"/>
              <a:ext cx="341482" cy="24277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6217" y="161159"/>
              <a:ext cx="673991" cy="231105"/>
            </a:xfrm>
            <a:prstGeom prst="rect">
              <a:avLst/>
            </a:prstGeom>
            <a:noFill/>
          </p:spPr>
          <p:txBody>
            <a:bodyPr wrap="square" rtlCol="0">
              <a:spAutoFit/>
            </a:bodyPr>
            <a:lstStyle/>
            <a:p>
              <a:r>
                <a:rPr lang="en-US" sz="1400" dirty="0"/>
                <a:t>9</a:t>
              </a:r>
            </a:p>
          </p:txBody>
        </p:sp>
      </p:grpSp>
    </p:spTree>
    <p:extLst>
      <p:ext uri="{BB962C8B-B14F-4D97-AF65-F5344CB8AC3E}">
        <p14:creationId xmlns:p14="http://schemas.microsoft.com/office/powerpoint/2010/main" val="201020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553" y="564204"/>
            <a:ext cx="7256834" cy="5486400"/>
          </a:xfrm>
          <a:prstGeom prst="rect">
            <a:avLst/>
          </a:prstGeom>
          <a:noFill/>
        </p:spPr>
        <p:txBody>
          <a:bodyPr wrap="square" rtlCol="0">
            <a:spAutoFit/>
          </a:bodyPr>
          <a:lstStyle/>
          <a:p>
            <a:endParaRPr lang="en-US" dirty="0"/>
          </a:p>
        </p:txBody>
      </p:sp>
      <p:sp>
        <p:nvSpPr>
          <p:cNvPr id="3" name="Rectangle 1"/>
          <p:cNvSpPr>
            <a:spLocks noChangeArrowheads="1"/>
          </p:cNvSpPr>
          <p:nvPr/>
        </p:nvSpPr>
        <p:spPr bwMode="auto">
          <a:xfrm>
            <a:off x="0" y="-202599"/>
            <a:ext cx="65" cy="405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26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hidden="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7772400" cy="10058399"/>
          </a:xfrm>
          <a:prstGeom prst="rect">
            <a:avLst/>
          </a:prstGeom>
        </p:spPr>
      </p:pic>
      <p:pic>
        <p:nvPicPr>
          <p:cNvPr id="8" name="Picture 7" hidden="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
        <p:nvSpPr>
          <p:cNvPr id="4" name="TextBox 3"/>
          <p:cNvSpPr txBox="1"/>
          <p:nvPr/>
        </p:nvSpPr>
        <p:spPr>
          <a:xfrm>
            <a:off x="190803" y="316733"/>
            <a:ext cx="7390791" cy="9910405"/>
          </a:xfrm>
          <a:prstGeom prst="rect">
            <a:avLst/>
          </a:prstGeom>
          <a:noFill/>
        </p:spPr>
        <p:txBody>
          <a:bodyPr wrap="square" rtlCol="0">
            <a:spAutoFit/>
          </a:bodyPr>
          <a:lstStyle/>
          <a:p>
            <a:pPr eaLnBrk="0" fontAlgn="base" hangingPunct="0"/>
            <a:endParaRPr lang="en-US" sz="2000" dirty="0">
              <a:latin typeface="HelloHoneycrisp" panose="02000603000000000000" pitchFamily="2" charset="0"/>
              <a:ea typeface="HelloHoneycrisp"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_____Introduction goes from general to specific and has a one-sentence thesis appearing as the    </a:t>
            </a:r>
          </a:p>
          <a:p>
            <a:pPr eaLnBrk="0" fontAlgn="base" hangingPunct="0"/>
            <a:r>
              <a:rPr lang="en-US" sz="1300" dirty="0">
                <a:latin typeface="HelloBasic" panose="02000603000000000000" pitchFamily="2" charset="0"/>
                <a:ea typeface="HelloBasic" panose="02000603000000000000" pitchFamily="2" charset="0"/>
              </a:rPr>
              <a:t>          last line of the first paragraph.</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_____Each body paragraph has a topic and concluding sentence, which are my own words. I did not </a:t>
            </a:r>
          </a:p>
          <a:p>
            <a:pPr eaLnBrk="0" fontAlgn="base" hangingPunct="0"/>
            <a:r>
              <a:rPr lang="en-US" sz="1300" dirty="0">
                <a:latin typeface="HelloBasic" panose="02000603000000000000" pitchFamily="2" charset="0"/>
                <a:ea typeface="HelloBasic" panose="02000603000000000000" pitchFamily="2" charset="0"/>
              </a:rPr>
              <a:t>          quote or cite the first or last sentence of any body paragraph.</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_____The last paragraph comes to an actual conclusion obtained from my research and analysis     </a:t>
            </a:r>
          </a:p>
          <a:p>
            <a:pPr eaLnBrk="0" fontAlgn="base" hangingPunct="0"/>
            <a:r>
              <a:rPr lang="en-US" sz="1300" dirty="0">
                <a:latin typeface="HelloBasic" panose="02000603000000000000" pitchFamily="2" charset="0"/>
                <a:ea typeface="HelloBasic" panose="02000603000000000000" pitchFamily="2" charset="0"/>
              </a:rPr>
              <a:t>          and does not simply restate the paper.  It goes from specific to general.</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_____Works Cited page is in alphabetical order. (</a:t>
            </a:r>
            <a:r>
              <a:rPr lang="en-US" sz="1300" i="1" dirty="0">
                <a:latin typeface="HelloBasic" panose="02000603000000000000" pitchFamily="2" charset="0"/>
                <a:ea typeface="HelloBasic" panose="02000603000000000000" pitchFamily="2" charset="0"/>
              </a:rPr>
              <a:t>A, an, </a:t>
            </a:r>
            <a:r>
              <a:rPr lang="en-US" sz="1300" dirty="0">
                <a:latin typeface="HelloBasic" panose="02000603000000000000" pitchFamily="2" charset="0"/>
                <a:ea typeface="HelloBasic" panose="02000603000000000000" pitchFamily="2" charset="0"/>
              </a:rPr>
              <a:t>and</a:t>
            </a:r>
            <a:r>
              <a:rPr lang="en-US" sz="1300" i="1" dirty="0">
                <a:latin typeface="HelloBasic" panose="02000603000000000000" pitchFamily="2" charset="0"/>
                <a:ea typeface="HelloBasic" panose="02000603000000000000" pitchFamily="2" charset="0"/>
              </a:rPr>
              <a:t> the</a:t>
            </a:r>
            <a:r>
              <a:rPr lang="en-US" sz="1300" dirty="0">
                <a:latin typeface="HelloBasic" panose="02000603000000000000" pitchFamily="2" charset="0"/>
                <a:ea typeface="HelloBasic" panose="02000603000000000000" pitchFamily="2" charset="0"/>
              </a:rPr>
              <a:t> count.)  It is also formatted </a:t>
            </a:r>
          </a:p>
          <a:p>
            <a:pPr eaLnBrk="0" fontAlgn="base" hangingPunct="0"/>
            <a:r>
              <a:rPr lang="en-US" sz="1300" dirty="0">
                <a:latin typeface="HelloBasic" panose="02000603000000000000" pitchFamily="2" charset="0"/>
                <a:ea typeface="HelloBasic" panose="02000603000000000000" pitchFamily="2" charset="0"/>
              </a:rPr>
              <a:t>          correctly.  I deleted any sources I decided not to use in the paper.</a:t>
            </a:r>
          </a:p>
          <a:p>
            <a:pPr eaLnBrk="0" fontAlgn="base" hangingPunct="0"/>
            <a:r>
              <a:rPr lang="en-US" sz="1300" dirty="0">
                <a:latin typeface="HelloBasic" panose="02000603000000000000" pitchFamily="2" charset="0"/>
                <a:ea typeface="HelloBasic" panose="02000603000000000000" pitchFamily="2" charset="0"/>
              </a:rPr>
              <a:t> </a:t>
            </a:r>
          </a:p>
          <a:p>
            <a:pPr eaLnBrk="0" fontAlgn="base" hangingPunct="0"/>
            <a:r>
              <a:rPr lang="en-US" sz="1300" dirty="0">
                <a:latin typeface="HelloBasic" panose="02000603000000000000" pitchFamily="2" charset="0"/>
                <a:ea typeface="HelloBasic" panose="02000603000000000000" pitchFamily="2" charset="0"/>
              </a:rPr>
              <a:t>_____Citations directly correspond to the Works Cited.  If a title is first on the Works Cited page,    </a:t>
            </a:r>
          </a:p>
          <a:p>
            <a:pPr eaLnBrk="0" fontAlgn="base" hangingPunct="0"/>
            <a:r>
              <a:rPr lang="en-US" sz="1300" dirty="0">
                <a:latin typeface="HelloBasic" panose="02000603000000000000" pitchFamily="2" charset="0"/>
                <a:ea typeface="HelloBasic" panose="02000603000000000000" pitchFamily="2" charset="0"/>
              </a:rPr>
              <a:t>          the title appears in parentheses within the paper or is referred to in the sentence using the     </a:t>
            </a:r>
          </a:p>
          <a:p>
            <a:pPr eaLnBrk="0" fontAlgn="base" hangingPunct="0"/>
            <a:r>
              <a:rPr lang="en-US" sz="1300" dirty="0">
                <a:latin typeface="HelloBasic" panose="02000603000000000000" pitchFamily="2" charset="0"/>
                <a:ea typeface="HelloBasic" panose="02000603000000000000" pitchFamily="2" charset="0"/>
              </a:rPr>
              <a:t>          information from that source.  If the author's last name is first, last name is used to document </a:t>
            </a:r>
          </a:p>
          <a:p>
            <a:pPr eaLnBrk="0" fontAlgn="base" hangingPunct="0"/>
            <a:r>
              <a:rPr lang="en-US" sz="1300" dirty="0">
                <a:latin typeface="HelloBasic" panose="02000603000000000000" pitchFamily="2" charset="0"/>
                <a:ea typeface="HelloBasic" panose="02000603000000000000" pitchFamily="2" charset="0"/>
              </a:rPr>
              <a:t>          within the paper. </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_____Punctuation is to the left of quotation marks like this: He said, "I enjoyed my research topic.“</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_____When documenting, the quotation marks come first and then the parentheses are follow by the </a:t>
            </a:r>
          </a:p>
          <a:p>
            <a:pPr eaLnBrk="0" fontAlgn="base" hangingPunct="0"/>
            <a:r>
              <a:rPr lang="en-US" sz="1300" dirty="0">
                <a:latin typeface="HelloBasic" panose="02000603000000000000" pitchFamily="2" charset="0"/>
                <a:ea typeface="HelloBasic" panose="02000603000000000000" pitchFamily="2" charset="0"/>
              </a:rPr>
              <a:t>          period.  It can also be noted that "        " (Smith).  First names of authors do not appear within </a:t>
            </a:r>
          </a:p>
          <a:p>
            <a:pPr eaLnBrk="0" fontAlgn="base" hangingPunct="0"/>
            <a:r>
              <a:rPr lang="en-US" sz="1300" dirty="0">
                <a:latin typeface="HelloBasic" panose="02000603000000000000" pitchFamily="2" charset="0"/>
                <a:ea typeface="HelloBasic" panose="02000603000000000000" pitchFamily="2" charset="0"/>
              </a:rPr>
              <a:t>          parentheses.</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_____Any quote changed has [ ] around the part I changed.</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_____There are no unnecessary personal pronouns such as </a:t>
            </a:r>
            <a:r>
              <a:rPr lang="en-US" sz="1300" i="1" dirty="0">
                <a:latin typeface="HelloBasic" panose="02000603000000000000" pitchFamily="2" charset="0"/>
                <a:ea typeface="HelloBasic" panose="02000603000000000000" pitchFamily="2" charset="0"/>
              </a:rPr>
              <a:t>I, me, we, us</a:t>
            </a:r>
            <a:r>
              <a:rPr lang="en-US" sz="1300" dirty="0">
                <a:latin typeface="HelloBasic" panose="02000603000000000000" pitchFamily="2" charset="0"/>
                <a:ea typeface="HelloBasic" panose="02000603000000000000" pitchFamily="2" charset="0"/>
              </a:rPr>
              <a:t>.  The pronoun </a:t>
            </a:r>
            <a:r>
              <a:rPr lang="en-US" sz="1300" i="1" dirty="0">
                <a:latin typeface="HelloBasic" panose="02000603000000000000" pitchFamily="2" charset="0"/>
                <a:ea typeface="HelloBasic" panose="02000603000000000000" pitchFamily="2" charset="0"/>
              </a:rPr>
              <a:t>you</a:t>
            </a:r>
            <a:r>
              <a:rPr lang="en-US" sz="1300" dirty="0">
                <a:latin typeface="HelloBasic" panose="02000603000000000000" pitchFamily="2" charset="0"/>
                <a:ea typeface="HelloBasic" panose="02000603000000000000" pitchFamily="2" charset="0"/>
              </a:rPr>
              <a:t> has </a:t>
            </a:r>
          </a:p>
          <a:p>
            <a:pPr eaLnBrk="0" fontAlgn="base" hangingPunct="0"/>
            <a:r>
              <a:rPr lang="en-US" sz="1300" dirty="0">
                <a:latin typeface="HelloBasic" panose="02000603000000000000" pitchFamily="2" charset="0"/>
                <a:ea typeface="HelloBasic" panose="02000603000000000000" pitchFamily="2" charset="0"/>
              </a:rPr>
              <a:t>          been replaced with </a:t>
            </a:r>
            <a:r>
              <a:rPr lang="en-US" sz="1300" i="1" dirty="0">
                <a:latin typeface="HelloBasic" panose="02000603000000000000" pitchFamily="2" charset="0"/>
                <a:ea typeface="HelloBasic" panose="02000603000000000000" pitchFamily="2" charset="0"/>
              </a:rPr>
              <a:t>an individual</a:t>
            </a:r>
            <a:r>
              <a:rPr lang="en-US" sz="1300" dirty="0">
                <a:latin typeface="HelloBasic" panose="02000603000000000000" pitchFamily="2" charset="0"/>
                <a:ea typeface="HelloBasic" panose="02000603000000000000" pitchFamily="2" charset="0"/>
              </a:rPr>
              <a:t>, </a:t>
            </a:r>
            <a:r>
              <a:rPr lang="en-US" sz="1300" i="1" dirty="0">
                <a:latin typeface="HelloBasic" panose="02000603000000000000" pitchFamily="2" charset="0"/>
                <a:ea typeface="HelloBasic" panose="02000603000000000000" pitchFamily="2" charset="0"/>
              </a:rPr>
              <a:t>a person</a:t>
            </a:r>
            <a:r>
              <a:rPr lang="en-US" sz="1300" dirty="0">
                <a:latin typeface="HelloBasic" panose="02000603000000000000" pitchFamily="2" charset="0"/>
                <a:ea typeface="HelloBasic" panose="02000603000000000000" pitchFamily="2" charset="0"/>
              </a:rPr>
              <a:t>, </a:t>
            </a:r>
            <a:r>
              <a:rPr lang="en-US" sz="1300" i="1" dirty="0">
                <a:latin typeface="HelloBasic" panose="02000603000000000000" pitchFamily="2" charset="0"/>
                <a:ea typeface="HelloBasic" panose="02000603000000000000" pitchFamily="2" charset="0"/>
              </a:rPr>
              <a:t>one</a:t>
            </a:r>
            <a:r>
              <a:rPr lang="en-US" sz="1300" dirty="0">
                <a:latin typeface="HelloBasic" panose="02000603000000000000" pitchFamily="2" charset="0"/>
                <a:ea typeface="HelloBasic" panose="02000603000000000000" pitchFamily="2" charset="0"/>
              </a:rPr>
              <a:t>, or another general term.  </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_____Transition words appear where necessary to smoothly move my paper along to the next point.</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_____I spelled out contractions.  They are not to be used in formal papers.</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_____I checked pronoun agreement, subject-verb agreement, grammar, and spelling.</a:t>
            </a:r>
          </a:p>
          <a:p>
            <a:pPr eaLnBrk="0" fontAlgn="base" hangingPunct="0"/>
            <a:r>
              <a:rPr lang="en-US" sz="1300" dirty="0">
                <a:latin typeface="HelloBasic" panose="02000603000000000000" pitchFamily="2" charset="0"/>
                <a:ea typeface="HelloBasic" panose="02000603000000000000" pitchFamily="2" charset="0"/>
              </a:rPr>
              <a:t> </a:t>
            </a:r>
          </a:p>
          <a:p>
            <a:pPr eaLnBrk="0" fontAlgn="base" hangingPunct="0"/>
            <a:r>
              <a:rPr lang="en-US" sz="1300" dirty="0">
                <a:latin typeface="HelloBasic" panose="02000603000000000000" pitchFamily="2" charset="0"/>
                <a:ea typeface="HelloBasic" panose="02000603000000000000" pitchFamily="2" charset="0"/>
              </a:rPr>
              <a:t> _____Tense depends on the topic.  The tense is present for discussing a current issue, disease,    </a:t>
            </a:r>
          </a:p>
          <a:p>
            <a:pPr eaLnBrk="0" fontAlgn="base" hangingPunct="0"/>
            <a:r>
              <a:rPr lang="en-US" sz="1300" dirty="0">
                <a:latin typeface="HelloBasic" panose="02000603000000000000" pitchFamily="2" charset="0"/>
                <a:ea typeface="HelloBasic" panose="02000603000000000000" pitchFamily="2" charset="0"/>
              </a:rPr>
              <a:t>           or anything literary. The author states, "    ." The tense can be past if the topic is historical. </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_____The entire paper is double-spaced and in Times New Roman12 font.</a:t>
            </a:r>
          </a:p>
          <a:p>
            <a:pPr eaLnBrk="0" fontAlgn="base" hangingPunct="0"/>
            <a:endParaRPr lang="en-US" sz="1300" dirty="0">
              <a:latin typeface="HelloBasic" panose="02000603000000000000" pitchFamily="2" charset="0"/>
              <a:ea typeface="HelloBasic" panose="02000603000000000000" pitchFamily="2" charset="0"/>
            </a:endParaRPr>
          </a:p>
          <a:p>
            <a:pPr eaLnBrk="0" fontAlgn="base" hangingPunct="0"/>
            <a:r>
              <a:rPr lang="en-US" sz="1300" dirty="0">
                <a:latin typeface="HelloBasic" panose="02000603000000000000" pitchFamily="2" charset="0"/>
                <a:ea typeface="HelloBasic" panose="02000603000000000000" pitchFamily="2" charset="0"/>
              </a:rPr>
              <a:t>_____The paper has a catchy title.</a:t>
            </a:r>
          </a:p>
          <a:p>
            <a:pPr eaLnBrk="0" fontAlgn="base" hangingPunct="0"/>
            <a:endParaRPr lang="en-US" sz="1300" b="1" dirty="0">
              <a:latin typeface="HelloBasic" panose="02000603000000000000" pitchFamily="2" charset="0"/>
              <a:ea typeface="HelloBasic" panose="02000603000000000000" pitchFamily="2" charset="0"/>
            </a:endParaRPr>
          </a:p>
          <a:p>
            <a:pPr eaLnBrk="0" fontAlgn="base" hangingPunct="0"/>
            <a:r>
              <a:rPr lang="en-US" sz="1300" b="1" dirty="0">
                <a:latin typeface="HelloBasic" panose="02000603000000000000" pitchFamily="2" charset="0"/>
                <a:ea typeface="HelloBasic" panose="02000603000000000000" pitchFamily="2" charset="0"/>
              </a:rPr>
              <a:t>Important- If you are not sure that you changed the wording enough to call it a paraphrase or summary, type the line into Google.  If the site where you got the information immediately pops up first, it is very likely that you did not reword it enough, which is a form of plagiarism  Changing the tense or a couple of words in a sentence is not enough to call it a paraphrase or a summary.  </a:t>
            </a:r>
            <a:endParaRPr lang="en-US" sz="1300" dirty="0">
              <a:latin typeface="HelloBasic" panose="02000603000000000000" pitchFamily="2" charset="0"/>
              <a:ea typeface="HelloBasic" panose="02000603000000000000" pitchFamily="2" charset="0"/>
            </a:endParaRPr>
          </a:p>
          <a:p>
            <a:pPr eaLnBrk="0" fontAlgn="base" hangingPunct="0"/>
            <a:endParaRPr lang="en-US" sz="1300" dirty="0">
              <a:latin typeface="HelloBasic" panose="02000603000000000000" pitchFamily="2" charset="0"/>
              <a:ea typeface="HelloBasic" panose="02000603000000000000" pitchFamily="2" charset="0"/>
            </a:endParaRPr>
          </a:p>
        </p:txBody>
      </p:sp>
      <p:sp>
        <p:nvSpPr>
          <p:cNvPr id="7" name="Rectangle 6"/>
          <p:cNvSpPr/>
          <p:nvPr/>
        </p:nvSpPr>
        <p:spPr>
          <a:xfrm>
            <a:off x="4303599" y="9770332"/>
            <a:ext cx="5030979" cy="200055"/>
          </a:xfrm>
          <a:prstGeom prst="rect">
            <a:avLst/>
          </a:prstGeom>
        </p:spPr>
        <p:txBody>
          <a:bodyPr wrap="square">
            <a:spAutoFit/>
          </a:bodyPr>
          <a:lstStyle/>
          <a:p>
            <a:pPr algn="ctr"/>
            <a:r>
              <a:rPr lang="en-US" sz="700" b="1" dirty="0">
                <a:effectLst/>
                <a:latin typeface="HelloButtons" panose="02000603000000000000" pitchFamily="2" charset="0"/>
                <a:ea typeface="HelloButtons" panose="02000603000000000000" pitchFamily="2" charset="0"/>
              </a:rPr>
              <a:t>Lesson Plans </a:t>
            </a:r>
            <a:r>
              <a:rPr lang="en-US" sz="700" b="1" dirty="0">
                <a:latin typeface="HelloButtons" panose="02000603000000000000" pitchFamily="2" charset="0"/>
                <a:ea typeface="HelloButtons" panose="02000603000000000000" pitchFamily="2" charset="0"/>
              </a:rPr>
              <a:t>© by </a:t>
            </a:r>
            <a:r>
              <a:rPr lang="en-US" sz="700" b="1" dirty="0">
                <a:effectLst/>
                <a:latin typeface="HelloButtons" panose="02000603000000000000" pitchFamily="2" charset="0"/>
                <a:ea typeface="HelloButtons" panose="02000603000000000000" pitchFamily="2" charset="0"/>
              </a:rPr>
              <a:t>Selena Smith 2014  </a:t>
            </a:r>
          </a:p>
        </p:txBody>
      </p:sp>
      <p:sp>
        <p:nvSpPr>
          <p:cNvPr id="5" name="TextBox 4"/>
          <p:cNvSpPr txBox="1"/>
          <p:nvPr/>
        </p:nvSpPr>
        <p:spPr>
          <a:xfrm>
            <a:off x="6053582" y="193623"/>
            <a:ext cx="2457450" cy="246221"/>
          </a:xfrm>
          <a:prstGeom prst="rect">
            <a:avLst/>
          </a:prstGeom>
          <a:noFill/>
        </p:spPr>
        <p:txBody>
          <a:bodyPr wrap="square" rtlCol="0">
            <a:spAutoFit/>
          </a:bodyPr>
          <a:lstStyle/>
          <a:p>
            <a:r>
              <a:rPr lang="en-US" sz="1000" dirty="0">
                <a:latin typeface="HelloBasic" panose="02000603000000000000" pitchFamily="2" charset="0"/>
                <a:ea typeface="HelloBasic" panose="02000603000000000000" pitchFamily="2" charset="0"/>
              </a:rPr>
              <a:t>Name: _____________</a:t>
            </a:r>
          </a:p>
        </p:txBody>
      </p:sp>
      <p:sp>
        <p:nvSpPr>
          <p:cNvPr id="9" name="TextBox 8"/>
          <p:cNvSpPr txBox="1"/>
          <p:nvPr/>
        </p:nvSpPr>
        <p:spPr>
          <a:xfrm>
            <a:off x="0" y="220184"/>
            <a:ext cx="7772400" cy="464521"/>
          </a:xfrm>
          <a:prstGeom prst="rect">
            <a:avLst/>
          </a:prstGeom>
          <a:noFill/>
        </p:spPr>
        <p:txBody>
          <a:bodyPr wrap="square" rtlCol="0">
            <a:spAutoFit/>
          </a:bodyPr>
          <a:lstStyle/>
          <a:p>
            <a:pPr algn="ctr" eaLnBrk="0" fontAlgn="base" hangingPunct="0"/>
            <a:r>
              <a:rPr lang="en-US" sz="2400" b="1" u="sng" dirty="0">
                <a:latin typeface="HelloHoneycrisp" panose="02000603000000000000" pitchFamily="2" charset="0"/>
                <a:ea typeface="HelloHoneycrisp" panose="02000603000000000000" pitchFamily="2" charset="0"/>
              </a:rPr>
              <a:t>Research Checklist</a:t>
            </a:r>
          </a:p>
        </p:txBody>
      </p:sp>
      <p:sp>
        <p:nvSpPr>
          <p:cNvPr id="10" name="Rectangle 9"/>
          <p:cNvSpPr/>
          <p:nvPr/>
        </p:nvSpPr>
        <p:spPr>
          <a:xfrm>
            <a:off x="115718" y="97277"/>
            <a:ext cx="7540963" cy="98505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315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5844"/>
            <a:ext cx="7772400" cy="738664"/>
          </a:xfrm>
          <a:prstGeom prst="rect">
            <a:avLst/>
          </a:prstGeom>
          <a:noFill/>
        </p:spPr>
        <p:txBody>
          <a:bodyPr wrap="square" rtlCol="0">
            <a:spAutoFit/>
          </a:bodyPr>
          <a:lstStyle/>
          <a:p>
            <a:pPr algn="ctr"/>
            <a:r>
              <a:rPr lang="en-US" sz="2400" b="1" dirty="0">
                <a:latin typeface="HelloHoneycrisp" panose="02000603000000000000" pitchFamily="2" charset="0"/>
                <a:ea typeface="HelloHoneycrisp" panose="02000603000000000000" pitchFamily="2" charset="0"/>
              </a:rPr>
              <a:t>Research Paper Rubric</a:t>
            </a:r>
          </a:p>
          <a:p>
            <a:endParaRPr lang="en-US" dirty="0"/>
          </a:p>
        </p:txBody>
      </p:sp>
      <p:sp>
        <p:nvSpPr>
          <p:cNvPr id="3" name="TextBox 2"/>
          <p:cNvSpPr txBox="1"/>
          <p:nvPr/>
        </p:nvSpPr>
        <p:spPr>
          <a:xfrm>
            <a:off x="115718" y="942748"/>
            <a:ext cx="7510767" cy="9233297"/>
          </a:xfrm>
          <a:prstGeom prst="rect">
            <a:avLst/>
          </a:prstGeom>
          <a:noFill/>
        </p:spPr>
        <p:txBody>
          <a:bodyPr wrap="square" rtlCol="0">
            <a:spAutoFit/>
          </a:bodyPr>
          <a:lstStyle/>
          <a:p>
            <a:r>
              <a:rPr lang="en-US" dirty="0">
                <a:latin typeface="HelloButtons" panose="02000603000000000000" pitchFamily="2" charset="0"/>
                <a:ea typeface="HelloButtons" panose="02000603000000000000" pitchFamily="2" charset="0"/>
              </a:rPr>
              <a:t> </a:t>
            </a:r>
            <a:r>
              <a:rPr lang="en-US" sz="1400" dirty="0">
                <a:latin typeface="HelloButtons" panose="02000603000000000000" pitchFamily="2" charset="0"/>
                <a:ea typeface="HelloButtons" panose="02000603000000000000" pitchFamily="2" charset="0"/>
              </a:rPr>
              <a:t>_____ Introduction – Goes from general to specific and contains a well-worded, 	logical thesis statement. Introduction is at least 4-5 sentences. (10 points).</a:t>
            </a:r>
          </a:p>
          <a:p>
            <a:r>
              <a:rPr lang="en-US" sz="1400" dirty="0">
                <a:latin typeface="HelloButtons" panose="02000603000000000000" pitchFamily="2" charset="0"/>
                <a:ea typeface="HelloButtons" panose="02000603000000000000" pitchFamily="2" charset="0"/>
              </a:rPr>
              <a:t> </a:t>
            </a: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Body paragraphs – (40 points)</a:t>
            </a:r>
          </a:p>
          <a:p>
            <a:r>
              <a:rPr lang="en-US" sz="1400" dirty="0">
                <a:latin typeface="HelloButtons" panose="02000603000000000000" pitchFamily="2" charset="0"/>
                <a:ea typeface="HelloButtons" panose="02000603000000000000" pitchFamily="2" charset="0"/>
              </a:rPr>
              <a:t>	Each has a topic sentence.</a:t>
            </a:r>
          </a:p>
          <a:p>
            <a:r>
              <a:rPr lang="en-US" sz="1400" dirty="0">
                <a:latin typeface="HelloButtons" panose="02000603000000000000" pitchFamily="2" charset="0"/>
                <a:ea typeface="HelloButtons" panose="02000603000000000000" pitchFamily="2" charset="0"/>
              </a:rPr>
              <a:t>	Each has enough research to back up points.</a:t>
            </a:r>
          </a:p>
          <a:p>
            <a:r>
              <a:rPr lang="en-US" sz="1400" dirty="0">
                <a:latin typeface="HelloButtons" panose="02000603000000000000" pitchFamily="2" charset="0"/>
                <a:ea typeface="HelloButtons" panose="02000603000000000000" pitchFamily="2" charset="0"/>
              </a:rPr>
              <a:t>	Student’s analysis/comments on the research is present.</a:t>
            </a:r>
          </a:p>
          <a:p>
            <a:r>
              <a:rPr lang="en-US" sz="1400" dirty="0">
                <a:latin typeface="HelloButtons" panose="02000603000000000000" pitchFamily="2" charset="0"/>
                <a:ea typeface="HelloButtons" panose="02000603000000000000" pitchFamily="2" charset="0"/>
              </a:rPr>
              <a:t>	Each has a concluding sentence.</a:t>
            </a:r>
          </a:p>
          <a:p>
            <a:r>
              <a:rPr lang="en-US" sz="1400" dirty="0">
                <a:latin typeface="HelloButtons" panose="02000603000000000000" pitchFamily="2" charset="0"/>
                <a:ea typeface="HelloButtons" panose="02000603000000000000" pitchFamily="2" charset="0"/>
              </a:rPr>
              <a:t>	Transitions take reader from one point to the next.</a:t>
            </a:r>
          </a:p>
          <a:p>
            <a:r>
              <a:rPr lang="en-US" sz="1400" dirty="0">
                <a:latin typeface="HelloButtons" panose="02000603000000000000" pitchFamily="2" charset="0"/>
                <a:ea typeface="HelloButtons" panose="02000603000000000000" pitchFamily="2" charset="0"/>
              </a:rPr>
              <a:t>	Each body paragraph is at least 8-10 sentences.</a:t>
            </a:r>
          </a:p>
          <a:p>
            <a:r>
              <a:rPr lang="en-US" sz="1400" dirty="0">
                <a:latin typeface="HelloButtons" panose="02000603000000000000" pitchFamily="2" charset="0"/>
                <a:ea typeface="HelloButtons" panose="02000603000000000000" pitchFamily="2" charset="0"/>
              </a:rPr>
              <a:t> </a:t>
            </a: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Conclusion – Goes from specific to general and makes statements obtained 	from the research and analysis without only restating the points in the 	paper. Conclusion is a least 4-5 sentences (10 points)</a:t>
            </a:r>
          </a:p>
          <a:p>
            <a:r>
              <a:rPr lang="en-US" sz="1400" dirty="0">
                <a:latin typeface="HelloButtons" panose="02000603000000000000" pitchFamily="2" charset="0"/>
                <a:ea typeface="HelloButtons" panose="02000603000000000000" pitchFamily="2" charset="0"/>
              </a:rPr>
              <a:t> </a:t>
            </a: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Citations -  (15 points)</a:t>
            </a:r>
          </a:p>
          <a:p>
            <a:r>
              <a:rPr lang="en-US" sz="1400" dirty="0">
                <a:latin typeface="HelloButtons" panose="02000603000000000000" pitchFamily="2" charset="0"/>
                <a:ea typeface="HelloButtons" panose="02000603000000000000" pitchFamily="2" charset="0"/>
              </a:rPr>
              <a:t>	Quotes are introduced, meaning no quotes are standing alone.  </a:t>
            </a:r>
          </a:p>
          <a:p>
            <a:r>
              <a:rPr lang="en-US" sz="1400" dirty="0">
                <a:latin typeface="HelloButtons" panose="02000603000000000000" pitchFamily="2" charset="0"/>
                <a:ea typeface="HelloButtons" panose="02000603000000000000" pitchFamily="2" charset="0"/>
              </a:rPr>
              <a:t>	Sources within paper match the Works Cited page.</a:t>
            </a:r>
          </a:p>
          <a:p>
            <a:r>
              <a:rPr lang="en-US" sz="1400" dirty="0">
                <a:latin typeface="HelloButtons" panose="02000603000000000000" pitchFamily="2" charset="0"/>
                <a:ea typeface="HelloButtons" panose="02000603000000000000" pitchFamily="2" charset="0"/>
              </a:rPr>
              <a:t>	In-text citations are correct, meaning sources appear somewhere in the 			sentence or at the end of the sentence in parentheses.  </a:t>
            </a:r>
          </a:p>
          <a:p>
            <a:r>
              <a:rPr lang="en-US" sz="1400" dirty="0">
                <a:latin typeface="HelloButtons" panose="02000603000000000000" pitchFamily="2" charset="0"/>
                <a:ea typeface="HelloButtons" panose="02000603000000000000" pitchFamily="2" charset="0"/>
              </a:rPr>
              <a:t>	Paraphrases and summaries are done correctly.</a:t>
            </a:r>
          </a:p>
          <a:p>
            <a:r>
              <a:rPr lang="en-US" sz="1400" dirty="0">
                <a:latin typeface="HelloButtons" panose="02000603000000000000" pitchFamily="2" charset="0"/>
                <a:ea typeface="HelloButtons" panose="02000603000000000000" pitchFamily="2" charset="0"/>
              </a:rPr>
              <a:t> </a:t>
            </a: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Works Cited - (10 points)</a:t>
            </a:r>
          </a:p>
          <a:p>
            <a:r>
              <a:rPr lang="en-US" sz="1400" dirty="0">
                <a:latin typeface="HelloButtons" panose="02000603000000000000" pitchFamily="2" charset="0"/>
                <a:ea typeface="HelloButtons" panose="02000603000000000000" pitchFamily="2" charset="0"/>
              </a:rPr>
              <a:t>	Alphabetical order</a:t>
            </a:r>
          </a:p>
          <a:p>
            <a:r>
              <a:rPr lang="en-US" sz="1400" dirty="0">
                <a:latin typeface="HelloButtons" panose="02000603000000000000" pitchFamily="2" charset="0"/>
                <a:ea typeface="HelloButtons" panose="02000603000000000000" pitchFamily="2" charset="0"/>
              </a:rPr>
              <a:t>	Correctly formatted with hanging indent</a:t>
            </a:r>
          </a:p>
          <a:p>
            <a:r>
              <a:rPr lang="en-US" sz="1400" dirty="0">
                <a:latin typeface="HelloButtons" panose="02000603000000000000" pitchFamily="2" charset="0"/>
                <a:ea typeface="HelloButtons" panose="02000603000000000000" pitchFamily="2" charset="0"/>
              </a:rPr>
              <a:t>	Contains at least 3 sources</a:t>
            </a:r>
          </a:p>
          <a:p>
            <a:endParaRPr lang="en-US" sz="1400" dirty="0">
              <a:latin typeface="HelloButtons" panose="02000603000000000000" pitchFamily="2" charset="0"/>
              <a:ea typeface="HelloButtons" panose="02000603000000000000" pitchFamily="2" charset="0"/>
            </a:endParaRP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Grammar (10)</a:t>
            </a:r>
          </a:p>
          <a:p>
            <a:endParaRPr lang="en-US" sz="1400" dirty="0">
              <a:latin typeface="HelloButtons" panose="02000603000000000000" pitchFamily="2" charset="0"/>
              <a:ea typeface="HelloButtons" panose="02000603000000000000" pitchFamily="2" charset="0"/>
            </a:endParaRP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Format – Paper is double-spaced in Times New Roman 12 font with the first 	page including student name, teacher name, course title, date, and page 	number. (5)</a:t>
            </a:r>
          </a:p>
          <a:p>
            <a:r>
              <a:rPr lang="en-US" sz="1400" dirty="0">
                <a:latin typeface="HelloButtons" panose="02000603000000000000" pitchFamily="2" charset="0"/>
                <a:ea typeface="HelloButtons" panose="02000603000000000000" pitchFamily="2" charset="0"/>
              </a:rPr>
              <a:t> </a:t>
            </a:r>
          </a:p>
          <a:p>
            <a:endParaRPr lang="en-US" sz="1400" dirty="0">
              <a:latin typeface="HelloButtons" panose="02000603000000000000" pitchFamily="2" charset="0"/>
              <a:ea typeface="HelloButtons" panose="02000603000000000000" pitchFamily="2" charset="0"/>
            </a:endParaRPr>
          </a:p>
          <a:p>
            <a:r>
              <a:rPr lang="en-US" sz="1400" dirty="0">
                <a:latin typeface="HelloButtons" panose="02000603000000000000" pitchFamily="2" charset="0"/>
                <a:ea typeface="HelloButtons" panose="02000603000000000000" pitchFamily="2" charset="0"/>
              </a:rPr>
              <a:t>_____ Total</a:t>
            </a:r>
          </a:p>
          <a:p>
            <a:r>
              <a:rPr lang="en-US" sz="1600" dirty="0">
                <a:latin typeface="HelloButtons" panose="02000603000000000000" pitchFamily="2" charset="0"/>
                <a:ea typeface="HelloButtons" panose="02000603000000000000" pitchFamily="2" charset="0"/>
              </a:rPr>
              <a:t> </a:t>
            </a:r>
          </a:p>
        </p:txBody>
      </p:sp>
      <p:sp>
        <p:nvSpPr>
          <p:cNvPr id="4" name="TextBox 3"/>
          <p:cNvSpPr txBox="1"/>
          <p:nvPr/>
        </p:nvSpPr>
        <p:spPr>
          <a:xfrm>
            <a:off x="4883286" y="218845"/>
            <a:ext cx="4961106" cy="276999"/>
          </a:xfrm>
          <a:prstGeom prst="rect">
            <a:avLst/>
          </a:prstGeom>
          <a:noFill/>
        </p:spPr>
        <p:txBody>
          <a:bodyPr wrap="square" rtlCol="0">
            <a:spAutoFit/>
          </a:bodyPr>
          <a:lstStyle/>
          <a:p>
            <a:r>
              <a:rPr lang="en-US" sz="1200" dirty="0">
                <a:ea typeface="HelloFun" panose="02000603000000000000" pitchFamily="2" charset="0"/>
              </a:rPr>
              <a:t>Name: __________________________</a:t>
            </a:r>
          </a:p>
        </p:txBody>
      </p:sp>
      <p:sp>
        <p:nvSpPr>
          <p:cNvPr id="5" name="Rectangle 4"/>
          <p:cNvSpPr/>
          <p:nvPr/>
        </p:nvSpPr>
        <p:spPr>
          <a:xfrm>
            <a:off x="115718" y="97277"/>
            <a:ext cx="7540963" cy="98505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36746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2111</TotalTime>
  <Words>107</Words>
  <Application>Microsoft Office PowerPoint</Application>
  <PresentationFormat>Custom</PresentationFormat>
  <Paragraphs>114</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Calibri</vt:lpstr>
      <vt:lpstr>Calibri Light</vt:lpstr>
      <vt:lpstr>HelloBasic</vt:lpstr>
      <vt:lpstr>HelloButtons</vt:lpstr>
      <vt:lpstr>HelloFun</vt:lpstr>
      <vt:lpstr>HelloHoneycrisp</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Selena Smith</dc:creator>
  <cp:lastModifiedBy>Janelle Burcicki</cp:lastModifiedBy>
  <cp:revision>237</cp:revision>
  <dcterms:created xsi:type="dcterms:W3CDTF">2014-10-02T13:15:27Z</dcterms:created>
  <dcterms:modified xsi:type="dcterms:W3CDTF">2018-04-27T13:08:07Z</dcterms:modified>
</cp:coreProperties>
</file>