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73" r:id="rId9"/>
    <p:sldId id="274" r:id="rId10"/>
    <p:sldId id="275" r:id="rId11"/>
    <p:sldId id="262" r:id="rId12"/>
    <p:sldId id="276" r:id="rId13"/>
    <p:sldId id="279" r:id="rId14"/>
    <p:sldId id="277" r:id="rId15"/>
    <p:sldId id="281" r:id="rId16"/>
    <p:sldId id="263" r:id="rId17"/>
    <p:sldId id="264" r:id="rId18"/>
    <p:sldId id="265" r:id="rId19"/>
    <p:sldId id="266" r:id="rId20"/>
    <p:sldId id="280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FF99FF"/>
    <a:srgbClr val="FF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4595" autoAdjust="0"/>
  </p:normalViewPr>
  <p:slideViewPr>
    <p:cSldViewPr>
      <p:cViewPr varScale="1">
        <p:scale>
          <a:sx n="81" d="100"/>
          <a:sy n="81" d="100"/>
        </p:scale>
        <p:origin x="94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4B45C-564E-48E3-A76F-F8873CCF6DCC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11FBE-6E29-4746-90AA-8AC1E8CF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2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9148A38A-B184-0341-BDEB-CE893D63E018}" type="slidenum">
              <a:rPr lang="en-US" sz="1200" b="0"/>
              <a:pPr/>
              <a:t>21</a:t>
            </a:fld>
            <a:endParaRPr lang="en-US" sz="1200" b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latin typeface="Times New Roman"/>
                <a:cs typeface="Times New Roman"/>
              </a:rPr>
              <a:t>Figure 37.8</a:t>
            </a:r>
            <a:r>
              <a:rPr lang="en-US" dirty="0" smtClean="0">
                <a:latin typeface="Times New Roman"/>
                <a:cs typeface="Times New Roman"/>
              </a:rPr>
              <a:t> Two food chains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2030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9148A38A-B184-0341-BDEB-CE893D63E018}" type="slidenum">
              <a:rPr lang="en-US" sz="1200" b="0"/>
              <a:pPr/>
              <a:t>22</a:t>
            </a:fld>
            <a:endParaRPr lang="en-US" sz="1200" b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/>
                <a:cs typeface="Times New Roman"/>
              </a:rPr>
              <a:t>Figure 37.9-4 A food web (step 4)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187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21950-2959-4807-8CF5-8757F0E38B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46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0D81-A784-4952-BFF8-A6E71D4985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04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19441-97E2-4FD4-AFAE-F9519359E5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1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D175B-AA82-412F-BF38-636C2C8436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14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231C8-0F87-4085-9BDB-5D4B9DA7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3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8B0A8-A066-46B1-9913-0F768575E9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67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E9749-67F2-425D-846D-B37489545F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12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E435-EA9A-4C20-B80D-241E0CE64F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3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73A35-0E1B-4538-A061-7959416C07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3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148BA-2541-4D12-9BA8-6DCBBD9626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45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B9CDD-EF5B-48E1-A8C3-B5FB1C5845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1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C8B57E-95EC-4F7B-8D77-7FFFF01F52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8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accent5">
                    <a:lumMod val="25000"/>
                  </a:schemeClr>
                </a:solidFill>
              </a:rPr>
              <a:t>LIFE IN A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REMORA-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7543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dirty="0" smtClean="0">
                <a:solidFill>
                  <a:schemeClr val="accent5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3. 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Parasitism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– one organism (parasite) lives off of another (host) as a food 			source (one benefits, the other does not)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ex. leeches on others, fleas on a dog, ticks on a deer, molds on plants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Sk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14400"/>
            <a:ext cx="73152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D. </a:t>
            </a:r>
            <a:r>
              <a:rPr lang="en-US" b="1" dirty="0" err="1" smtClean="0">
                <a:solidFill>
                  <a:schemeClr val="accent1">
                    <a:lumMod val="25000"/>
                  </a:schemeClr>
                </a:solidFill>
              </a:rPr>
              <a:t>Detritivore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– an organism that ingests nonliving organic matter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			ex. vultures, bacteria</a:t>
            </a:r>
          </a:p>
          <a:p>
            <a:pPr>
              <a:buFontTx/>
              <a:buNone/>
              <a:defRPr/>
            </a:pPr>
            <a:endParaRPr lang="en-US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		E. 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Saprophyte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 - an organism that lives on or in nonliving organic matter, secreting digestive enzymes into it and absorbing the products of digestion.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			ex. fungus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vul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57200"/>
            <a:ext cx="6172200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2" name="Rectangle 1"/>
          <p:cNvSpPr>
            <a:spLocks noChangeArrowheads="1"/>
          </p:cNvSpPr>
          <p:nvPr/>
        </p:nvSpPr>
        <p:spPr bwMode="auto">
          <a:xfrm>
            <a:off x="1752600" y="457200"/>
            <a:ext cx="594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mic Sans MS" pitchFamily="66" charset="0"/>
              </a:rPr>
              <a:t>Hurt(-), helped(+), or not affected(0)</a:t>
            </a:r>
            <a:endParaRPr lang="en-US" sz="20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524000"/>
          <a:ext cx="5257800" cy="47243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36800"/>
                <a:gridCol w="1502229"/>
                <a:gridCol w="1418771"/>
              </a:tblGrid>
              <a:tr h="71893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Interaction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 B</a:t>
                      </a:r>
                      <a:endParaRPr lang="en-US" dirty="0"/>
                    </a:p>
                  </a:txBody>
                  <a:tcPr/>
                </a:tc>
              </a:tr>
              <a:tr h="667578">
                <a:tc>
                  <a:txBody>
                    <a:bodyPr/>
                    <a:lstStyle/>
                    <a:p>
                      <a:r>
                        <a:rPr lang="en-US" dirty="0" smtClean="0"/>
                        <a:t>Mutualism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 anchor="ctr"/>
                </a:tc>
              </a:tr>
              <a:tr h="667578">
                <a:tc>
                  <a:txBody>
                    <a:bodyPr/>
                    <a:lstStyle/>
                    <a:p>
                      <a:r>
                        <a:rPr lang="en-US" dirty="0" smtClean="0"/>
                        <a:t>Commensalism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 anchor="ctr"/>
                </a:tc>
              </a:tr>
              <a:tr h="667578"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 anchor="ctr"/>
                </a:tc>
              </a:tr>
              <a:tr h="66757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Herbivory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 anchor="ctr"/>
                </a:tc>
              </a:tr>
              <a:tr h="667578">
                <a:tc>
                  <a:txBody>
                    <a:bodyPr/>
                    <a:lstStyle/>
                    <a:p>
                      <a:r>
                        <a:rPr lang="en-US" dirty="0" smtClean="0"/>
                        <a:t>Predation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 anchor="ctr"/>
                </a:tc>
              </a:tr>
              <a:tr h="667578">
                <a:tc>
                  <a:txBody>
                    <a:bodyPr/>
                    <a:lstStyle/>
                    <a:p>
                      <a:r>
                        <a:rPr lang="en-US" dirty="0" smtClean="0"/>
                        <a:t>Parasitism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Ecosystem Structure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Ecosystems are connected – there are few, if any, true boundaries.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57200"/>
            <a:ext cx="8915400" cy="5562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I. Energy limits an ecosystem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  <a:cs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cs typeface="Arial" charset="0"/>
              </a:rPr>
              <a:t>	A. The sun is the energy source for most ecosystems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  <a:cs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cs typeface="Arial" charset="0"/>
              </a:rPr>
              <a:t>		1. Photosynthetic organisms (producers) are required to transfer solar energy into ecosystem energy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cs typeface="Arial" charset="0"/>
              </a:rPr>
              <a:t>			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  <a:cs typeface="Arial" charset="0"/>
              </a:rPr>
              <a:t>	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cs typeface="Arial" charset="0"/>
              </a:rPr>
              <a:t>	a. the 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  <a:cs typeface="Arial" charset="0"/>
              </a:rPr>
              <a:t>size of a community is determined by the # of producers</a:t>
            </a:r>
            <a:endParaRPr lang="en-US" b="1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b. 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gross primary productivity -- 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total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amt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of solar energy fixed into chemical energy 	via photosynthesis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	-- most used for growth and maintenance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c. 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net primary productivity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– the energy left over (stored as starch) and 			available for food to consumers [found using dried mass]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B. Energy flow from producers to consumers is pyramidal in terms of energy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- </a:t>
            </a:r>
            <a:r>
              <a:rPr lang="en-US" dirty="0" smtClean="0">
                <a:solidFill>
                  <a:srgbClr val="FF3300"/>
                </a:solidFill>
              </a:rPr>
              <a:t>trophic levels 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= feeding levels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1. 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Energy pyramids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– only about 1/10 of the energy of one level is available to the next higher level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	a. pyramid of energy –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kcals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	b. pyramid of biomass – kg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	c. pyramid of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Refresher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organism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 living thing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	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species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  a group of organisms that can interbreed to produce fertile offspring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	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population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  group of organisms of the same species living in the same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area at the same time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	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community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  all of the populations interacting in a particular area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	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ecosystem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sym typeface="Wingdings" pitchFamily="2" charset="2"/>
              </a:rPr>
              <a:t>  the community and its physical environment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5927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2. 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Food chain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– show energy transfer relationships (single path)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		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		3. 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Food web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– many feeding relationships in ecosystem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7_08TwoFoodChains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1"/>
          <a:stretch/>
        </p:blipFill>
        <p:spPr>
          <a:xfrm>
            <a:off x="2170176" y="182515"/>
            <a:ext cx="4803648" cy="6412411"/>
          </a:xfrm>
          <a:prstGeom prst="rect">
            <a:avLst/>
          </a:prstGeom>
        </p:spPr>
      </p:pic>
      <p:sp>
        <p:nvSpPr>
          <p:cNvPr id="9217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20638" y="0"/>
            <a:ext cx="56483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200" dirty="0">
                <a:latin typeface="Arial" charset="0"/>
              </a:rPr>
              <a:t>Figure </a:t>
            </a:r>
            <a:r>
              <a:rPr lang="en-US" sz="1200" dirty="0" smtClean="0">
                <a:latin typeface="Arial" charset="0"/>
              </a:rPr>
              <a:t>37.8</a:t>
            </a:r>
            <a:endParaRPr lang="en-US" sz="1200" dirty="0">
              <a:latin typeface="Arial" charset="0"/>
            </a:endParaRP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2957227" y="1646090"/>
            <a:ext cx="649570" cy="26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Hawk</a:t>
            </a:r>
            <a:endParaRPr lang="en-US" sz="1400" dirty="0">
              <a:latin typeface="Arial" charset="0"/>
            </a:endParaRPr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2928471" y="2585833"/>
            <a:ext cx="649570" cy="26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Snake</a:t>
            </a:r>
            <a:endParaRPr lang="en-US" sz="1400" dirty="0">
              <a:latin typeface="Arial" charset="0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2908345" y="3687138"/>
            <a:ext cx="649570" cy="26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Mouse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4047992" y="3178177"/>
            <a:ext cx="11038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lnSpc>
                <a:spcPts val="1680"/>
              </a:lnSpc>
            </a:pPr>
            <a:r>
              <a:rPr lang="en-US" sz="1400" dirty="0" smtClean="0">
                <a:latin typeface="Arial" charset="0"/>
              </a:rPr>
              <a:t>Secondary</a:t>
            </a:r>
          </a:p>
          <a:p>
            <a:pPr algn="ctr">
              <a:lnSpc>
                <a:spcPts val="1680"/>
              </a:lnSpc>
            </a:pPr>
            <a:r>
              <a:rPr lang="en-US" sz="1400" dirty="0" smtClean="0">
                <a:latin typeface="Arial" charset="0"/>
              </a:rPr>
              <a:t>consumers</a:t>
            </a:r>
            <a:endParaRPr lang="en-US" sz="1400" dirty="0">
              <a:latin typeface="Arial" charset="0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4047992" y="2027995"/>
            <a:ext cx="11038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lnSpc>
                <a:spcPts val="1680"/>
              </a:lnSpc>
            </a:pPr>
            <a:r>
              <a:rPr lang="en-US" sz="1400" dirty="0" smtClean="0">
                <a:latin typeface="Arial" charset="0"/>
              </a:rPr>
              <a:t>Tertiary</a:t>
            </a:r>
          </a:p>
          <a:p>
            <a:pPr algn="ctr">
              <a:lnSpc>
                <a:spcPts val="1680"/>
              </a:lnSpc>
            </a:pPr>
            <a:r>
              <a:rPr lang="en-US" sz="1400" dirty="0" smtClean="0">
                <a:latin typeface="Arial" charset="0"/>
              </a:rPr>
              <a:t>consumers</a:t>
            </a:r>
            <a:endParaRPr lang="en-US" sz="1400" dirty="0">
              <a:latin typeface="Arial" charset="0"/>
            </a:endParaRP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4047992" y="827005"/>
            <a:ext cx="11038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lnSpc>
                <a:spcPts val="1680"/>
              </a:lnSpc>
            </a:pPr>
            <a:r>
              <a:rPr lang="en-US" sz="1400" dirty="0" smtClean="0">
                <a:latin typeface="Arial" charset="0"/>
              </a:rPr>
              <a:t>Quaternary</a:t>
            </a:r>
          </a:p>
          <a:p>
            <a:pPr algn="ctr">
              <a:lnSpc>
                <a:spcPts val="1680"/>
              </a:lnSpc>
            </a:pPr>
            <a:r>
              <a:rPr lang="en-US" sz="1400" dirty="0" smtClean="0">
                <a:latin typeface="Arial" charset="0"/>
              </a:rPr>
              <a:t>consumers</a:t>
            </a:r>
            <a:endParaRPr lang="en-US" sz="1400" dirty="0">
              <a:latin typeface="Arial" charset="0"/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2631338" y="4929826"/>
            <a:ext cx="1255340" cy="26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Grasshopper</a:t>
            </a:r>
            <a:endParaRPr lang="en-US" sz="1400" dirty="0">
              <a:latin typeface="Arial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4052784" y="4344186"/>
            <a:ext cx="11038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lnSpc>
                <a:spcPts val="1680"/>
              </a:lnSpc>
            </a:pPr>
            <a:r>
              <a:rPr lang="en-US" sz="1400" dirty="0" smtClean="0">
                <a:latin typeface="Arial" charset="0"/>
              </a:rPr>
              <a:t>Primary</a:t>
            </a:r>
          </a:p>
          <a:p>
            <a:pPr algn="ctr">
              <a:lnSpc>
                <a:spcPts val="1680"/>
              </a:lnSpc>
            </a:pPr>
            <a:r>
              <a:rPr lang="en-US" sz="1400" dirty="0" smtClean="0">
                <a:latin typeface="Arial" charset="0"/>
              </a:rPr>
              <a:t>consumers</a:t>
            </a:r>
            <a:endParaRPr lang="en-US" sz="1400" dirty="0">
              <a:latin typeface="Arial" charset="0"/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4051829" y="5622815"/>
            <a:ext cx="11038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lnSpc>
                <a:spcPts val="1680"/>
              </a:lnSpc>
            </a:pPr>
            <a:r>
              <a:rPr lang="en-US" sz="1400" dirty="0" smtClean="0">
                <a:latin typeface="Arial" charset="0"/>
              </a:rPr>
              <a:t>Producers</a:t>
            </a:r>
            <a:endParaRPr lang="en-US" sz="1400" dirty="0">
              <a:latin typeface="Arial" charset="0"/>
            </a:endParaRP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966807" y="6042151"/>
            <a:ext cx="536473" cy="26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Plant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219182" y="6315797"/>
            <a:ext cx="2137154" cy="26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A terrestrial food chain</a:t>
            </a:r>
            <a:endParaRPr lang="en-US" sz="1400" dirty="0">
              <a:latin typeface="Arial" charset="0"/>
            </a:endParaRP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5370418" y="4862734"/>
            <a:ext cx="1255340" cy="26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Zooplankton</a:t>
            </a:r>
            <a:endParaRPr lang="en-US" sz="1400" dirty="0">
              <a:latin typeface="Arial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5581284" y="3699602"/>
            <a:ext cx="687242" cy="26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Herring</a:t>
            </a:r>
            <a:endParaRPr lang="en-US" sz="1400" dirty="0">
              <a:latin typeface="Arial" charset="0"/>
            </a:endParaRP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5284151" y="6052695"/>
            <a:ext cx="1334225" cy="25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Phytoplankton</a:t>
            </a:r>
            <a:endParaRPr lang="en-US" sz="1400" dirty="0">
              <a:latin typeface="Arial" charset="0"/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4972645" y="6317237"/>
            <a:ext cx="2048298" cy="25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An aquatic food chain</a:t>
            </a:r>
            <a:endParaRPr lang="en-US" sz="1400" dirty="0">
              <a:latin typeface="Arial" charset="0"/>
            </a:endParaRP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5691510" y="2566664"/>
            <a:ext cx="490754" cy="26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Tuna</a:t>
            </a:r>
            <a:endParaRPr lang="en-US" sz="1400" dirty="0">
              <a:latin typeface="Arial" charset="0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5480642" y="1561689"/>
            <a:ext cx="1128150" cy="26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090"/>
              </a:lnSpc>
            </a:pPr>
            <a:r>
              <a:rPr lang="en-US" sz="1400" dirty="0" smtClean="0">
                <a:latin typeface="Arial" charset="0"/>
              </a:rPr>
              <a:t>Killer whale</a:t>
            </a:r>
            <a:endParaRPr lang="en-US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9218" descr="37_09FoodWeb_4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6"/>
          <a:stretch/>
        </p:blipFill>
        <p:spPr>
          <a:xfrm>
            <a:off x="1588008" y="137160"/>
            <a:ext cx="5967984" cy="6430554"/>
          </a:xfrm>
          <a:prstGeom prst="rect">
            <a:avLst/>
          </a:prstGeom>
        </p:spPr>
      </p:pic>
      <p:sp>
        <p:nvSpPr>
          <p:cNvPr id="9217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20638" y="0"/>
            <a:ext cx="56483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200" dirty="0">
                <a:latin typeface="Arial" charset="0"/>
              </a:rPr>
              <a:t>Figure </a:t>
            </a:r>
            <a:r>
              <a:rPr lang="en-US" sz="1200" dirty="0" smtClean="0">
                <a:latin typeface="Arial" charset="0"/>
              </a:rPr>
              <a:t>37.9-4</a:t>
            </a:r>
            <a:endParaRPr lang="en-US" sz="1200" dirty="0">
              <a:latin typeface="Arial" charset="0"/>
            </a:endParaRP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2545972" y="501993"/>
            <a:ext cx="2062314" cy="4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88"/>
              </a:lnSpc>
            </a:pPr>
            <a:r>
              <a:rPr lang="en-US" sz="990" dirty="0" smtClean="0">
                <a:latin typeface="Arial" charset="0"/>
              </a:rPr>
              <a:t>Producers provide the chemical</a:t>
            </a:r>
          </a:p>
          <a:p>
            <a:pPr>
              <a:lnSpc>
                <a:spcPts val="1188"/>
              </a:lnSpc>
            </a:pPr>
            <a:r>
              <a:rPr lang="en-US" sz="990" dirty="0">
                <a:latin typeface="Arial" charset="0"/>
              </a:rPr>
              <a:t>e</a:t>
            </a:r>
            <a:r>
              <a:rPr lang="en-US" sz="990" dirty="0" smtClean="0">
                <a:latin typeface="Arial" charset="0"/>
              </a:rPr>
              <a:t>nergy and nutrients used by all</a:t>
            </a:r>
          </a:p>
          <a:p>
            <a:pPr>
              <a:lnSpc>
                <a:spcPts val="1188"/>
              </a:lnSpc>
            </a:pPr>
            <a:r>
              <a:rPr lang="en-US" sz="990" dirty="0">
                <a:latin typeface="Arial" charset="0"/>
              </a:rPr>
              <a:t>o</a:t>
            </a:r>
            <a:r>
              <a:rPr lang="en-US" sz="990" dirty="0" smtClean="0">
                <a:latin typeface="Arial" charset="0"/>
              </a:rPr>
              <a:t>ther members of the food web.</a:t>
            </a:r>
            <a:endParaRPr lang="en-US" sz="990" dirty="0">
              <a:latin typeface="Arial" charset="0"/>
            </a:endParaRPr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3983947" y="4604439"/>
            <a:ext cx="803456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Prickly pear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cactus</a:t>
            </a:r>
            <a:endParaRPr lang="en-US" sz="880" dirty="0">
              <a:latin typeface="Arial" charset="0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6154174" y="4547084"/>
            <a:ext cx="515374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Saguaro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cactus</a:t>
            </a:r>
            <a:endParaRPr lang="en-US" sz="880" dirty="0">
              <a:latin typeface="Arial" charset="0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2455851" y="5116871"/>
            <a:ext cx="608537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Mesquite</a:t>
            </a:r>
            <a:endParaRPr lang="en-US" sz="880" dirty="0">
              <a:latin typeface="Arial" charset="0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3623430" y="5556865"/>
            <a:ext cx="678182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 extrusionH="57150" contourW="3810">
              <a:bevelT h="25400" prst="softRound"/>
              <a:bevelB h="25400" prst="softRound"/>
              <a:contourClr>
                <a:schemeClr val="bg1"/>
              </a:contourClr>
            </a:sp3d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Brittlebush</a:t>
            </a:r>
            <a:endParaRPr lang="en-US" sz="880" dirty="0">
              <a:latin typeface="Arial" charset="0"/>
            </a:endParaRP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2884267" y="5287297"/>
            <a:ext cx="1050987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Producers (plants)</a:t>
            </a:r>
            <a:endParaRPr lang="en-US" sz="880" dirty="0">
              <a:latin typeface="Arial" charset="0"/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4753210" y="6054724"/>
            <a:ext cx="1170848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Primary consumers</a:t>
            </a:r>
            <a:endParaRPr lang="en-US" sz="880" dirty="0">
              <a:latin typeface="Arial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6158185" y="6054725"/>
            <a:ext cx="1272746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Secondary consumers</a:t>
            </a:r>
            <a:endParaRPr lang="en-US" sz="880" dirty="0">
              <a:latin typeface="Arial" charset="0"/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3759334" y="2659967"/>
            <a:ext cx="889440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Collared lizard</a:t>
            </a:r>
            <a:endParaRPr lang="en-US" sz="880" dirty="0"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 flipV="1">
            <a:off x="2153940" y="2418419"/>
            <a:ext cx="144975" cy="100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327904" y="2466383"/>
            <a:ext cx="803456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Secondary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consumer</a:t>
            </a:r>
            <a:endParaRPr lang="en-US" sz="880" dirty="0">
              <a:latin typeface="Arial" charset="0"/>
            </a:endParaRP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2644317" y="1396140"/>
            <a:ext cx="455344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Elf owl</a:t>
            </a:r>
            <a:endParaRPr lang="en-US" sz="880" dirty="0">
              <a:latin typeface="Arial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1789768" y="2006169"/>
            <a:ext cx="530672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Praying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mantis</a:t>
            </a:r>
            <a:endParaRPr lang="en-US" sz="880" dirty="0">
              <a:latin typeface="Arial" charset="0"/>
            </a:endParaRP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4582332" y="1730642"/>
            <a:ext cx="803329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Western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diamondback</a:t>
            </a:r>
            <a:endParaRPr lang="en-US" sz="880" dirty="0">
              <a:latin typeface="Arial" charset="0"/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6000425" y="1723754"/>
            <a:ext cx="803329" cy="54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Primary</a:t>
            </a:r>
          </a:p>
          <a:p>
            <a:pPr>
              <a:lnSpc>
                <a:spcPts val="1100"/>
              </a:lnSpc>
            </a:pPr>
            <a:r>
              <a:rPr lang="en-US" sz="880" dirty="0">
                <a:latin typeface="Arial" charset="0"/>
              </a:rPr>
              <a:t>a</a:t>
            </a:r>
            <a:r>
              <a:rPr lang="en-US" sz="880" dirty="0" smtClean="0">
                <a:latin typeface="Arial" charset="0"/>
              </a:rPr>
              <a:t>nd</a:t>
            </a:r>
          </a:p>
          <a:p>
            <a:pPr>
              <a:lnSpc>
                <a:spcPts val="1100"/>
              </a:lnSpc>
            </a:pPr>
            <a:r>
              <a:rPr lang="en-US" sz="880" dirty="0">
                <a:latin typeface="Arial" charset="0"/>
              </a:rPr>
              <a:t>s</a:t>
            </a:r>
            <a:r>
              <a:rPr lang="en-US" sz="880" dirty="0" smtClean="0">
                <a:latin typeface="Arial" charset="0"/>
              </a:rPr>
              <a:t>econdary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consumer</a:t>
            </a:r>
            <a:endParaRPr lang="en-US" sz="880" dirty="0">
              <a:latin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 flipV="1">
            <a:off x="6443429" y="1800678"/>
            <a:ext cx="216537" cy="849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4652899" y="562077"/>
            <a:ext cx="803329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Red-tailed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hawk</a:t>
            </a:r>
            <a:endParaRPr lang="en-US" sz="880" dirty="0">
              <a:latin typeface="Arial" charset="0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884162" y="3657599"/>
            <a:ext cx="803456" cy="40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Desert</a:t>
            </a:r>
          </a:p>
          <a:p>
            <a:pPr algn="ctr">
              <a:lnSpc>
                <a:spcPts val="1100"/>
              </a:lnSpc>
            </a:pPr>
            <a:r>
              <a:rPr lang="en-US" sz="880" dirty="0">
                <a:latin typeface="Arial" charset="0"/>
              </a:rPr>
              <a:t>k</a:t>
            </a:r>
            <a:r>
              <a:rPr lang="en-US" sz="880" dirty="0" smtClean="0">
                <a:latin typeface="Arial" charset="0"/>
              </a:rPr>
              <a:t>angaroo</a:t>
            </a:r>
          </a:p>
          <a:p>
            <a:pPr algn="ctr"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rat</a:t>
            </a:r>
            <a:endParaRPr lang="en-US" sz="880" dirty="0">
              <a:latin typeface="Arial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2442028" y="3788010"/>
            <a:ext cx="803456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Harvester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ants</a:t>
            </a:r>
            <a:endParaRPr lang="en-US" sz="880" dirty="0">
              <a:latin typeface="Arial" charset="0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826493" y="3186981"/>
            <a:ext cx="740715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Grasshopper</a:t>
            </a:r>
            <a:endParaRPr lang="en-US" sz="880" dirty="0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2496868" y="3359509"/>
            <a:ext cx="124604" cy="158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6037532" y="3254075"/>
            <a:ext cx="240581" cy="229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2547463" y="3088255"/>
            <a:ext cx="803456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Primary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consumer</a:t>
            </a:r>
            <a:endParaRPr lang="en-US" sz="880" dirty="0">
              <a:latin typeface="Arial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6222314" y="2977071"/>
            <a:ext cx="803456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Primary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consumer</a:t>
            </a:r>
            <a:endParaRPr lang="en-US" sz="880" dirty="0">
              <a:latin typeface="Arial" charset="0"/>
            </a:endParaRP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6360337" y="3517662"/>
            <a:ext cx="607890" cy="40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Harris’s</a:t>
            </a:r>
          </a:p>
          <a:p>
            <a:pPr>
              <a:lnSpc>
                <a:spcPts val="1100"/>
              </a:lnSpc>
            </a:pPr>
            <a:r>
              <a:rPr lang="en-US" sz="880" dirty="0">
                <a:latin typeface="Arial" charset="0"/>
              </a:rPr>
              <a:t>a</a:t>
            </a:r>
            <a:r>
              <a:rPr lang="en-US" sz="880" dirty="0" smtClean="0">
                <a:latin typeface="Arial" charset="0"/>
              </a:rPr>
              <a:t>ntelope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squirrel</a:t>
            </a:r>
            <a:endParaRPr lang="en-US" sz="880" dirty="0">
              <a:latin typeface="Arial" charset="0"/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2935759" y="1872736"/>
            <a:ext cx="803456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Grasshopper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    mouse</a:t>
            </a:r>
            <a:endParaRPr lang="en-US" sz="880" dirty="0">
              <a:latin typeface="Arial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599218" y="1423220"/>
            <a:ext cx="803456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Gila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woodpecker</a:t>
            </a:r>
            <a:endParaRPr lang="en-US" sz="880" dirty="0">
              <a:latin typeface="Arial" charset="0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6154090" y="5766487"/>
            <a:ext cx="229285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solidFill>
                  <a:srgbClr val="DE5726"/>
                </a:solidFill>
                <a:latin typeface="Arial" charset="0"/>
              </a:rPr>
              <a:t>To</a:t>
            </a:r>
            <a:endParaRPr lang="en-US" sz="880" dirty="0">
              <a:solidFill>
                <a:srgbClr val="DE5726"/>
              </a:solidFill>
              <a:latin typeface="Arial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537200" y="5773352"/>
            <a:ext cx="297935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solidFill>
                  <a:srgbClr val="DE5726"/>
                </a:solidFill>
                <a:latin typeface="Arial" charset="0"/>
              </a:rPr>
              <a:t>From</a:t>
            </a:r>
            <a:endParaRPr lang="en-US" sz="880" dirty="0">
              <a:solidFill>
                <a:srgbClr val="DE5726"/>
              </a:solidFill>
              <a:latin typeface="Arial" charset="0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122460" y="5537203"/>
            <a:ext cx="18371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920"/>
              </a:lnSpc>
            </a:pPr>
            <a:r>
              <a:rPr lang="en-US" sz="1670" dirty="0" smtClean="0">
                <a:solidFill>
                  <a:srgbClr val="DE5726"/>
                </a:solidFill>
                <a:latin typeface="Arial" charset="0"/>
              </a:rPr>
              <a:t>Nutrient Transfer</a:t>
            </a:r>
            <a:endParaRPr lang="en-US" sz="1670" dirty="0">
              <a:solidFill>
                <a:srgbClr val="DE5726"/>
              </a:solidFill>
              <a:latin typeface="Arial" charset="0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5261958" y="5896233"/>
            <a:ext cx="607890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Producers</a:t>
            </a:r>
            <a:endParaRPr lang="en-US" sz="880" dirty="0">
              <a:latin typeface="Arial" charset="0"/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6168769" y="5896233"/>
            <a:ext cx="1272746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Primary consumers</a:t>
            </a:r>
            <a:endParaRPr lang="en-US" sz="880" dirty="0">
              <a:latin typeface="Arial" charset="0"/>
            </a:endParaRP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4604349" y="6203818"/>
            <a:ext cx="1314407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Secondary consumers</a:t>
            </a:r>
            <a:endParaRPr lang="en-US" sz="880" dirty="0">
              <a:latin typeface="Arial" charset="0"/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6158185" y="6209365"/>
            <a:ext cx="1272746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Tertiary consumers</a:t>
            </a:r>
            <a:endParaRPr lang="en-US" sz="880" dirty="0">
              <a:latin typeface="Arial" charset="0"/>
            </a:endParaRP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756397" y="6359097"/>
            <a:ext cx="1103659" cy="14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Tertiary consumers</a:t>
            </a:r>
            <a:endParaRPr lang="en-US" sz="880" dirty="0">
              <a:latin typeface="Arial" charset="0"/>
            </a:endParaRP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6158185" y="6364644"/>
            <a:ext cx="1272746" cy="13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Quaternary consumers</a:t>
            </a:r>
            <a:endParaRPr lang="en-US" sz="880" dirty="0">
              <a:latin typeface="Arial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flipH="1" flipV="1">
            <a:off x="4686294" y="1299936"/>
            <a:ext cx="425456" cy="2875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8" name="Straight Connector 9217"/>
          <p:cNvCxnSpPr/>
          <p:nvPr/>
        </p:nvCxnSpPr>
        <p:spPr bwMode="auto">
          <a:xfrm>
            <a:off x="5696857" y="762000"/>
            <a:ext cx="28121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6013613" y="686707"/>
            <a:ext cx="1130137" cy="40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Secondary, tertiary,</a:t>
            </a:r>
          </a:p>
          <a:p>
            <a:pPr>
              <a:lnSpc>
                <a:spcPts val="1100"/>
              </a:lnSpc>
            </a:pPr>
            <a:r>
              <a:rPr lang="en-US" sz="880" dirty="0">
                <a:latin typeface="Arial" charset="0"/>
              </a:rPr>
              <a:t>a</a:t>
            </a:r>
            <a:r>
              <a:rPr lang="en-US" sz="880" dirty="0" smtClean="0">
                <a:latin typeface="Arial" charset="0"/>
              </a:rPr>
              <a:t>nd quaternary</a:t>
            </a:r>
          </a:p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consumer</a:t>
            </a:r>
            <a:endParaRPr lang="en-US" sz="880" dirty="0">
              <a:latin typeface="Arial" charset="0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693261" y="1065892"/>
            <a:ext cx="1093851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880" dirty="0" smtClean="0">
                <a:latin typeface="Arial" charset="0"/>
              </a:rPr>
              <a:t>Secondary and</a:t>
            </a:r>
          </a:p>
          <a:p>
            <a:pPr>
              <a:lnSpc>
                <a:spcPts val="1100"/>
              </a:lnSpc>
            </a:pPr>
            <a:r>
              <a:rPr lang="en-US" sz="880" dirty="0">
                <a:latin typeface="Arial" charset="0"/>
              </a:rPr>
              <a:t>t</a:t>
            </a:r>
            <a:r>
              <a:rPr lang="en-US" sz="880" dirty="0" smtClean="0">
                <a:latin typeface="Arial" charset="0"/>
              </a:rPr>
              <a:t>ertiary consumer</a:t>
            </a:r>
            <a:endParaRPr lang="en-US" sz="88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8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7543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Habitat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– the environment in which a species normally lives or the location of a living organism</a:t>
            </a:r>
          </a:p>
          <a:p>
            <a:pPr eaLnBrk="1" hangingPunct="1"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Ecological Niche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– the role of an organism in its environment (sum of biotic &amp; abiotic resources in its environment)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Can 2 populations occupy the exact same niche at the same time in a community?  </a:t>
            </a:r>
          </a:p>
          <a:p>
            <a:pPr eaLnBrk="1" hangingPunct="1">
              <a:buNone/>
              <a:defRPr/>
            </a:pPr>
            <a:r>
              <a:rPr lang="en-US" sz="4000" dirty="0" smtClean="0">
                <a:solidFill>
                  <a:schemeClr val="accent5">
                    <a:lumMod val="25000"/>
                  </a:schemeClr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Types of interactions in a community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A. 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predator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– 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prey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-- one organism benefits/the other doesn’t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Can predation benefit the prey population?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B.  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Competition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– neither benefits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	(limited resources)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	</a:t>
            </a:r>
            <a:r>
              <a:rPr lang="en-US" u="sng" dirty="0" smtClean="0">
                <a:solidFill>
                  <a:schemeClr val="accent5">
                    <a:lumMod val="25000"/>
                  </a:schemeClr>
                </a:solidFill>
              </a:rPr>
              <a:t>intraspecific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– b/w members of the same species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	</a:t>
            </a:r>
            <a:r>
              <a:rPr lang="en-US" u="sng" dirty="0" smtClean="0">
                <a:solidFill>
                  <a:schemeClr val="accent5">
                    <a:lumMod val="25000"/>
                  </a:schemeClr>
                </a:solidFill>
              </a:rPr>
              <a:t>interspecific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– b/w organisms of different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09600"/>
            <a:ext cx="8610600" cy="5867400"/>
          </a:xfrm>
        </p:spPr>
        <p:txBody>
          <a:bodyPr>
            <a:normAutofit/>
          </a:bodyPr>
          <a:lstStyle/>
          <a:p>
            <a:pPr lvl="1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	C. </a:t>
            </a:r>
            <a:r>
              <a:rPr lang="en-US" sz="2400" b="1" dirty="0" smtClean="0">
                <a:solidFill>
                  <a:schemeClr val="accent5">
                    <a:lumMod val="25000"/>
                  </a:schemeClr>
                </a:solidFill>
              </a:rPr>
              <a:t>Symbiosis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– two organisms living in direct    		physical contact</a:t>
            </a:r>
          </a:p>
          <a:p>
            <a:pPr lvl="1" eaLnBrk="1" hangingPunct="1">
              <a:buFontTx/>
              <a:buNone/>
              <a:defRPr/>
            </a:pP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			   ex. lichens – fungus + algae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			</a:t>
            </a:r>
          </a:p>
          <a:p>
            <a:pPr lvl="1" eaLnBrk="1" hangingPunct="1">
              <a:buFontTx/>
              <a:buNone/>
              <a:defRPr/>
            </a:pPr>
            <a:endParaRPr lang="en-US" sz="2400" dirty="0">
              <a:solidFill>
                <a:schemeClr val="accent5">
                  <a:lumMod val="25000"/>
                </a:schemeClr>
              </a:solidFill>
            </a:endParaRPr>
          </a:p>
          <a:p>
            <a:pPr marL="800100" lvl="1" indent="-457200" eaLnBrk="1" hangingPunct="1">
              <a:buFontTx/>
              <a:buAutoNum type="arabicPeriod"/>
              <a:defRPr/>
            </a:pPr>
            <a:r>
              <a:rPr lang="en-US" sz="2400" b="1" dirty="0" smtClean="0">
                <a:solidFill>
                  <a:schemeClr val="accent5">
                    <a:lumMod val="25000"/>
                  </a:schemeClr>
                </a:solidFill>
              </a:rPr>
              <a:t>mutualism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– both members benefit</a:t>
            </a:r>
          </a:p>
          <a:p>
            <a:pPr marL="800100" lvl="1" indent="-457200" eaLnBrk="1" hangingPunct="1">
              <a:buFontTx/>
              <a:buAutoNum type="arabicPeriod"/>
              <a:defRPr/>
            </a:pP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				ex. N fixing bacteria in legume roots; termites + their cellulose digesting microbes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Lichen%20Rocks%20on%20top%20of%20Silver%20Peak%2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733425"/>
            <a:ext cx="71818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81000"/>
            <a:ext cx="9144000" cy="6172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000" dirty="0" smtClean="0">
                <a:solidFill>
                  <a:schemeClr val="accent5">
                    <a:lumMod val="25000"/>
                  </a:schemeClr>
                </a:solidFill>
              </a:rPr>
              <a:t>		</a:t>
            </a:r>
          </a:p>
          <a:p>
            <a:pPr eaLnBrk="1" hangingPunct="1">
              <a:buFontTx/>
              <a:buNone/>
              <a:defRPr/>
            </a:pPr>
            <a:endParaRPr lang="en-US" sz="4000" dirty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2. 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</a:rPr>
              <a:t>commensalism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– one member benefits, the other unaffected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		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i.e. cowbirds and cattle egrets and grazing herbivores; perhaps shark + remora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53-x3-Commensal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4579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i.pbase.com/o6/37/349837/1/74429610.MizyTqN2.CattleEgr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</TotalTime>
  <Words>246</Words>
  <Application>Microsoft Office PowerPoint</Application>
  <PresentationFormat>On-screen Show (4:3)</PresentationFormat>
  <Paragraphs>190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Comic Sans MS</vt:lpstr>
      <vt:lpstr>Times</vt:lpstr>
      <vt:lpstr>Times New Roman</vt:lpstr>
      <vt:lpstr>Wingdings</vt:lpstr>
      <vt:lpstr>Office Theme</vt:lpstr>
      <vt:lpstr>LIFE IN A COMMUNITY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Figure 37.8</vt:lpstr>
      <vt:lpstr>Figure 37.9-4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A COMMUNITY</dc:title>
  <dc:creator>brent</dc:creator>
  <cp:lastModifiedBy>Griffith, Ashley</cp:lastModifiedBy>
  <cp:revision>43</cp:revision>
  <dcterms:created xsi:type="dcterms:W3CDTF">2005-09-25T18:49:25Z</dcterms:created>
  <dcterms:modified xsi:type="dcterms:W3CDTF">2017-05-22T02:23:03Z</dcterms:modified>
</cp:coreProperties>
</file>