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74" r:id="rId2"/>
    <p:sldMasterId id="2147483682" r:id="rId3"/>
    <p:sldMasterId id="2147483686" r:id="rId4"/>
    <p:sldMasterId id="2147483688" r:id="rId5"/>
    <p:sldMasterId id="2147483696" r:id="rId6"/>
    <p:sldMasterId id="2147483769" r:id="rId7"/>
  </p:sldMasterIdLst>
  <p:notesMasterIdLst>
    <p:notesMasterId r:id="rId30"/>
  </p:notesMasterIdLst>
  <p:sldIdLst>
    <p:sldId id="256" r:id="rId8"/>
    <p:sldId id="447" r:id="rId9"/>
    <p:sldId id="257" r:id="rId10"/>
    <p:sldId id="408" r:id="rId11"/>
    <p:sldId id="262" r:id="rId12"/>
    <p:sldId id="449" r:id="rId13"/>
    <p:sldId id="450" r:id="rId14"/>
    <p:sldId id="409" r:id="rId15"/>
    <p:sldId id="413" r:id="rId16"/>
    <p:sldId id="451" r:id="rId17"/>
    <p:sldId id="452" r:id="rId18"/>
    <p:sldId id="453" r:id="rId19"/>
    <p:sldId id="286" r:id="rId20"/>
    <p:sldId id="454" r:id="rId21"/>
    <p:sldId id="455" r:id="rId22"/>
    <p:sldId id="289" r:id="rId23"/>
    <p:sldId id="290" r:id="rId24"/>
    <p:sldId id="291" r:id="rId25"/>
    <p:sldId id="416" r:id="rId26"/>
    <p:sldId id="299" r:id="rId27"/>
    <p:sldId id="301" r:id="rId28"/>
    <p:sldId id="42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66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insmor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552"/>
    <a:srgbClr val="1F89BD"/>
    <a:srgbClr val="187AA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5405" autoAdjust="0"/>
  </p:normalViewPr>
  <p:slideViewPr>
    <p:cSldViewPr snapToGrid="0">
      <p:cViewPr varScale="1">
        <p:scale>
          <a:sx n="89" d="100"/>
          <a:sy n="89" d="100"/>
        </p:scale>
        <p:origin x="1176" y="72"/>
      </p:cViewPr>
      <p:guideLst>
        <p:guide orient="horz" pos="2160"/>
        <p:guide pos="2880"/>
        <p:guide pos="664"/>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123" d="100"/>
          <a:sy n="123" d="100"/>
        </p:scale>
        <p:origin x="-195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C7192-EF1E-429B-B47B-F5B51B7C9377}" type="datetimeFigureOut">
              <a:rPr lang="en-US" smtClean="0"/>
              <a:t>3/6/2017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3DCB9-FCFA-424C-9390-3ECF613363B3}" type="slidenum">
              <a:rPr lang="en-US" smtClean="0"/>
              <a:t>‹#›</a:t>
            </a:fld>
            <a:endParaRPr lang="en-US"/>
          </a:p>
        </p:txBody>
      </p:sp>
    </p:spTree>
    <p:extLst>
      <p:ext uri="{BB962C8B-B14F-4D97-AF65-F5344CB8AC3E}">
        <p14:creationId xmlns:p14="http://schemas.microsoft.com/office/powerpoint/2010/main" val="58088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a:ea typeface="+mn-ea"/>
        <a:cs typeface="Times New Roman"/>
      </a:defRPr>
    </a:lvl1pPr>
    <a:lvl2pPr marL="457200" algn="l" defTabSz="914400" rtl="0" eaLnBrk="1" latinLnBrk="0" hangingPunct="1">
      <a:defRPr sz="1200" kern="1200">
        <a:solidFill>
          <a:schemeClr val="tx1"/>
        </a:solidFill>
        <a:latin typeface="Times New Roman"/>
        <a:ea typeface="+mn-ea"/>
        <a:cs typeface="Times New Roman"/>
      </a:defRPr>
    </a:lvl2pPr>
    <a:lvl3pPr marL="914400" algn="l" defTabSz="914400" rtl="0" eaLnBrk="1" latinLnBrk="0" hangingPunct="1">
      <a:defRPr sz="1200" kern="1200">
        <a:solidFill>
          <a:schemeClr val="tx1"/>
        </a:solidFill>
        <a:latin typeface="Times New Roman"/>
        <a:ea typeface="+mn-ea"/>
        <a:cs typeface="Times New Roman"/>
      </a:defRPr>
    </a:lvl3pPr>
    <a:lvl4pPr marL="1371600" algn="l" defTabSz="914400" rtl="0" eaLnBrk="1" latinLnBrk="0" hangingPunct="1">
      <a:defRPr sz="1200" kern="1200">
        <a:solidFill>
          <a:schemeClr val="tx1"/>
        </a:solidFill>
        <a:latin typeface="Times New Roman"/>
        <a:ea typeface="+mn-ea"/>
        <a:cs typeface="Times New Roman"/>
      </a:defRPr>
    </a:lvl4pPr>
    <a:lvl5pPr marL="1828800" algn="l" defTabSz="914400" rtl="0" eaLnBrk="1" latinLnBrk="0" hangingPunct="1">
      <a:defRPr sz="1200" kern="1200">
        <a:solidFill>
          <a:schemeClr val="tx1"/>
        </a:solidFill>
        <a:latin typeface="Times New Roman"/>
        <a:ea typeface="+mn-ea"/>
        <a:cs typeface="Times New Roman"/>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13.0-2 Chapter 13: Big Ideas</a:t>
            </a:r>
            <a:endParaRPr lang="en-US" dirty="0">
              <a:latin typeface="Times New Roman"/>
              <a:cs typeface="Times New Roman"/>
            </a:endParaRPr>
          </a:p>
        </p:txBody>
      </p:sp>
    </p:spTree>
    <p:extLst>
      <p:ext uri="{BB962C8B-B14F-4D97-AF65-F5344CB8AC3E}">
        <p14:creationId xmlns:p14="http://schemas.microsoft.com/office/powerpoint/2010/main" val="3486544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a typeface="ＭＳ Ｐゴシック" charset="0"/>
                <a:cs typeface="ＭＳ Ｐゴシック" charset="0"/>
              </a:rPr>
              <a:t>Student Misconceptions and Concerns</a:t>
            </a:r>
            <a:endParaRPr lang="en-US" dirty="0" smtClean="0">
              <a:ea typeface="ＭＳ Ｐゴシック" charset="0"/>
              <a:cs typeface="ＭＳ Ｐゴシック" charset="0"/>
            </a:endParaRP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Students who struggle with the concept of evolution may also bring personal objections to the classroom. Modules 13.2–13.4, on the evidence of evolution, permit a demonstration of the scientific method, in which confidence in our conclusions increases based on multiple, independent lines of evidence. Science requires evidence and cannot rely upon faith or supernatural explanations.</a:t>
            </a: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Students often misunderstand the basic process of evolution and instead express a Lamarckian point of view. Organisms do not evolve structures because of want or need. Instead, evolution is a passive process in which the environment favors certain traits that exist within a population. Adaptations evolve in populations. Organisms do not actively or willingly evolve.</a:t>
            </a: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Students must understand that the environment does the selecting (editing) in natural selection. Species do not evolve because of need. Biological diversity exists, and the environment selects. Evolution is not deliberate; it is reactive. As teachers, we must be careful in how we express evolution to best reflect this process. For example, the statement “Birds evolved wings” may make it sound as if birds did something deliberately, that there might have been a committee with a plan! “Wings evolved in birds” is more accurate, in that something happened to birds through a process. This use of the passive voice in our descriptions of evolution better reflects the nature of evolution.</a:t>
            </a: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Students often think of evolution as a process that improves. But an adaptation in one context might be a handicap in another context. Reptiles are not “better” animals than fish. Neither could survive long in the other’s environment. Instead, the adaptations found in reptiles allow them to survive in a terrestrial environment, as those of fish allow them to survive in an aquatic one.</a:t>
            </a: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Students might become confused by some scientific debates. Evolution can be considered on three levels, sometimes referred to as (a) fact, (b) course, and (c) mechanism: (a) Does evolution occur? (b) Who gave rise to whom? and (c) Is natural selection the only mechanism of evolution that produces adaptations? Students who listen to scientific debates about the course of evolution might think that the fact of evolution is under attack. Doubts about ancestry can be misconstrued as doubts about evolution itself. Make sure students understand these distinctions.</a:t>
            </a:r>
          </a:p>
          <a:p>
            <a:r>
              <a:rPr lang="en-US" b="1" dirty="0" smtClean="0">
                <a:ea typeface="ＭＳ Ｐゴシック" charset="0"/>
                <a:cs typeface="ＭＳ Ｐゴシック" charset="0"/>
              </a:rPr>
              <a:t>Teaching Tips</a:t>
            </a:r>
            <a:endParaRPr lang="en-US" dirty="0" smtClean="0">
              <a:ea typeface="ＭＳ Ｐゴシック" charset="0"/>
              <a:cs typeface="ＭＳ Ｐゴシック" charset="0"/>
            </a:endParaRP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The philosophy of science is based in large part on its tentative nature, as ideas are subject to change with the discovery of new evidence and better explanations. Often, lessons on the process of science focus on the details of conducting careful studies with large sample sizes. The investigations of whale evolution in Module 13.3 illustrate this important tentative nature of science.</a:t>
            </a:r>
          </a:p>
          <a:p>
            <a:r>
              <a:rPr lang="en-US" b="1" dirty="0" smtClean="0">
                <a:ea typeface="ＭＳ Ｐゴシック" charset="0"/>
                <a:cs typeface="ＭＳ Ｐゴシック" charset="0"/>
              </a:rPr>
              <a:t>Active Lecture Tips</a:t>
            </a:r>
            <a:endParaRPr lang="en-US" dirty="0" smtClean="0">
              <a:ea typeface="ＭＳ Ｐゴシック" charset="0"/>
              <a:cs typeface="ＭＳ Ｐゴシック" charset="0"/>
            </a:endParaRPr>
          </a:p>
          <a:p>
            <a:r>
              <a:rPr lang="en-US" dirty="0" smtClean="0">
                <a:ea typeface="ＭＳ Ｐゴシック" charset="0"/>
                <a:cs typeface="ＭＳ Ｐゴシック" charset="0"/>
              </a:rPr>
              <a:t>• See the Activity</a:t>
            </a:r>
            <a:r>
              <a:rPr lang="en-US" i="1" dirty="0" smtClean="0">
                <a:ea typeface="ＭＳ Ｐゴシック" charset="0"/>
                <a:cs typeface="ＭＳ Ｐゴシック" charset="0"/>
              </a:rPr>
              <a:t> What Force of Microevolution Is Exemplified? </a:t>
            </a:r>
            <a:r>
              <a:rPr lang="en-US" dirty="0" smtClean="0">
                <a:ea typeface="ＭＳ Ｐゴシック" charset="0"/>
                <a:cs typeface="ＭＳ Ｐゴシック" charset="0"/>
              </a:rPr>
              <a:t>on the Instructor Exchange. Visit the Instructor Exchange in the </a:t>
            </a:r>
            <a:r>
              <a:rPr lang="en-US" dirty="0" err="1" smtClean="0">
                <a:ea typeface="ＭＳ Ｐゴシック" charset="0"/>
                <a:cs typeface="ＭＳ Ｐゴシック" charset="0"/>
              </a:rPr>
              <a:t>MasteringBiology</a:t>
            </a:r>
            <a:r>
              <a:rPr lang="en-US" dirty="0" smtClean="0">
                <a:ea typeface="ＭＳ Ｐゴシック" charset="0"/>
                <a:cs typeface="ＭＳ Ｐゴシック" charset="0"/>
              </a:rPr>
              <a:t> instructor resource area for a description of this activity.</a:t>
            </a:r>
          </a:p>
          <a:p>
            <a:r>
              <a:rPr lang="en-US" dirty="0" smtClean="0">
                <a:ea typeface="ＭＳ Ｐゴシック" charset="0"/>
                <a:cs typeface="ＭＳ Ｐゴシック" charset="0"/>
              </a:rPr>
              <a:t>• See the Activity</a:t>
            </a:r>
            <a:r>
              <a:rPr lang="en-US" i="1" dirty="0" smtClean="0">
                <a:ea typeface="ＭＳ Ｐゴシック" charset="0"/>
                <a:cs typeface="ＭＳ Ｐゴシック" charset="0"/>
              </a:rPr>
              <a:t> What Do My Classmates Think About Evolution? What Do Scientists Believe About Religion? </a:t>
            </a:r>
            <a:r>
              <a:rPr lang="en-US" dirty="0" smtClean="0">
                <a:ea typeface="ＭＳ Ｐゴシック" charset="0"/>
                <a:cs typeface="ＭＳ Ｐゴシック" charset="0"/>
              </a:rPr>
              <a:t>on the Instructor Exchange. Visit the Instructor Exchange in the </a:t>
            </a:r>
            <a:r>
              <a:rPr lang="en-US" dirty="0" err="1" smtClean="0">
                <a:ea typeface="ＭＳ Ｐゴシック" charset="0"/>
                <a:cs typeface="ＭＳ Ｐゴシック" charset="0"/>
              </a:rPr>
              <a:t>MasteringBiology</a:t>
            </a:r>
            <a:r>
              <a:rPr lang="en-US" dirty="0" smtClean="0">
                <a:ea typeface="ＭＳ Ｐゴシック" charset="0"/>
                <a:cs typeface="ＭＳ Ｐゴシック" charset="0"/>
              </a:rPr>
              <a:t> instructor resource area for a description of this activity.</a:t>
            </a:r>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t>21</a:t>
            </a:fld>
            <a:endParaRPr lang="en-US"/>
          </a:p>
        </p:txBody>
      </p:sp>
    </p:spTree>
    <p:extLst>
      <p:ext uri="{BB962C8B-B14F-4D97-AF65-F5344CB8AC3E}">
        <p14:creationId xmlns:p14="http://schemas.microsoft.com/office/powerpoint/2010/main" val="636436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13.3b The transition to life in the sea</a:t>
            </a:r>
            <a:endParaRPr lang="en-US" dirty="0">
              <a:latin typeface="Times New Roman"/>
              <a:cs typeface="Times New Roman"/>
            </a:endParaRPr>
          </a:p>
        </p:txBody>
      </p:sp>
    </p:spTree>
    <p:extLst>
      <p:ext uri="{BB962C8B-B14F-4D97-AF65-F5344CB8AC3E}">
        <p14:creationId xmlns:p14="http://schemas.microsoft.com/office/powerpoint/2010/main" val="3611641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8</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13.1a-0 The voyage of the Beagle (1831–1836)</a:t>
            </a:r>
            <a:endParaRPr lang="en-US" dirty="0">
              <a:latin typeface="Times New Roman"/>
              <a:cs typeface="Times New Roman"/>
            </a:endParaRPr>
          </a:p>
        </p:txBody>
      </p:sp>
    </p:spTree>
    <p:extLst>
      <p:ext uri="{BB962C8B-B14F-4D97-AF65-F5344CB8AC3E}">
        <p14:creationId xmlns:p14="http://schemas.microsoft.com/office/powerpoint/2010/main" val="3495810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13.1a</a:t>
            </a:r>
            <a:r>
              <a:rPr lang="en-US" dirty="0" smtClean="0">
                <a:latin typeface="Times New Roman"/>
                <a:cs typeface="Times New Roman"/>
              </a:rPr>
              <a:t>-4 </a:t>
            </a:r>
            <a:r>
              <a:rPr lang="en-US" dirty="0">
                <a:latin typeface="Times New Roman"/>
                <a:cs typeface="Times New Roman"/>
              </a:rPr>
              <a:t>The voyage of the Beagle (1831–1836) (part </a:t>
            </a:r>
            <a:r>
              <a:rPr lang="en-US" dirty="0" smtClean="0">
                <a:latin typeface="Times New Roman"/>
                <a:cs typeface="Times New Roman"/>
              </a:rPr>
              <a:t>4)</a:t>
            </a:r>
            <a:endParaRPr lang="en-US" dirty="0">
              <a:latin typeface="Times New Roman"/>
              <a:cs typeface="Times New Roman"/>
            </a:endParaRPr>
          </a:p>
        </p:txBody>
      </p:sp>
    </p:spTree>
    <p:extLst>
      <p:ext uri="{BB962C8B-B14F-4D97-AF65-F5344CB8AC3E}">
        <p14:creationId xmlns:p14="http://schemas.microsoft.com/office/powerpoint/2010/main" val="377663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charset="0"/>
                <a:cs typeface="ＭＳ Ｐゴシック" charset="0"/>
              </a:rPr>
              <a:t>Student Misconceptions and Concerns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often think that Charles Darwin was the first to suggest that life evolves: the early contributions by Greek philosophers such as Anaximander and the work of Jean Baptiste de Lamarck are unappreciated. Consider emphasizing these earlier contributions.</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often misunderstand the basic process of evolution and instead express a Lamarckian point of view. Organisms do not evolve structures because of want or need. Instead, evolution is a passive process in which the environment favors certain traits that exist within a population. Adaptations evolve in populations. Organisms do not actively or willingly evolve.</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must understand that the environment does the selecting (editing) in natural selection. Species do not evolve because of need. Biological diversity exists, and the environment selects. Evolution is not deliberate; it is reactive. As teachers, we must be careful in how we express evolution to best reflect this process. For example, the statement “Birds evolved wings” may make it sound as if birds did something deliberately, that there might have been a committee with a plan! “Wings evolved in birds” is more accurate, in that something happened to birds through a process. This use of the passive voice in our descriptions of evolution better reflects the nature of evolution.</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often think of evolution as a process that improves. But an adaptation in one context might be a handicap in another context. Reptiles are not “better” animals than fish. Neither could survive long in the other’s environment. Instead, the adaptations found in reptiles allow them to survive in a terrestrial environment, as those of fish allow them to survive in an aquatic one.</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might become confused by some scientific debates. Evolution can be considered on three levels, sometimes referred to as (a) fact, (b) course, and (c) mechanism: (a) Does evolution occur? (b) Who gave rise to whom? and (c) Is natural selection the only mechanism of evolution that produces adaptations? Students who listen to scientific debates about the course of evolution might think that the fact of evolution is under attack. Doubts about ancestry can be misconstrued as doubts about evolution itself. Make sure students understand these distinctions.</a:t>
            </a:r>
          </a:p>
          <a:p>
            <a:r>
              <a:rPr lang="en-US" b="1" dirty="0">
                <a:ea typeface="ＭＳ Ｐゴシック" charset="0"/>
                <a:cs typeface="ＭＳ Ｐゴシック" charset="0"/>
              </a:rPr>
              <a:t>Teaching Tips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Consider beginning your unit on evolution by asking each student to explain how a particular adaptation evolved. The evolution of flight in birds is a good example. Reviewing these student explanations can provide great insight into the misconceptions that students may bring to the class.</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Many resources related to Charles Darwin are available on the Internet. The following are only a few examples:</a:t>
            </a:r>
          </a:p>
          <a:p>
            <a:r>
              <a:rPr lang="en-US">
                <a:ea typeface="ＭＳ Ｐゴシック" charset="0"/>
                <a:cs typeface="ＭＳ Ｐゴシック" charset="0"/>
              </a:rPr>
              <a:t>     </a:t>
            </a:r>
            <a:r>
              <a:rPr lang="en-US" dirty="0">
                <a:ea typeface="ＭＳ Ｐゴシック" charset="0"/>
                <a:cs typeface="ＭＳ Ｐゴシック" charset="0"/>
              </a:rPr>
              <a:t> </a:t>
            </a:r>
            <a:r>
              <a:rPr lang="en-US">
                <a:ea typeface="ＭＳ Ｐゴシック" charset="0"/>
                <a:cs typeface="ＭＳ Ｐゴシック" charset="0"/>
              </a:rPr>
              <a:t>www.ucmp.berkeley.edu/history/evolution.html </a:t>
            </a:r>
            <a:r>
              <a:rPr lang="en-US" dirty="0">
                <a:ea typeface="ＭＳ Ｐゴシック" charset="0"/>
                <a:cs typeface="ＭＳ Ｐゴシック" charset="0"/>
              </a:rPr>
              <a:t>and </a:t>
            </a:r>
            <a:r>
              <a:rPr lang="en-US" dirty="0" err="1">
                <a:ea typeface="ＭＳ Ｐゴシック" charset="0"/>
                <a:cs typeface="ＭＳ Ｐゴシック" charset="0"/>
              </a:rPr>
              <a:t>www.natcenscied.org</a:t>
            </a:r>
            <a:r>
              <a:rPr lang="en-US" dirty="0">
                <a:ea typeface="ＭＳ Ｐゴシック" charset="0"/>
                <a:cs typeface="ＭＳ Ｐゴシック" charset="0"/>
              </a:rPr>
              <a:t> are extensive sites rich with details and references.</a:t>
            </a:r>
          </a:p>
          <a:p>
            <a:r>
              <a:rPr lang="en-US" dirty="0">
                <a:ea typeface="ＭＳ Ｐゴシック" charset="0"/>
                <a:cs typeface="ＭＳ Ｐゴシック" charset="0"/>
              </a:rPr>
              <a:t>      </a:t>
            </a:r>
            <a:r>
              <a:rPr lang="en-US" dirty="0" err="1">
                <a:ea typeface="ＭＳ Ｐゴシック" charset="0"/>
                <a:cs typeface="ＭＳ Ｐゴシック" charset="0"/>
              </a:rPr>
              <a:t>www.literature.org</a:t>
            </a:r>
            <a:r>
              <a:rPr lang="en-US" dirty="0">
                <a:ea typeface="ＭＳ Ｐゴシック" charset="0"/>
                <a:cs typeface="ＭＳ Ｐゴシック" charset="0"/>
              </a:rPr>
              <a:t>/authors/</a:t>
            </a:r>
            <a:r>
              <a:rPr lang="en-US" dirty="0" err="1">
                <a:ea typeface="ＭＳ Ｐゴシック" charset="0"/>
                <a:cs typeface="ＭＳ Ｐゴシック" charset="0"/>
              </a:rPr>
              <a:t>darwin-charles</a:t>
            </a:r>
            <a:r>
              <a:rPr lang="en-US" dirty="0">
                <a:ea typeface="ＭＳ Ｐゴシック" charset="0"/>
                <a:cs typeface="ＭＳ Ｐゴシック" charset="0"/>
              </a:rPr>
              <a:t>/ includes the texts of </a:t>
            </a:r>
            <a:r>
              <a:rPr lang="en-US" i="1" dirty="0">
                <a:ea typeface="ＭＳ Ｐゴシック" charset="0"/>
                <a:cs typeface="ＭＳ Ｐゴシック" charset="0"/>
              </a:rPr>
              <a:t>The Voyage of the Beagle</a:t>
            </a:r>
            <a:r>
              <a:rPr lang="en-US" dirty="0">
                <a:ea typeface="ＭＳ Ｐゴシック" charset="0"/>
                <a:cs typeface="ＭＳ Ｐゴシック" charset="0"/>
              </a:rPr>
              <a:t>, </a:t>
            </a:r>
            <a:r>
              <a:rPr lang="en-US" i="1" dirty="0">
                <a:ea typeface="ＭＳ Ｐゴシック" charset="0"/>
                <a:cs typeface="ＭＳ Ｐゴシック" charset="0"/>
              </a:rPr>
              <a:t>The Origin of Species </a:t>
            </a:r>
            <a:r>
              <a:rPr lang="en-US" dirty="0">
                <a:ea typeface="ＭＳ Ｐゴシック" charset="0"/>
                <a:cs typeface="ＭＳ Ｐゴシック" charset="0"/>
              </a:rPr>
              <a:t>first and sixth editions, and </a:t>
            </a:r>
            <a:r>
              <a:rPr lang="en-US" i="1" dirty="0">
                <a:ea typeface="ＭＳ Ｐゴシック" charset="0"/>
                <a:cs typeface="ＭＳ Ｐゴシック" charset="0"/>
              </a:rPr>
              <a:t>The Descent of Man</a:t>
            </a:r>
            <a:r>
              <a:rPr lang="en-US" dirty="0">
                <a:ea typeface="ＭＳ Ｐゴシック" charset="0"/>
                <a:cs typeface="ＭＳ Ｐゴシック" charset="0"/>
              </a:rPr>
              <a:t>. </a:t>
            </a:r>
          </a:p>
          <a:p>
            <a:r>
              <a:rPr lang="en-US" dirty="0">
                <a:ea typeface="ＭＳ Ｐゴシック" charset="0"/>
                <a:cs typeface="ＭＳ Ｐゴシック" charset="0"/>
              </a:rPr>
              <a:t>      http://</a:t>
            </a:r>
            <a:r>
              <a:rPr lang="en-US" dirty="0" err="1">
                <a:ea typeface="ＭＳ Ｐゴシック" charset="0"/>
                <a:cs typeface="ＭＳ Ｐゴシック" charset="0"/>
              </a:rPr>
              <a:t>williamcalvin.com</a:t>
            </a:r>
            <a:r>
              <a:rPr lang="en-US" dirty="0">
                <a:ea typeface="ＭＳ Ｐゴシック" charset="0"/>
                <a:cs typeface="ＭＳ Ｐゴシック" charset="0"/>
              </a:rPr>
              <a:t>/bookshelf/</a:t>
            </a:r>
            <a:r>
              <a:rPr lang="en-US" dirty="0" err="1">
                <a:ea typeface="ＭＳ Ｐゴシック" charset="0"/>
                <a:cs typeface="ＭＳ Ｐゴシック" charset="0"/>
              </a:rPr>
              <a:t>down_hse.htm</a:t>
            </a:r>
            <a:r>
              <a:rPr lang="en-US" dirty="0">
                <a:ea typeface="ＭＳ Ｐゴシック" charset="0"/>
                <a:cs typeface="ＭＳ Ｐゴシック" charset="0"/>
              </a:rPr>
              <a:t> includes details of Charles Darwin’s home.</a:t>
            </a:r>
          </a:p>
          <a:p>
            <a:r>
              <a:rPr lang="en-US" dirty="0">
                <a:ea typeface="ＭＳ Ｐゴシック" charset="0"/>
                <a:cs typeface="ＭＳ Ｐゴシック" charset="0"/>
              </a:rPr>
              <a:t>      </a:t>
            </a:r>
            <a:r>
              <a:rPr lang="en-US" dirty="0" err="1">
                <a:ea typeface="ＭＳ Ｐゴシック" charset="0"/>
                <a:cs typeface="ＭＳ Ｐゴシック" charset="0"/>
              </a:rPr>
              <a:t>www.talkorigins.org</a:t>
            </a:r>
            <a:r>
              <a:rPr lang="en-US" dirty="0">
                <a:ea typeface="ＭＳ Ｐゴシック" charset="0"/>
                <a:cs typeface="ＭＳ Ｐゴシック" charset="0"/>
              </a:rPr>
              <a:t> is an extensive </a:t>
            </a:r>
            <a:r>
              <a:rPr lang="en-US" dirty="0" err="1">
                <a:ea typeface="ＭＳ Ｐゴシック" charset="0"/>
                <a:cs typeface="ＭＳ Ｐゴシック" charset="0"/>
              </a:rPr>
              <a:t>usenet</a:t>
            </a:r>
            <a:r>
              <a:rPr lang="en-US" dirty="0">
                <a:ea typeface="ＭＳ Ｐゴシック" charset="0"/>
                <a:cs typeface="ＭＳ Ｐゴシック" charset="0"/>
              </a:rPr>
              <a:t> newsgroup devoted to the discussion and debate of biological and physical origins.</a:t>
            </a:r>
          </a:p>
          <a:p>
            <a:r>
              <a:rPr lang="en-US" b="1" dirty="0">
                <a:ea typeface="ＭＳ Ｐゴシック" charset="0"/>
                <a:cs typeface="ＭＳ Ｐゴシック" charset="0"/>
              </a:rPr>
              <a:t>Active Lecture Tips</a:t>
            </a:r>
            <a:endParaRPr lang="en-US" dirty="0">
              <a:ea typeface="ＭＳ Ｐゴシック" charset="0"/>
              <a:cs typeface="ＭＳ Ｐゴシック" charset="0"/>
            </a:endParaRPr>
          </a:p>
          <a:p>
            <a:r>
              <a:rPr lang="en-US" dirty="0">
                <a:ea typeface="ＭＳ Ｐゴシック" charset="0"/>
                <a:cs typeface="ＭＳ Ｐゴシック" charset="0"/>
              </a:rPr>
              <a:t>• See the Activity</a:t>
            </a:r>
            <a:r>
              <a:rPr lang="en-US" i="1" dirty="0">
                <a:ea typeface="ＭＳ Ｐゴシック" charset="0"/>
                <a:cs typeface="ＭＳ Ｐゴシック" charset="0"/>
              </a:rPr>
              <a:t> What Force of Microevolution Is Exemplified? </a:t>
            </a:r>
            <a:r>
              <a:rPr lang="en-US" dirty="0">
                <a:ea typeface="ＭＳ Ｐゴシック" charset="0"/>
                <a:cs typeface="ＭＳ Ｐゴシック" charset="0"/>
              </a:rPr>
              <a:t>on the Instructor Exchange. Visit the Instructor Exchange in the </a:t>
            </a:r>
            <a:r>
              <a:rPr lang="en-US" dirty="0" err="1">
                <a:ea typeface="ＭＳ Ｐゴシック" charset="0"/>
                <a:cs typeface="ＭＳ Ｐゴシック" charset="0"/>
              </a:rPr>
              <a:t>MasteringBiology</a:t>
            </a:r>
            <a:r>
              <a:rPr lang="en-US" dirty="0">
                <a:ea typeface="ＭＳ Ｐゴシック" charset="0"/>
                <a:cs typeface="ＭＳ Ｐゴシック" charset="0"/>
              </a:rPr>
              <a:t> instructor resource area for a description of this activity.</a:t>
            </a:r>
          </a:p>
          <a:p>
            <a:r>
              <a:rPr lang="en-US" dirty="0">
                <a:ea typeface="ＭＳ Ｐゴシック" charset="0"/>
                <a:cs typeface="ＭＳ Ｐゴシック" charset="0"/>
              </a:rPr>
              <a:t>• See the Activity</a:t>
            </a:r>
            <a:r>
              <a:rPr lang="en-US" i="1" dirty="0">
                <a:ea typeface="ＭＳ Ｐゴシック" charset="0"/>
                <a:cs typeface="ＭＳ Ｐゴシック" charset="0"/>
              </a:rPr>
              <a:t> What Do My Classmates Think About Evolution? What Do Scientists Believe About Religion? </a:t>
            </a:r>
            <a:r>
              <a:rPr lang="en-US" dirty="0">
                <a:ea typeface="ＭＳ Ｐゴシック" charset="0"/>
                <a:cs typeface="ＭＳ Ｐゴシック" charset="0"/>
              </a:rPr>
              <a:t>on the Instructor Exchange. Visit the Instructor Exchange in the </a:t>
            </a:r>
            <a:r>
              <a:rPr lang="en-US" dirty="0" err="1">
                <a:ea typeface="ＭＳ Ｐゴシック" charset="0"/>
                <a:cs typeface="ＭＳ Ｐゴシック" charset="0"/>
              </a:rPr>
              <a:t>MasteringBiology</a:t>
            </a:r>
            <a:r>
              <a:rPr lang="en-US" dirty="0">
                <a:ea typeface="ＭＳ Ｐゴシック" charset="0"/>
                <a:cs typeface="ＭＳ Ｐゴシック" charset="0"/>
              </a:rPr>
              <a:t> instructor resource area for a description of this activity.</a:t>
            </a:r>
          </a:p>
          <a:p>
            <a:pPr eaLnBrk="1"/>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t>13</a:t>
            </a:fld>
            <a:endParaRPr lang="en-US"/>
          </a:p>
        </p:txBody>
      </p:sp>
    </p:spTree>
    <p:extLst>
      <p:ext uri="{BB962C8B-B14F-4D97-AF65-F5344CB8AC3E}">
        <p14:creationId xmlns:p14="http://schemas.microsoft.com/office/powerpoint/2010/main" val="2702105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charset="0"/>
                <a:cs typeface="ＭＳ Ｐゴシック" charset="0"/>
              </a:rPr>
              <a:t>Student Misconceptions and Concerns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often think that Charles Darwin was the first to suggest that life evolves: the early contributions by Greek philosophers such as Anaximander and the work of Jean Baptiste de Lamarck are unappreciated. Consider emphasizing these earlier contributions.</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often misunderstand the basic process of evolution and instead express a Lamarckian point of view. Organisms do not evolve structures because of want or need. Instead, evolution is a passive process in which the environment favors certain traits that exist within a population. Adaptations evolve in populations. Organisms do not actively or willingly evolve.</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must understand that the environment does the selecting (editing) in natural selection. Species do not evolve because of need. Biological diversity exists, and the environment selects. Evolution is not deliberate; it is reactive. As teachers, we must be careful in how we express evolution to best reflect this process. For example, the statement “Birds evolved wings” may make it sound as if birds did something deliberately, that there might have been a committee with a plan! “Wings evolved in birds” is more accurate, in that something happened to birds through a process. This use of the passive voice in our descriptions of evolution better reflects the nature of evolution.</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often think of evolution as a process that improves. But an adaptation in one context might be a handicap in another context. Reptiles are not “better” animals than fish. Neither could survive long in the other’s environment. Instead, the adaptations found in reptiles allow them to survive in a terrestrial environment, as those of fish allow them to survive in an aquatic one.</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might become confused by some scientific debates. Evolution can be considered on three levels, sometimes referred to as (a) fact, (b) course, and (c) mechanism: (a) Does evolution occur? (b) Who gave rise to whom? and (c) Is natural selection the only mechanism of evolution that produces adaptations? Students who listen to scientific debates about the course of evolution might think that the fact of evolution is under attack. Doubts about ancestry can be misconstrued as doubts about evolution itself. Make sure students understand these distinctions.</a:t>
            </a:r>
          </a:p>
          <a:p>
            <a:r>
              <a:rPr lang="en-US" b="1" dirty="0">
                <a:ea typeface="ＭＳ Ｐゴシック" charset="0"/>
                <a:cs typeface="ＭＳ Ｐゴシック" charset="0"/>
              </a:rPr>
              <a:t>Teaching Tips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Consider beginning your unit on evolution by asking each student to explain how a particular adaptation evolved. The evolution of flight in birds is a good example. Reviewing these student explanations can provide great insight into the misconceptions that students may bring to the class.</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Many resources related to Charles Darwin are available on the Internet. The following are only a few examples:</a:t>
            </a:r>
          </a:p>
          <a:p>
            <a:r>
              <a:rPr lang="en-US">
                <a:ea typeface="ＭＳ Ｐゴシック" charset="0"/>
                <a:cs typeface="ＭＳ Ｐゴシック" charset="0"/>
              </a:rPr>
              <a:t>     </a:t>
            </a:r>
            <a:r>
              <a:rPr lang="en-US" dirty="0">
                <a:ea typeface="ＭＳ Ｐゴシック" charset="0"/>
                <a:cs typeface="ＭＳ Ｐゴシック" charset="0"/>
              </a:rPr>
              <a:t> </a:t>
            </a:r>
            <a:r>
              <a:rPr lang="en-US">
                <a:ea typeface="ＭＳ Ｐゴシック" charset="0"/>
                <a:cs typeface="ＭＳ Ｐゴシック" charset="0"/>
              </a:rPr>
              <a:t>www.ucmp.berkeley.edu/history/evolution.html </a:t>
            </a:r>
            <a:r>
              <a:rPr lang="en-US" dirty="0">
                <a:ea typeface="ＭＳ Ｐゴシック" charset="0"/>
                <a:cs typeface="ＭＳ Ｐゴシック" charset="0"/>
              </a:rPr>
              <a:t>and </a:t>
            </a:r>
            <a:r>
              <a:rPr lang="en-US" dirty="0" err="1">
                <a:ea typeface="ＭＳ Ｐゴシック" charset="0"/>
                <a:cs typeface="ＭＳ Ｐゴシック" charset="0"/>
              </a:rPr>
              <a:t>www.natcenscied.org</a:t>
            </a:r>
            <a:r>
              <a:rPr lang="en-US" dirty="0">
                <a:ea typeface="ＭＳ Ｐゴシック" charset="0"/>
                <a:cs typeface="ＭＳ Ｐゴシック" charset="0"/>
              </a:rPr>
              <a:t> are extensive sites rich with details and references.</a:t>
            </a:r>
          </a:p>
          <a:p>
            <a:r>
              <a:rPr lang="en-US" dirty="0">
                <a:ea typeface="ＭＳ Ｐゴシック" charset="0"/>
                <a:cs typeface="ＭＳ Ｐゴシック" charset="0"/>
              </a:rPr>
              <a:t>      </a:t>
            </a:r>
            <a:r>
              <a:rPr lang="en-US" dirty="0" err="1">
                <a:ea typeface="ＭＳ Ｐゴシック" charset="0"/>
                <a:cs typeface="ＭＳ Ｐゴシック" charset="0"/>
              </a:rPr>
              <a:t>www.literature.org</a:t>
            </a:r>
            <a:r>
              <a:rPr lang="en-US" dirty="0">
                <a:ea typeface="ＭＳ Ｐゴシック" charset="0"/>
                <a:cs typeface="ＭＳ Ｐゴシック" charset="0"/>
              </a:rPr>
              <a:t>/authors/</a:t>
            </a:r>
            <a:r>
              <a:rPr lang="en-US" dirty="0" err="1">
                <a:ea typeface="ＭＳ Ｐゴシック" charset="0"/>
                <a:cs typeface="ＭＳ Ｐゴシック" charset="0"/>
              </a:rPr>
              <a:t>darwin-charles</a:t>
            </a:r>
            <a:r>
              <a:rPr lang="en-US" dirty="0">
                <a:ea typeface="ＭＳ Ｐゴシック" charset="0"/>
                <a:cs typeface="ＭＳ Ｐゴシック" charset="0"/>
              </a:rPr>
              <a:t>/ includes the texts of </a:t>
            </a:r>
            <a:r>
              <a:rPr lang="en-US" i="1" dirty="0">
                <a:ea typeface="ＭＳ Ｐゴシック" charset="0"/>
                <a:cs typeface="ＭＳ Ｐゴシック" charset="0"/>
              </a:rPr>
              <a:t>The Voyage of the Beagle</a:t>
            </a:r>
            <a:r>
              <a:rPr lang="en-US" dirty="0">
                <a:ea typeface="ＭＳ Ｐゴシック" charset="0"/>
                <a:cs typeface="ＭＳ Ｐゴシック" charset="0"/>
              </a:rPr>
              <a:t>, </a:t>
            </a:r>
            <a:r>
              <a:rPr lang="en-US" i="1" dirty="0">
                <a:ea typeface="ＭＳ Ｐゴシック" charset="0"/>
                <a:cs typeface="ＭＳ Ｐゴシック" charset="0"/>
              </a:rPr>
              <a:t>The Origin of Species </a:t>
            </a:r>
            <a:r>
              <a:rPr lang="en-US" dirty="0">
                <a:ea typeface="ＭＳ Ｐゴシック" charset="0"/>
                <a:cs typeface="ＭＳ Ｐゴシック" charset="0"/>
              </a:rPr>
              <a:t>first and sixth editions, and </a:t>
            </a:r>
            <a:r>
              <a:rPr lang="en-US" i="1" dirty="0">
                <a:ea typeface="ＭＳ Ｐゴシック" charset="0"/>
                <a:cs typeface="ＭＳ Ｐゴシック" charset="0"/>
              </a:rPr>
              <a:t>The Descent of Man</a:t>
            </a:r>
            <a:r>
              <a:rPr lang="en-US" dirty="0">
                <a:ea typeface="ＭＳ Ｐゴシック" charset="0"/>
                <a:cs typeface="ＭＳ Ｐゴシック" charset="0"/>
              </a:rPr>
              <a:t>. </a:t>
            </a:r>
          </a:p>
          <a:p>
            <a:r>
              <a:rPr lang="en-US" dirty="0">
                <a:ea typeface="ＭＳ Ｐゴシック" charset="0"/>
                <a:cs typeface="ＭＳ Ｐゴシック" charset="0"/>
              </a:rPr>
              <a:t>      http://</a:t>
            </a:r>
            <a:r>
              <a:rPr lang="en-US" dirty="0" err="1">
                <a:ea typeface="ＭＳ Ｐゴシック" charset="0"/>
                <a:cs typeface="ＭＳ Ｐゴシック" charset="0"/>
              </a:rPr>
              <a:t>williamcalvin.com</a:t>
            </a:r>
            <a:r>
              <a:rPr lang="en-US" dirty="0">
                <a:ea typeface="ＭＳ Ｐゴシック" charset="0"/>
                <a:cs typeface="ＭＳ Ｐゴシック" charset="0"/>
              </a:rPr>
              <a:t>/bookshelf/</a:t>
            </a:r>
            <a:r>
              <a:rPr lang="en-US" dirty="0" err="1">
                <a:ea typeface="ＭＳ Ｐゴシック" charset="0"/>
                <a:cs typeface="ＭＳ Ｐゴシック" charset="0"/>
              </a:rPr>
              <a:t>down_hse.htm</a:t>
            </a:r>
            <a:r>
              <a:rPr lang="en-US" dirty="0">
                <a:ea typeface="ＭＳ Ｐゴシック" charset="0"/>
                <a:cs typeface="ＭＳ Ｐゴシック" charset="0"/>
              </a:rPr>
              <a:t> includes details of Charles Darwin’s home.</a:t>
            </a:r>
          </a:p>
          <a:p>
            <a:r>
              <a:rPr lang="en-US" dirty="0">
                <a:ea typeface="ＭＳ Ｐゴシック" charset="0"/>
                <a:cs typeface="ＭＳ Ｐゴシック" charset="0"/>
              </a:rPr>
              <a:t>      </a:t>
            </a:r>
            <a:r>
              <a:rPr lang="en-US" dirty="0" err="1">
                <a:ea typeface="ＭＳ Ｐゴシック" charset="0"/>
                <a:cs typeface="ＭＳ Ｐゴシック" charset="0"/>
              </a:rPr>
              <a:t>www.talkorigins.org</a:t>
            </a:r>
            <a:r>
              <a:rPr lang="en-US" dirty="0">
                <a:ea typeface="ＭＳ Ｐゴシック" charset="0"/>
                <a:cs typeface="ＭＳ Ｐゴシック" charset="0"/>
              </a:rPr>
              <a:t> is an extensive </a:t>
            </a:r>
            <a:r>
              <a:rPr lang="en-US" dirty="0" err="1">
                <a:ea typeface="ＭＳ Ｐゴシック" charset="0"/>
                <a:cs typeface="ＭＳ Ｐゴシック" charset="0"/>
              </a:rPr>
              <a:t>usenet</a:t>
            </a:r>
            <a:r>
              <a:rPr lang="en-US" dirty="0">
                <a:ea typeface="ＭＳ Ｐゴシック" charset="0"/>
                <a:cs typeface="ＭＳ Ｐゴシック" charset="0"/>
              </a:rPr>
              <a:t> newsgroup devoted to the discussion and debate of biological and physical origins.</a:t>
            </a:r>
          </a:p>
          <a:p>
            <a:r>
              <a:rPr lang="en-US" b="1" dirty="0">
                <a:ea typeface="ＭＳ Ｐゴシック" charset="0"/>
                <a:cs typeface="ＭＳ Ｐゴシック" charset="0"/>
              </a:rPr>
              <a:t>Active Lecture Tips</a:t>
            </a:r>
            <a:endParaRPr lang="en-US" dirty="0">
              <a:ea typeface="ＭＳ Ｐゴシック" charset="0"/>
              <a:cs typeface="ＭＳ Ｐゴシック" charset="0"/>
            </a:endParaRPr>
          </a:p>
          <a:p>
            <a:r>
              <a:rPr lang="en-US" dirty="0">
                <a:ea typeface="ＭＳ Ｐゴシック" charset="0"/>
                <a:cs typeface="ＭＳ Ｐゴシック" charset="0"/>
              </a:rPr>
              <a:t>• See the Activity</a:t>
            </a:r>
            <a:r>
              <a:rPr lang="en-US" i="1" dirty="0">
                <a:ea typeface="ＭＳ Ｐゴシック" charset="0"/>
                <a:cs typeface="ＭＳ Ｐゴシック" charset="0"/>
              </a:rPr>
              <a:t> What Force of Microevolution Is Exemplified? </a:t>
            </a:r>
            <a:r>
              <a:rPr lang="en-US" dirty="0">
                <a:ea typeface="ＭＳ Ｐゴシック" charset="0"/>
                <a:cs typeface="ＭＳ Ｐゴシック" charset="0"/>
              </a:rPr>
              <a:t>on the Instructor Exchange. Visit the Instructor Exchange in the </a:t>
            </a:r>
            <a:r>
              <a:rPr lang="en-US" dirty="0" err="1">
                <a:ea typeface="ＭＳ Ｐゴシック" charset="0"/>
                <a:cs typeface="ＭＳ Ｐゴシック" charset="0"/>
              </a:rPr>
              <a:t>MasteringBiology</a:t>
            </a:r>
            <a:r>
              <a:rPr lang="en-US" dirty="0">
                <a:ea typeface="ＭＳ Ｐゴシック" charset="0"/>
                <a:cs typeface="ＭＳ Ｐゴシック" charset="0"/>
              </a:rPr>
              <a:t> instructor resource area for a description of this activity.</a:t>
            </a:r>
          </a:p>
          <a:p>
            <a:r>
              <a:rPr lang="en-US" dirty="0">
                <a:ea typeface="ＭＳ Ｐゴシック" charset="0"/>
                <a:cs typeface="ＭＳ Ｐゴシック" charset="0"/>
              </a:rPr>
              <a:t>• See the Activity</a:t>
            </a:r>
            <a:r>
              <a:rPr lang="en-US" i="1" dirty="0">
                <a:ea typeface="ＭＳ Ｐゴシック" charset="0"/>
                <a:cs typeface="ＭＳ Ｐゴシック" charset="0"/>
              </a:rPr>
              <a:t> What Do My Classmates Think About Evolution? What Do Scientists Believe About Religion? </a:t>
            </a:r>
            <a:r>
              <a:rPr lang="en-US" dirty="0">
                <a:ea typeface="ＭＳ Ｐゴシック" charset="0"/>
                <a:cs typeface="ＭＳ Ｐゴシック" charset="0"/>
              </a:rPr>
              <a:t>on the Instructor Exchange. Visit the Instructor Exchange in the </a:t>
            </a:r>
            <a:r>
              <a:rPr lang="en-US" dirty="0" err="1">
                <a:ea typeface="ＭＳ Ｐゴシック" charset="0"/>
                <a:cs typeface="ＭＳ Ｐゴシック" charset="0"/>
              </a:rPr>
              <a:t>MasteringBiology</a:t>
            </a:r>
            <a:r>
              <a:rPr lang="en-US" dirty="0">
                <a:ea typeface="ＭＳ Ｐゴシック" charset="0"/>
                <a:cs typeface="ＭＳ Ｐゴシック" charset="0"/>
              </a:rPr>
              <a:t> instructor resource area for a description of this activity.</a:t>
            </a:r>
          </a:p>
          <a:p>
            <a:pPr eaLnBrk="1"/>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t>16</a:t>
            </a:fld>
            <a:endParaRPr lang="en-US"/>
          </a:p>
        </p:txBody>
      </p:sp>
    </p:spTree>
    <p:extLst>
      <p:ext uri="{BB962C8B-B14F-4D97-AF65-F5344CB8AC3E}">
        <p14:creationId xmlns:p14="http://schemas.microsoft.com/office/powerpoint/2010/main" val="4052363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charset="0"/>
                <a:cs typeface="ＭＳ Ｐゴシック" charset="0"/>
              </a:rPr>
              <a:t>Student Misconceptions and Concerns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often think that Charles Darwin was the first to suggest that life evolves: the early contributions by Greek philosophers such as Anaximander and the work of Jean Baptiste de Lamarck are unappreciated. Consider emphasizing these earlier contributions.</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often misunderstand the basic process of evolution and instead express a Lamarckian point of view. Organisms do not evolve structures because of want or need. Instead, evolution is a passive process in which the environment favors certain traits that exist within a population. Adaptations evolve in populations. Organisms do not actively or willingly evolve.</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must understand that the environment does the selecting (editing) in natural selection. Species do not evolve because of need. Biological diversity exists, and the environment selects. Evolution is not deliberate; it is reactive. As teachers, we must be careful in how we express evolution to best reflect this process. For example, the statement “Birds evolved wings” may make it sound as if birds did something deliberately, that there might have been a committee with a plan! “Wings evolved in birds” is more accurate, in that something happened to birds through a process. This use of the passive voice in our descriptions of evolution better reflects the nature of evolution.</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often think of evolution as a process that improves. But an adaptation in one context might be a handicap in another context. Reptiles are not “better” animals than fish. Neither could survive long in the other’s environment. Instead, the adaptations found in reptiles allow them to survive in a terrestrial environment, as those of fish allow them to survive in an aquatic one.</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Students might become confused by some scientific debates. Evolution can be considered on three levels, sometimes referred to as (a) fact, (b) course, and (c) mechanism: (a) Does evolution occur? (b) Who gave rise to whom? and (c) Is natural selection the only mechanism of evolution that produces adaptations? Students who listen to scientific debates about the course of evolution might think that the</a:t>
            </a:r>
            <a:r>
              <a:rPr lang="en-US" baseline="0" dirty="0">
                <a:ea typeface="ＭＳ Ｐゴシック" charset="0"/>
                <a:cs typeface="ＭＳ Ｐゴシック" charset="0"/>
              </a:rPr>
              <a:t> </a:t>
            </a:r>
            <a:r>
              <a:rPr lang="en-US" dirty="0">
                <a:ea typeface="ＭＳ Ｐゴシック" charset="0"/>
                <a:cs typeface="ＭＳ Ｐゴシック" charset="0"/>
              </a:rPr>
              <a:t>fact of evolution is under attack. Doubts about ancestry can be misconstrued as doubts about evolution itself. Make sure students understand these distinctions.</a:t>
            </a:r>
          </a:p>
          <a:p>
            <a:r>
              <a:rPr lang="en-US" b="1" dirty="0">
                <a:ea typeface="ＭＳ Ｐゴシック" charset="0"/>
                <a:cs typeface="ＭＳ Ｐゴシック" charset="0"/>
              </a:rPr>
              <a:t>Teaching Tips</a:t>
            </a:r>
            <a:endParaRPr lang="en-US" dirty="0">
              <a:ea typeface="ＭＳ Ｐゴシック" charset="0"/>
              <a:cs typeface="ＭＳ Ｐゴシック" charset="0"/>
            </a:endParaRP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Consider beginning your unit on evolution by asking each student to explain how a particular adaptation evolved. The evolution of flight in birds is a good example. Reviewing these student explanations can provide great insight into the misconceptions that students may bring to the class.</a:t>
            </a:r>
          </a:p>
          <a:p>
            <a:r>
              <a:rPr lang="en-US" dirty="0">
                <a:ea typeface="ＭＳ Ｐゴシック" charset="0"/>
                <a:cs typeface="ＭＳ Ｐゴシック" charset="0"/>
                <a:sym typeface="Symbol" charset="0"/>
              </a:rPr>
              <a:t></a:t>
            </a:r>
            <a:r>
              <a:rPr lang="en-US" dirty="0">
                <a:ea typeface="ＭＳ Ｐゴシック" charset="0"/>
                <a:cs typeface="ＭＳ Ｐゴシック" charset="0"/>
              </a:rPr>
              <a:t> Many resources related to Charles Darwin are available on the Internet. The following are only a few examples:</a:t>
            </a:r>
          </a:p>
          <a:p>
            <a:r>
              <a:rPr lang="en-US">
                <a:ea typeface="ＭＳ Ｐゴシック" charset="0"/>
                <a:cs typeface="ＭＳ Ｐゴシック" charset="0"/>
              </a:rPr>
              <a:t>     </a:t>
            </a:r>
            <a:r>
              <a:rPr lang="en-US" dirty="0">
                <a:ea typeface="ＭＳ Ｐゴシック" charset="0"/>
                <a:cs typeface="ＭＳ Ｐゴシック" charset="0"/>
              </a:rPr>
              <a:t> </a:t>
            </a:r>
            <a:r>
              <a:rPr lang="en-US">
                <a:ea typeface="ＭＳ Ｐゴシック" charset="0"/>
                <a:cs typeface="ＭＳ Ｐゴシック" charset="0"/>
              </a:rPr>
              <a:t>www.ucmp.berkeley.edu/history/evolution.html </a:t>
            </a:r>
            <a:r>
              <a:rPr lang="en-US" dirty="0">
                <a:ea typeface="ＭＳ Ｐゴシック" charset="0"/>
                <a:cs typeface="ＭＳ Ｐゴシック" charset="0"/>
              </a:rPr>
              <a:t>and </a:t>
            </a:r>
            <a:r>
              <a:rPr lang="en-US" dirty="0" err="1">
                <a:ea typeface="ＭＳ Ｐゴシック" charset="0"/>
                <a:cs typeface="ＭＳ Ｐゴシック" charset="0"/>
              </a:rPr>
              <a:t>www.natcenscied.org</a:t>
            </a:r>
            <a:r>
              <a:rPr lang="en-US" dirty="0">
                <a:ea typeface="ＭＳ Ｐゴシック" charset="0"/>
                <a:cs typeface="ＭＳ Ｐゴシック" charset="0"/>
              </a:rPr>
              <a:t> are extensive sites rich with details and references.</a:t>
            </a:r>
          </a:p>
          <a:p>
            <a:r>
              <a:rPr lang="en-US" dirty="0">
                <a:ea typeface="ＭＳ Ｐゴシック" charset="0"/>
                <a:cs typeface="ＭＳ Ｐゴシック" charset="0"/>
              </a:rPr>
              <a:t>      </a:t>
            </a:r>
            <a:r>
              <a:rPr lang="en-US" dirty="0" err="1">
                <a:ea typeface="ＭＳ Ｐゴシック" charset="0"/>
                <a:cs typeface="ＭＳ Ｐゴシック" charset="0"/>
              </a:rPr>
              <a:t>www.literature.org</a:t>
            </a:r>
            <a:r>
              <a:rPr lang="en-US" dirty="0">
                <a:ea typeface="ＭＳ Ｐゴシック" charset="0"/>
                <a:cs typeface="ＭＳ Ｐゴシック" charset="0"/>
              </a:rPr>
              <a:t>/authors/</a:t>
            </a:r>
            <a:r>
              <a:rPr lang="en-US" dirty="0" err="1">
                <a:ea typeface="ＭＳ Ｐゴシック" charset="0"/>
                <a:cs typeface="ＭＳ Ｐゴシック" charset="0"/>
              </a:rPr>
              <a:t>darwin-charles</a:t>
            </a:r>
            <a:r>
              <a:rPr lang="en-US" dirty="0">
                <a:ea typeface="ＭＳ Ｐゴシック" charset="0"/>
                <a:cs typeface="ＭＳ Ｐゴシック" charset="0"/>
              </a:rPr>
              <a:t>/ includes the texts of </a:t>
            </a:r>
            <a:r>
              <a:rPr lang="en-US" i="1" dirty="0">
                <a:ea typeface="ＭＳ Ｐゴシック" charset="0"/>
                <a:cs typeface="ＭＳ Ｐゴシック" charset="0"/>
              </a:rPr>
              <a:t>The Voyage of the Beagle</a:t>
            </a:r>
            <a:r>
              <a:rPr lang="en-US" dirty="0">
                <a:ea typeface="ＭＳ Ｐゴシック" charset="0"/>
                <a:cs typeface="ＭＳ Ｐゴシック" charset="0"/>
              </a:rPr>
              <a:t>, </a:t>
            </a:r>
            <a:r>
              <a:rPr lang="en-US" i="1" dirty="0">
                <a:ea typeface="ＭＳ Ｐゴシック" charset="0"/>
                <a:cs typeface="ＭＳ Ｐゴシック" charset="0"/>
              </a:rPr>
              <a:t>The Origin of Species </a:t>
            </a:r>
            <a:r>
              <a:rPr lang="en-US" dirty="0">
                <a:ea typeface="ＭＳ Ｐゴシック" charset="0"/>
                <a:cs typeface="ＭＳ Ｐゴシック" charset="0"/>
              </a:rPr>
              <a:t>first and sixth editions, and </a:t>
            </a:r>
            <a:r>
              <a:rPr lang="en-US" i="1" dirty="0">
                <a:ea typeface="ＭＳ Ｐゴシック" charset="0"/>
                <a:cs typeface="ＭＳ Ｐゴシック" charset="0"/>
              </a:rPr>
              <a:t>The Descent of Man</a:t>
            </a:r>
            <a:r>
              <a:rPr lang="en-US" dirty="0">
                <a:ea typeface="ＭＳ Ｐゴシック" charset="0"/>
                <a:cs typeface="ＭＳ Ｐゴシック" charset="0"/>
              </a:rPr>
              <a:t>. </a:t>
            </a:r>
          </a:p>
          <a:p>
            <a:r>
              <a:rPr lang="en-US" dirty="0">
                <a:ea typeface="ＭＳ Ｐゴシック" charset="0"/>
                <a:cs typeface="ＭＳ Ｐゴシック" charset="0"/>
              </a:rPr>
              <a:t>      http://</a:t>
            </a:r>
            <a:r>
              <a:rPr lang="en-US" dirty="0" err="1">
                <a:ea typeface="ＭＳ Ｐゴシック" charset="0"/>
                <a:cs typeface="ＭＳ Ｐゴシック" charset="0"/>
              </a:rPr>
              <a:t>williamcalvin.com</a:t>
            </a:r>
            <a:r>
              <a:rPr lang="en-US" dirty="0">
                <a:ea typeface="ＭＳ Ｐゴシック" charset="0"/>
                <a:cs typeface="ＭＳ Ｐゴシック" charset="0"/>
              </a:rPr>
              <a:t>/bookshelf/</a:t>
            </a:r>
            <a:r>
              <a:rPr lang="en-US" dirty="0" err="1">
                <a:ea typeface="ＭＳ Ｐゴシック" charset="0"/>
                <a:cs typeface="ＭＳ Ｐゴシック" charset="0"/>
              </a:rPr>
              <a:t>down_hse.htm</a:t>
            </a:r>
            <a:r>
              <a:rPr lang="en-US" dirty="0">
                <a:ea typeface="ＭＳ Ｐゴシック" charset="0"/>
                <a:cs typeface="ＭＳ Ｐゴシック" charset="0"/>
              </a:rPr>
              <a:t> includes details of Charles Darwin’s home.</a:t>
            </a:r>
          </a:p>
          <a:p>
            <a:r>
              <a:rPr lang="en-US" dirty="0">
                <a:ea typeface="ＭＳ Ｐゴシック" charset="0"/>
                <a:cs typeface="ＭＳ Ｐゴシック" charset="0"/>
              </a:rPr>
              <a:t>      </a:t>
            </a:r>
            <a:r>
              <a:rPr lang="en-US" dirty="0" err="1">
                <a:ea typeface="ＭＳ Ｐゴシック" charset="0"/>
                <a:cs typeface="ＭＳ Ｐゴシック" charset="0"/>
              </a:rPr>
              <a:t>www.talkorigins.org</a:t>
            </a:r>
            <a:r>
              <a:rPr lang="en-US" dirty="0">
                <a:ea typeface="ＭＳ Ｐゴシック" charset="0"/>
                <a:cs typeface="ＭＳ Ｐゴシック" charset="0"/>
              </a:rPr>
              <a:t> is an extensive </a:t>
            </a:r>
            <a:r>
              <a:rPr lang="en-US" dirty="0" err="1">
                <a:ea typeface="ＭＳ Ｐゴシック" charset="0"/>
                <a:cs typeface="ＭＳ Ｐゴシック" charset="0"/>
              </a:rPr>
              <a:t>usenet</a:t>
            </a:r>
            <a:r>
              <a:rPr lang="en-US" dirty="0">
                <a:ea typeface="ＭＳ Ｐゴシック" charset="0"/>
                <a:cs typeface="ＭＳ Ｐゴシック" charset="0"/>
              </a:rPr>
              <a:t> newsgroup devoted to the discussion and debate of biological and physical origins.</a:t>
            </a:r>
          </a:p>
          <a:p>
            <a:r>
              <a:rPr lang="en-US" b="1" dirty="0">
                <a:ea typeface="ＭＳ Ｐゴシック" charset="0"/>
                <a:cs typeface="ＭＳ Ｐゴシック" charset="0"/>
              </a:rPr>
              <a:t>Active Lecture Tips</a:t>
            </a:r>
            <a:endParaRPr lang="en-US" dirty="0">
              <a:ea typeface="ＭＳ Ｐゴシック" charset="0"/>
              <a:cs typeface="ＭＳ Ｐゴシック" charset="0"/>
            </a:endParaRPr>
          </a:p>
          <a:p>
            <a:r>
              <a:rPr lang="en-US" dirty="0">
                <a:ea typeface="ＭＳ Ｐゴシック" charset="0"/>
                <a:cs typeface="ＭＳ Ｐゴシック" charset="0"/>
              </a:rPr>
              <a:t>• See the Activity</a:t>
            </a:r>
            <a:r>
              <a:rPr lang="en-US" i="1" dirty="0">
                <a:ea typeface="ＭＳ Ｐゴシック" charset="0"/>
                <a:cs typeface="ＭＳ Ｐゴシック" charset="0"/>
              </a:rPr>
              <a:t> What Force of Microevolution Is Exemplified? </a:t>
            </a:r>
            <a:r>
              <a:rPr lang="en-US" dirty="0">
                <a:ea typeface="ＭＳ Ｐゴシック" charset="0"/>
                <a:cs typeface="ＭＳ Ｐゴシック" charset="0"/>
              </a:rPr>
              <a:t>on the Instructor Exchange. Visit the Instructor Exchange in the </a:t>
            </a:r>
            <a:r>
              <a:rPr lang="en-US" dirty="0" err="1">
                <a:ea typeface="ＭＳ Ｐゴシック" charset="0"/>
                <a:cs typeface="ＭＳ Ｐゴシック" charset="0"/>
              </a:rPr>
              <a:t>MasteringBiology</a:t>
            </a:r>
            <a:r>
              <a:rPr lang="en-US" dirty="0">
                <a:ea typeface="ＭＳ Ｐゴシック" charset="0"/>
                <a:cs typeface="ＭＳ Ｐゴシック" charset="0"/>
              </a:rPr>
              <a:t> instructor resource area for a description of this activity.</a:t>
            </a:r>
          </a:p>
          <a:p>
            <a:r>
              <a:rPr lang="en-US" dirty="0">
                <a:ea typeface="ＭＳ Ｐゴシック" charset="0"/>
                <a:cs typeface="ＭＳ Ｐゴシック" charset="0"/>
              </a:rPr>
              <a:t>• See the Activity</a:t>
            </a:r>
            <a:r>
              <a:rPr lang="en-US" i="1" dirty="0">
                <a:ea typeface="ＭＳ Ｐゴシック" charset="0"/>
                <a:cs typeface="ＭＳ Ｐゴシック" charset="0"/>
              </a:rPr>
              <a:t> What Do My Classmates Think About Evolution? What Do Scientists Believe About Religion? </a:t>
            </a:r>
            <a:r>
              <a:rPr lang="en-US" dirty="0">
                <a:ea typeface="ＭＳ Ｐゴシック" charset="0"/>
                <a:cs typeface="ＭＳ Ｐゴシック" charset="0"/>
              </a:rPr>
              <a:t>on the Instructor Exchange. Visit the Instructor Exchange in the </a:t>
            </a:r>
            <a:r>
              <a:rPr lang="en-US" dirty="0" err="1">
                <a:ea typeface="ＭＳ Ｐゴシック" charset="0"/>
                <a:cs typeface="ＭＳ Ｐゴシック" charset="0"/>
              </a:rPr>
              <a:t>MasteringBiology</a:t>
            </a:r>
            <a:r>
              <a:rPr lang="en-US" dirty="0">
                <a:ea typeface="ＭＳ Ｐゴシック" charset="0"/>
                <a:cs typeface="ＭＳ Ｐゴシック" charset="0"/>
              </a:rPr>
              <a:t> instructor resource area for a description of this activity.</a:t>
            </a:r>
          </a:p>
          <a:p>
            <a:pPr eaLnBrk="1"/>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t>17</a:t>
            </a:fld>
            <a:endParaRPr lang="en-US"/>
          </a:p>
        </p:txBody>
      </p:sp>
    </p:spTree>
    <p:extLst>
      <p:ext uri="{BB962C8B-B14F-4D97-AF65-F5344CB8AC3E}">
        <p14:creationId xmlns:p14="http://schemas.microsoft.com/office/powerpoint/2010/main" val="1754856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a typeface="ＭＳ Ｐゴシック" charset="0"/>
                <a:cs typeface="ＭＳ Ｐゴシック" charset="0"/>
              </a:rPr>
              <a:t>Student Misconceptions and Concerns</a:t>
            </a:r>
            <a:endParaRPr lang="en-US" dirty="0" smtClean="0">
              <a:ea typeface="ＭＳ Ｐゴシック" charset="0"/>
              <a:cs typeface="ＭＳ Ｐゴシック" charset="0"/>
            </a:endParaRP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Students might expect that every living organism will leave fossils and that we should be able to find them. Furthermore, they might falsely conclude that the absence of evidence is evidence of absence. Understanding the rare circumstances under which fossils form (the scientific study of fossil formation is referred to as </a:t>
            </a:r>
            <a:r>
              <a:rPr lang="en-US" dirty="0" err="1" smtClean="0">
                <a:ea typeface="ＭＳ Ｐゴシック" charset="0"/>
                <a:cs typeface="ＭＳ Ｐゴシック" charset="0"/>
              </a:rPr>
              <a:t>taphonomy</a:t>
            </a:r>
            <a:r>
              <a:rPr lang="en-US" dirty="0" smtClean="0">
                <a:ea typeface="ＭＳ Ｐゴシック" charset="0"/>
                <a:cs typeface="ＭＳ Ｐゴシック" charset="0"/>
              </a:rPr>
              <a:t>), the geological processes that distort and destroy layers (for example, earthquakes and glaciers), and the long odds against the discovery of fossils helps students understand why the fossil record is limited. </a:t>
            </a: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Students who struggle with the concept of evolution may also bring personal objections to the classroom. Modules 13.2–13.4, on the evidence of evolution, permit a demonstration of the scientific method, in which confidence in our conclusions increases based on multiple, independent lines of evidence. Science requires evidence and cannot rely upon faith or supernatural explanations.</a:t>
            </a: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Students often misunderstand the basic process of evolution and instead express a Lamarckian point of view. Organisms do not evolve structures because of want or need. Instead, evolution is a passive process in which the environment favors certain traits that exist within a population. Adaptations evolve in populations. Organisms do not actively or willingly evolve.</a:t>
            </a: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Students must understand that the environment does the selecting (editing) in natural selection. Species do not evolve because of need. Biological diversity exists, and the environment selects. Evolution is not deliberate; it is reactive. As teachers, we must be careful in how we express evolution to best reflect this process. For example, the statement “Birds evolved wings” may make it sound as if birds did something deliberately, that there might have been a committee with a plan! “Wings evolved in birds” is more accurate, in that something happened to birds through a process. This use of the passive voice in our descriptions of evolution better reflects the nature of evolution.</a:t>
            </a: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Students often think of evolution as a process that improves. But an adaptation in one context might be a handicap in another context. Reptiles are not “better” animals than fish. Neither could survive long in the other’s environment. Instead, the adaptations found in reptiles allow them to survive in a terrestrial environment, as those of fish allow them to survive in an aquatic one.</a:t>
            </a: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Students might become confused by some scientific debates. Evolution can be considered on three levels, sometimes referred to as (a) fact, (b) course, and (c) mechanism: (a) Does evolution occur? (b) Who gave rise to whom? and (c) Is natural selection the only mechanism of evolution that produces adaptations? Students who listen to scientific debates about the course of evolution might think that the fact of evolution is under attack. Doubts about ancestry can be misconstrued as doubts about evolution itself. Make sure students understand these distinctions.</a:t>
            </a:r>
          </a:p>
          <a:p>
            <a:r>
              <a:rPr lang="en-US" b="1" dirty="0" smtClean="0">
                <a:ea typeface="ＭＳ Ｐゴシック" charset="0"/>
                <a:cs typeface="ＭＳ Ｐゴシック" charset="0"/>
              </a:rPr>
              <a:t>Teaching Tips</a:t>
            </a:r>
            <a:endParaRPr lang="en-US" dirty="0" smtClean="0">
              <a:ea typeface="ＭＳ Ｐゴシック" charset="0"/>
              <a:cs typeface="ＭＳ Ｐゴシック" charset="0"/>
            </a:endParaRP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The sequence, but not the absolute age, of layers is revealed by the stratifications in sedimentary rocks. This is like peeling the layers of wallpaper from the walls of a very old house that has been inhabited by many owners. By the sequence, we can tell which layers are older, but not the absolute ages of each layer.</a:t>
            </a: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Beginning college students are likely to have scant or uneven knowledge of the subject of fossils. Describe several ways that a fossil’s age can be determined (for example, radiometric dating, association with other fossils of known age in the same layer, correlation to other strata of known ages). These methods demonstrate the importance of independent lines of evidence and consistency.</a:t>
            </a: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Any sort of a fossil makes a nice visual aid. Of course, the larger the fossil, the better. Many shops in natural history museums carry large and common fossils that can be purchased for less than $50.00. Crinoid stems from the Midwest or marine shells from Montana can make the point that life and ecosystems change over time.</a:t>
            </a:r>
          </a:p>
          <a:p>
            <a:r>
              <a:rPr lang="en-US" b="1" dirty="0" smtClean="0">
                <a:ea typeface="ＭＳ Ｐゴシック" charset="0"/>
                <a:cs typeface="ＭＳ Ｐゴシック" charset="0"/>
              </a:rPr>
              <a:t>Active Lecture Tips</a:t>
            </a:r>
            <a:endParaRPr lang="en-US" dirty="0" smtClean="0">
              <a:ea typeface="ＭＳ Ｐゴシック" charset="0"/>
              <a:cs typeface="ＭＳ Ｐゴシック" charset="0"/>
            </a:endParaRPr>
          </a:p>
          <a:p>
            <a:r>
              <a:rPr lang="en-US" dirty="0" smtClean="0">
                <a:ea typeface="ＭＳ Ｐゴシック" charset="0"/>
                <a:cs typeface="ＭＳ Ｐゴシック" charset="0"/>
              </a:rPr>
              <a:t>• See the Activity</a:t>
            </a:r>
            <a:r>
              <a:rPr lang="en-US" i="1" dirty="0" smtClean="0">
                <a:ea typeface="ＭＳ Ｐゴシック" charset="0"/>
                <a:cs typeface="ＭＳ Ｐゴシック" charset="0"/>
              </a:rPr>
              <a:t> What Force of Microevolution Is Exemplified? </a:t>
            </a:r>
            <a:r>
              <a:rPr lang="en-US" dirty="0" smtClean="0">
                <a:ea typeface="ＭＳ Ｐゴシック" charset="0"/>
                <a:cs typeface="ＭＳ Ｐゴシック" charset="0"/>
              </a:rPr>
              <a:t>on the Instructor Exchange. Visit the Instructor Exchange in the </a:t>
            </a:r>
            <a:r>
              <a:rPr lang="en-US" dirty="0" err="1" smtClean="0">
                <a:ea typeface="ＭＳ Ｐゴシック" charset="0"/>
                <a:cs typeface="ＭＳ Ｐゴシック" charset="0"/>
              </a:rPr>
              <a:t>MasteringBiology</a:t>
            </a:r>
            <a:r>
              <a:rPr lang="en-US" dirty="0" smtClean="0">
                <a:ea typeface="ＭＳ Ｐゴシック" charset="0"/>
                <a:cs typeface="ＭＳ Ｐゴシック" charset="0"/>
              </a:rPr>
              <a:t> instructor resource area for a description of this activity.</a:t>
            </a:r>
          </a:p>
          <a:p>
            <a:r>
              <a:rPr lang="en-US" dirty="0" smtClean="0">
                <a:ea typeface="ＭＳ Ｐゴシック" charset="0"/>
                <a:cs typeface="ＭＳ Ｐゴシック" charset="0"/>
              </a:rPr>
              <a:t>• See the Activity</a:t>
            </a:r>
            <a:r>
              <a:rPr lang="en-US" i="1" dirty="0" smtClean="0">
                <a:ea typeface="ＭＳ Ｐゴシック" charset="0"/>
                <a:cs typeface="ＭＳ Ｐゴシック" charset="0"/>
              </a:rPr>
              <a:t> What Do My Classmates Think About Evolution? What Do Scientists Believe About Religion? </a:t>
            </a:r>
            <a:r>
              <a:rPr lang="en-US" dirty="0" smtClean="0">
                <a:ea typeface="ＭＳ Ｐゴシック" charset="0"/>
                <a:cs typeface="ＭＳ Ｐゴシック" charset="0"/>
              </a:rPr>
              <a:t>on the Instructor Exchange. Visit the Instructor Exchange in the </a:t>
            </a:r>
            <a:r>
              <a:rPr lang="en-US" dirty="0" err="1" smtClean="0">
                <a:ea typeface="ＭＳ Ｐゴシック" charset="0"/>
                <a:cs typeface="ＭＳ Ｐゴシック" charset="0"/>
              </a:rPr>
              <a:t>MasteringBiology</a:t>
            </a:r>
            <a:r>
              <a:rPr lang="en-US" dirty="0" smtClean="0">
                <a:ea typeface="ＭＳ Ｐゴシック" charset="0"/>
                <a:cs typeface="ＭＳ Ｐゴシック" charset="0"/>
              </a:rPr>
              <a:t> instructor resource area for a description of this activity.</a:t>
            </a:r>
          </a:p>
          <a:p>
            <a:pPr eaLnBrk="1"/>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t>18</a:t>
            </a:fld>
            <a:endParaRPr lang="en-US"/>
          </a:p>
        </p:txBody>
      </p:sp>
    </p:spTree>
    <p:extLst>
      <p:ext uri="{BB962C8B-B14F-4D97-AF65-F5344CB8AC3E}">
        <p14:creationId xmlns:p14="http://schemas.microsoft.com/office/powerpoint/2010/main" val="2050127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13.2a Skull of </a:t>
            </a:r>
            <a:r>
              <a:rPr lang="en-US" i="1" dirty="0" smtClean="0">
                <a:latin typeface="Times New Roman"/>
                <a:cs typeface="Times New Roman"/>
              </a:rPr>
              <a:t>Homo erectus</a:t>
            </a:r>
            <a:endParaRPr lang="en-US" i="1" dirty="0">
              <a:latin typeface="Times New Roman"/>
              <a:cs typeface="Times New Roman"/>
            </a:endParaRPr>
          </a:p>
        </p:txBody>
      </p:sp>
    </p:spTree>
    <p:extLst>
      <p:ext uri="{BB962C8B-B14F-4D97-AF65-F5344CB8AC3E}">
        <p14:creationId xmlns:p14="http://schemas.microsoft.com/office/powerpoint/2010/main" val="407864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a typeface="ＭＳ Ｐゴシック" charset="0"/>
                <a:cs typeface="ＭＳ Ｐゴシック" charset="0"/>
              </a:rPr>
              <a:t>Student Misconceptions and Concerns</a:t>
            </a:r>
            <a:endParaRPr lang="en-US" dirty="0" smtClean="0">
              <a:ea typeface="ＭＳ Ｐゴシック" charset="0"/>
              <a:cs typeface="ＭＳ Ｐゴシック" charset="0"/>
            </a:endParaRP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Students might expect that every living organism will leave fossils and that we should be able to find them. Furthermore, they might falsely conclude that the absence of evidence is evidence of absence. Understanding the rare circumstances under which fossils form (the scientific study of fossil formation is referred to as </a:t>
            </a:r>
            <a:r>
              <a:rPr lang="en-US" dirty="0" err="1" smtClean="0">
                <a:ea typeface="ＭＳ Ｐゴシック" charset="0"/>
                <a:cs typeface="ＭＳ Ｐゴシック" charset="0"/>
              </a:rPr>
              <a:t>taphonomy</a:t>
            </a:r>
            <a:r>
              <a:rPr lang="en-US" dirty="0" smtClean="0">
                <a:ea typeface="ＭＳ Ｐゴシック" charset="0"/>
                <a:cs typeface="ＭＳ Ｐゴシック" charset="0"/>
              </a:rPr>
              <a:t>), the geological processes that distort and destroy layers (for example, earthquakes and glaciers), and the long odds against the discovery of fossils helps students understand why the fossil record is limited. </a:t>
            </a: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Students who struggle with the concept of evolution may also bring personal objections to the classroom. Modules 13.2–13.4, on the evidence of evolution, permit a demonstration of the scientific method, in which confidence in our conclusions increases based on multiple, independent lines of evidence. Science requires evidence and cannot rely upon faith or supernatural explanations.</a:t>
            </a: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Students often misunderstand the basic process of evolution and instead express a Lamarckian point of view. Organisms do not evolve structures because of want or need. Instead, evolution is a passive process in which the environment favors certain traits that exist within a population. Adaptations evolve in populations. Organisms do not actively or willingly evolve.</a:t>
            </a: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Students must understand that the environment does the selecting (editing) in natural selection. Species do not evolve because of need. Biological diversity exists, and the environment selects. Evolution is not deliberate; it is reactive. As teachers, we must be careful in how we express evolution to best reflect this process. For example, the statement “Birds evolved wings” may make it sound as if birds did something deliberately, that there might have been a committee with a plan! “Wings evolved in birds” is more accurate, in that something happened to birds through a process. This use of the passive voice in our descriptions of evolution better reflects the nature of evolution.</a:t>
            </a: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Students often think of evolution as a process that improves. But an adaptation in one context might be a handicap in another context. Reptiles are not “better” animals than fish. Neither could survive long in the other’s environment. Instead, the adaptations found in reptiles allow them to survive in a terrestrial environment, as those of fish allow them to survive in an aquatic one.</a:t>
            </a: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Students might become confused by some scientific debates. Evolution can be considered on three levels, sometimes referred to as (a) fact, (b) course, and (c) mechanism: (a) Does evolution occur? (b) Who gave rise to whom? and (c) Is natural selection the only mechanism of evolution that produces adaptations? Students who listen to scientific debates about the course of evolution might think that the fact of evolution is under attack. Doubts about ancestry can be misconstrued as doubts about evolution itself. Make sure students understand these distinctions.</a:t>
            </a:r>
          </a:p>
          <a:p>
            <a:r>
              <a:rPr lang="en-US" b="1" dirty="0" smtClean="0">
                <a:ea typeface="ＭＳ Ｐゴシック" charset="0"/>
                <a:cs typeface="ＭＳ Ｐゴシック" charset="0"/>
              </a:rPr>
              <a:t>Teaching Tips</a:t>
            </a:r>
            <a:endParaRPr lang="en-US" dirty="0" smtClean="0">
              <a:ea typeface="ＭＳ Ｐゴシック" charset="0"/>
              <a:cs typeface="ＭＳ Ｐゴシック" charset="0"/>
            </a:endParaRP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The sequence, but not the absolute age, of layers is revealed by the stratifications in sedimentary rocks. This is like peeling the layers of wallpaper from the walls of a very old house that has been inhabited by many owners. By the sequence, we can tell which layers are older, but not the absolute ages of each layer.</a:t>
            </a: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Beginning college students are likely to have scant or uneven knowledge of the subject of fossils. Describe several ways that a fossil’s age can be determined (for example, radiometric dating, association with other fossils of known age in the same layer, correlation to other strata of known ages). These methods demonstrate the importance of independent lines of evidence and consistency.</a:t>
            </a:r>
          </a:p>
          <a:p>
            <a:r>
              <a:rPr lang="en-US" dirty="0" smtClean="0">
                <a:ea typeface="ＭＳ Ｐゴシック" charset="0"/>
                <a:cs typeface="ＭＳ Ｐゴシック" charset="0"/>
                <a:sym typeface="Symbol" charset="0"/>
              </a:rPr>
              <a:t></a:t>
            </a:r>
            <a:r>
              <a:rPr lang="en-US" dirty="0" smtClean="0">
                <a:ea typeface="ＭＳ Ｐゴシック" charset="0"/>
                <a:cs typeface="ＭＳ Ｐゴシック" charset="0"/>
              </a:rPr>
              <a:t> Any sort of a fossil makes a nice visual aid. Of course, the larger the fossil, the better. Many shops in natural history museums carry large and common fossils that can be purchased for less than $50.00. Crinoid stems from the Midwest or marine shells from Montana can make the point that life and ecosystems change over time.</a:t>
            </a:r>
          </a:p>
          <a:p>
            <a:r>
              <a:rPr lang="en-US" b="1" dirty="0" smtClean="0">
                <a:ea typeface="ＭＳ Ｐゴシック" charset="0"/>
                <a:cs typeface="ＭＳ Ｐゴシック" charset="0"/>
              </a:rPr>
              <a:t>Active Lecture Tips</a:t>
            </a:r>
            <a:endParaRPr lang="en-US" dirty="0" smtClean="0">
              <a:ea typeface="ＭＳ Ｐゴシック" charset="0"/>
              <a:cs typeface="ＭＳ Ｐゴシック" charset="0"/>
            </a:endParaRPr>
          </a:p>
          <a:p>
            <a:r>
              <a:rPr lang="en-US" dirty="0" smtClean="0">
                <a:ea typeface="ＭＳ Ｐゴシック" charset="0"/>
                <a:cs typeface="ＭＳ Ｐゴシック" charset="0"/>
              </a:rPr>
              <a:t>• See the Activity</a:t>
            </a:r>
            <a:r>
              <a:rPr lang="en-US" i="1" dirty="0" smtClean="0">
                <a:ea typeface="ＭＳ Ｐゴシック" charset="0"/>
                <a:cs typeface="ＭＳ Ｐゴシック" charset="0"/>
              </a:rPr>
              <a:t> What Force of Microevolution Is Exemplified? </a:t>
            </a:r>
            <a:r>
              <a:rPr lang="en-US" dirty="0" smtClean="0">
                <a:ea typeface="ＭＳ Ｐゴシック" charset="0"/>
                <a:cs typeface="ＭＳ Ｐゴシック" charset="0"/>
              </a:rPr>
              <a:t>on the Instructor Exchange. Visit the Instructor Exchange in the </a:t>
            </a:r>
            <a:r>
              <a:rPr lang="en-US" dirty="0" err="1" smtClean="0">
                <a:ea typeface="ＭＳ Ｐゴシック" charset="0"/>
                <a:cs typeface="ＭＳ Ｐゴシック" charset="0"/>
              </a:rPr>
              <a:t>MasteringBiology</a:t>
            </a:r>
            <a:r>
              <a:rPr lang="en-US" dirty="0" smtClean="0">
                <a:ea typeface="ＭＳ Ｐゴシック" charset="0"/>
                <a:cs typeface="ＭＳ Ｐゴシック" charset="0"/>
              </a:rPr>
              <a:t> instructor resource area for a description of this activity.</a:t>
            </a:r>
          </a:p>
          <a:p>
            <a:r>
              <a:rPr lang="en-US" dirty="0" smtClean="0">
                <a:ea typeface="ＭＳ Ｐゴシック" charset="0"/>
                <a:cs typeface="ＭＳ Ｐゴシック" charset="0"/>
              </a:rPr>
              <a:t>• See the Activity</a:t>
            </a:r>
            <a:r>
              <a:rPr lang="en-US" i="1" dirty="0" smtClean="0">
                <a:ea typeface="ＭＳ Ｐゴシック" charset="0"/>
                <a:cs typeface="ＭＳ Ｐゴシック" charset="0"/>
              </a:rPr>
              <a:t> What Do My Classmates Think About Evolution? What Do Scientists Believe About Religion? </a:t>
            </a:r>
            <a:r>
              <a:rPr lang="en-US" dirty="0" smtClean="0">
                <a:ea typeface="ＭＳ Ｐゴシック" charset="0"/>
                <a:cs typeface="ＭＳ Ｐゴシック" charset="0"/>
              </a:rPr>
              <a:t>on the Instructor Exchange. Visit the Instructor Exchange in the </a:t>
            </a:r>
            <a:r>
              <a:rPr lang="en-US" dirty="0" err="1" smtClean="0">
                <a:ea typeface="ＭＳ Ｐゴシック" charset="0"/>
                <a:cs typeface="ＭＳ Ｐゴシック" charset="0"/>
              </a:rPr>
              <a:t>MasteringBiology</a:t>
            </a:r>
            <a:r>
              <a:rPr lang="en-US" dirty="0" smtClean="0">
                <a:ea typeface="ＭＳ Ｐゴシック" charset="0"/>
                <a:cs typeface="ＭＳ Ｐゴシック" charset="0"/>
              </a:rPr>
              <a:t> instructor resource area for a description of this activity.</a:t>
            </a:r>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t>20</a:t>
            </a:fld>
            <a:endParaRPr lang="en-US"/>
          </a:p>
        </p:txBody>
      </p:sp>
    </p:spTree>
    <p:extLst>
      <p:ext uri="{BB962C8B-B14F-4D97-AF65-F5344CB8AC3E}">
        <p14:creationId xmlns:p14="http://schemas.microsoft.com/office/powerpoint/2010/main" val="282721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9872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511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smtClean="0"/>
              <a:t>Click to edit Master title style</a:t>
            </a:r>
            <a:endParaRPr lang="en-US" dirty="0"/>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415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Title Slide">
    <p:bg>
      <p:bgPr>
        <a:solidFill>
          <a:srgbClr val="1F89BD"/>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2"/>
          </p:nvPr>
        </p:nvSpPr>
        <p:spPr>
          <a:xfrm>
            <a:off x="425450" y="3065463"/>
            <a:ext cx="8302625" cy="6858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36073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490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56F8DF-AC34-4B50-AE95-10B7E4831465}" type="datetimeFigureOut">
              <a:rPr lang="en-US" smtClean="0"/>
              <a:t>3/6/2017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F8BBCB-F7B8-461E-BAE4-897B6D3AF85B}" type="slidenum">
              <a:rPr lang="en-US" smtClean="0"/>
              <a:t>‹#›</a:t>
            </a:fld>
            <a:endParaRPr lang="en-US"/>
          </a:p>
        </p:txBody>
      </p:sp>
    </p:spTree>
    <p:extLst>
      <p:ext uri="{BB962C8B-B14F-4D97-AF65-F5344CB8AC3E}">
        <p14:creationId xmlns:p14="http://schemas.microsoft.com/office/powerpoint/2010/main" val="843532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15747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8193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E2E03A-6F8D-4D18-8A6E-EE8CF154AB5E}" type="datetimeFigureOut">
              <a:rPr lang="en-US" smtClean="0"/>
              <a:t>3/6/2017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2F9F2A7-936A-4793-89AE-6B4230D51E97}" type="slidenum">
              <a:rPr lang="en-US" smtClean="0"/>
              <a:t>‹#›</a:t>
            </a:fld>
            <a:endParaRPr lang="en-US"/>
          </a:p>
        </p:txBody>
      </p:sp>
    </p:spTree>
    <p:extLst>
      <p:ext uri="{BB962C8B-B14F-4D97-AF65-F5344CB8AC3E}">
        <p14:creationId xmlns:p14="http://schemas.microsoft.com/office/powerpoint/2010/main" val="48337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E2E03A-6F8D-4D18-8A6E-EE8CF154AB5E}" type="datetimeFigureOut">
              <a:rPr lang="en-US" smtClean="0"/>
              <a:t>3/6/2017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2F9F2A7-936A-4793-89AE-6B4230D51E97}" type="slidenum">
              <a:rPr lang="en-US" smtClean="0"/>
              <a:t>‹#›</a:t>
            </a:fld>
            <a:endParaRPr lang="en-US"/>
          </a:p>
        </p:txBody>
      </p:sp>
    </p:spTree>
    <p:extLst>
      <p:ext uri="{BB962C8B-B14F-4D97-AF65-F5344CB8AC3E}">
        <p14:creationId xmlns:p14="http://schemas.microsoft.com/office/powerpoint/2010/main" val="77485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4E2E03A-6F8D-4D18-8A6E-EE8CF154AB5E}" type="datetimeFigureOut">
              <a:rPr lang="en-US" smtClean="0"/>
              <a:t>3/6/2017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2F9F2A7-936A-4793-89AE-6B4230D51E97}" type="slidenum">
              <a:rPr lang="en-US" smtClean="0"/>
              <a:t>‹#›</a:t>
            </a:fld>
            <a:endParaRPr lang="en-US"/>
          </a:p>
        </p:txBody>
      </p:sp>
    </p:spTree>
    <p:extLst>
      <p:ext uri="{BB962C8B-B14F-4D97-AF65-F5344CB8AC3E}">
        <p14:creationId xmlns:p14="http://schemas.microsoft.com/office/powerpoint/2010/main" val="3285688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8047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0775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F89B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sz="1800" dirty="0" smtClean="0">
                <a:latin typeface="+mn-lt"/>
                <a:ea typeface="Arial" charset="0"/>
                <a:cs typeface="Arial" charset="0"/>
              </a:rPr>
              <a:t>PowerPoint Lectures</a:t>
            </a:r>
          </a:p>
          <a:p>
            <a:pPr eaLnBrk="0" hangingPunct="0">
              <a:defRPr/>
            </a:pPr>
            <a:r>
              <a:rPr lang="en-US" sz="2200" b="1" i="1" dirty="0" smtClean="0">
                <a:latin typeface="+mn-lt"/>
                <a:ea typeface="Arial" charset="0"/>
                <a:cs typeface="Arial" charset="0"/>
              </a:rPr>
              <a:t>Campbell Biology: Concepts &amp; Connections, </a:t>
            </a:r>
            <a:r>
              <a:rPr lang="en-US" sz="1800" b="1" i="1" dirty="0" smtClean="0">
                <a:latin typeface="+mn-lt"/>
                <a:ea typeface="Arial" charset="0"/>
                <a:cs typeface="Arial" charset="0"/>
              </a:rPr>
              <a:t>Eighth Edition</a:t>
            </a:r>
          </a:p>
          <a:p>
            <a:pPr eaLnBrk="0" hangingPunct="0">
              <a:defRPr/>
            </a:pPr>
            <a:r>
              <a:rPr lang="en-US" sz="1400" b="0" i="0" cap="all" baseline="0" dirty="0" smtClean="0">
                <a:latin typeface="+mn-lt"/>
                <a:ea typeface="Arial" charset="0"/>
                <a:cs typeface="Arial" charset="0"/>
              </a:rPr>
              <a:t>Reece</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Taylor</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 </a:t>
            </a:r>
            <a:r>
              <a:rPr lang="en-US" sz="1400" b="0" i="0" cap="all" baseline="0" dirty="0" smtClean="0">
                <a:latin typeface="+mn-lt"/>
                <a:ea typeface="Arial" charset="0"/>
                <a:cs typeface="Arial" charset="0"/>
              </a:rPr>
              <a:t>Simon</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Dickey</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cap="all" baseline="0" dirty="0" smtClean="0">
                <a:latin typeface="Arial" panose="020B0604020202020204" pitchFamily="34" charset="0"/>
                <a:ea typeface="Arial" charset="0"/>
                <a:cs typeface="Arial" panose="020B0604020202020204" pitchFamily="34" charset="0"/>
                <a:sym typeface="Symbol" panose="05050102010706020507" pitchFamily="18" charset="2"/>
              </a:rPr>
              <a:t>Hogan</a:t>
            </a:r>
            <a:endParaRPr lang="en-US" sz="1400" b="0" i="0" cap="all" baseline="0" dirty="0">
              <a:latin typeface="+mn-lt"/>
            </a:endParaRPr>
          </a:p>
        </p:txBody>
      </p:sp>
      <p:sp>
        <p:nvSpPr>
          <p:cNvPr id="12" name="TextBox 11"/>
          <p:cNvSpPr txBox="1"/>
          <p:nvPr/>
        </p:nvSpPr>
        <p:spPr>
          <a:xfrm>
            <a:off x="67733" y="3878298"/>
            <a:ext cx="3366126" cy="830997"/>
          </a:xfrm>
          <a:prstGeom prst="rect">
            <a:avLst/>
          </a:prstGeom>
          <a:noFill/>
        </p:spPr>
        <p:txBody>
          <a:bodyPr wrap="none" rtlCol="0">
            <a:spAutoFit/>
          </a:bodyPr>
          <a:lstStyle/>
          <a:p>
            <a:r>
              <a:rPr lang="en-US" sz="4800" b="1" dirty="0" smtClean="0">
                <a:solidFill>
                  <a:srgbClr val="F2C552"/>
                </a:solidFill>
                <a:effectLst>
                  <a:outerShdw blurRad="50800" dist="38100" dir="8100000" algn="tr" rotWithShape="0">
                    <a:prstClr val="black">
                      <a:alpha val="40000"/>
                    </a:prstClr>
                  </a:outerShdw>
                </a:effectLst>
              </a:rPr>
              <a:t>Chapter 13 </a:t>
            </a:r>
            <a:endParaRPr lang="en-US" sz="4800" b="1" dirty="0">
              <a:solidFill>
                <a:srgbClr val="F2C552"/>
              </a:solidFill>
              <a:effectLst>
                <a:outerShdw blurRad="50800" dist="38100" dir="8100000" algn="tr" rotWithShape="0">
                  <a:prstClr val="black">
                    <a:alpha val="40000"/>
                  </a:prstClr>
                </a:outerShdw>
              </a:effectLst>
            </a:endParaRPr>
          </a:p>
        </p:txBody>
      </p:sp>
      <p:sp>
        <p:nvSpPr>
          <p:cNvPr id="13" name="TextBox 12"/>
          <p:cNvSpPr txBox="1"/>
          <p:nvPr/>
        </p:nvSpPr>
        <p:spPr>
          <a:xfrm>
            <a:off x="6392312" y="6434998"/>
            <a:ext cx="2650084" cy="307777"/>
          </a:xfrm>
          <a:prstGeom prst="rect">
            <a:avLst/>
          </a:prstGeom>
          <a:noFill/>
        </p:spPr>
        <p:txBody>
          <a:bodyPr wrap="non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latin typeface="+mj-lt"/>
                <a:ea typeface="Arial" charset="0"/>
                <a:cs typeface="Arial" charset="0"/>
              </a:rPr>
              <a:t>Lecture by Edward J. </a:t>
            </a:r>
            <a:r>
              <a:rPr lang="en-US" sz="1400" b="1" dirty="0" err="1" smtClean="0">
                <a:latin typeface="+mj-lt"/>
                <a:ea typeface="Arial" charset="0"/>
                <a:cs typeface="Arial" charset="0"/>
              </a:rPr>
              <a:t>Zalisko</a:t>
            </a:r>
            <a:endParaRPr lang="en-US" sz="1400" b="1" dirty="0" smtClean="0">
              <a:latin typeface="+mj-lt"/>
              <a:ea typeface="Arial" charset="0"/>
              <a:cs typeface="Arial" charset="0"/>
            </a:endParaRPr>
          </a:p>
        </p:txBody>
      </p:sp>
      <p:sp>
        <p:nvSpPr>
          <p:cNvPr id="14" name="TextBox 13"/>
          <p:cNvSpPr txBox="1"/>
          <p:nvPr/>
        </p:nvSpPr>
        <p:spPr>
          <a:xfrm>
            <a:off x="67733" y="4606307"/>
            <a:ext cx="4652348" cy="553998"/>
          </a:xfrm>
          <a:prstGeom prst="rect">
            <a:avLst/>
          </a:prstGeom>
          <a:noFill/>
        </p:spPr>
        <p:txBody>
          <a:bodyPr wrap="none" rtlCol="0">
            <a:spAutoFit/>
          </a:bodyPr>
          <a:lstStyle/>
          <a:p>
            <a:pPr algn="l"/>
            <a:r>
              <a:rPr lang="en-US" sz="3000" b="1" dirty="0" smtClean="0">
                <a:solidFill>
                  <a:srgbClr val="F2C552"/>
                </a:solidFill>
                <a:effectLst>
                  <a:outerShdw blurRad="50800" dist="38100" dir="8100000" algn="tr" rotWithShape="0">
                    <a:prstClr val="black">
                      <a:alpha val="40000"/>
                    </a:prstClr>
                  </a:outerShdw>
                </a:effectLst>
              </a:rPr>
              <a:t>How</a:t>
            </a:r>
            <a:r>
              <a:rPr lang="en-US" sz="3000" b="1" baseline="0" dirty="0" smtClean="0">
                <a:solidFill>
                  <a:srgbClr val="F2C552"/>
                </a:solidFill>
                <a:effectLst>
                  <a:outerShdw blurRad="50800" dist="38100" dir="8100000" algn="tr" rotWithShape="0">
                    <a:prstClr val="black">
                      <a:alpha val="40000"/>
                    </a:prstClr>
                  </a:outerShdw>
                </a:effectLst>
              </a:rPr>
              <a:t> Populations Evolve</a:t>
            </a:r>
            <a:endParaRPr lang="en-US" sz="3000" b="1" dirty="0">
              <a:solidFill>
                <a:srgbClr val="F2C552"/>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42865842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842291874"/>
      </p:ext>
    </p:extLst>
  </p:cSld>
  <p:clrMap bg1="lt1" tx1="dk1" bg2="lt2" tx2="dk2" accent1="accent1" accent2="accent2" accent3="accent3" accent4="accent4" accent5="accent5" accent6="accent6" hlink="hlink" folHlink="folHlink"/>
  <p:sldLayoutIdLst>
    <p:sldLayoutId id="214748367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295935651"/>
      </p:ext>
    </p:extLst>
  </p:cSld>
  <p:clrMap bg1="lt1" tx1="dk1" bg2="lt2" tx2="dk2" accent1="accent1" accent2="accent2" accent3="accent3" accent4="accent4" accent5="accent5" accent6="accent6" hlink="hlink" folHlink="folHlink"/>
  <p:sldLayoutIdLst>
    <p:sldLayoutId id="214748367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529803875"/>
      </p:ext>
    </p:extLst>
  </p:cSld>
  <p:clrMap bg1="lt1" tx1="dk1" bg2="lt2" tx2="dk2" accent1="accent1" accent2="accent2" accent3="accent3" accent4="accent4" accent5="accent5" accent6="accent6" hlink="hlink" folHlink="folHlink"/>
  <p:sldLayoutIdLst>
    <p:sldLayoutId id="2147483683" r:id="rId1"/>
    <p:sldLayoutId id="2147483776"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1299001749"/>
      </p:ext>
    </p:extLst>
  </p:cSld>
  <p:clrMap bg1="lt1" tx1="dk1" bg2="lt2" tx2="dk2" accent1="accent1" accent2="accent2" accent3="accent3" accent4="accent4" accent5="accent5" accent6="accent6" hlink="hlink" folHlink="folHlink"/>
  <p:sldLayoutIdLst>
    <p:sldLayoutId id="2147483777" r:id="rId1"/>
    <p:sldLayoutId id="2147483778"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294692821"/>
      </p:ext>
    </p:extLst>
  </p:cSld>
  <p:clrMap bg1="lt1" tx1="dk1" bg2="lt2" tx2="dk2" accent1="accent1" accent2="accent2" accent3="accent3" accent4="accent4" accent5="accent5" accent6="accent6" hlink="hlink" folHlink="folHlink"/>
  <p:sldLayoutIdLst>
    <p:sldLayoutId id="214748368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618473265"/>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ChangeArrowheads="1"/>
          </p:cNvSpPr>
          <p:nvPr/>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rPr>
              <a:t>© </a:t>
            </a:r>
            <a:r>
              <a:rPr lang="en-US" sz="900" b="0" dirty="0" smtClean="0">
                <a:solidFill>
                  <a:srgbClr val="000000"/>
                </a:solidFill>
                <a:latin typeface="Arial" charset="0"/>
              </a:rPr>
              <a:t>2015 </a:t>
            </a:r>
            <a:r>
              <a:rPr lang="en-US" sz="900" b="0" dirty="0">
                <a:solidFill>
                  <a:srgbClr val="000000"/>
                </a:solidFill>
                <a:latin typeface="Arial" charset="0"/>
              </a:rPr>
              <a:t>Pearson Education, Inc.</a:t>
            </a:r>
          </a:p>
        </p:txBody>
      </p:sp>
    </p:spTree>
    <p:extLst>
      <p:ext uri="{BB962C8B-B14F-4D97-AF65-F5344CB8AC3E}">
        <p14:creationId xmlns:p14="http://schemas.microsoft.com/office/powerpoint/2010/main" val="258332382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Lst>
  <p:hf sldNum="0"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4HBdxDBqfHc"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youtube.com/watch?v=XKnqj3YFXU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665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Scientists Before Darwin </a:t>
            </a:r>
            <a:endParaRPr lang="en-US" dirty="0"/>
          </a:p>
        </p:txBody>
      </p:sp>
      <p:sp>
        <p:nvSpPr>
          <p:cNvPr id="3" name="Content Placeholder 2"/>
          <p:cNvSpPr>
            <a:spLocks noGrp="1"/>
          </p:cNvSpPr>
          <p:nvPr>
            <p:ph idx="1"/>
          </p:nvPr>
        </p:nvSpPr>
        <p:spPr>
          <a:xfrm>
            <a:off x="457200" y="1600200"/>
            <a:ext cx="8305800" cy="4876800"/>
          </a:xfrm>
        </p:spPr>
        <p:txBody>
          <a:bodyPr>
            <a:normAutofit fontScale="92500"/>
          </a:bodyPr>
          <a:lstStyle/>
          <a:p>
            <a:r>
              <a:rPr lang="en-US" b="1" dirty="0" smtClean="0"/>
              <a:t>Lucretius</a:t>
            </a:r>
            <a:r>
              <a:rPr lang="en-US" dirty="0" smtClean="0"/>
              <a:t> (2000 years ago)– Roman philosopher that 1</a:t>
            </a:r>
            <a:r>
              <a:rPr lang="en-US" baseline="30000" dirty="0" smtClean="0"/>
              <a:t>st</a:t>
            </a:r>
            <a:r>
              <a:rPr lang="en-US" dirty="0" smtClean="0"/>
              <a:t> proposed the idea that life evolves</a:t>
            </a:r>
          </a:p>
          <a:p>
            <a:endParaRPr lang="en-US" dirty="0"/>
          </a:p>
          <a:p>
            <a:r>
              <a:rPr lang="en-US" b="1" dirty="0" smtClean="0"/>
              <a:t>Jean Baptiste Lamarck </a:t>
            </a:r>
            <a:r>
              <a:rPr lang="en-US" dirty="0" smtClean="0"/>
              <a:t>(1809) –Changes in species linked to “Physical Conditions of Life”</a:t>
            </a:r>
          </a:p>
          <a:p>
            <a:pPr lvl="1"/>
            <a:endParaRPr lang="en-US" dirty="0" smtClean="0"/>
          </a:p>
          <a:p>
            <a:pPr lvl="1"/>
            <a:r>
              <a:rPr lang="en-US" dirty="0" smtClean="0"/>
              <a:t>Believed that over the lifetime of an individual, physical features increase in size because of use or disuse </a:t>
            </a:r>
          </a:p>
          <a:p>
            <a:pPr lvl="2"/>
            <a:r>
              <a:rPr lang="en-US" dirty="0" smtClean="0"/>
              <a:t>These changes then passed to offspring </a:t>
            </a:r>
          </a:p>
          <a:p>
            <a:pPr lvl="2"/>
            <a:endParaRPr lang="en-US" dirty="0" smtClean="0"/>
          </a:p>
          <a:p>
            <a:endParaRPr lang="en-US" dirty="0"/>
          </a:p>
          <a:p>
            <a:endParaRPr lang="en-US" dirty="0"/>
          </a:p>
        </p:txBody>
      </p:sp>
    </p:spTree>
    <p:extLst>
      <p:ext uri="{BB962C8B-B14F-4D97-AF65-F5344CB8AC3E}">
        <p14:creationId xmlns:p14="http://schemas.microsoft.com/office/powerpoint/2010/main" val="4219782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485" y="270765"/>
            <a:ext cx="7924800" cy="567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28885" y="6342521"/>
            <a:ext cx="4572000" cy="369332"/>
          </a:xfrm>
          <a:prstGeom prst="rect">
            <a:avLst/>
          </a:prstGeom>
        </p:spPr>
        <p:txBody>
          <a:bodyPr>
            <a:spAutoFit/>
          </a:bodyPr>
          <a:lstStyle/>
          <a:p>
            <a:r>
              <a:rPr lang="en-US" dirty="0" smtClean="0">
                <a:hlinkClick r:id="rId3"/>
              </a:rPr>
              <a:t>Lamarck </a:t>
            </a:r>
            <a:endParaRPr lang="en-US" dirty="0"/>
          </a:p>
        </p:txBody>
      </p:sp>
    </p:spTree>
    <p:extLst>
      <p:ext uri="{BB962C8B-B14F-4D97-AF65-F5344CB8AC3E}">
        <p14:creationId xmlns:p14="http://schemas.microsoft.com/office/powerpoint/2010/main" val="1206246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3936" y="4724400"/>
            <a:ext cx="2667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Darwin’s Observations </a:t>
            </a:r>
            <a:endParaRPr lang="en-US" dirty="0"/>
          </a:p>
        </p:txBody>
      </p:sp>
      <p:sp>
        <p:nvSpPr>
          <p:cNvPr id="3" name="Content Placeholder 2"/>
          <p:cNvSpPr>
            <a:spLocks noGrp="1"/>
          </p:cNvSpPr>
          <p:nvPr>
            <p:ph idx="1"/>
          </p:nvPr>
        </p:nvSpPr>
        <p:spPr>
          <a:xfrm>
            <a:off x="71718" y="977153"/>
            <a:ext cx="8610600" cy="4800600"/>
          </a:xfrm>
        </p:spPr>
        <p:txBody>
          <a:bodyPr>
            <a:normAutofit/>
          </a:bodyPr>
          <a:lstStyle/>
          <a:p>
            <a:r>
              <a:rPr lang="en-US" dirty="0" smtClean="0"/>
              <a:t>Read Charles </a:t>
            </a:r>
            <a:r>
              <a:rPr lang="en-US" b="1" dirty="0" smtClean="0"/>
              <a:t>Lyell’s</a:t>
            </a:r>
            <a:r>
              <a:rPr lang="en-US" dirty="0" smtClean="0"/>
              <a:t> book “</a:t>
            </a:r>
            <a:r>
              <a:rPr lang="en-US" i="1" dirty="0" smtClean="0"/>
              <a:t>Principles of Geology</a:t>
            </a:r>
            <a:r>
              <a:rPr lang="en-US" dirty="0" smtClean="0"/>
              <a:t>”</a:t>
            </a:r>
          </a:p>
          <a:p>
            <a:pPr lvl="1"/>
            <a:endParaRPr lang="en-US" dirty="0" smtClean="0"/>
          </a:p>
          <a:p>
            <a:pPr lvl="1"/>
            <a:r>
              <a:rPr lang="en-US" dirty="0" smtClean="0"/>
              <a:t>Lyell proposed that the surface of the earth changed slowly over time</a:t>
            </a:r>
          </a:p>
          <a:p>
            <a:pPr lvl="1"/>
            <a:endParaRPr lang="en-US" dirty="0" smtClean="0"/>
          </a:p>
          <a:p>
            <a:pPr lvl="1"/>
            <a:r>
              <a:rPr lang="en-US" dirty="0" smtClean="0"/>
              <a:t>In South America Darwin found fossils of extinct armadillos </a:t>
            </a:r>
          </a:p>
          <a:p>
            <a:pPr lvl="2"/>
            <a:r>
              <a:rPr lang="en-US" dirty="0" smtClean="0"/>
              <a:t>These fossilized animals closely </a:t>
            </a:r>
          </a:p>
          <a:p>
            <a:pPr marL="914400" lvl="2" indent="0">
              <a:buNone/>
            </a:pPr>
            <a:r>
              <a:rPr lang="en-US" dirty="0" smtClean="0"/>
              <a:t>resembled the armadillos living </a:t>
            </a:r>
          </a:p>
          <a:p>
            <a:pPr marL="914400" lvl="2" indent="0">
              <a:buNone/>
            </a:pPr>
            <a:r>
              <a:rPr lang="en-US" dirty="0" smtClean="0"/>
              <a:t>in the area </a:t>
            </a:r>
            <a:endParaRPr lang="en-US" dirty="0"/>
          </a:p>
        </p:txBody>
      </p:sp>
      <p:sp>
        <p:nvSpPr>
          <p:cNvPr id="4" name="Rectangle 3"/>
          <p:cNvSpPr/>
          <p:nvPr/>
        </p:nvSpPr>
        <p:spPr>
          <a:xfrm>
            <a:off x="681827" y="5515570"/>
            <a:ext cx="4572000" cy="923330"/>
          </a:xfrm>
          <a:prstGeom prst="rect">
            <a:avLst/>
          </a:prstGeom>
        </p:spPr>
        <p:txBody>
          <a:bodyPr>
            <a:spAutoFit/>
          </a:bodyPr>
          <a:lstStyle/>
          <a:p>
            <a:r>
              <a:rPr lang="en-US" b="1" dirty="0">
                <a:solidFill>
                  <a:srgbClr val="FF0000"/>
                </a:solidFill>
              </a:rPr>
              <a:t>present-day species are the descendants of ancient ancestors that they still resemble in some </a:t>
            </a:r>
            <a:r>
              <a:rPr lang="en-US" b="1" dirty="0" smtClean="0">
                <a:solidFill>
                  <a:srgbClr val="FF0000"/>
                </a:solidFill>
              </a:rPr>
              <a:t>ways</a:t>
            </a:r>
            <a:endParaRPr lang="en-US" b="1" dirty="0">
              <a:solidFill>
                <a:srgbClr val="FF0000"/>
              </a:solidFill>
            </a:endParaRPr>
          </a:p>
        </p:txBody>
      </p:sp>
    </p:spTree>
    <p:extLst>
      <p:ext uri="{BB962C8B-B14F-4D97-AF65-F5344CB8AC3E}">
        <p14:creationId xmlns:p14="http://schemas.microsoft.com/office/powerpoint/2010/main" val="1832729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13.1 A sea voyage helped Darwin frame his theory of evolution</a:t>
            </a:r>
            <a:endParaRPr lang="en-US" dirty="0"/>
          </a:p>
        </p:txBody>
      </p:sp>
      <p:sp>
        <p:nvSpPr>
          <p:cNvPr id="3" name="Content Placeholder 2"/>
          <p:cNvSpPr>
            <a:spLocks noGrp="1"/>
          </p:cNvSpPr>
          <p:nvPr>
            <p:ph idx="1"/>
          </p:nvPr>
        </p:nvSpPr>
        <p:spPr>
          <a:xfrm>
            <a:off x="244256" y="1298275"/>
            <a:ext cx="8475133" cy="4758267"/>
          </a:xfrm>
        </p:spPr>
        <p:txBody>
          <a:bodyPr/>
          <a:lstStyle/>
          <a:p>
            <a:r>
              <a:rPr lang="en-US" b="1" dirty="0" smtClean="0"/>
              <a:t>Adaptations</a:t>
            </a:r>
          </a:p>
          <a:p>
            <a:pPr lvl="1"/>
            <a:r>
              <a:rPr lang="en-US" dirty="0" smtClean="0"/>
              <a:t>Diverse modifications (inherited characters) that enhance an organism’s ability to survive and reproduce in a particular environment</a:t>
            </a:r>
          </a:p>
          <a:p>
            <a:pPr marL="457200" lvl="1" indent="0">
              <a:buNone/>
            </a:pPr>
            <a:endParaRPr lang="en-US" dirty="0"/>
          </a:p>
          <a:p>
            <a:pPr marL="457200" lvl="1" indent="0" algn="ctr">
              <a:buNone/>
            </a:pPr>
            <a:r>
              <a:rPr lang="en-US" dirty="0" smtClean="0">
                <a:solidFill>
                  <a:srgbClr val="FF0000"/>
                </a:solidFill>
              </a:rPr>
              <a:t>1. Inherited </a:t>
            </a:r>
            <a:r>
              <a:rPr lang="en-US" dirty="0" smtClean="0">
                <a:solidFill>
                  <a:srgbClr val="FF0000"/>
                </a:solidFill>
              </a:rPr>
              <a:t>variations exist within genes of every population/species </a:t>
            </a:r>
          </a:p>
          <a:p>
            <a:pPr marL="457200" lvl="1" indent="0" algn="ctr">
              <a:buNone/>
            </a:pPr>
            <a:r>
              <a:rPr lang="en-US" sz="2000" dirty="0"/>
              <a:t>Result of random mutation and translation errors</a:t>
            </a:r>
            <a:endParaRPr lang="en-US" sz="2000" dirty="0" smtClean="0"/>
          </a:p>
          <a:p>
            <a:endParaRPr lang="en-US" dirty="0"/>
          </a:p>
          <a:p>
            <a:r>
              <a:rPr lang="en-US" b="1" dirty="0"/>
              <a:t>An inherited trait that has become common in a population because the trait provides a selective advantage </a:t>
            </a:r>
          </a:p>
          <a:p>
            <a:endParaRPr lang="en-US" dirty="0"/>
          </a:p>
        </p:txBody>
      </p:sp>
    </p:spTree>
    <p:extLst>
      <p:ext uri="{BB962C8B-B14F-4D97-AF65-F5344CB8AC3E}">
        <p14:creationId xmlns:p14="http://schemas.microsoft.com/office/powerpoint/2010/main" val="1766677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62000"/>
            <a:ext cx="656643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533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61336"/>
            <a:ext cx="6514344" cy="490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742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13.1 A sea voyage helped Darwin frame his theory of evolution</a:t>
            </a:r>
            <a:endParaRPr lang="en-US" dirty="0"/>
          </a:p>
        </p:txBody>
      </p:sp>
      <p:sp>
        <p:nvSpPr>
          <p:cNvPr id="3" name="Content Placeholder 2"/>
          <p:cNvSpPr>
            <a:spLocks noGrp="1"/>
          </p:cNvSpPr>
          <p:nvPr>
            <p:ph idx="1"/>
          </p:nvPr>
        </p:nvSpPr>
        <p:spPr>
          <a:xfrm>
            <a:off x="77638" y="1600200"/>
            <a:ext cx="8962845" cy="4758267"/>
          </a:xfrm>
        </p:spPr>
        <p:txBody>
          <a:bodyPr/>
          <a:lstStyle/>
          <a:p>
            <a:r>
              <a:rPr lang="en-US" dirty="0" smtClean="0"/>
              <a:t>Consequently, scientists regard Darwin’s concept of </a:t>
            </a:r>
            <a:r>
              <a:rPr lang="en-US" b="1" dirty="0" smtClean="0"/>
              <a:t>evolution by means of natural selection </a:t>
            </a:r>
            <a:r>
              <a:rPr lang="en-US" dirty="0" smtClean="0"/>
              <a:t>as a </a:t>
            </a:r>
            <a:r>
              <a:rPr lang="en-US" b="1" dirty="0" smtClean="0"/>
              <a:t>theory</a:t>
            </a:r>
          </a:p>
          <a:p>
            <a:endParaRPr lang="en-US" b="1" dirty="0"/>
          </a:p>
          <a:p>
            <a:pPr marL="0" indent="0" algn="ctr">
              <a:buNone/>
            </a:pPr>
            <a:r>
              <a:rPr lang="en-US" dirty="0" smtClean="0">
                <a:solidFill>
                  <a:srgbClr val="FF0000"/>
                </a:solidFill>
              </a:rPr>
              <a:t>2. In </a:t>
            </a:r>
            <a:r>
              <a:rPr lang="en-US" dirty="0" smtClean="0">
                <a:solidFill>
                  <a:srgbClr val="FF0000"/>
                </a:solidFill>
              </a:rPr>
              <a:t>a particular environment some individuals of a population or species are better suited to survive (variation) and have more offspring (Natural Selection)</a:t>
            </a:r>
          </a:p>
          <a:p>
            <a:pPr marL="0" indent="0" algn="ctr">
              <a:buNone/>
            </a:pPr>
            <a:r>
              <a:rPr lang="en-US" sz="2400" dirty="0" smtClean="0"/>
              <a:t>Those able to survive will reproduce </a:t>
            </a:r>
          </a:p>
        </p:txBody>
      </p:sp>
    </p:spTree>
    <p:extLst>
      <p:ext uri="{BB962C8B-B14F-4D97-AF65-F5344CB8AC3E}">
        <p14:creationId xmlns:p14="http://schemas.microsoft.com/office/powerpoint/2010/main" val="651026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13.1 A sea voyage helped Darwin frame his theory of evolution</a:t>
            </a:r>
            <a:endParaRPr lang="en-US" dirty="0"/>
          </a:p>
        </p:txBody>
      </p:sp>
      <p:sp>
        <p:nvSpPr>
          <p:cNvPr id="3" name="Content Placeholder 2"/>
          <p:cNvSpPr>
            <a:spLocks noGrp="1"/>
          </p:cNvSpPr>
          <p:nvPr>
            <p:ph idx="1"/>
          </p:nvPr>
        </p:nvSpPr>
        <p:spPr/>
        <p:txBody>
          <a:bodyPr/>
          <a:lstStyle/>
          <a:p>
            <a:pPr marL="0" indent="0">
              <a:buNone/>
            </a:pPr>
            <a:r>
              <a:rPr lang="en-US" b="1" dirty="0" smtClean="0"/>
              <a:t>Evolution</a:t>
            </a:r>
            <a:endParaRPr lang="en-US" dirty="0"/>
          </a:p>
          <a:p>
            <a:pPr lvl="1"/>
            <a:r>
              <a:rPr lang="en-US" dirty="0" smtClean="0"/>
              <a:t> the idea that living species are descendants of ancestral species that were different from present-day ones and that natural selection is the mechanism for evolutionary change</a:t>
            </a:r>
            <a:endParaRPr lang="en-US" dirty="0"/>
          </a:p>
          <a:p>
            <a:pPr lvl="1"/>
            <a:endParaRPr lang="en-US" dirty="0" smtClean="0"/>
          </a:p>
          <a:p>
            <a:pPr marL="0" indent="0" algn="ctr">
              <a:buNone/>
            </a:pPr>
            <a:r>
              <a:rPr lang="en-US" dirty="0" smtClean="0">
                <a:solidFill>
                  <a:srgbClr val="FF0000"/>
                </a:solidFill>
              </a:rPr>
              <a:t>3. Over </a:t>
            </a:r>
            <a:r>
              <a:rPr lang="en-US" dirty="0" smtClean="0">
                <a:solidFill>
                  <a:srgbClr val="FF0000"/>
                </a:solidFill>
              </a:rPr>
              <a:t>time, the traits that make certain individuals of a population able to survive and reproduce tend to spread in that population </a:t>
            </a:r>
            <a:endParaRPr lang="en-US" dirty="0">
              <a:solidFill>
                <a:srgbClr val="FF0000"/>
              </a:solidFill>
            </a:endParaRPr>
          </a:p>
          <a:p>
            <a:pPr marL="0" indent="0" algn="ctr">
              <a:buNone/>
            </a:pPr>
            <a:r>
              <a:rPr lang="en-US" sz="2400" dirty="0" smtClean="0"/>
              <a:t>Favorable Traits </a:t>
            </a:r>
            <a:endParaRPr lang="en-US" sz="2400" dirty="0"/>
          </a:p>
          <a:p>
            <a:pPr marL="457200" lvl="1" indent="0">
              <a:buNone/>
            </a:pPr>
            <a:endParaRPr lang="en-US" dirty="0"/>
          </a:p>
        </p:txBody>
      </p:sp>
    </p:spTree>
    <p:extLst>
      <p:ext uri="{BB962C8B-B14F-4D97-AF65-F5344CB8AC3E}">
        <p14:creationId xmlns:p14="http://schemas.microsoft.com/office/powerpoint/2010/main" val="3572169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13.2 The study of fossils provides strong evidence for evolution</a:t>
            </a:r>
            <a:endParaRPr lang="en-US" dirty="0"/>
          </a:p>
        </p:txBody>
      </p:sp>
      <p:sp>
        <p:nvSpPr>
          <p:cNvPr id="3" name="Content Placeholder 2"/>
          <p:cNvSpPr>
            <a:spLocks noGrp="1"/>
          </p:cNvSpPr>
          <p:nvPr>
            <p:ph idx="1"/>
          </p:nvPr>
        </p:nvSpPr>
        <p:spPr>
          <a:xfrm>
            <a:off x="313266" y="1281022"/>
            <a:ext cx="8475133" cy="4758267"/>
          </a:xfrm>
        </p:spPr>
        <p:txBody>
          <a:bodyPr/>
          <a:lstStyle/>
          <a:p>
            <a:r>
              <a:rPr lang="en-US" sz="2400" b="1" dirty="0" smtClean="0"/>
              <a:t>Fossils</a:t>
            </a:r>
          </a:p>
          <a:p>
            <a:pPr lvl="1"/>
            <a:r>
              <a:rPr lang="en-US" sz="2400" dirty="0" smtClean="0"/>
              <a:t>are the imprints or remains of organisms that lived in the past</a:t>
            </a:r>
          </a:p>
          <a:p>
            <a:pPr marL="457200" lvl="1" indent="0">
              <a:buNone/>
            </a:pPr>
            <a:endParaRPr lang="en-US" sz="2400" dirty="0" smtClean="0"/>
          </a:p>
          <a:p>
            <a:pPr lvl="1"/>
            <a:r>
              <a:rPr lang="en-US" sz="2400" dirty="0" smtClean="0"/>
              <a:t>document differences between past and present organisms</a:t>
            </a:r>
          </a:p>
          <a:p>
            <a:pPr lvl="1"/>
            <a:endParaRPr lang="en-US" sz="2400" dirty="0" smtClean="0"/>
          </a:p>
          <a:p>
            <a:pPr lvl="1"/>
            <a:r>
              <a:rPr lang="en-US" sz="2400" dirty="0" smtClean="0"/>
              <a:t>reveal that many species have become extinct</a:t>
            </a:r>
          </a:p>
          <a:p>
            <a:pPr marL="0" indent="0" algn="ctr">
              <a:buNone/>
            </a:pPr>
            <a:endParaRPr lang="en-US" sz="2400" dirty="0" smtClean="0">
              <a:solidFill>
                <a:srgbClr val="FF0000"/>
              </a:solidFill>
            </a:endParaRPr>
          </a:p>
          <a:p>
            <a:pPr marL="0" indent="0" algn="ctr">
              <a:buNone/>
            </a:pPr>
            <a:r>
              <a:rPr lang="en-US" sz="2400" dirty="0" smtClean="0">
                <a:solidFill>
                  <a:srgbClr val="FF0000"/>
                </a:solidFill>
              </a:rPr>
              <a:t>4. Overwhelming </a:t>
            </a:r>
            <a:r>
              <a:rPr lang="en-US" sz="2400" dirty="0" smtClean="0">
                <a:solidFill>
                  <a:srgbClr val="FF0000"/>
                </a:solidFill>
              </a:rPr>
              <a:t>evidence from Fossils and many other sources that living species evolved from organisms that are extinct </a:t>
            </a:r>
            <a:endParaRPr lang="en-US" sz="2400" dirty="0">
              <a:solidFill>
                <a:srgbClr val="FF0000"/>
              </a:solidFill>
            </a:endParaRPr>
          </a:p>
          <a:p>
            <a:pPr marL="0" indent="0" algn="ctr">
              <a:buNone/>
            </a:pPr>
            <a:r>
              <a:rPr lang="en-US" sz="2000" dirty="0" smtClean="0"/>
              <a:t>Ancestors</a:t>
            </a:r>
            <a:endParaRPr lang="en-US" sz="2000" dirty="0"/>
          </a:p>
          <a:p>
            <a:pPr lvl="1"/>
            <a:endParaRPr lang="en-US" dirty="0" smtClean="0"/>
          </a:p>
        </p:txBody>
      </p:sp>
    </p:spTree>
    <p:extLst>
      <p:ext uri="{BB962C8B-B14F-4D97-AF65-F5344CB8AC3E}">
        <p14:creationId xmlns:p14="http://schemas.microsoft.com/office/powerpoint/2010/main" val="1390512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_02aHomoErectusSkull-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1448" y="1868424"/>
            <a:ext cx="4261104" cy="3121152"/>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13.2a</a:t>
            </a:r>
            <a:endParaRPr lang="en-US" sz="1200" dirty="0">
              <a:latin typeface="Arial" charset="0"/>
            </a:endParaRPr>
          </a:p>
        </p:txBody>
      </p:sp>
      <p:sp>
        <p:nvSpPr>
          <p:cNvPr id="3" name="Rectangle 2"/>
          <p:cNvSpPr/>
          <p:nvPr/>
        </p:nvSpPr>
        <p:spPr>
          <a:xfrm>
            <a:off x="439271" y="668095"/>
            <a:ext cx="4572000" cy="1200329"/>
          </a:xfrm>
          <a:prstGeom prst="rect">
            <a:avLst/>
          </a:prstGeom>
        </p:spPr>
        <p:txBody>
          <a:bodyPr>
            <a:spAutoFit/>
          </a:bodyPr>
          <a:lstStyle/>
          <a:p>
            <a:r>
              <a:rPr lang="en-US" dirty="0"/>
              <a:t>For example, the fossilized skull of one of our early relatives, </a:t>
            </a:r>
            <a:r>
              <a:rPr lang="en-US" i="1" dirty="0"/>
              <a:t>Homo erectus</a:t>
            </a:r>
            <a:r>
              <a:rPr lang="en-US" dirty="0"/>
              <a:t>, represents someone who lived 1.5 million years ago in Africa.</a:t>
            </a:r>
          </a:p>
        </p:txBody>
      </p:sp>
    </p:spTree>
    <p:extLst>
      <p:ext uri="{BB962C8B-B14F-4D97-AF65-F5344CB8AC3E}">
        <p14:creationId xmlns:p14="http://schemas.microsoft.com/office/powerpoint/2010/main" val="1754799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1506" name="AutoShape 2" descr="data:image/jpeg;base64,/9j/4AAQSkZJRgABAQAAAQABAAD/2wCEAAkGBhQPEBUUDxQUFRAQFBQVFRQUFRcQFRQVFBAWFBQUFBUXGyYeFxkkGRQYHzAgIycpLCwsFR4xNTAqNSYrLCoBCQoKDgwOGg8PGikkHyQuLykpKSksKiwpLCwsLCwsLS41KSkpNCoqLC0pKSksKSwsKSksLCksKSwsLC0sLCwpLP/AABEIALcBEwMBIgACEQEDEQH/xAAbAAEAAgMBAQAAAAAAAAAAAAAAAQUCBAYHA//EAEAQAAIBAgMFBQYFAwIEBwAAAAECAAMRBBIhBRMxQVEGMmGBsQcicXKRoRQjstHwQlLBYvEzgpKiFRYkQ0RT4f/EABsBAQACAwEBAAAAAAAAAAAAAAABAgMFBgQH/8QAKxEAAgIBAwMDBAIDAQAAAAAAAAECEQMEITEFEhQTQVEVIjJhgbFxkfBS/9oADAMBAAIRAxEAPwC5rd5vmb9RmEzrd5vmb9Uwnzab+5mARESlgRERYESYtFgiJNoAi2CJMRFgRJiLDItEkRaLAkSYtFgiTESLIEREWSIiJNgiJMRYIi0m0RYZESbQYsGMSYi2CIkyJKYLjZ1S1NfP9RifLBH3B5/qMmbVXReyur95vmb1mE+lfvt8zfqnzmsn+TKCJBcC1yLk2HiegmUq4tcgiTESpAiBJgkiTaIEARaIgC0SQIMAiJMmS00CLRESoItJiIAiIgCRaTEAi0WkxAIiTEAiIiSCDFpMQQREkyLQiSwwh9wef6jExwvcHn6mJt1wSalfvN8zfqnyq1AqkngoJPwAuT9p9a/eb5m/VPjWpB0ZTwdWU/BgQfWa9V6m/FkFV2dJrJ+Jqa1K9yo4inTvZUTp1J5mXE4nsr2gGFY4LFkI1JiKbnRWBNwpPLwPjO3E9nUMM45La29vihRESYtNYBERAERJgEWkxAigQ7hQSxsFFyTyA5nwnlHaP2hV6tVhhnalRBsuXQtb+pj1PTpOz9oW0tzgXA71YimPgTd/+0W/5p45edX0bRxcPVmrvgvFFsnazFg3/EVbg31ckfThOs2b7VWAAxFENbi1NspPjlOl/G4nG7MNFb76lUqdMlQUwPj7pnVbJ27s1dGwhUkjUnfcxxJNxoL6Dr1m01GHDKNOF/4LOjvth7cp42lvKVwLlSG0KkAGx8iJYWnwwOEp0ktRVUU62UBRqBqQOdrTYnDajs9R+mqRiItJiJgAkWkxAIiTEAi0SYgERJkQBERAItEmIBBEiTEkG5h+6PP1MRh+6PP1ibaPBJq1+83zN+ozATOt3m+Zv1GYTWz/ACZBRdqeyVPHLfu11Huva/8AysOY9Prfz19oY7ZTbss6gcA35lMjqt7i3gJ7BPjjMElZClVFdDyYXHl0M2uk6n6a9PKu6JKZ55g/au4sK1FG6lGKH6G4l1h/ahhW7y1UPiob0M0Ns+y5Wu2EfKTf8uobj4K41HnOI2p2bxGFP51JlH91sy/9Q0m5x6fQapXBL+i1Jnqidv8ABEX31vAo9/spH3ms/tMwY51D8E/czyIrMTMi6Npl8/7J7UepYv2rUQPyqTseWYhB/k/aUGM9qGJY/linTHQLnPmWvOMi89OPp2mx8RX8k9qOob2j40/+4o+FNB/iYj2h43/7R/0L+05mJn8XD/4X+kTSLjbfaavjcu/cEJewChBc8TYcT4z7dj9g/jMSqMDu19+oR/avLzNh5zW7NbPXEYqlSe+R3Aa2hsNSPoJ7Xs/ZVLDrahTVAbXyjU2vxJ1PmZ4NfrIaOHZFbvgrJ0fejhkRQqKqqosAAAABwFpg+AptYtTpkrwJRTb4XGk+8TjvXyN/kzHZBYD+ef8Aia2H2ilSpUprfeUSAynQ2YXUjwPXwmnt3CfiqT06T2r0SrqVPvK4GZPgDecsdrsSmOUEVaH5GNpDT3b98L0B+hA6TZabQLNjcm9/+/sUd9JmFGqHUMhurAEEcwRcH6azOaiUXFtMCIiVAiIt/P5/PvFARFogCIiAREmRAEREAiIMSQbdDujz9ZMih3R5+smbaPBJq1++3zN+ozETOt3m+Zv1GYTWZPyZAiJMoAJDC4seHTl9JMSVJp7Aotp9isLiLlqQRj/VT/LPxtwP0nkG28GtGvUp02zpTcqG01sfDSe+EX05H0M857T+zqnRo1a9KqwFMF8jAMLXtYN5zpuk6124ZZP9ItFnnUTJhPvgsGa1RUTvVGCj4k2nTPbcymuJkFnqezfZvQw6F64Neoqlsi3VNBewHFvPpw1lXtLFYSticINn0lzrW95d1uwQGWwbTW1m+E8UNbDI2obpcv2K9x8vZdscPWauxH5QKqLjNmYWLW5AKbX/ANXxt6eZSbX2DQCPVULRqUwXFan+WylRe5tYMNNQQePwkdjtrVcVhRUrBcxYqCotmC8yORv0+05vqL8lPPHhbUzG2XkRE0ZU5btEV/EB6NdaGLpqBar7tOuh1C5joddL8R4WBlHtbbCrUNVk3OIKlK1JwXw+KTjZai3963Bvhc6XnU9odm1qgOQUKtMjWniE0Ugd5HXX6+Rnk226Dq7AUwiKbkU96aV7cRvOHG07Xp/ZkxqnukXijrexva8Jmw17LmJw5qW01zbl9dL8AeR+k73Z+M3q3uCPdYHhdXUMtxyNjbx4zwG5npfsw26mRsO7WqZsyXPfGWxAPUWGnT4G+LqmhjLHLJBbkyid9ExqVAoLMQFW5JOgAHEk8hOF7Te0jdOaeEysVteofeQ3GoUfTXUcZzem0WXUOoL+SiVnaV8eiBSTcNUWnca2ZrgBumth5icvU7bkoxUDOKSAAan8RUqMqINeGVSxHLTqZwGO7VVqwOcgM1s7qMhcKQy5wPdJBAINgdOMuOyfYupijvK7PTp6ngQ7EjiLiwFjx4zo4dN0+mh3Zi3bW7PRdi7XGIz5feWkVpmoOFSoF/My9QDbXnfpLKa+AwKYemKdFQqJwA+tz1J6zYnL6mUJZG8apFRERPOBERFAiIiAJEmRJBt0O6PP1kyKHdHn6xNtHgsa9bvt8zfqMxmVbvN8x/UZjNXk/JlRERKoCTNLaW2KWFUNXcIGNhfW5HGwHHh/Li/Dbf7Z1cYTR2clQqdGdVOdgdNAB7i+JsTNhpen5M7vhfLJov8AavtCw2Hq7s5nI0YpZlU3tbUjMfh043nO9s+3dLE4fc4bOd4QWZhlsoPdHW5A8hOHxGEem2WorK/MMCp+h1np3ZjsFQGHVsVTzVqgzEMWGQHgosenHxNuU6GWm0miUcr5XH7LUkeWjCsVLgHIpALW0Ba+UX6mx+k7X2Y7B3lU4h+7R0ToXI4+Q9RNntHUwz1aeBoslGgrl61Qd3MFPu35kAWub6sBym3R2+Kj0sFslhTQAlqzKT3RmOUHUnS5JHG2s9efJPLhqCq/n2RLex2uNoM9Nlptkcj3WtfKwIIJB4i8oNi9m66Ytq+LqJUKpkpBBlUZu8cumXmOdyxMv8Bn3Sb629AsxXQEjS4HK/G3jy0E+85GOqngUsUWqfuY7PPu2mz61aqKNB8S5dj+SwtSCm5zBxplued7TrezGzGw2EpUqls6A3tqPecvYHnxH0lrf+f/AJwkTJqNfLLhWKqSDewiImtIE5Xtnhsqbw0amIUcVNZ1ROOu7QajqTOqBj+c/wDE9ml1E9NPur+CTwraeFqH8xqAo020UBTTU6nu5zdj468pXU2ZCGBIIOhGhBGuh+k9t7R7LwlRd5jAtlFs5OU+ABB9466DWeVdotrUa1kw1IpSpk5cxJbxsOCjnzY82M7PSatamN9rX9GVOy3T2jM9DdYlDUPAsrBC4/1hkYE+P2nLimcRWtTHvVGsq+6OJ0FwAOHOwmnLjYPZqvjSdwui8XY5VB4jXrpwGs9CjjwpyWxOyPR+zPYGlhgGrgVK5GoYAohI1CqeJ8T/AL9TToKvdAGgAsLaDgPhoJw2B2TtbCACm9Oqg0CM+YW8C9iPgDKfbW2Nq0m/N3iDiN2oy28GW/3M53LpMmqm36qa/wC9jHVnql4nNdjdsV66DevQqqFF3RiKgbktRCBrx1Fv36WaPU6eWDJ2S3KiJSbc7Y4fBnLUYs/9iDMw6FrkZfgdfCaGA9pGEqtZi9O/OooC/VSbTLHp+olHuUHRNM+vbDtguBXIozV3UlR/St7gM3ny8DOe7P8AtErf/LQvQBAaqqEGmSNM2XQ/Y+k+GKxqYvbVJqJFSmGpi9synIvvEA8hYnynoQ2VTFRnC2Z1yuBorgcM68CRfjNzJabSYowyQttX+yeD70K61FDobq4BBHMEX/nwmcwo0VRQqAKqiwA0AHQeEznNT7e59vBUSIMSoNuh3R5+sRQ7o8/WJto8Isa9bvN8zfqmMyrd5vmb9Uxmrn+TKifHGs4psaKq1UKSisSFJ6E8Z9prbTxJpUajqAWRGYA6A5VJ1+kyYFeSKq9yDzHCYh9o7QSnj2ICFxu/+GFyLcrb+m5XU8dPhOoTtdRondYDDtUp02UO1MBUUMwUNwOY8rm3Dj04vYmwqu1q1ZzUCtbOzEXuzGwWw4DT6AT03s/2apYKlkT3iSGdm1zMvCw5AdPj1nVa/LgwpKe+34rZGRlpUw6tbMqkrwuA1j4X4TOInJSyNvkpZxu1uwWCRHqVXenclsxcaHjZVI1+HHx6UPsz2ZnxT1LNkoqcrH3fec2AYa65cxtflPTmQHvAG3UX+l4SmBwAHwFv95t4dVksDxytt+5N+xlb+fDSIiaRlRERAEhluLai/TQ+UmJKdA5rF9k6oqtVwuKek5HdyhkJF7X1AA16c5m9DaQSy1MKW65GB5ddP9vGdFE2C6hPZSSdfKJs8+wvYnEYuqz7RqMQpULZh7wvchbaKLafEnpOT7X7AXBYjdoxZSoYX0OpOh6cJ7HtHaSYdM1TNluB7ov3mCgacybCcttXsOcdiDWrNuVIAyCzvZdAWIsqm3IZvj03Wj6hNvvy1GHsWUjgcF2TxFaiKtKkXpkkDLYnTQnLxtfT4gz1HsRgBh8KKRFqqsTVU8VdjzHMZQtuvH4XWDwaUaa06YsiAKB0A69TKnamBdKgq4cE1nYXcnMMuXSkU5rcaHTLmJvMGbXrWJ4uF7EOVl5EgcP4fvJnPO4vYgxVALkAAnjYcfiec5vtr2sGDpFKZBxDjQccin+s9D0+PhOmnL4nYtLBPXxRvWqVBZEez3diPdHW508BpNjoPTll7su79l8krk8hq1SxJYksdSSbkk8STMVncr7PcRiK1Rq+SlcZgVAKFm4KAvADnofvLDDdhxgKtGs5FampK1gVuFzAgOo5qCdfr8Ouetwr7U1fwZO5F32M7MU8LRSpa9aogJcggqGAORQdQPX06SL38/PjzkCcRqc082RykYrEgsBxI18p5b2q7eYg1qlOgxpU6bMt1ADtlNiS3EXsdBPh2a2XW2pWvXq1DSojVyxYgm+UJfnfX4Azax6N24/UyypE9p6zE+WELZQH76gAnk3+ofHj5mfUzRzj2yaINuh3R5+sSKPd+vrE2ceESfCt3m+Y/qMxmdbvN8zfqMwmrn+TIE09sYNq2HqU0YK1RCoY3IF+PDwvNyTJxzeOSkvYHnOy+wuOwdTPh61IEizAk5SOjKRZhPQcIXNNd7beZRmtwzW1tYz6xPXqtdPUr70r+SWxERPAQIiIIEREAREQBERAEREArdubPNemoAvlcPa9jcK1iL6GxKmx0NraTfpFrDPbNzy3t5X4fD1mcTPLO3jWP4Ai8RMNkiIiQBKjadGucRRemqNRpk3UsVe7Llz6i3ui9vm8ZbxPRgzPFLuS/RAtIPrx5+FvoTETF3O7JKaoK2GqgUaZqYZuKZlBpMdfcv8A0aag8Lj4S4RrgEixPI8tOBtJgn+fz4TPlz+ola3Xv8g5HbXYGhWr7y1QCoDm3ZBs5Nw5BHdPO3x5y+2Fs0YagtIKAEFrgg5zxLfE8Tf/ABN+8XmXLrsuXGscnsBERPFyDaod0efrEih3R5+smbaPBJ8a3eb5m/UZhM6/eb5m/UZ8qtQKpY8FBJ56AXOk1kouU6RBlAlTsXbbYqzCjlpOCVfeI/OwDKuqn4zVPa9Rd90/4Vam6Ne4sGvlvk45bm156vp+fucaB0MTn8X2qZKzU0oO5FRqIYOoBqCnvLWPAW4n6TI9qwy0d1TL1cQhcU8y08qKSCWdtOIt5S303UbfaC+ic/ie0jPg6lXD02z094jqWW9Jqa6sb6OAenGbGwNp1q2HV6lIht2jKcyfmkre4tot+h4XkS0GSEO6W29AuLRKPYONDfiWyVEdKp3iO4ezCmDZSNALTUp9tb2Jw7hCKLZs6EBK7ZUbxN+XQHhLPp2VyagroUdPEocd2rFNqoSk1Snhz+a4dUy2F2Cq2r2Guk+uO7RhGpLSTeNiKZqJd1ork65n0J8JX6dqNvt5FFzE+dCoWUFlKMRcqSCV8CR/NZ9J4pQcXTIFomFWqFUsxsqgk+AA19JRYXtaHannpMlHENlpVC6m5N8uZBqoa2l56MOky5k5QVpEnQRKWt2nVKdZmRs2HqikUuMzMxUIV8Df/tMyx/aA06ppUqL1aiIHqBWVQingLnix6TIun5m6oFxE5TtJixWwa4mhUqL/AMPLlYoDmqqCHUc+Il7tjagw1HeMpYBkWw0PvsFGvnEtDNRjXLbVftA3old/4vetWpIhZ6CK/eAz5uCg8ul5Wdmtt169SqKtI5UrVEzZkAphdQhA1Yj+7xjwMijKT9gdJEolxoO0FR6bq4o1MjbwFGQONSi87k89JltDtIadSotKi9UYdQ1ZlKqEBBYAA945RfSS9BkbSj8WC6MWlNiu0gU0BRptVOKR2phSqd1QTmzcOOp5Wm3sXaoxVEVFUrckFTqQVaxHjMeTR5ccO+S2BvRPhjsWtGk9Rr5aasxtqbAX0mnsjaz4gXNLJTZQysKqVQbkaEJ3TY316GVx6XJkg5xWwLMyJSYftSr0aFUIwGJq7oC4905iLm3HUT6Ynb7Cs1KhReq1IKahDKgXMLqAW7zEWOnWZPAzXTQLeJzO1ttjD41DVYimcMzZL9594Aqgc25Swx+3txSpu9MipWYKtMuq2JBPvu1lXQa36/S8un5Ki472C2MgzXwOIeot6lPdtfu51qXFtCGXQj9jNieOeN45dr5BtUO6PP1iKHdHn6xNmuCT41u83zN+qYPexta9ja97Xtpe3KZ1+83zN6zCayTqdkHPbO7P1Exa1ilGiqq4YUS/5pYaZl4KBxsPvNd+y1bdthg9P8I9XeFtd8FLZjTA7vEcZ1UT3/U8t3sCiOwGNbeZlt+KatbW9jht1l+N5oVOxzBaDAUatShTamyVc27cFywKldQRfjznWSZP1XPfsCowmxiMLUoslKnvg4IohsozU8t/e1LfbSTsnCYijh92xolqaKlMjOAcq2/Mvr04S1Em8wPWzkmmlu7Bz2y9k4mk9YuaGTEuztl3l1JTLZbi1uHHrNf/AMqvugmdLijg6d9eOHqM7HhzuLfCdTEz/VMquklYs5XFdk2Faq6U8NVWu5f88MGpk94DLxW/Ize2vshqlNEWjhqiolrPnTI1uNMqLgW8by8iQ+p5W03WwKanh6mEwGQE1K1KkwUgZrvrlsOep+gllgQ+6Te/8XIuf5svvfDW/wBJ94nkyZ/Ui00rbuwfLFUBURkbuupU200YEH1nNbJ7KtQamrUsKy0iDvgH3hsbg24BuGp00nVGRMmDWTwxcY8MFBjuzTVMWKgYCgzUqlVDfM1SiGCEcrai/nM8dsquuIethWp5q1NUcVM3u5L5aileNr8PCXkTKuo5U1dbKgUb9mP/AEH4VX94AWci4zhw9yB/Tf8Ah0EbV2VXxWEelUaktW6spTNl9xgwzX11PSXhiQuoZVzXNgp9lbLqpiKteuaeasiLlp5gFycve8ufPlGy9l1cPWqnNTNCvVeqbhhUUty/tIlwIvIlrskm2632Bz1fZeKOLWuPw/uU2phSandZ73OnGRjNh1w9c4dqWXGKBU3gYGm2TIzJbiCDwM6K8S66jkTVJcULKWj2f3dTCFWBTCU6iG+hbMoAI8xeffs/sxsNR3bEE56jXHCztcSzkTHl1uTLDslwLMK6kowXKWIIGa5W9v6gOIlDsfYD0sSaxWjRXIVNOiWZXJOYMQ2i28OnjOhiVw6ueGDhH3IOTwnZeui0aZenucNiDVU+9ndcxazcgRflLCpsyvSxFSrhzSK4gJnWrmXKyDLdSOII5S8vImeXUsknul8ElHtXs0MTXV6uUoKDUiNcwdmuHXpblPpUwFZsMtOoKFZ1sG3mbK6jRWGmj+PrLiRIWvyUo7UuBZVdnNlNhkcPlAeoXVEJZKYIHuqW1OoJltETyZsryz75csG3Q7o8/WIod0efrE2MeESfCt3m+Zv1TCZVe83xPrMZqpr7mQJN5ESgJiREUCYgRIoCIiKAiIvFARIvEUCYkReTQJiREUBeIi8AWiJEAmJEmKAgxeRFAREiKBMXkRFARESQIiIQNuh3R5+sSKB90efrJm2jwWMauFfMdOZ5jr8Zj+Fbp9xESJ6eF8EEHDN0+4/eBh26fcfvESnjwJpD8O3T7iNwen3ERHj4xQ3B6fcRuD09P3iI8eAobhunpG4PT7iIjxsfwKG5PT0/eRuT09P3kxI8eAobk9PSNyenp+8RL+NjFEblunpG5bp6REr4+P4IpDct09P3jcnp6fvER4+P4JpEbk9PSTuT0+4iJPjYxSG5PT0/eRuT09P3kxJemxoUiNyen3Ebk9PSIkePj+BSG4bp9xG4PT7iIkePAUhuG6ekbg9PSIk+PjFDcHp6RuD09IiPHxihuD09I3B6ekRHj4xRG4PT0jcnp6fvEQ9PBCjYpIbfzrERNgsMKL0j/9k="/>
          <p:cNvSpPr>
            <a:spLocks noChangeAspect="1" noChangeArrowheads="1"/>
          </p:cNvSpPr>
          <p:nvPr/>
        </p:nvSpPr>
        <p:spPr bwMode="auto">
          <a:xfrm>
            <a:off x="63500" y="-8429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08" name="Picture 4" descr="http://26.media.tumblr.com/tumblr_lzl5uttfBx1qgevfco1_400.jpg"/>
          <p:cNvPicPr>
            <a:picLocks noChangeAspect="1" noChangeArrowheads="1"/>
          </p:cNvPicPr>
          <p:nvPr/>
        </p:nvPicPr>
        <p:blipFill>
          <a:blip r:embed="rId2" cstate="print"/>
          <a:srcRect/>
          <a:stretch>
            <a:fillRect/>
          </a:stretch>
        </p:blipFill>
        <p:spPr bwMode="auto">
          <a:xfrm>
            <a:off x="380999" y="1849148"/>
            <a:ext cx="8276833" cy="4475452"/>
          </a:xfrm>
          <a:prstGeom prst="rect">
            <a:avLst/>
          </a:prstGeom>
          <a:noFill/>
        </p:spPr>
      </p:pic>
      <p:sp>
        <p:nvSpPr>
          <p:cNvPr id="4" name="Title 3"/>
          <p:cNvSpPr>
            <a:spLocks noGrp="1"/>
          </p:cNvSpPr>
          <p:nvPr>
            <p:ph type="ctrTitle"/>
          </p:nvPr>
        </p:nvSpPr>
        <p:spPr/>
        <p:txBody>
          <a:bodyPr/>
          <a:lstStyle/>
          <a:p>
            <a:endParaRPr lang="en-US"/>
          </a:p>
        </p:txBody>
      </p:sp>
    </p:spTree>
    <p:extLst>
      <p:ext uri="{BB962C8B-B14F-4D97-AF65-F5344CB8AC3E}">
        <p14:creationId xmlns:p14="http://schemas.microsoft.com/office/powerpoint/2010/main" val="2014895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13.2 The study of fossils provides strong evidence for evolution</a:t>
            </a:r>
            <a:endParaRPr lang="en-US" dirty="0"/>
          </a:p>
        </p:txBody>
      </p:sp>
      <p:sp>
        <p:nvSpPr>
          <p:cNvPr id="3" name="Content Placeholder 2"/>
          <p:cNvSpPr>
            <a:spLocks noGrp="1"/>
          </p:cNvSpPr>
          <p:nvPr>
            <p:ph idx="1"/>
          </p:nvPr>
        </p:nvSpPr>
        <p:spPr/>
        <p:txBody>
          <a:bodyPr/>
          <a:lstStyle/>
          <a:p>
            <a:r>
              <a:rPr lang="en-US" dirty="0" smtClean="0"/>
              <a:t>The fossil record is incomplete because</a:t>
            </a:r>
          </a:p>
          <a:p>
            <a:pPr lvl="1"/>
            <a:r>
              <a:rPr lang="en-US" dirty="0" smtClean="0"/>
              <a:t>many of Earth’s organisms did not live in areas that favor fossilization</a:t>
            </a:r>
            <a:endParaRPr lang="en-US" dirty="0"/>
          </a:p>
          <a:p>
            <a:pPr lvl="1"/>
            <a:endParaRPr lang="en-US" dirty="0" smtClean="0"/>
          </a:p>
          <a:p>
            <a:pPr lvl="1"/>
            <a:r>
              <a:rPr lang="en-US" dirty="0" smtClean="0"/>
              <a:t>fossils that did form were in rocks later distorted or destroyed by geologic processes</a:t>
            </a:r>
          </a:p>
          <a:p>
            <a:pPr lvl="1"/>
            <a:endParaRPr lang="en-US" dirty="0"/>
          </a:p>
          <a:p>
            <a:pPr lvl="1"/>
            <a:r>
              <a:rPr lang="en-US" dirty="0" smtClean="0"/>
              <a:t>not all fossils that have been preserved are accessible to paleontologists.</a:t>
            </a:r>
            <a:endParaRPr lang="en-US" dirty="0"/>
          </a:p>
        </p:txBody>
      </p:sp>
    </p:spTree>
    <p:extLst>
      <p:ext uri="{BB962C8B-B14F-4D97-AF65-F5344CB8AC3E}">
        <p14:creationId xmlns:p14="http://schemas.microsoft.com/office/powerpoint/2010/main" val="2358021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13.3 SCIENTIFIC THINKING: Fossils of transitional forms support Darwin’s theory of evolution </a:t>
            </a:r>
            <a:br>
              <a:rPr lang="en-US" smtClean="0"/>
            </a:br>
            <a:endParaRPr lang="en-US" dirty="0"/>
          </a:p>
        </p:txBody>
      </p:sp>
      <p:sp>
        <p:nvSpPr>
          <p:cNvPr id="3" name="Content Placeholder 2"/>
          <p:cNvSpPr>
            <a:spLocks noGrp="1"/>
          </p:cNvSpPr>
          <p:nvPr>
            <p:ph idx="1"/>
          </p:nvPr>
        </p:nvSpPr>
        <p:spPr/>
        <p:txBody>
          <a:bodyPr/>
          <a:lstStyle/>
          <a:p>
            <a:r>
              <a:rPr lang="en-US" dirty="0" smtClean="0"/>
              <a:t>Many fossils link early extinct species with species living today.</a:t>
            </a:r>
          </a:p>
          <a:p>
            <a:endParaRPr lang="en-US" dirty="0" smtClean="0"/>
          </a:p>
          <a:p>
            <a:pPr lvl="1"/>
            <a:r>
              <a:rPr lang="en-US" dirty="0" smtClean="0"/>
              <a:t>A series of fossils traces the gradual modification of jaws and teeth in the evolution of mammals from a reptilian ancestor.</a:t>
            </a:r>
          </a:p>
          <a:p>
            <a:pPr lvl="1"/>
            <a:endParaRPr lang="en-US" dirty="0" smtClean="0"/>
          </a:p>
          <a:p>
            <a:pPr lvl="1"/>
            <a:r>
              <a:rPr lang="en-US" dirty="0" smtClean="0"/>
              <a:t>A series of fossils documents the evolution of whales from a group of land mammals.</a:t>
            </a:r>
            <a:endParaRPr lang="en-US" dirty="0"/>
          </a:p>
        </p:txBody>
      </p:sp>
    </p:spTree>
    <p:extLst>
      <p:ext uri="{BB962C8B-B14F-4D97-AF65-F5344CB8AC3E}">
        <p14:creationId xmlns:p14="http://schemas.microsoft.com/office/powerpoint/2010/main" val="4265633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_03bTransitionToSea-U.jpg"/>
          <p:cNvPicPr>
            <a:picLocks noChangeAspect="1"/>
          </p:cNvPicPr>
          <p:nvPr/>
        </p:nvPicPr>
        <p:blipFill rotWithShape="1">
          <a:blip r:embed="rId3" cstate="email">
            <a:extLst>
              <a:ext uri="{28A0092B-C50C-407E-A947-70E740481C1C}">
                <a14:useLocalDpi xmlns:a14="http://schemas.microsoft.com/office/drawing/2010/main" val="0"/>
              </a:ext>
            </a:extLst>
          </a:blip>
          <a:srcRect b="3290"/>
          <a:stretch/>
        </p:blipFill>
        <p:spPr>
          <a:xfrm>
            <a:off x="1139952" y="701040"/>
            <a:ext cx="6864096" cy="527642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13.3b</a:t>
            </a:r>
            <a:endParaRPr lang="en-US" sz="1200" dirty="0">
              <a:latin typeface="Arial" charset="0"/>
            </a:endParaRPr>
          </a:p>
        </p:txBody>
      </p:sp>
      <p:sp>
        <p:nvSpPr>
          <p:cNvPr id="27" name="Text Box 31"/>
          <p:cNvSpPr txBox="1">
            <a:spLocks noChangeArrowheads="1"/>
          </p:cNvSpPr>
          <p:nvPr/>
        </p:nvSpPr>
        <p:spPr bwMode="auto">
          <a:xfrm>
            <a:off x="1373764" y="4988086"/>
            <a:ext cx="1116517" cy="50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800" dirty="0" smtClean="0">
                <a:solidFill>
                  <a:srgbClr val="000000"/>
                </a:solidFill>
                <a:latin typeface="Arial" charset="0"/>
              </a:rPr>
              <a:t>Living</a:t>
            </a:r>
            <a:br>
              <a:rPr lang="en-US" sz="1800" dirty="0" smtClean="0">
                <a:solidFill>
                  <a:srgbClr val="000000"/>
                </a:solidFill>
                <a:latin typeface="Arial" charset="0"/>
              </a:rPr>
            </a:br>
            <a:r>
              <a:rPr lang="en-US" sz="1800" dirty="0" smtClean="0">
                <a:solidFill>
                  <a:srgbClr val="000000"/>
                </a:solidFill>
                <a:latin typeface="Arial" charset="0"/>
              </a:rPr>
              <a:t>cetaceans</a:t>
            </a:r>
            <a:endParaRPr lang="en-US" sz="1800" dirty="0">
              <a:solidFill>
                <a:srgbClr val="000000"/>
              </a:solidFill>
              <a:latin typeface="Arial" charset="0"/>
            </a:endParaRPr>
          </a:p>
        </p:txBody>
      </p:sp>
      <p:sp>
        <p:nvSpPr>
          <p:cNvPr id="7" name="Text Box 31"/>
          <p:cNvSpPr txBox="1">
            <a:spLocks noChangeArrowheads="1"/>
          </p:cNvSpPr>
          <p:nvPr/>
        </p:nvSpPr>
        <p:spPr bwMode="auto">
          <a:xfrm>
            <a:off x="1373764" y="1736886"/>
            <a:ext cx="113226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800" i="1" dirty="0" err="1" smtClean="0">
                <a:solidFill>
                  <a:srgbClr val="000000"/>
                </a:solidFill>
                <a:latin typeface="Arial" charset="0"/>
              </a:rPr>
              <a:t>Pakicetus</a:t>
            </a:r>
            <a:endParaRPr lang="en-US" sz="1800" i="1" dirty="0">
              <a:solidFill>
                <a:srgbClr val="000000"/>
              </a:solidFill>
              <a:latin typeface="Arial" charset="0"/>
            </a:endParaRPr>
          </a:p>
        </p:txBody>
      </p:sp>
      <p:sp>
        <p:nvSpPr>
          <p:cNvPr id="8" name="Text Box 31"/>
          <p:cNvSpPr txBox="1">
            <a:spLocks noChangeArrowheads="1"/>
          </p:cNvSpPr>
          <p:nvPr/>
        </p:nvSpPr>
        <p:spPr bwMode="auto">
          <a:xfrm>
            <a:off x="1373764" y="2888353"/>
            <a:ext cx="138811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800" i="1" dirty="0" err="1" smtClean="0">
                <a:solidFill>
                  <a:srgbClr val="000000"/>
                </a:solidFill>
                <a:latin typeface="Arial" charset="0"/>
              </a:rPr>
              <a:t>Rodhocetus</a:t>
            </a:r>
            <a:endParaRPr lang="en-US" sz="1800" i="1" dirty="0">
              <a:solidFill>
                <a:srgbClr val="000000"/>
              </a:solidFill>
              <a:latin typeface="Arial" charset="0"/>
            </a:endParaRPr>
          </a:p>
        </p:txBody>
      </p:sp>
      <p:sp>
        <p:nvSpPr>
          <p:cNvPr id="9" name="Text Box 31"/>
          <p:cNvSpPr txBox="1">
            <a:spLocks noChangeArrowheads="1"/>
          </p:cNvSpPr>
          <p:nvPr/>
        </p:nvSpPr>
        <p:spPr bwMode="auto">
          <a:xfrm>
            <a:off x="1373764" y="3929752"/>
            <a:ext cx="101594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800" i="1" dirty="0" err="1" smtClean="0">
                <a:solidFill>
                  <a:srgbClr val="000000"/>
                </a:solidFill>
                <a:latin typeface="Arial" charset="0"/>
              </a:rPr>
              <a:t>Dorudon</a:t>
            </a:r>
            <a:endParaRPr lang="en-US" sz="1800" i="1" dirty="0">
              <a:solidFill>
                <a:srgbClr val="000000"/>
              </a:solidFill>
              <a:latin typeface="Arial" charset="0"/>
            </a:endParaRPr>
          </a:p>
        </p:txBody>
      </p:sp>
      <p:sp>
        <p:nvSpPr>
          <p:cNvPr id="10" name="Text Box 31"/>
          <p:cNvSpPr txBox="1">
            <a:spLocks noChangeArrowheads="1"/>
          </p:cNvSpPr>
          <p:nvPr/>
        </p:nvSpPr>
        <p:spPr bwMode="auto">
          <a:xfrm>
            <a:off x="6792430" y="788619"/>
            <a:ext cx="44884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800" dirty="0" smtClean="0">
                <a:solidFill>
                  <a:srgbClr val="000000"/>
                </a:solidFill>
                <a:latin typeface="Arial" charset="0"/>
              </a:rPr>
              <a:t>Key</a:t>
            </a:r>
            <a:endParaRPr lang="en-US" sz="1800" dirty="0">
              <a:solidFill>
                <a:srgbClr val="000000"/>
              </a:solidFill>
              <a:latin typeface="Arial" charset="0"/>
            </a:endParaRPr>
          </a:p>
        </p:txBody>
      </p:sp>
      <p:sp>
        <p:nvSpPr>
          <p:cNvPr id="11" name="Text Box 31"/>
          <p:cNvSpPr txBox="1">
            <a:spLocks noChangeArrowheads="1"/>
          </p:cNvSpPr>
          <p:nvPr/>
        </p:nvSpPr>
        <p:spPr bwMode="auto">
          <a:xfrm>
            <a:off x="7173431" y="1084953"/>
            <a:ext cx="6673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800" dirty="0" smtClean="0">
                <a:solidFill>
                  <a:srgbClr val="000000"/>
                </a:solidFill>
                <a:latin typeface="Arial" charset="0"/>
              </a:rPr>
              <a:t>Pelvis</a:t>
            </a:r>
            <a:endParaRPr lang="en-US" sz="1800" dirty="0">
              <a:solidFill>
                <a:srgbClr val="000000"/>
              </a:solidFill>
              <a:latin typeface="Arial" charset="0"/>
            </a:endParaRPr>
          </a:p>
        </p:txBody>
      </p:sp>
      <p:sp>
        <p:nvSpPr>
          <p:cNvPr id="12" name="Text Box 31"/>
          <p:cNvSpPr txBox="1">
            <a:spLocks noChangeArrowheads="1"/>
          </p:cNvSpPr>
          <p:nvPr/>
        </p:nvSpPr>
        <p:spPr bwMode="auto">
          <a:xfrm>
            <a:off x="7173431" y="1398219"/>
            <a:ext cx="70545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800" dirty="0" smtClean="0">
                <a:solidFill>
                  <a:srgbClr val="000000"/>
                </a:solidFill>
                <a:latin typeface="Arial" charset="0"/>
              </a:rPr>
              <a:t>Femur</a:t>
            </a:r>
            <a:endParaRPr lang="en-US" sz="1800" dirty="0">
              <a:solidFill>
                <a:srgbClr val="000000"/>
              </a:solidFill>
              <a:latin typeface="Arial" charset="0"/>
            </a:endParaRPr>
          </a:p>
        </p:txBody>
      </p:sp>
      <p:sp>
        <p:nvSpPr>
          <p:cNvPr id="13" name="Text Box 31"/>
          <p:cNvSpPr txBox="1">
            <a:spLocks noChangeArrowheads="1"/>
          </p:cNvSpPr>
          <p:nvPr/>
        </p:nvSpPr>
        <p:spPr bwMode="auto">
          <a:xfrm>
            <a:off x="7173431" y="1703019"/>
            <a:ext cx="53860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800" dirty="0" smtClean="0">
                <a:solidFill>
                  <a:srgbClr val="000000"/>
                </a:solidFill>
                <a:latin typeface="Arial" charset="0"/>
              </a:rPr>
              <a:t>Tibia</a:t>
            </a:r>
            <a:endParaRPr lang="en-US" sz="1800" dirty="0">
              <a:solidFill>
                <a:srgbClr val="000000"/>
              </a:solidFill>
              <a:latin typeface="Arial" charset="0"/>
            </a:endParaRPr>
          </a:p>
        </p:txBody>
      </p:sp>
      <p:sp>
        <p:nvSpPr>
          <p:cNvPr id="14" name="Text Box 31"/>
          <p:cNvSpPr txBox="1">
            <a:spLocks noChangeArrowheads="1"/>
          </p:cNvSpPr>
          <p:nvPr/>
        </p:nvSpPr>
        <p:spPr bwMode="auto">
          <a:xfrm>
            <a:off x="7173431" y="1999353"/>
            <a:ext cx="50013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800" dirty="0" smtClean="0">
                <a:solidFill>
                  <a:srgbClr val="000000"/>
                </a:solidFill>
                <a:latin typeface="Arial" charset="0"/>
              </a:rPr>
              <a:t>Foot</a:t>
            </a:r>
            <a:endParaRPr lang="en-US" sz="1800" dirty="0">
              <a:solidFill>
                <a:srgbClr val="000000"/>
              </a:solidFill>
              <a:latin typeface="Arial" charset="0"/>
            </a:endParaRPr>
          </a:p>
        </p:txBody>
      </p:sp>
    </p:spTree>
    <p:extLst>
      <p:ext uri="{BB962C8B-B14F-4D97-AF65-F5344CB8AC3E}">
        <p14:creationId xmlns:p14="http://schemas.microsoft.com/office/powerpoint/2010/main" val="3974757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en-US" dirty="0"/>
          </a:p>
        </p:txBody>
      </p:sp>
      <p:sp>
        <p:nvSpPr>
          <p:cNvPr id="3" name="Content Placeholder 2"/>
          <p:cNvSpPr>
            <a:spLocks noGrp="1"/>
          </p:cNvSpPr>
          <p:nvPr>
            <p:ph idx="1"/>
          </p:nvPr>
        </p:nvSpPr>
        <p:spPr>
          <a:xfrm>
            <a:off x="313266" y="1008529"/>
            <a:ext cx="8475133" cy="4758267"/>
          </a:xfrm>
        </p:spPr>
        <p:txBody>
          <a:bodyPr/>
          <a:lstStyle/>
          <a:p>
            <a:r>
              <a:rPr lang="en-US" sz="2400" dirty="0" smtClean="0"/>
              <a:t>In the 1960s, the World Health Organization (WHO) launched a campaign to eradicate malaria.</a:t>
            </a:r>
          </a:p>
          <a:p>
            <a:endParaRPr lang="en-US" sz="2400" dirty="0"/>
          </a:p>
          <a:p>
            <a:r>
              <a:rPr lang="en-US" sz="2400" dirty="0" smtClean="0"/>
              <a:t>They focused on killing the mosquitoes that carry the parasite from person to person</a:t>
            </a:r>
            <a:r>
              <a:rPr lang="en-US" sz="2400" dirty="0"/>
              <a:t> </a:t>
            </a:r>
            <a:r>
              <a:rPr lang="en-US" sz="2400" dirty="0" smtClean="0"/>
              <a:t>by massive spraying of the pesticide DDT.</a:t>
            </a:r>
          </a:p>
          <a:p>
            <a:endParaRPr lang="en-US" sz="2400" dirty="0" smtClean="0"/>
          </a:p>
          <a:p>
            <a:r>
              <a:rPr lang="en-US" sz="2400" dirty="0" smtClean="0"/>
              <a:t>Early success was followed by rebounding mosquito populations that had evolved resistance to the pesticide DDT.</a:t>
            </a:r>
          </a:p>
          <a:p>
            <a:endParaRPr lang="en-US" sz="2400" dirty="0" smtClean="0"/>
          </a:p>
          <a:p>
            <a:r>
              <a:rPr lang="en-US" sz="2400" dirty="0" smtClean="0"/>
              <a:t>Today, malaria causes more than a million deaths and 250 million cases of illness each year.</a:t>
            </a:r>
          </a:p>
        </p:txBody>
      </p:sp>
    </p:spTree>
    <p:extLst>
      <p:ext uri="{BB962C8B-B14F-4D97-AF65-F5344CB8AC3E}">
        <p14:creationId xmlns:p14="http://schemas.microsoft.com/office/powerpoint/2010/main" val="3395521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_00_2BigIdeas-U.jpg"/>
          <p:cNvPicPr>
            <a:picLocks noChangeAspect="1"/>
          </p:cNvPicPr>
          <p:nvPr/>
        </p:nvPicPr>
        <p:blipFill rotWithShape="1">
          <a:blip r:embed="rId3" cstate="email">
            <a:extLst>
              <a:ext uri="{28A0092B-C50C-407E-A947-70E740481C1C}">
                <a14:useLocalDpi xmlns:a14="http://schemas.microsoft.com/office/drawing/2010/main" val="0"/>
              </a:ext>
            </a:extLst>
          </a:blip>
          <a:srcRect b="7934"/>
          <a:stretch/>
        </p:blipFill>
        <p:spPr>
          <a:xfrm>
            <a:off x="298704" y="1130808"/>
            <a:ext cx="8546592" cy="4231721"/>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13.0-2</a:t>
            </a:r>
            <a:endParaRPr lang="en-US" sz="1200" dirty="0">
              <a:latin typeface="Arial" charset="0"/>
            </a:endParaRPr>
          </a:p>
        </p:txBody>
      </p:sp>
      <p:sp>
        <p:nvSpPr>
          <p:cNvPr id="27" name="Text Box 31"/>
          <p:cNvSpPr txBox="1">
            <a:spLocks noChangeArrowheads="1"/>
          </p:cNvSpPr>
          <p:nvPr/>
        </p:nvSpPr>
        <p:spPr bwMode="auto">
          <a:xfrm>
            <a:off x="338304" y="1090001"/>
            <a:ext cx="3147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dirty="0" smtClean="0">
                <a:solidFill>
                  <a:srgbClr val="000000"/>
                </a:solidFill>
                <a:latin typeface="Arial" charset="0"/>
              </a:rPr>
              <a:t>Chapter 13: Big Ideas</a:t>
            </a:r>
            <a:endParaRPr lang="en-US" dirty="0">
              <a:solidFill>
                <a:srgbClr val="000000"/>
              </a:solidFill>
              <a:latin typeface="Arial" charset="0"/>
            </a:endParaRPr>
          </a:p>
        </p:txBody>
      </p:sp>
      <p:sp>
        <p:nvSpPr>
          <p:cNvPr id="7" name="Text Box 31"/>
          <p:cNvSpPr txBox="1">
            <a:spLocks noChangeArrowheads="1"/>
          </p:cNvSpPr>
          <p:nvPr/>
        </p:nvSpPr>
        <p:spPr bwMode="auto">
          <a:xfrm>
            <a:off x="322460" y="4887980"/>
            <a:ext cx="2141612"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150" dirty="0" smtClean="0">
                <a:solidFill>
                  <a:srgbClr val="000000"/>
                </a:solidFill>
                <a:latin typeface="Arial" charset="0"/>
              </a:rPr>
              <a:t>Darwin’s Theory</a:t>
            </a:r>
            <a:br>
              <a:rPr lang="en-US" sz="2150" dirty="0" smtClean="0">
                <a:solidFill>
                  <a:srgbClr val="000000"/>
                </a:solidFill>
                <a:latin typeface="Arial" charset="0"/>
              </a:rPr>
            </a:br>
            <a:r>
              <a:rPr lang="en-US" sz="2150" dirty="0" smtClean="0">
                <a:solidFill>
                  <a:srgbClr val="000000"/>
                </a:solidFill>
                <a:latin typeface="Arial" charset="0"/>
              </a:rPr>
              <a:t>of Evolution</a:t>
            </a:r>
            <a:endParaRPr lang="en-US" sz="2150" dirty="0">
              <a:solidFill>
                <a:srgbClr val="000000"/>
              </a:solidFill>
              <a:latin typeface="Arial" charset="0"/>
            </a:endParaRPr>
          </a:p>
        </p:txBody>
      </p:sp>
      <p:sp>
        <p:nvSpPr>
          <p:cNvPr id="8" name="Text Box 31"/>
          <p:cNvSpPr txBox="1">
            <a:spLocks noChangeArrowheads="1"/>
          </p:cNvSpPr>
          <p:nvPr/>
        </p:nvSpPr>
        <p:spPr bwMode="auto">
          <a:xfrm>
            <a:off x="3425439" y="4883581"/>
            <a:ext cx="2167260"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150" dirty="0" smtClean="0">
                <a:solidFill>
                  <a:srgbClr val="000000"/>
                </a:solidFill>
                <a:latin typeface="Arial" charset="0"/>
              </a:rPr>
              <a:t>The Evolution of</a:t>
            </a:r>
            <a:br>
              <a:rPr lang="en-US" sz="2150" dirty="0" smtClean="0">
                <a:solidFill>
                  <a:srgbClr val="000000"/>
                </a:solidFill>
                <a:latin typeface="Arial" charset="0"/>
              </a:rPr>
            </a:br>
            <a:r>
              <a:rPr lang="en-US" sz="2150" dirty="0" smtClean="0">
                <a:solidFill>
                  <a:srgbClr val="000000"/>
                </a:solidFill>
                <a:latin typeface="Arial" charset="0"/>
              </a:rPr>
              <a:t>Populations</a:t>
            </a:r>
            <a:endParaRPr lang="en-US" sz="2150" dirty="0">
              <a:solidFill>
                <a:srgbClr val="000000"/>
              </a:solidFill>
              <a:latin typeface="Arial" charset="0"/>
            </a:endParaRPr>
          </a:p>
        </p:txBody>
      </p:sp>
      <p:sp>
        <p:nvSpPr>
          <p:cNvPr id="9" name="Text Box 31"/>
          <p:cNvSpPr txBox="1">
            <a:spLocks noChangeArrowheads="1"/>
          </p:cNvSpPr>
          <p:nvPr/>
        </p:nvSpPr>
        <p:spPr bwMode="auto">
          <a:xfrm>
            <a:off x="6683859" y="4883581"/>
            <a:ext cx="2000548"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150" dirty="0" smtClean="0">
                <a:solidFill>
                  <a:srgbClr val="000000"/>
                </a:solidFill>
                <a:latin typeface="Arial" charset="0"/>
              </a:rPr>
              <a:t>Mechanisms of</a:t>
            </a:r>
            <a:br>
              <a:rPr lang="en-US" sz="2150" dirty="0" smtClean="0">
                <a:solidFill>
                  <a:srgbClr val="000000"/>
                </a:solidFill>
                <a:latin typeface="Arial" charset="0"/>
              </a:rPr>
            </a:br>
            <a:r>
              <a:rPr lang="en-US" sz="2150" dirty="0" smtClean="0">
                <a:solidFill>
                  <a:srgbClr val="000000"/>
                </a:solidFill>
                <a:latin typeface="Arial" charset="0"/>
              </a:rPr>
              <a:t>Microevolution</a:t>
            </a:r>
            <a:endParaRPr lang="en-US" sz="2150" dirty="0">
              <a:solidFill>
                <a:srgbClr val="000000"/>
              </a:solidFill>
              <a:latin typeface="Arial" charset="0"/>
            </a:endParaRPr>
          </a:p>
        </p:txBody>
      </p:sp>
    </p:spTree>
    <p:extLst>
      <p:ext uri="{BB962C8B-B14F-4D97-AF65-F5344CB8AC3E}">
        <p14:creationId xmlns:p14="http://schemas.microsoft.com/office/powerpoint/2010/main" val="3357317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smtClean="0"/>
              <a:t>Darwin’s Theory of Evolution</a:t>
            </a:r>
            <a:endParaRPr lang="en-US" dirty="0"/>
          </a:p>
        </p:txBody>
      </p:sp>
    </p:spTree>
    <p:extLst>
      <p:ext uri="{BB962C8B-B14F-4D97-AF65-F5344CB8AC3E}">
        <p14:creationId xmlns:p14="http://schemas.microsoft.com/office/powerpoint/2010/main" val="3965431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36253">
            <a:off x="6781800" y="304800"/>
            <a:ext cx="1468451" cy="202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Charles Darwin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English Naturalist </a:t>
            </a:r>
          </a:p>
          <a:p>
            <a:endParaRPr lang="en-US" dirty="0"/>
          </a:p>
          <a:p>
            <a:r>
              <a:rPr lang="en-US" dirty="0" smtClean="0"/>
              <a:t>In 1859 he published “</a:t>
            </a:r>
            <a:r>
              <a:rPr lang="en-US" i="1" dirty="0" smtClean="0"/>
              <a:t>On the Origin of Species by Means of Natural Selection</a:t>
            </a:r>
            <a:r>
              <a:rPr lang="en-US" dirty="0" smtClean="0"/>
              <a:t>”</a:t>
            </a:r>
          </a:p>
          <a:p>
            <a:endParaRPr lang="en-US" sz="4800" dirty="0"/>
          </a:p>
          <a:p>
            <a:pPr lvl="4"/>
            <a:r>
              <a:rPr lang="en-US" sz="3600" dirty="0" smtClean="0"/>
              <a:t>Convincing evidence that species evolve and a reasonable mechanism explaining how evolution occurs </a:t>
            </a:r>
            <a:endParaRPr lang="en-US"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86200"/>
            <a:ext cx="17811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022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5410200" cy="1143000"/>
          </a:xfrm>
        </p:spPr>
        <p:txBody>
          <a:bodyPr/>
          <a:lstStyle/>
          <a:p>
            <a:r>
              <a:rPr lang="en-US" dirty="0" smtClean="0"/>
              <a:t>Background on Darwin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Dad was a wealthy doctor </a:t>
            </a:r>
          </a:p>
          <a:p>
            <a:endParaRPr lang="en-US" dirty="0"/>
          </a:p>
          <a:p>
            <a:r>
              <a:rPr lang="en-US" dirty="0" smtClean="0"/>
              <a:t>At age 16 Darwin was sent to Edinburgh, Scotland to study medicine </a:t>
            </a:r>
          </a:p>
          <a:p>
            <a:pPr lvl="1"/>
            <a:r>
              <a:rPr lang="en-US" dirty="0" smtClean="0"/>
              <a:t>Repeatedly skipped lectures to collect biological specimens </a:t>
            </a:r>
          </a:p>
          <a:p>
            <a:endParaRPr lang="en-US" dirty="0"/>
          </a:p>
          <a:p>
            <a:r>
              <a:rPr lang="en-US" dirty="0" smtClean="0"/>
              <a:t>1827 was sent to Cambridge University to become a minister – He got his degree </a:t>
            </a:r>
          </a:p>
          <a:p>
            <a:pPr lvl="1"/>
            <a:r>
              <a:rPr lang="en-US" dirty="0" smtClean="0"/>
              <a:t>More interested in natural science </a:t>
            </a:r>
          </a:p>
          <a:p>
            <a:endParaRPr lang="en-US" dirty="0"/>
          </a:p>
          <a:p>
            <a:r>
              <a:rPr lang="en-US" dirty="0" smtClean="0"/>
              <a:t>1831 (age 22) Darwin went on a voyage with the </a:t>
            </a:r>
            <a:r>
              <a:rPr lang="en-US" b="1" dirty="0" smtClean="0"/>
              <a:t>HMS </a:t>
            </a:r>
            <a:r>
              <a:rPr lang="en-US" b="1" i="1" dirty="0" smtClean="0"/>
              <a:t>Beagle</a:t>
            </a:r>
            <a:r>
              <a:rPr lang="en-US" b="1" dirty="0" smtClean="0"/>
              <a:t> </a:t>
            </a:r>
            <a:r>
              <a:rPr lang="en-US" dirty="0" smtClean="0"/>
              <a:t>as a naturalist </a:t>
            </a:r>
          </a:p>
          <a:p>
            <a:pPr marL="457200" lvl="1" indent="0">
              <a:buNone/>
            </a:pPr>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28600"/>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303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13_01a_0BeagleVoyage-U.jpg"/>
          <p:cNvPicPr>
            <a:picLocks noChangeAspect="1"/>
          </p:cNvPicPr>
          <p:nvPr/>
        </p:nvPicPr>
        <p:blipFill rotWithShape="1">
          <a:blip r:embed="rId3" cstate="email">
            <a:extLst>
              <a:ext uri="{28A0092B-C50C-407E-A947-70E740481C1C}">
                <a14:useLocalDpi xmlns:a14="http://schemas.microsoft.com/office/drawing/2010/main" val="0"/>
              </a:ext>
            </a:extLst>
          </a:blip>
          <a:srcRect b="3514"/>
          <a:stretch/>
        </p:blipFill>
        <p:spPr>
          <a:xfrm>
            <a:off x="298704" y="1207008"/>
            <a:ext cx="8546592" cy="4287859"/>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13.1a-0</a:t>
            </a:r>
            <a:endParaRPr lang="en-US" sz="1200" dirty="0">
              <a:latin typeface="Arial" charset="0"/>
            </a:endParaRPr>
          </a:p>
        </p:txBody>
      </p:sp>
      <p:sp>
        <p:nvSpPr>
          <p:cNvPr id="27" name="Text Box 31"/>
          <p:cNvSpPr txBox="1">
            <a:spLocks noChangeArrowheads="1"/>
          </p:cNvSpPr>
          <p:nvPr/>
        </p:nvSpPr>
        <p:spPr bwMode="auto">
          <a:xfrm>
            <a:off x="408562" y="1279684"/>
            <a:ext cx="6088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Darwin</a:t>
            </a:r>
            <a:br>
              <a:rPr lang="en-US" sz="1400" dirty="0" smtClean="0">
                <a:solidFill>
                  <a:srgbClr val="000000"/>
                </a:solidFill>
                <a:latin typeface="Arial" charset="0"/>
              </a:rPr>
            </a:br>
            <a:r>
              <a:rPr lang="en-US" sz="1400" dirty="0" smtClean="0">
                <a:solidFill>
                  <a:srgbClr val="000000"/>
                </a:solidFill>
                <a:latin typeface="Arial" charset="0"/>
              </a:rPr>
              <a:t>in 1840</a:t>
            </a:r>
            <a:endParaRPr lang="en-US" sz="1400" dirty="0">
              <a:solidFill>
                <a:srgbClr val="000000"/>
              </a:solidFill>
              <a:latin typeface="Arial" charset="0"/>
            </a:endParaRPr>
          </a:p>
        </p:txBody>
      </p:sp>
      <p:cxnSp>
        <p:nvCxnSpPr>
          <p:cNvPr id="6" name="Straight Connector 5"/>
          <p:cNvCxnSpPr/>
          <p:nvPr/>
        </p:nvCxnSpPr>
        <p:spPr bwMode="auto">
          <a:xfrm flipV="1">
            <a:off x="8466848" y="4428598"/>
            <a:ext cx="256588" cy="48705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V="1">
            <a:off x="8013400" y="4522678"/>
            <a:ext cx="44917" cy="21265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5151967" y="4258267"/>
            <a:ext cx="225466"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V="1">
            <a:off x="3661833" y="4834001"/>
            <a:ext cx="293199" cy="893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3526698" y="4830233"/>
            <a:ext cx="29302" cy="1688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31"/>
          <p:cNvSpPr txBox="1">
            <a:spLocks noChangeArrowheads="1"/>
          </p:cNvSpPr>
          <p:nvPr/>
        </p:nvSpPr>
        <p:spPr bwMode="auto">
          <a:xfrm>
            <a:off x="2491362" y="2067084"/>
            <a:ext cx="7085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North</a:t>
            </a:r>
            <a:br>
              <a:rPr lang="en-US" sz="1400" dirty="0" smtClean="0">
                <a:solidFill>
                  <a:srgbClr val="000000"/>
                </a:solidFill>
                <a:latin typeface="Arial" charset="0"/>
              </a:rPr>
            </a:br>
            <a:r>
              <a:rPr lang="en-US" sz="1400" dirty="0" smtClean="0">
                <a:solidFill>
                  <a:srgbClr val="000000"/>
                </a:solidFill>
                <a:latin typeface="Arial" charset="0"/>
              </a:rPr>
              <a:t>America</a:t>
            </a:r>
            <a:endParaRPr lang="en-US" sz="1400" dirty="0">
              <a:solidFill>
                <a:srgbClr val="000000"/>
              </a:solidFill>
              <a:latin typeface="Arial" charset="0"/>
            </a:endParaRPr>
          </a:p>
        </p:txBody>
      </p:sp>
      <p:sp>
        <p:nvSpPr>
          <p:cNvPr id="19" name="Text Box 31"/>
          <p:cNvSpPr txBox="1">
            <a:spLocks noChangeArrowheads="1"/>
          </p:cNvSpPr>
          <p:nvPr/>
        </p:nvSpPr>
        <p:spPr bwMode="auto">
          <a:xfrm>
            <a:off x="4201629" y="1728417"/>
            <a:ext cx="5685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Great</a:t>
            </a:r>
            <a:br>
              <a:rPr lang="en-US" sz="1400" dirty="0" smtClean="0">
                <a:solidFill>
                  <a:srgbClr val="000000"/>
                </a:solidFill>
                <a:latin typeface="Arial" charset="0"/>
              </a:rPr>
            </a:br>
            <a:r>
              <a:rPr lang="en-US" sz="1400" dirty="0" smtClean="0">
                <a:solidFill>
                  <a:srgbClr val="000000"/>
                </a:solidFill>
                <a:latin typeface="Arial" charset="0"/>
              </a:rPr>
              <a:t>Britain</a:t>
            </a:r>
            <a:endParaRPr lang="en-US" sz="1400" dirty="0">
              <a:solidFill>
                <a:srgbClr val="000000"/>
              </a:solidFill>
              <a:latin typeface="Arial" charset="0"/>
            </a:endParaRPr>
          </a:p>
        </p:txBody>
      </p:sp>
      <p:sp>
        <p:nvSpPr>
          <p:cNvPr id="20" name="Text Box 31"/>
          <p:cNvSpPr txBox="1">
            <a:spLocks noChangeArrowheads="1"/>
          </p:cNvSpPr>
          <p:nvPr/>
        </p:nvSpPr>
        <p:spPr bwMode="auto">
          <a:xfrm>
            <a:off x="5048295" y="1957017"/>
            <a:ext cx="6184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Europe</a:t>
            </a:r>
            <a:endParaRPr lang="en-US" sz="1400" dirty="0">
              <a:solidFill>
                <a:srgbClr val="000000"/>
              </a:solidFill>
              <a:latin typeface="Arial" charset="0"/>
            </a:endParaRPr>
          </a:p>
        </p:txBody>
      </p:sp>
      <p:sp>
        <p:nvSpPr>
          <p:cNvPr id="21" name="Text Box 31"/>
          <p:cNvSpPr txBox="1">
            <a:spLocks noChangeArrowheads="1"/>
          </p:cNvSpPr>
          <p:nvPr/>
        </p:nvSpPr>
        <p:spPr bwMode="auto">
          <a:xfrm>
            <a:off x="5217629" y="2837550"/>
            <a:ext cx="5129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Africa</a:t>
            </a:r>
            <a:endParaRPr lang="en-US" sz="1400" dirty="0">
              <a:solidFill>
                <a:srgbClr val="000000"/>
              </a:solidFill>
              <a:latin typeface="Arial" charset="0"/>
            </a:endParaRPr>
          </a:p>
        </p:txBody>
      </p:sp>
      <p:sp>
        <p:nvSpPr>
          <p:cNvPr id="22" name="Text Box 31"/>
          <p:cNvSpPr txBox="1">
            <a:spLocks noChangeArrowheads="1"/>
          </p:cNvSpPr>
          <p:nvPr/>
        </p:nvSpPr>
        <p:spPr bwMode="auto">
          <a:xfrm>
            <a:off x="6428362" y="1762284"/>
            <a:ext cx="3847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Asia</a:t>
            </a:r>
          </a:p>
        </p:txBody>
      </p:sp>
      <p:sp>
        <p:nvSpPr>
          <p:cNvPr id="23" name="Text Box 31"/>
          <p:cNvSpPr txBox="1">
            <a:spLocks noChangeArrowheads="1"/>
          </p:cNvSpPr>
          <p:nvPr/>
        </p:nvSpPr>
        <p:spPr bwMode="auto">
          <a:xfrm>
            <a:off x="5302296" y="1195018"/>
            <a:ext cx="17056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HMS </a:t>
            </a:r>
            <a:r>
              <a:rPr lang="en-US" sz="1400" i="1" dirty="0" smtClean="0">
                <a:solidFill>
                  <a:srgbClr val="000000"/>
                </a:solidFill>
                <a:latin typeface="Arial" charset="0"/>
              </a:rPr>
              <a:t>Beagle</a:t>
            </a:r>
            <a:r>
              <a:rPr lang="en-US" sz="1400" dirty="0" smtClean="0">
                <a:solidFill>
                  <a:srgbClr val="000000"/>
                </a:solidFill>
                <a:latin typeface="Arial" charset="0"/>
              </a:rPr>
              <a:t> in port</a:t>
            </a:r>
            <a:endParaRPr lang="en-US" sz="1400" dirty="0">
              <a:solidFill>
                <a:srgbClr val="000000"/>
              </a:solidFill>
              <a:latin typeface="Arial" charset="0"/>
            </a:endParaRPr>
          </a:p>
        </p:txBody>
      </p:sp>
      <p:sp>
        <p:nvSpPr>
          <p:cNvPr id="24" name="Text Box 31"/>
          <p:cNvSpPr txBox="1">
            <a:spLocks noChangeArrowheads="1"/>
          </p:cNvSpPr>
          <p:nvPr/>
        </p:nvSpPr>
        <p:spPr bwMode="auto">
          <a:xfrm>
            <a:off x="6267495" y="3354015"/>
            <a:ext cx="7217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Equator</a:t>
            </a:r>
            <a:endParaRPr lang="en-US" sz="1400" i="1" dirty="0">
              <a:solidFill>
                <a:srgbClr val="000000"/>
              </a:solidFill>
              <a:latin typeface="Arial" charset="0"/>
            </a:endParaRPr>
          </a:p>
        </p:txBody>
      </p:sp>
      <p:sp>
        <p:nvSpPr>
          <p:cNvPr id="25" name="Text Box 31"/>
          <p:cNvSpPr txBox="1">
            <a:spLocks noChangeArrowheads="1"/>
          </p:cNvSpPr>
          <p:nvPr/>
        </p:nvSpPr>
        <p:spPr bwMode="auto">
          <a:xfrm>
            <a:off x="7554429" y="3904349"/>
            <a:ext cx="7694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Australia</a:t>
            </a:r>
            <a:endParaRPr lang="en-US" sz="1400" dirty="0">
              <a:solidFill>
                <a:srgbClr val="000000"/>
              </a:solidFill>
              <a:latin typeface="Arial" charset="0"/>
            </a:endParaRPr>
          </a:p>
        </p:txBody>
      </p:sp>
      <p:sp>
        <p:nvSpPr>
          <p:cNvPr id="26" name="Text Box 31"/>
          <p:cNvSpPr txBox="1">
            <a:spLocks noChangeArrowheads="1"/>
          </p:cNvSpPr>
          <p:nvPr/>
        </p:nvSpPr>
        <p:spPr bwMode="auto">
          <a:xfrm>
            <a:off x="7173428" y="4590150"/>
            <a:ext cx="8207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Tasmania</a:t>
            </a:r>
            <a:endParaRPr lang="en-US" sz="1400" dirty="0">
              <a:solidFill>
                <a:srgbClr val="000000"/>
              </a:solidFill>
              <a:latin typeface="Arial" charset="0"/>
            </a:endParaRPr>
          </a:p>
        </p:txBody>
      </p:sp>
      <p:sp>
        <p:nvSpPr>
          <p:cNvPr id="28" name="Text Box 31"/>
          <p:cNvSpPr txBox="1">
            <a:spLocks noChangeArrowheads="1"/>
          </p:cNvSpPr>
          <p:nvPr/>
        </p:nvSpPr>
        <p:spPr bwMode="auto">
          <a:xfrm>
            <a:off x="8070897" y="4810284"/>
            <a:ext cx="6784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New</a:t>
            </a:r>
            <a:br>
              <a:rPr lang="en-US" sz="1400" dirty="0" smtClean="0">
                <a:solidFill>
                  <a:srgbClr val="000000"/>
                </a:solidFill>
                <a:latin typeface="Arial" charset="0"/>
              </a:rPr>
            </a:br>
            <a:r>
              <a:rPr lang="en-US" sz="1400" dirty="0" smtClean="0">
                <a:solidFill>
                  <a:srgbClr val="000000"/>
                </a:solidFill>
                <a:latin typeface="Arial" charset="0"/>
              </a:rPr>
              <a:t>Zealand</a:t>
            </a:r>
            <a:endParaRPr lang="en-US" sz="1400" dirty="0">
              <a:solidFill>
                <a:srgbClr val="000000"/>
              </a:solidFill>
              <a:latin typeface="Arial" charset="0"/>
            </a:endParaRPr>
          </a:p>
        </p:txBody>
      </p:sp>
      <p:sp>
        <p:nvSpPr>
          <p:cNvPr id="29" name="Text Box 31"/>
          <p:cNvSpPr txBox="1">
            <a:spLocks noChangeArrowheads="1"/>
          </p:cNvSpPr>
          <p:nvPr/>
        </p:nvSpPr>
        <p:spPr bwMode="auto">
          <a:xfrm>
            <a:off x="4447162" y="4132949"/>
            <a:ext cx="9746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Cape of</a:t>
            </a:r>
            <a:br>
              <a:rPr lang="en-US" sz="1400" dirty="0" smtClean="0">
                <a:solidFill>
                  <a:srgbClr val="000000"/>
                </a:solidFill>
                <a:latin typeface="Arial" charset="0"/>
              </a:rPr>
            </a:br>
            <a:r>
              <a:rPr lang="en-US" sz="1400" dirty="0" smtClean="0">
                <a:solidFill>
                  <a:srgbClr val="000000"/>
                </a:solidFill>
                <a:latin typeface="Arial" charset="0"/>
              </a:rPr>
              <a:t>Good Hope</a:t>
            </a:r>
            <a:endParaRPr lang="en-US" sz="1400" dirty="0">
              <a:solidFill>
                <a:srgbClr val="000000"/>
              </a:solidFill>
              <a:latin typeface="Arial" charset="0"/>
            </a:endParaRPr>
          </a:p>
        </p:txBody>
      </p:sp>
      <p:sp>
        <p:nvSpPr>
          <p:cNvPr id="30" name="Text Box 31"/>
          <p:cNvSpPr txBox="1">
            <a:spLocks noChangeArrowheads="1"/>
          </p:cNvSpPr>
          <p:nvPr/>
        </p:nvSpPr>
        <p:spPr bwMode="auto">
          <a:xfrm>
            <a:off x="3998428" y="4717151"/>
            <a:ext cx="9077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Cape Horn</a:t>
            </a:r>
            <a:endParaRPr lang="en-US" sz="1400" dirty="0">
              <a:solidFill>
                <a:srgbClr val="000000"/>
              </a:solidFill>
              <a:latin typeface="Arial" charset="0"/>
            </a:endParaRPr>
          </a:p>
        </p:txBody>
      </p:sp>
      <p:sp>
        <p:nvSpPr>
          <p:cNvPr id="31" name="Text Box 31"/>
          <p:cNvSpPr txBox="1">
            <a:spLocks noChangeArrowheads="1"/>
          </p:cNvSpPr>
          <p:nvPr/>
        </p:nvSpPr>
        <p:spPr bwMode="auto">
          <a:xfrm>
            <a:off x="2796162" y="4954216"/>
            <a:ext cx="13934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Tierra del Fuego</a:t>
            </a:r>
            <a:endParaRPr lang="en-US" sz="1400" dirty="0">
              <a:solidFill>
                <a:srgbClr val="000000"/>
              </a:solidFill>
              <a:latin typeface="Arial" charset="0"/>
            </a:endParaRPr>
          </a:p>
        </p:txBody>
      </p:sp>
      <p:sp>
        <p:nvSpPr>
          <p:cNvPr id="32" name="Text Box 31"/>
          <p:cNvSpPr txBox="1">
            <a:spLocks noChangeArrowheads="1"/>
          </p:cNvSpPr>
          <p:nvPr/>
        </p:nvSpPr>
        <p:spPr bwMode="auto">
          <a:xfrm rot="16200000">
            <a:off x="3185629" y="3972081"/>
            <a:ext cx="5486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Andes</a:t>
            </a:r>
            <a:endParaRPr lang="en-US" sz="1400" dirty="0">
              <a:solidFill>
                <a:srgbClr val="000000"/>
              </a:solidFill>
              <a:latin typeface="Arial" charset="0"/>
            </a:endParaRPr>
          </a:p>
        </p:txBody>
      </p:sp>
      <p:sp>
        <p:nvSpPr>
          <p:cNvPr id="33" name="Text Box 31"/>
          <p:cNvSpPr txBox="1">
            <a:spLocks noChangeArrowheads="1"/>
          </p:cNvSpPr>
          <p:nvPr/>
        </p:nvSpPr>
        <p:spPr bwMode="auto">
          <a:xfrm>
            <a:off x="3329563" y="3354017"/>
            <a:ext cx="7085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South</a:t>
            </a:r>
            <a:br>
              <a:rPr lang="en-US" sz="1400" dirty="0" smtClean="0">
                <a:solidFill>
                  <a:srgbClr val="000000"/>
                </a:solidFill>
                <a:latin typeface="Arial" charset="0"/>
              </a:rPr>
            </a:br>
            <a:r>
              <a:rPr lang="en-US" sz="1400" dirty="0" smtClean="0">
                <a:solidFill>
                  <a:srgbClr val="000000"/>
                </a:solidFill>
                <a:latin typeface="Arial" charset="0"/>
              </a:rPr>
              <a:t>America</a:t>
            </a:r>
            <a:endParaRPr lang="en-US" sz="1400" dirty="0">
              <a:solidFill>
                <a:srgbClr val="000000"/>
              </a:solidFill>
              <a:latin typeface="Arial" charset="0"/>
            </a:endParaRPr>
          </a:p>
        </p:txBody>
      </p:sp>
      <p:sp>
        <p:nvSpPr>
          <p:cNvPr id="34" name="Text Box 31"/>
          <p:cNvSpPr txBox="1">
            <a:spLocks noChangeArrowheads="1"/>
          </p:cNvSpPr>
          <p:nvPr/>
        </p:nvSpPr>
        <p:spPr bwMode="auto">
          <a:xfrm>
            <a:off x="1297562" y="3396350"/>
            <a:ext cx="31352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err="1" smtClean="0">
                <a:solidFill>
                  <a:srgbClr val="000000"/>
                </a:solidFill>
                <a:latin typeface="Arial" charset="0"/>
              </a:rPr>
              <a:t>Pinta</a:t>
            </a:r>
            <a:endParaRPr lang="en-US" sz="1000" dirty="0">
              <a:solidFill>
                <a:srgbClr val="000000"/>
              </a:solidFill>
              <a:latin typeface="Arial" charset="0"/>
            </a:endParaRPr>
          </a:p>
        </p:txBody>
      </p:sp>
      <p:sp>
        <p:nvSpPr>
          <p:cNvPr id="35" name="Text Box 31"/>
          <p:cNvSpPr txBox="1">
            <a:spLocks noChangeArrowheads="1"/>
          </p:cNvSpPr>
          <p:nvPr/>
        </p:nvSpPr>
        <p:spPr bwMode="auto">
          <a:xfrm>
            <a:off x="3448095" y="2414218"/>
            <a:ext cx="9323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88FDC"/>
                </a:solidFill>
                <a:latin typeface="Arial" charset="0"/>
              </a:rPr>
              <a:t>ATLANTIC</a:t>
            </a:r>
            <a:br>
              <a:rPr lang="en-US" sz="1400" i="1" dirty="0" smtClean="0">
                <a:solidFill>
                  <a:srgbClr val="088FDC"/>
                </a:solidFill>
                <a:latin typeface="Arial" charset="0"/>
              </a:rPr>
            </a:br>
            <a:r>
              <a:rPr lang="en-US" sz="1400" i="1" dirty="0" smtClean="0">
                <a:solidFill>
                  <a:srgbClr val="088FDC"/>
                </a:solidFill>
                <a:latin typeface="Arial" charset="0"/>
              </a:rPr>
              <a:t>OCEAN</a:t>
            </a:r>
            <a:endParaRPr lang="en-US" sz="1400" i="1" dirty="0">
              <a:solidFill>
                <a:srgbClr val="088FDC"/>
              </a:solidFill>
              <a:latin typeface="Arial" charset="0"/>
            </a:endParaRPr>
          </a:p>
        </p:txBody>
      </p:sp>
      <p:sp>
        <p:nvSpPr>
          <p:cNvPr id="36" name="Text Box 31"/>
          <p:cNvSpPr txBox="1">
            <a:spLocks noChangeArrowheads="1"/>
          </p:cNvSpPr>
          <p:nvPr/>
        </p:nvSpPr>
        <p:spPr bwMode="auto">
          <a:xfrm>
            <a:off x="390570" y="3296868"/>
            <a:ext cx="533366"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i="1" dirty="0" smtClean="0">
                <a:solidFill>
                  <a:srgbClr val="1A8DCF"/>
                </a:solidFill>
                <a:latin typeface="Arial" charset="0"/>
              </a:rPr>
              <a:t>PACIFIC</a:t>
            </a:r>
            <a:br>
              <a:rPr lang="en-US" sz="1000" i="1" dirty="0" smtClean="0">
                <a:solidFill>
                  <a:srgbClr val="1A8DCF"/>
                </a:solidFill>
                <a:latin typeface="Arial" charset="0"/>
              </a:rPr>
            </a:br>
            <a:r>
              <a:rPr lang="en-US" sz="1000" i="1" dirty="0" smtClean="0">
                <a:solidFill>
                  <a:srgbClr val="1A8DCF"/>
                </a:solidFill>
                <a:latin typeface="Arial" charset="0"/>
              </a:rPr>
              <a:t>OCEAN</a:t>
            </a:r>
            <a:endParaRPr lang="en-US" sz="1000" i="1" dirty="0">
              <a:solidFill>
                <a:srgbClr val="1A8DCF"/>
              </a:solidFill>
              <a:latin typeface="Arial" charset="0"/>
            </a:endParaRPr>
          </a:p>
        </p:txBody>
      </p:sp>
      <p:sp>
        <p:nvSpPr>
          <p:cNvPr id="37" name="Text Box 31"/>
          <p:cNvSpPr txBox="1">
            <a:spLocks noChangeArrowheads="1"/>
          </p:cNvSpPr>
          <p:nvPr/>
        </p:nvSpPr>
        <p:spPr bwMode="auto">
          <a:xfrm>
            <a:off x="2592961" y="4276884"/>
            <a:ext cx="7483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88FDC"/>
                </a:solidFill>
                <a:latin typeface="Arial" charset="0"/>
              </a:rPr>
              <a:t>PACIFIC</a:t>
            </a:r>
            <a:br>
              <a:rPr lang="en-US" sz="1400" i="1" dirty="0" smtClean="0">
                <a:solidFill>
                  <a:srgbClr val="088FDC"/>
                </a:solidFill>
                <a:latin typeface="Arial" charset="0"/>
              </a:rPr>
            </a:br>
            <a:r>
              <a:rPr lang="en-US" sz="1400" i="1" dirty="0" smtClean="0">
                <a:solidFill>
                  <a:srgbClr val="088FDC"/>
                </a:solidFill>
                <a:latin typeface="Arial" charset="0"/>
              </a:rPr>
              <a:t>OCEAN</a:t>
            </a:r>
            <a:endParaRPr lang="en-US" sz="1400" i="1" dirty="0">
              <a:solidFill>
                <a:srgbClr val="088FDC"/>
              </a:solidFill>
              <a:latin typeface="Arial" charset="0"/>
            </a:endParaRPr>
          </a:p>
        </p:txBody>
      </p:sp>
      <p:sp>
        <p:nvSpPr>
          <p:cNvPr id="38" name="Text Box 31"/>
          <p:cNvSpPr txBox="1">
            <a:spLocks noChangeArrowheads="1"/>
          </p:cNvSpPr>
          <p:nvPr/>
        </p:nvSpPr>
        <p:spPr bwMode="auto">
          <a:xfrm>
            <a:off x="8011628" y="2879885"/>
            <a:ext cx="7483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88FDC"/>
                </a:solidFill>
                <a:latin typeface="Arial" charset="0"/>
              </a:rPr>
              <a:t>PACIFIC</a:t>
            </a:r>
            <a:br>
              <a:rPr lang="en-US" sz="1400" i="1" dirty="0" smtClean="0">
                <a:solidFill>
                  <a:srgbClr val="088FDC"/>
                </a:solidFill>
                <a:latin typeface="Arial" charset="0"/>
              </a:rPr>
            </a:br>
            <a:r>
              <a:rPr lang="en-US" sz="1400" i="1" dirty="0" smtClean="0">
                <a:solidFill>
                  <a:srgbClr val="088FDC"/>
                </a:solidFill>
                <a:latin typeface="Arial" charset="0"/>
              </a:rPr>
              <a:t>OCEAN</a:t>
            </a:r>
            <a:endParaRPr lang="en-US" sz="1400" i="1" dirty="0">
              <a:solidFill>
                <a:srgbClr val="088FDC"/>
              </a:solidFill>
              <a:latin typeface="Arial" charset="0"/>
            </a:endParaRPr>
          </a:p>
        </p:txBody>
      </p:sp>
      <p:sp>
        <p:nvSpPr>
          <p:cNvPr id="39" name="Text Box 31"/>
          <p:cNvSpPr txBox="1">
            <a:spLocks noChangeArrowheads="1"/>
          </p:cNvSpPr>
          <p:nvPr/>
        </p:nvSpPr>
        <p:spPr bwMode="auto">
          <a:xfrm>
            <a:off x="1852129" y="3337084"/>
            <a:ext cx="655666"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Galápagos</a:t>
            </a:r>
            <a:br>
              <a:rPr lang="en-US" sz="1000" dirty="0" smtClean="0">
                <a:solidFill>
                  <a:srgbClr val="000000"/>
                </a:solidFill>
                <a:latin typeface="Arial" charset="0"/>
              </a:rPr>
            </a:br>
            <a:r>
              <a:rPr lang="en-US" sz="1000" dirty="0" smtClean="0">
                <a:solidFill>
                  <a:srgbClr val="000000"/>
                </a:solidFill>
                <a:latin typeface="Arial" charset="0"/>
              </a:rPr>
              <a:t>Islands</a:t>
            </a:r>
            <a:endParaRPr lang="en-US" sz="1000" dirty="0">
              <a:solidFill>
                <a:srgbClr val="000000"/>
              </a:solidFill>
              <a:latin typeface="Arial" charset="0"/>
            </a:endParaRPr>
          </a:p>
        </p:txBody>
      </p:sp>
      <p:sp>
        <p:nvSpPr>
          <p:cNvPr id="40" name="Text Box 31"/>
          <p:cNvSpPr txBox="1">
            <a:spLocks noChangeArrowheads="1"/>
          </p:cNvSpPr>
          <p:nvPr/>
        </p:nvSpPr>
        <p:spPr bwMode="auto">
          <a:xfrm>
            <a:off x="802262" y="3684217"/>
            <a:ext cx="598684"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err="1" smtClean="0">
                <a:solidFill>
                  <a:srgbClr val="000000"/>
                </a:solidFill>
                <a:latin typeface="Arial" charset="0"/>
              </a:rPr>
              <a:t>Marchena</a:t>
            </a:r>
            <a:endParaRPr lang="en-US" sz="1000" dirty="0">
              <a:solidFill>
                <a:srgbClr val="000000"/>
              </a:solidFill>
              <a:latin typeface="Arial" charset="0"/>
            </a:endParaRPr>
          </a:p>
        </p:txBody>
      </p:sp>
      <p:sp>
        <p:nvSpPr>
          <p:cNvPr id="41" name="Text Box 31"/>
          <p:cNvSpPr txBox="1">
            <a:spLocks noChangeArrowheads="1"/>
          </p:cNvSpPr>
          <p:nvPr/>
        </p:nvSpPr>
        <p:spPr bwMode="auto">
          <a:xfrm>
            <a:off x="1581195" y="3773117"/>
            <a:ext cx="613023"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err="1" smtClean="0">
                <a:solidFill>
                  <a:srgbClr val="000000"/>
                </a:solidFill>
                <a:latin typeface="Arial" charset="0"/>
              </a:rPr>
              <a:t>Genovesa</a:t>
            </a:r>
            <a:endParaRPr lang="en-US" sz="1000" dirty="0">
              <a:solidFill>
                <a:srgbClr val="000000"/>
              </a:solidFill>
              <a:latin typeface="Arial" charset="0"/>
            </a:endParaRPr>
          </a:p>
        </p:txBody>
      </p:sp>
      <p:sp>
        <p:nvSpPr>
          <p:cNvPr id="42" name="Text Box 31"/>
          <p:cNvSpPr txBox="1">
            <a:spLocks noChangeArrowheads="1"/>
          </p:cNvSpPr>
          <p:nvPr/>
        </p:nvSpPr>
        <p:spPr bwMode="auto">
          <a:xfrm>
            <a:off x="941962" y="3993250"/>
            <a:ext cx="541514"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Santiago</a:t>
            </a:r>
            <a:endParaRPr lang="en-US" sz="1000" dirty="0">
              <a:solidFill>
                <a:srgbClr val="000000"/>
              </a:solidFill>
              <a:latin typeface="Arial" charset="0"/>
            </a:endParaRPr>
          </a:p>
        </p:txBody>
      </p:sp>
      <p:sp>
        <p:nvSpPr>
          <p:cNvPr id="43" name="Text Box 31"/>
          <p:cNvSpPr txBox="1">
            <a:spLocks noChangeArrowheads="1"/>
          </p:cNvSpPr>
          <p:nvPr/>
        </p:nvSpPr>
        <p:spPr bwMode="auto">
          <a:xfrm>
            <a:off x="2055328" y="4014417"/>
            <a:ext cx="514393"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i="1" dirty="0" smtClean="0">
                <a:solidFill>
                  <a:srgbClr val="000000"/>
                </a:solidFill>
                <a:latin typeface="Arial" charset="0"/>
              </a:rPr>
              <a:t>Equator</a:t>
            </a:r>
            <a:endParaRPr lang="en-US" sz="1000" i="1" dirty="0">
              <a:solidFill>
                <a:srgbClr val="000000"/>
              </a:solidFill>
              <a:latin typeface="Arial" charset="0"/>
            </a:endParaRPr>
          </a:p>
        </p:txBody>
      </p:sp>
      <p:sp>
        <p:nvSpPr>
          <p:cNvPr id="44" name="Text Box 31"/>
          <p:cNvSpPr txBox="1">
            <a:spLocks noChangeArrowheads="1"/>
          </p:cNvSpPr>
          <p:nvPr/>
        </p:nvSpPr>
        <p:spPr bwMode="auto">
          <a:xfrm>
            <a:off x="1581194" y="4179517"/>
            <a:ext cx="947775"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Daphne Islands</a:t>
            </a:r>
            <a:endParaRPr lang="en-US" sz="1000" dirty="0">
              <a:solidFill>
                <a:srgbClr val="000000"/>
              </a:solidFill>
              <a:latin typeface="Arial" charset="0"/>
            </a:endParaRPr>
          </a:p>
        </p:txBody>
      </p:sp>
      <p:sp>
        <p:nvSpPr>
          <p:cNvPr id="45" name="Text Box 31"/>
          <p:cNvSpPr txBox="1">
            <a:spLocks noChangeArrowheads="1"/>
          </p:cNvSpPr>
          <p:nvPr/>
        </p:nvSpPr>
        <p:spPr bwMode="auto">
          <a:xfrm>
            <a:off x="370462" y="4391184"/>
            <a:ext cx="470256"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err="1" smtClean="0">
                <a:solidFill>
                  <a:srgbClr val="000000"/>
                </a:solidFill>
                <a:latin typeface="Arial" charset="0"/>
              </a:rPr>
              <a:t>Fernan</a:t>
            </a:r>
            <a:r>
              <a:rPr lang="en-US" sz="1000" dirty="0" smtClean="0">
                <a:solidFill>
                  <a:srgbClr val="000000"/>
                </a:solidFill>
                <a:latin typeface="Arial" charset="0"/>
              </a:rPr>
              <a:t>-</a:t>
            </a:r>
            <a:br>
              <a:rPr lang="en-US" sz="1000" dirty="0" smtClean="0">
                <a:solidFill>
                  <a:srgbClr val="000000"/>
                </a:solidFill>
                <a:latin typeface="Arial" charset="0"/>
              </a:rPr>
            </a:br>
            <a:r>
              <a:rPr lang="en-US" sz="1000" dirty="0" err="1" smtClean="0">
                <a:solidFill>
                  <a:srgbClr val="000000"/>
                </a:solidFill>
                <a:latin typeface="Arial" charset="0"/>
              </a:rPr>
              <a:t>dina</a:t>
            </a:r>
            <a:endParaRPr lang="en-US" sz="1000" dirty="0">
              <a:solidFill>
                <a:srgbClr val="000000"/>
              </a:solidFill>
              <a:latin typeface="Arial" charset="0"/>
            </a:endParaRPr>
          </a:p>
        </p:txBody>
      </p:sp>
      <p:sp>
        <p:nvSpPr>
          <p:cNvPr id="46" name="Text Box 31"/>
          <p:cNvSpPr txBox="1">
            <a:spLocks noChangeArrowheads="1"/>
          </p:cNvSpPr>
          <p:nvPr/>
        </p:nvSpPr>
        <p:spPr bwMode="auto">
          <a:xfrm>
            <a:off x="687963" y="4628251"/>
            <a:ext cx="434877"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err="1" smtClean="0">
                <a:solidFill>
                  <a:srgbClr val="000000"/>
                </a:solidFill>
                <a:latin typeface="Arial" charset="0"/>
              </a:rPr>
              <a:t>Isabela</a:t>
            </a:r>
            <a:endParaRPr lang="en-US" sz="1000" dirty="0">
              <a:solidFill>
                <a:srgbClr val="000000"/>
              </a:solidFill>
              <a:latin typeface="Arial" charset="0"/>
            </a:endParaRPr>
          </a:p>
        </p:txBody>
      </p:sp>
      <p:sp>
        <p:nvSpPr>
          <p:cNvPr id="47" name="Text Box 31"/>
          <p:cNvSpPr txBox="1">
            <a:spLocks noChangeArrowheads="1"/>
          </p:cNvSpPr>
          <p:nvPr/>
        </p:nvSpPr>
        <p:spPr bwMode="auto">
          <a:xfrm>
            <a:off x="1111295" y="4319217"/>
            <a:ext cx="420287"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err="1" smtClean="0">
                <a:solidFill>
                  <a:srgbClr val="000000"/>
                </a:solidFill>
                <a:latin typeface="Arial" charset="0"/>
              </a:rPr>
              <a:t>Pinzón</a:t>
            </a:r>
            <a:endParaRPr lang="en-US" sz="1000" dirty="0">
              <a:solidFill>
                <a:srgbClr val="000000"/>
              </a:solidFill>
              <a:latin typeface="Arial" charset="0"/>
            </a:endParaRPr>
          </a:p>
        </p:txBody>
      </p:sp>
      <p:sp>
        <p:nvSpPr>
          <p:cNvPr id="48" name="Text Box 31"/>
          <p:cNvSpPr txBox="1">
            <a:spLocks noChangeArrowheads="1"/>
          </p:cNvSpPr>
          <p:nvPr/>
        </p:nvSpPr>
        <p:spPr bwMode="auto">
          <a:xfrm>
            <a:off x="1301797" y="4619783"/>
            <a:ext cx="349217"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dirty="0" smtClean="0">
                <a:solidFill>
                  <a:srgbClr val="000000"/>
                </a:solidFill>
                <a:latin typeface="Arial" charset="0"/>
              </a:rPr>
              <a:t>Santa</a:t>
            </a:r>
            <a:br>
              <a:rPr lang="en-US" sz="1000" dirty="0" smtClean="0">
                <a:solidFill>
                  <a:srgbClr val="000000"/>
                </a:solidFill>
                <a:latin typeface="Arial" charset="0"/>
              </a:rPr>
            </a:br>
            <a:r>
              <a:rPr lang="en-US" sz="1000" dirty="0" smtClean="0">
                <a:solidFill>
                  <a:srgbClr val="000000"/>
                </a:solidFill>
                <a:latin typeface="Arial" charset="0"/>
              </a:rPr>
              <a:t>Cruz</a:t>
            </a:r>
            <a:endParaRPr lang="en-US" sz="1000" dirty="0">
              <a:solidFill>
                <a:srgbClr val="000000"/>
              </a:solidFill>
              <a:latin typeface="Arial" charset="0"/>
            </a:endParaRPr>
          </a:p>
        </p:txBody>
      </p:sp>
      <p:sp>
        <p:nvSpPr>
          <p:cNvPr id="49" name="Text Box 31"/>
          <p:cNvSpPr txBox="1">
            <a:spLocks noChangeArrowheads="1"/>
          </p:cNvSpPr>
          <p:nvPr/>
        </p:nvSpPr>
        <p:spPr bwMode="auto">
          <a:xfrm>
            <a:off x="1784395" y="4475851"/>
            <a:ext cx="349217"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dirty="0" smtClean="0">
                <a:solidFill>
                  <a:srgbClr val="000000"/>
                </a:solidFill>
                <a:latin typeface="Arial" charset="0"/>
              </a:rPr>
              <a:t>Santa</a:t>
            </a:r>
            <a:br>
              <a:rPr lang="en-US" sz="1000" dirty="0" smtClean="0">
                <a:solidFill>
                  <a:srgbClr val="000000"/>
                </a:solidFill>
                <a:latin typeface="Arial" charset="0"/>
              </a:rPr>
            </a:br>
            <a:r>
              <a:rPr lang="en-US" sz="1000" dirty="0" smtClean="0">
                <a:solidFill>
                  <a:srgbClr val="000000"/>
                </a:solidFill>
                <a:latin typeface="Arial" charset="0"/>
              </a:rPr>
              <a:t>Fe</a:t>
            </a:r>
            <a:endParaRPr lang="en-US" sz="1000" dirty="0">
              <a:solidFill>
                <a:srgbClr val="000000"/>
              </a:solidFill>
              <a:latin typeface="Arial" charset="0"/>
            </a:endParaRPr>
          </a:p>
        </p:txBody>
      </p:sp>
      <p:sp>
        <p:nvSpPr>
          <p:cNvPr id="50" name="Text Box 31"/>
          <p:cNvSpPr txBox="1">
            <a:spLocks noChangeArrowheads="1"/>
          </p:cNvSpPr>
          <p:nvPr/>
        </p:nvSpPr>
        <p:spPr bwMode="auto">
          <a:xfrm>
            <a:off x="1974895" y="4755248"/>
            <a:ext cx="555791"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dirty="0" smtClean="0">
                <a:solidFill>
                  <a:srgbClr val="000000"/>
                </a:solidFill>
                <a:latin typeface="Arial" charset="0"/>
              </a:rPr>
              <a:t>San</a:t>
            </a:r>
            <a:br>
              <a:rPr lang="en-US" sz="1000" dirty="0" smtClean="0">
                <a:solidFill>
                  <a:srgbClr val="000000"/>
                </a:solidFill>
                <a:latin typeface="Arial" charset="0"/>
              </a:rPr>
            </a:br>
            <a:r>
              <a:rPr lang="en-US" sz="1000" dirty="0" smtClean="0">
                <a:solidFill>
                  <a:srgbClr val="000000"/>
                </a:solidFill>
                <a:latin typeface="Arial" charset="0"/>
              </a:rPr>
              <a:t>Cristobal</a:t>
            </a:r>
            <a:endParaRPr lang="en-US" sz="1000" dirty="0">
              <a:solidFill>
                <a:srgbClr val="000000"/>
              </a:solidFill>
              <a:latin typeface="Arial" charset="0"/>
            </a:endParaRPr>
          </a:p>
        </p:txBody>
      </p:sp>
      <p:sp>
        <p:nvSpPr>
          <p:cNvPr id="51" name="Text Box 31"/>
          <p:cNvSpPr txBox="1">
            <a:spLocks noChangeArrowheads="1"/>
          </p:cNvSpPr>
          <p:nvPr/>
        </p:nvSpPr>
        <p:spPr bwMode="auto">
          <a:xfrm>
            <a:off x="1217128" y="5085450"/>
            <a:ext cx="527300"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err="1" smtClean="0">
                <a:solidFill>
                  <a:srgbClr val="000000"/>
                </a:solidFill>
                <a:latin typeface="Arial" charset="0"/>
              </a:rPr>
              <a:t>Florenza</a:t>
            </a:r>
            <a:endParaRPr lang="en-US" sz="1000" dirty="0">
              <a:solidFill>
                <a:srgbClr val="000000"/>
              </a:solidFill>
              <a:latin typeface="Arial" charset="0"/>
            </a:endParaRPr>
          </a:p>
        </p:txBody>
      </p:sp>
      <p:sp>
        <p:nvSpPr>
          <p:cNvPr id="52" name="Text Box 31"/>
          <p:cNvSpPr txBox="1">
            <a:spLocks noChangeArrowheads="1"/>
          </p:cNvSpPr>
          <p:nvPr/>
        </p:nvSpPr>
        <p:spPr bwMode="auto">
          <a:xfrm>
            <a:off x="1970662" y="5110852"/>
            <a:ext cx="57013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smtClean="0">
                <a:solidFill>
                  <a:srgbClr val="000000"/>
                </a:solidFill>
                <a:latin typeface="Arial" charset="0"/>
              </a:rPr>
              <a:t>Española</a:t>
            </a:r>
            <a:endParaRPr lang="en-US" sz="1000" dirty="0">
              <a:solidFill>
                <a:srgbClr val="000000"/>
              </a:solidFill>
              <a:latin typeface="Arial" charset="0"/>
            </a:endParaRPr>
          </a:p>
        </p:txBody>
      </p:sp>
      <p:sp>
        <p:nvSpPr>
          <p:cNvPr id="53" name="Text Box 31"/>
          <p:cNvSpPr txBox="1">
            <a:spLocks noChangeArrowheads="1"/>
          </p:cNvSpPr>
          <p:nvPr/>
        </p:nvSpPr>
        <p:spPr bwMode="auto">
          <a:xfrm>
            <a:off x="391629" y="5072751"/>
            <a:ext cx="713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smtClean="0">
                <a:solidFill>
                  <a:srgbClr val="000000"/>
                </a:solidFill>
                <a:latin typeface="Arial" charset="0"/>
              </a:rPr>
              <a:t>0</a:t>
            </a:r>
            <a:endParaRPr lang="en-US" sz="1000" dirty="0">
              <a:solidFill>
                <a:srgbClr val="000000"/>
              </a:solidFill>
              <a:latin typeface="Arial" charset="0"/>
            </a:endParaRPr>
          </a:p>
        </p:txBody>
      </p:sp>
      <p:sp>
        <p:nvSpPr>
          <p:cNvPr id="54" name="Text Box 31"/>
          <p:cNvSpPr txBox="1">
            <a:spLocks noChangeArrowheads="1"/>
          </p:cNvSpPr>
          <p:nvPr/>
        </p:nvSpPr>
        <p:spPr bwMode="auto">
          <a:xfrm>
            <a:off x="709128" y="5068518"/>
            <a:ext cx="36361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smtClean="0">
                <a:solidFill>
                  <a:srgbClr val="000000"/>
                </a:solidFill>
                <a:latin typeface="Arial" charset="0"/>
              </a:rPr>
              <a:t>40 km</a:t>
            </a:r>
            <a:endParaRPr lang="en-US" sz="1000" dirty="0">
              <a:solidFill>
                <a:srgbClr val="000000"/>
              </a:solidFill>
              <a:latin typeface="Arial" charset="0"/>
            </a:endParaRPr>
          </a:p>
        </p:txBody>
      </p:sp>
      <p:sp>
        <p:nvSpPr>
          <p:cNvPr id="55" name="Text Box 31"/>
          <p:cNvSpPr txBox="1">
            <a:spLocks noChangeArrowheads="1"/>
          </p:cNvSpPr>
          <p:nvPr/>
        </p:nvSpPr>
        <p:spPr bwMode="auto">
          <a:xfrm>
            <a:off x="941961" y="5280183"/>
            <a:ext cx="50619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smtClean="0">
                <a:solidFill>
                  <a:srgbClr val="000000"/>
                </a:solidFill>
                <a:latin typeface="Arial" charset="0"/>
              </a:rPr>
              <a:t>40 miles</a:t>
            </a:r>
            <a:endParaRPr lang="en-US" sz="1000" dirty="0">
              <a:solidFill>
                <a:srgbClr val="000000"/>
              </a:solidFill>
              <a:latin typeface="Arial" charset="0"/>
            </a:endParaRPr>
          </a:p>
        </p:txBody>
      </p:sp>
      <p:sp>
        <p:nvSpPr>
          <p:cNvPr id="56" name="Text Box 31"/>
          <p:cNvSpPr txBox="1">
            <a:spLocks noChangeArrowheads="1"/>
          </p:cNvSpPr>
          <p:nvPr/>
        </p:nvSpPr>
        <p:spPr bwMode="auto">
          <a:xfrm>
            <a:off x="391629" y="5275953"/>
            <a:ext cx="713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smtClean="0">
                <a:solidFill>
                  <a:srgbClr val="000000"/>
                </a:solidFill>
                <a:latin typeface="Arial" charset="0"/>
              </a:rPr>
              <a:t>0</a:t>
            </a:r>
            <a:endParaRPr lang="en-US" sz="1000" dirty="0">
              <a:solidFill>
                <a:srgbClr val="000000"/>
              </a:solidFill>
              <a:latin typeface="Arial" charset="0"/>
            </a:endParaRPr>
          </a:p>
        </p:txBody>
      </p:sp>
    </p:spTree>
    <p:extLst>
      <p:ext uri="{BB962C8B-B14F-4D97-AF65-F5344CB8AC3E}">
        <p14:creationId xmlns:p14="http://schemas.microsoft.com/office/powerpoint/2010/main" val="3981141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_01a_4BeagleVoyage-U.jpg"/>
          <p:cNvPicPr>
            <a:picLocks noChangeAspect="1"/>
          </p:cNvPicPr>
          <p:nvPr/>
        </p:nvPicPr>
        <p:blipFill rotWithShape="1">
          <a:blip r:embed="rId3" cstate="email">
            <a:extLst>
              <a:ext uri="{28A0092B-C50C-407E-A947-70E740481C1C}">
                <a14:useLocalDpi xmlns:a14="http://schemas.microsoft.com/office/drawing/2010/main" val="0"/>
              </a:ext>
            </a:extLst>
          </a:blip>
          <a:srcRect b="10489"/>
          <a:stretch/>
        </p:blipFill>
        <p:spPr>
          <a:xfrm>
            <a:off x="3090672" y="2014728"/>
            <a:ext cx="2962656" cy="2531872"/>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13.1a-4</a:t>
            </a:r>
            <a:endParaRPr lang="en-US" sz="1200" dirty="0">
              <a:latin typeface="Arial" charset="0"/>
            </a:endParaRPr>
          </a:p>
        </p:txBody>
      </p:sp>
      <p:sp>
        <p:nvSpPr>
          <p:cNvPr id="27" name="Text Box 31"/>
          <p:cNvSpPr txBox="1">
            <a:spLocks noChangeArrowheads="1"/>
          </p:cNvSpPr>
          <p:nvPr/>
        </p:nvSpPr>
        <p:spPr bwMode="auto">
          <a:xfrm>
            <a:off x="3143295" y="4293816"/>
            <a:ext cx="2586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HMS </a:t>
            </a:r>
            <a:r>
              <a:rPr lang="en-US" sz="2200" i="1" dirty="0" smtClean="0">
                <a:solidFill>
                  <a:srgbClr val="000000"/>
                </a:solidFill>
                <a:latin typeface="Arial" charset="0"/>
              </a:rPr>
              <a:t>Beagle</a:t>
            </a:r>
            <a:r>
              <a:rPr lang="en-US" sz="2200" dirty="0" smtClean="0">
                <a:solidFill>
                  <a:srgbClr val="000000"/>
                </a:solidFill>
                <a:latin typeface="Arial" charset="0"/>
              </a:rPr>
              <a:t> in port</a:t>
            </a:r>
            <a:endParaRPr lang="en-US" sz="2200" dirty="0">
              <a:solidFill>
                <a:srgbClr val="000000"/>
              </a:solidFill>
              <a:latin typeface="Arial" charset="0"/>
            </a:endParaRPr>
          </a:p>
        </p:txBody>
      </p:sp>
      <p:sp>
        <p:nvSpPr>
          <p:cNvPr id="2" name="Rectangle 1"/>
          <p:cNvSpPr/>
          <p:nvPr/>
        </p:nvSpPr>
        <p:spPr>
          <a:xfrm>
            <a:off x="2489200" y="5573263"/>
            <a:ext cx="6466114" cy="369332"/>
          </a:xfrm>
          <a:prstGeom prst="rect">
            <a:avLst/>
          </a:prstGeom>
        </p:spPr>
        <p:txBody>
          <a:bodyPr wrap="square">
            <a:spAutoFit/>
          </a:bodyPr>
          <a:lstStyle/>
          <a:p>
            <a:r>
              <a:rPr lang="en-US" dirty="0" smtClean="0">
                <a:hlinkClick r:id="rId4"/>
              </a:rPr>
              <a:t>Charles Darwin </a:t>
            </a:r>
            <a:endParaRPr lang="en-US" dirty="0"/>
          </a:p>
        </p:txBody>
      </p:sp>
    </p:spTree>
    <p:extLst>
      <p:ext uri="{BB962C8B-B14F-4D97-AF65-F5344CB8AC3E}">
        <p14:creationId xmlns:p14="http://schemas.microsoft.com/office/powerpoint/2010/main" val="2102230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962</TotalTime>
  <Words>4993</Words>
  <Application>Microsoft Office PowerPoint</Application>
  <PresentationFormat>On-screen Show (4:3)</PresentationFormat>
  <Paragraphs>249</Paragraphs>
  <Slides>22</Slides>
  <Notes>11</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22</vt:i4>
      </vt:variant>
    </vt:vector>
  </HeadingPairs>
  <TitlesOfParts>
    <vt:vector size="35" baseType="lpstr">
      <vt:lpstr>ＭＳ Ｐゴシック</vt:lpstr>
      <vt:lpstr>Arial</vt:lpstr>
      <vt:lpstr>Calibri</vt:lpstr>
      <vt:lpstr>Symbol</vt:lpstr>
      <vt:lpstr>Times</vt:lpstr>
      <vt:lpstr>Times New Roman</vt:lpstr>
      <vt:lpstr>2_Blank</vt:lpstr>
      <vt:lpstr>3_Blank</vt:lpstr>
      <vt:lpstr>7_Blank</vt:lpstr>
      <vt:lpstr>9_Blank</vt:lpstr>
      <vt:lpstr>10_Blank</vt:lpstr>
      <vt:lpstr>14_Blank</vt:lpstr>
      <vt:lpstr>Office Theme</vt:lpstr>
      <vt:lpstr>PowerPoint Presentation</vt:lpstr>
      <vt:lpstr>PowerPoint Presentation</vt:lpstr>
      <vt:lpstr>Introduction</vt:lpstr>
      <vt:lpstr>Figure 13.0-2</vt:lpstr>
      <vt:lpstr>PowerPoint Presentation</vt:lpstr>
      <vt:lpstr>Charles Darwin </vt:lpstr>
      <vt:lpstr>Background on Darwin </vt:lpstr>
      <vt:lpstr>Figure 13.1a-0</vt:lpstr>
      <vt:lpstr>Figure 13.1a-4</vt:lpstr>
      <vt:lpstr>Scientists Before Darwin </vt:lpstr>
      <vt:lpstr>PowerPoint Presentation</vt:lpstr>
      <vt:lpstr>Darwin’s Observations </vt:lpstr>
      <vt:lpstr>13.1 A sea voyage helped Darwin frame his theory of evolution</vt:lpstr>
      <vt:lpstr>PowerPoint Presentation</vt:lpstr>
      <vt:lpstr>PowerPoint Presentation</vt:lpstr>
      <vt:lpstr>13.1 A sea voyage helped Darwin frame his theory of evolution</vt:lpstr>
      <vt:lpstr>13.1 A sea voyage helped Darwin frame his theory of evolution</vt:lpstr>
      <vt:lpstr>13.2 The study of fossils provides strong evidence for evolution</vt:lpstr>
      <vt:lpstr>Figure 13.2a</vt:lpstr>
      <vt:lpstr>13.2 The study of fossils provides strong evidence for evolution</vt:lpstr>
      <vt:lpstr>13.3 SCIENTIFIC THINKING: Fossils of transitional forms support Darwin’s theory of evolution  </vt:lpstr>
      <vt:lpstr>Figure 13.3b</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Hastings</dc:creator>
  <cp:lastModifiedBy>Griffith, Ashley</cp:lastModifiedBy>
  <cp:revision>188</cp:revision>
  <dcterms:created xsi:type="dcterms:W3CDTF">2014-01-02T15:44:28Z</dcterms:created>
  <dcterms:modified xsi:type="dcterms:W3CDTF">2017-03-06T16:12:04Z</dcterms:modified>
</cp:coreProperties>
</file>