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3" r:id="rId2"/>
    <p:sldId id="297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5341" autoAdjust="0"/>
  </p:normalViewPr>
  <p:slideViewPr>
    <p:cSldViewPr snapToGrid="0">
      <p:cViewPr varScale="1">
        <p:scale>
          <a:sx n="63" d="100"/>
          <a:sy n="63" d="100"/>
        </p:scale>
        <p:origin x="-126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172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0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020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169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459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00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273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75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1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81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45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24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12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57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7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7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88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20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yoLuMsaTdAhXsnuAKHe8XAcQQjRx6BAgBEAU&amp;url=https://www.youtube.com/watch?v=ZshFGwNzXq8&amp;psig=AOvVaw3Y00VVUqv11-la1a9u9fxj&amp;ust=15362546707037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906K2saTdAhWhV98KHRPxCrYQjRx6BAgBEAU&amp;url=https://www.communicationtheory.org/social-darwinism/&amp;psig=AOvVaw29l3LasIA8Js2gkXurUuHP&amp;ust=15362548276228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url?sa=i&amp;rct=j&amp;q=&amp;esrc=s&amp;source=images&amp;cd=&amp;cad=rja&amp;uact=8&amp;ved=2ahUKEwjN2IbZsaTdAhXGJt8KHYn-DbgQjRx6BAgBEAU&amp;url=https://www.emaze.com/@AIOLTWQO&amp;psig=AOvVaw29l3LasIA8Js2gkXurUuHP&amp;ust=15362548276228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dya2Cs6TdAhUhn-AKHbsTDPkQjRx6BAgBEAU&amp;url=http://ospaperluhy.fieldbee.us/the-history-of-the-carnegie-steel-company.html&amp;psig=AOvVaw1AlcvzOctfbJBq7JNT1gPj&amp;ust=15362552703209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iqpt2xs6TdAhUQZd8KHQ2ZCX4QjRx6BAgBEAU&amp;url=https://the-vintage-image-shop.myshopify.com/products/copy-of-bridge-of-sighs-pittsburgh-1903&amp;psig=AOvVaw1AlcvzOctfbJBq7JNT1gPj&amp;ust=153625527032095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j0s9jks6TdAhXrct8KHQwtBasQjRx6BAgBEAU&amp;url=https://www.azquotes.com/author/10381-J_P_Morgan&amp;psig=AOvVaw2fVs1MlSj-0Dat-EfOKkVw&amp;ust=15362554606087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2ahUKEwi87OL3s6TdAhWtVt8KHcX0AXkQjRx6BAgBEAU&amp;url=https://quotlr.com/author/john-d-rockefeller&amp;psig=AOvVaw2c9i1G_Buy7uvkHOV69Kfm&amp;ust=15362555118574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s://www.google.com/url?sa=i&amp;rct=j&amp;q=&amp;esrc=s&amp;source=images&amp;cd=&amp;cad=rja&amp;uact=8&amp;ved=2ahUKEwjC5f62tKTdAhVwleAKHc43CdgQjRx6BAgBEAU&amp;url=https://bizfluent.com/how-5102890-break-up-monopoly.html&amp;psig=AOvVaw303L0mBQxgUHfxHr4soYjZ&amp;ust=15362556076669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Ws-jItKTdAhWKc98KHTxgAJQQjRx6BAgBEAU&amp;url=https://monthlyreview.org/2018/02/01/the-present-as-history-and-the-theory-of-monopoly-capital/&amp;psig=AOvVaw303L0mBQxgUHfxHr4soYjZ&amp;ust=1536255607666925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i34KjAtKTdAhXPmuAKHUWEBOoQjRx6BAgBEAU&amp;url=https://www.stephenhicks.org/2016/07/06/good-monopoly-bad-monopoly-when-are-monopolies-actually-a-problem/&amp;psig=AOvVaw303L0mBQxgUHfxHr4soYjZ&amp;ust=15362556076669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2ahUKEwi2ta7mtKTdAhWoneAKHcqIDGwQjRx6BAgBEAU&amp;url=https://en.wikipedia.org/wiki/Robber_baron_(industrialist)&amp;psig=AOvVaw33mFXAy4Q1ze3rl_I0X9dv&amp;ust=15362557508948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rct=j&amp;q=&amp;esrc=s&amp;source=images&amp;cd=&amp;cad=rja&amp;uact=8&amp;ved=2ahUKEwiw4_iptaTdAhWrc98KHfbNBiEQjRx6BAgBEAU&amp;url=https://www.tes.com/lessons/O5QofWrsTS3jLg/captain-s-of-industry-or-robber-barron-s&amp;psig=AOvVaw3UoBIrTouM8YxJZlU8FpMG&amp;ust=153625586132845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cad=rja&amp;uact=8&amp;ved=2ahUKEwiRiP-btqTdAhXyT98KHQyOCdMQjRx6BAgBEAU&amp;url=https://theshermanantitrustact.weebly.com/crack-down-on-monopolies.html&amp;psig=AOvVaw1OQs2Dd9tfYogoh_bPXorN&amp;ust=15362561283913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rct=j&amp;q=&amp;esrc=s&amp;source=images&amp;cd=&amp;cad=rja&amp;uact=8&amp;ved=2ahUKEwi_mvCntqTdAhVOMd8KHfFfD6gQjRx6BAgBEAU&amp;url=http://www.historynet.com/busting-trusts.htm&amp;psig=AOvVaw1OQs2Dd9tfYogoh_bPXorN&amp;ust=15362561283913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2ahUKEwjAsM7atqTdAhXplOAKHZX4AskQjRx6BAgBEAU&amp;url=http://www.mshistorynow.mdah.ms.gov/articles/219/cooperative-farming-in-mississippi&amp;psig=AOvVaw2F1aY2zz8h7RL57ZZSyETx&amp;ust=15362562418796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cad=rja&amp;uact=8&amp;ved=2ahUKEwi165iRt6TdAhWEct8KHXy_D-UQjRx6BAgBEAU&amp;url=https://www.pinterest.com/pin/209135976418550995/&amp;psig=AOvVaw2F1aY2zz8h7RL57ZZSyETx&amp;ust=15362562418796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604D0-137E-451B-A226-B2519269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Big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C6ED7B-5330-42F2-BF8A-9735241E3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Big Idea: </a:t>
            </a:r>
            <a:r>
              <a:rPr lang="en-US" dirty="0"/>
              <a:t>The expansion of industry resulted in the growth of big business</a:t>
            </a:r>
          </a:p>
          <a:p>
            <a:r>
              <a:rPr lang="en-US" u="sng" dirty="0"/>
              <a:t>Why It Matters Now: </a:t>
            </a:r>
            <a:r>
              <a:rPr lang="en-US" dirty="0"/>
              <a:t>Many of the strategies used today in industry, such as consolidation, have their origins in the late 19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r>
              <a:rPr lang="en-US" u="sng" dirty="0"/>
              <a:t>Key Terms and People: </a:t>
            </a:r>
            <a:r>
              <a:rPr lang="en-US" dirty="0"/>
              <a:t>Andrew Carnegie / Laissez-Faire / Social Darwinism / Vertical Integration / Horizontal Integration / J.P. Morgan / John D. Rockefeller / Trust / Monopoly / Sherman Antitrust Act</a:t>
            </a:r>
          </a:p>
        </p:txBody>
      </p:sp>
    </p:spTree>
    <p:extLst>
      <p:ext uri="{BB962C8B-B14F-4D97-AF65-F5344CB8AC3E}">
        <p14:creationId xmlns="" xmlns:p14="http://schemas.microsoft.com/office/powerpoint/2010/main" val="39206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6D8AC-B80B-40D9-8F88-AA8DB6D2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2D159B-5676-4B30-8E4C-1FF10E62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64632"/>
            <a:ext cx="12191999" cy="4521128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I. A Favorable Climate</a:t>
            </a:r>
          </a:p>
          <a:p>
            <a:pPr lvl="2"/>
            <a:r>
              <a:rPr lang="en-US" sz="2800" dirty="0"/>
              <a:t>A. Belief in Free Markets</a:t>
            </a:r>
          </a:p>
          <a:p>
            <a:pPr lvl="3"/>
            <a:r>
              <a:rPr lang="en-US" sz="2400" dirty="0"/>
              <a:t>The U.S. economy is based on a form of capitalism called free enterprise</a:t>
            </a:r>
          </a:p>
          <a:p>
            <a:pPr lvl="3"/>
            <a:r>
              <a:rPr lang="en-US" sz="2400" dirty="0"/>
              <a:t>Competition and consumer demand drive the economy</a:t>
            </a:r>
          </a:p>
          <a:p>
            <a:pPr lvl="3"/>
            <a:r>
              <a:rPr lang="en-US" sz="2400" dirty="0"/>
              <a:t>Late 1800’s business leaders mostly believed in Laissez-Faire capitalism</a:t>
            </a:r>
          </a:p>
          <a:p>
            <a:pPr lvl="3"/>
            <a:r>
              <a:rPr lang="en-US" sz="2400" dirty="0">
                <a:solidFill>
                  <a:prstClr val="white"/>
                </a:solidFill>
              </a:rPr>
              <a:t>For the most part, government stayed out of business</a:t>
            </a:r>
          </a:p>
          <a:p>
            <a:pPr lvl="3"/>
            <a:r>
              <a:rPr lang="en-US" sz="2400" dirty="0">
                <a:solidFill>
                  <a:prstClr val="white"/>
                </a:solidFill>
              </a:rPr>
              <a:t>Only in times of struggle did businesses turn to the government for assistance</a:t>
            </a:r>
          </a:p>
          <a:p>
            <a:endParaRPr lang="en-US" dirty="0"/>
          </a:p>
        </p:txBody>
      </p:sp>
      <p:pic>
        <p:nvPicPr>
          <p:cNvPr id="2355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830" y="305434"/>
            <a:ext cx="5342890" cy="4007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9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D2831D-E115-429A-9E69-BC1D6720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A0F83F-30CA-446E-8A31-8B7414B0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2192"/>
            <a:ext cx="12191999" cy="452112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B. Social Darwinism</a:t>
            </a:r>
          </a:p>
          <a:p>
            <a:pPr lvl="2"/>
            <a:r>
              <a:rPr lang="en-US" sz="2800" dirty="0"/>
              <a:t>This philosophy tried to explain why some lived in poverty and some became wealthy</a:t>
            </a:r>
          </a:p>
          <a:p>
            <a:pPr lvl="3"/>
            <a:r>
              <a:rPr lang="en-US" sz="2400" dirty="0"/>
              <a:t>Based on Darwin’s idea of survival of the fittest</a:t>
            </a:r>
          </a:p>
          <a:p>
            <a:pPr lvl="3"/>
            <a:r>
              <a:rPr lang="en-US" sz="2400" dirty="0"/>
              <a:t>Natural selection would strain out those who could not survive</a:t>
            </a:r>
          </a:p>
          <a:p>
            <a:pPr lvl="3"/>
            <a:r>
              <a:rPr lang="en-US" sz="2400" dirty="0"/>
              <a:t>Herbert Spencer applied this theory to human society</a:t>
            </a:r>
          </a:p>
          <a:p>
            <a:pPr lvl="3"/>
            <a:r>
              <a:rPr lang="en-US" sz="2400" dirty="0"/>
              <a:t>This led to the general understanding that gov’t did not need to intervene</a:t>
            </a:r>
          </a:p>
          <a:p>
            <a:pPr lvl="2"/>
            <a:r>
              <a:rPr lang="en-US" sz="2800" dirty="0"/>
              <a:t>Walter Rauschenbusch – A NY minister who disagreed</a:t>
            </a:r>
          </a:p>
          <a:p>
            <a:pPr lvl="3"/>
            <a:r>
              <a:rPr lang="en-US" sz="2400" dirty="0"/>
              <a:t>He claimed that the competition brought out the worst in people</a:t>
            </a:r>
          </a:p>
        </p:txBody>
      </p:sp>
      <p:pic>
        <p:nvPicPr>
          <p:cNvPr id="22530" name="Picture 2" descr="Image result for social darwinis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046" y="381000"/>
            <a:ext cx="2811364" cy="2404111"/>
          </a:xfrm>
          <a:prstGeom prst="rect">
            <a:avLst/>
          </a:prstGeom>
          <a:noFill/>
        </p:spPr>
      </p:pic>
      <p:pic>
        <p:nvPicPr>
          <p:cNvPr id="22532" name="Picture 4" descr="Image result for social darwinis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3230" y="298132"/>
            <a:ext cx="5038090" cy="297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0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2053B-7974-4CCA-908F-7D000112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F2CAE-1079-4867-8014-6EB5383F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6440"/>
            <a:ext cx="12191999" cy="4861560"/>
          </a:xfrm>
        </p:spPr>
        <p:txBody>
          <a:bodyPr>
            <a:normAutofit/>
          </a:bodyPr>
          <a:lstStyle/>
          <a:p>
            <a:r>
              <a:rPr lang="en-US" sz="3600" dirty="0"/>
              <a:t>II. New Business Strategies</a:t>
            </a:r>
          </a:p>
          <a:p>
            <a:pPr lvl="1"/>
            <a:r>
              <a:rPr lang="en-US" sz="3200" dirty="0"/>
              <a:t>A. Maximizing Profits</a:t>
            </a:r>
          </a:p>
          <a:p>
            <a:pPr lvl="2"/>
            <a:r>
              <a:rPr lang="en-US" sz="2800" dirty="0"/>
              <a:t>1899: Andrew Carnegie’s Steel Corporation makes more steel than all the steel factories in Britain</a:t>
            </a:r>
          </a:p>
          <a:p>
            <a:pPr lvl="2"/>
            <a:r>
              <a:rPr lang="en-US" sz="2800" dirty="0"/>
              <a:t>Why? How?</a:t>
            </a:r>
          </a:p>
          <a:p>
            <a:pPr lvl="3"/>
            <a:r>
              <a:rPr lang="en-US" sz="2400" dirty="0"/>
              <a:t>Better products produced more cheaply</a:t>
            </a:r>
          </a:p>
          <a:p>
            <a:pPr lvl="3"/>
            <a:r>
              <a:rPr lang="en-US" sz="2400" dirty="0"/>
              <a:t>New machinery and techniques</a:t>
            </a:r>
          </a:p>
          <a:p>
            <a:pPr lvl="3"/>
            <a:r>
              <a:rPr lang="en-US" sz="2400" dirty="0"/>
              <a:t>Attracted talent by offering stock</a:t>
            </a:r>
          </a:p>
          <a:p>
            <a:pPr lvl="3"/>
            <a:r>
              <a:rPr lang="en-US" sz="2400" dirty="0"/>
              <a:t>Encouraged competition within</a:t>
            </a:r>
          </a:p>
          <a:p>
            <a:pPr lvl="3"/>
            <a:r>
              <a:rPr lang="en-US" sz="2400" dirty="0"/>
              <a:t>Vertical </a:t>
            </a:r>
            <a:r>
              <a:rPr lang="en-US" sz="2400" dirty="0" smtClean="0"/>
              <a:t>integration</a:t>
            </a:r>
            <a:endParaRPr lang="en-US" sz="2400" dirty="0"/>
          </a:p>
          <a:p>
            <a:pPr lvl="3"/>
            <a:r>
              <a:rPr lang="en-US" sz="2400" dirty="0"/>
              <a:t>Horizontal integration</a:t>
            </a:r>
          </a:p>
        </p:txBody>
      </p:sp>
      <p:pic>
        <p:nvPicPr>
          <p:cNvPr id="21506" name="Picture 2" descr="Image result for carnegie stee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3470" y="3448049"/>
            <a:ext cx="4114800" cy="3409951"/>
          </a:xfrm>
          <a:prstGeom prst="rect">
            <a:avLst/>
          </a:prstGeom>
          <a:noFill/>
        </p:spPr>
      </p:pic>
      <p:pic>
        <p:nvPicPr>
          <p:cNvPr id="21508" name="Picture 4" descr="Image result for carnegie stee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0190" y="320040"/>
            <a:ext cx="3336627" cy="273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2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E160B5-6A6F-4223-8C26-BB8CB109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1DDEB2-F953-40D1-B0B7-F7F81380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26432"/>
            <a:ext cx="12192000" cy="4521127"/>
          </a:xfrm>
        </p:spPr>
        <p:txBody>
          <a:bodyPr/>
          <a:lstStyle/>
          <a:p>
            <a:pPr lvl="1"/>
            <a:r>
              <a:rPr lang="en-US" sz="3200" dirty="0"/>
              <a:t>B. Eliminating the Competition</a:t>
            </a:r>
          </a:p>
          <a:p>
            <a:pPr lvl="2"/>
            <a:r>
              <a:rPr lang="en-US" sz="2800" dirty="0"/>
              <a:t>J.P. Morgan: Created holding companies.</a:t>
            </a:r>
          </a:p>
          <a:p>
            <a:pPr lvl="3"/>
            <a:r>
              <a:rPr lang="en-US" sz="2400" dirty="0"/>
              <a:t>Bought out the stock of other companies</a:t>
            </a:r>
          </a:p>
          <a:p>
            <a:pPr lvl="3"/>
            <a:r>
              <a:rPr lang="en-US" sz="2400" dirty="0"/>
              <a:t>Controlled steel, railroads and farming equipment</a:t>
            </a:r>
          </a:p>
          <a:p>
            <a:pPr lvl="3"/>
            <a:r>
              <a:rPr lang="en-US" sz="2400" dirty="0"/>
              <a:t>1901: Merged Carnegie Steel and U.S. Steel</a:t>
            </a:r>
          </a:p>
          <a:p>
            <a:pPr lvl="2"/>
            <a:r>
              <a:rPr lang="en-US" sz="2800" dirty="0"/>
              <a:t>John D. Rockefeller: Formed trusts.</a:t>
            </a:r>
          </a:p>
          <a:p>
            <a:pPr lvl="3"/>
            <a:r>
              <a:rPr lang="en-US" sz="2400" dirty="0"/>
              <a:t>Competing companies put control of their businesses under a single group of trustees</a:t>
            </a:r>
          </a:p>
          <a:p>
            <a:pPr lvl="3"/>
            <a:r>
              <a:rPr lang="en-US" sz="2400" dirty="0"/>
              <a:t>The separate companies are run as one large organization</a:t>
            </a:r>
          </a:p>
          <a:p>
            <a:pPr lvl="3"/>
            <a:r>
              <a:rPr lang="en-US" sz="2400" dirty="0"/>
              <a:t>Rockefeller’s Standard Oil Co. controlled 90% of U.S. oil</a:t>
            </a:r>
          </a:p>
          <a:p>
            <a:pPr lvl="3"/>
            <a:endParaRPr lang="en-US" dirty="0"/>
          </a:p>
        </p:txBody>
      </p:sp>
      <p:pic>
        <p:nvPicPr>
          <p:cNvPr id="20482" name="Picture 2" descr="Image result for jp morgan quot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710" y="215446"/>
            <a:ext cx="5114290" cy="2403612"/>
          </a:xfrm>
          <a:prstGeom prst="rect">
            <a:avLst/>
          </a:prstGeom>
          <a:noFill/>
        </p:spPr>
      </p:pic>
      <p:pic>
        <p:nvPicPr>
          <p:cNvPr id="20484" name="Picture 4" descr="Image result for john d rockefeller quot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6640" y="330858"/>
            <a:ext cx="3418205" cy="256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8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FA523-56C7-475D-9001-943A3A9D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1DE72C-1492-408F-8C83-C0CF5E4C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76112"/>
            <a:ext cx="12192000" cy="452112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C. Fewer Choices	</a:t>
            </a:r>
          </a:p>
          <a:p>
            <a:pPr lvl="2"/>
            <a:r>
              <a:rPr lang="en-US" sz="2800" dirty="0"/>
              <a:t>Carnegie, Morgan and Rockefeller created near monopolies</a:t>
            </a:r>
          </a:p>
          <a:p>
            <a:pPr lvl="3"/>
            <a:r>
              <a:rPr lang="en-US" sz="2400" dirty="0"/>
              <a:t>*** Near control of the production, wages and prices of an industry</a:t>
            </a:r>
          </a:p>
          <a:p>
            <a:pPr lvl="2"/>
            <a:r>
              <a:rPr lang="en-US" sz="2800" dirty="0"/>
              <a:t>Lack of competition creates little variety and low quality</a:t>
            </a:r>
          </a:p>
          <a:p>
            <a:pPr lvl="2"/>
            <a:r>
              <a:rPr lang="en-US" sz="2800" dirty="0"/>
              <a:t>This can also mean excessive prices</a:t>
            </a:r>
          </a:p>
          <a:p>
            <a:pPr lvl="2"/>
            <a:r>
              <a:rPr lang="en-US" sz="2800" dirty="0"/>
              <a:t>Workers have very few options for employment</a:t>
            </a:r>
          </a:p>
        </p:txBody>
      </p:sp>
      <p:pic>
        <p:nvPicPr>
          <p:cNvPr id="19458" name="Picture 2" descr="Image result for monopoli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10" y="205740"/>
            <a:ext cx="4600575" cy="2619375"/>
          </a:xfrm>
          <a:prstGeom prst="rect">
            <a:avLst/>
          </a:prstGeom>
          <a:noFill/>
        </p:spPr>
      </p:pic>
      <p:pic>
        <p:nvPicPr>
          <p:cNvPr id="19460" name="Picture 4" descr="Image result for monopolie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2710" y="388937"/>
            <a:ext cx="2533650" cy="3486151"/>
          </a:xfrm>
          <a:prstGeom prst="rect">
            <a:avLst/>
          </a:prstGeom>
          <a:noFill/>
        </p:spPr>
      </p:pic>
      <p:pic>
        <p:nvPicPr>
          <p:cNvPr id="19462" name="Picture 6" descr="Image result for monopoli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946785"/>
            <a:ext cx="3718560" cy="247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17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F5BA4-FAF9-4B3F-9DEE-123A74B1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C42D7A-665A-4C96-8ED9-436D50BA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54193"/>
            <a:ext cx="12192000" cy="3599316"/>
          </a:xfrm>
        </p:spPr>
        <p:txBody>
          <a:bodyPr/>
          <a:lstStyle/>
          <a:p>
            <a:pPr lvl="1"/>
            <a:r>
              <a:rPr lang="en-US" sz="3200" dirty="0"/>
              <a:t>D. A Mixed Legacy</a:t>
            </a:r>
          </a:p>
          <a:p>
            <a:pPr lvl="2"/>
            <a:r>
              <a:rPr lang="en-US" sz="2800" dirty="0"/>
              <a:t>These men were both admired and despised.</a:t>
            </a:r>
          </a:p>
          <a:p>
            <a:pPr lvl="2"/>
            <a:r>
              <a:rPr lang="en-US" sz="2800" dirty="0"/>
              <a:t>Some referred to them as Captains of Industry</a:t>
            </a:r>
          </a:p>
          <a:p>
            <a:pPr lvl="3"/>
            <a:r>
              <a:rPr lang="en-US" sz="2400" dirty="0"/>
              <a:t>Carnegie donated millions under his “Gospel of Wealth” philosophy</a:t>
            </a:r>
          </a:p>
          <a:p>
            <a:pPr lvl="2"/>
            <a:r>
              <a:rPr lang="en-US" sz="2800" dirty="0"/>
              <a:t>… Others as Robber Barons</a:t>
            </a:r>
          </a:p>
          <a:p>
            <a:pPr lvl="3"/>
            <a:r>
              <a:rPr lang="en-US" sz="2400" dirty="0"/>
              <a:t>Many made their fortunes on the low pay and deplorable conditions that others faced</a:t>
            </a:r>
          </a:p>
          <a:p>
            <a:pPr lvl="2"/>
            <a:endParaRPr lang="en-US" dirty="0"/>
          </a:p>
        </p:txBody>
      </p:sp>
      <p:pic>
        <p:nvPicPr>
          <p:cNvPr id="18434" name="Picture 2" descr="Image result for robber baron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000" t="6757" r="5000" b="6757"/>
          <a:stretch>
            <a:fillRect/>
          </a:stretch>
        </p:blipFill>
        <p:spPr bwMode="auto">
          <a:xfrm>
            <a:off x="1139888" y="675428"/>
            <a:ext cx="4041712" cy="2874155"/>
          </a:xfrm>
          <a:prstGeom prst="rect">
            <a:avLst/>
          </a:prstGeom>
          <a:noFill/>
        </p:spPr>
      </p:pic>
      <p:pic>
        <p:nvPicPr>
          <p:cNvPr id="18436" name="Picture 4" descr="Image result for captains of industr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7110" y="628437"/>
            <a:ext cx="4306570" cy="2892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6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C1178-111E-4380-BCA8-DA1E8286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7BC6BC-DE2C-4871-8B81-DAF27FDF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49392"/>
            <a:ext cx="12192000" cy="4521128"/>
          </a:xfrm>
        </p:spPr>
        <p:txBody>
          <a:bodyPr>
            <a:normAutofit/>
          </a:bodyPr>
          <a:lstStyle/>
          <a:p>
            <a:r>
              <a:rPr lang="en-US" sz="3200" dirty="0"/>
              <a:t>III. Government and Business</a:t>
            </a:r>
          </a:p>
          <a:p>
            <a:pPr lvl="1"/>
            <a:r>
              <a:rPr lang="en-US" sz="2800" dirty="0"/>
              <a:t>A. Government Regulation</a:t>
            </a:r>
          </a:p>
          <a:p>
            <a:pPr lvl="2"/>
            <a:r>
              <a:rPr lang="en-US" sz="2400" dirty="0"/>
              <a:t>The government took action to protect against these monopolistic trends</a:t>
            </a:r>
          </a:p>
          <a:p>
            <a:pPr lvl="3"/>
            <a:r>
              <a:rPr lang="en-US" sz="2000" dirty="0"/>
              <a:t>1890: Sherman Antitrust Act: Made it illegal to form a trust that interfered with free trade… Also prohibited monopolies.</a:t>
            </a:r>
          </a:p>
          <a:p>
            <a:pPr lvl="3"/>
            <a:r>
              <a:rPr lang="en-US" sz="2000" dirty="0"/>
              <a:t>Became very difficult to enforce. The Supreme Court threw out 7 of 8 cases.</a:t>
            </a:r>
          </a:p>
          <a:p>
            <a:pPr lvl="3"/>
            <a:r>
              <a:rPr lang="en-US" sz="2000" dirty="0"/>
              <a:t>Sherman Antitrust was also unclear about shutting down monopolies in the manufacturing of a good as well as trade.</a:t>
            </a:r>
          </a:p>
          <a:p>
            <a:pPr lvl="4"/>
            <a:r>
              <a:rPr lang="en-US" sz="2000" i="1" dirty="0"/>
              <a:t>United States v. E.C. Knight Co.</a:t>
            </a:r>
            <a:r>
              <a:rPr lang="en-US" sz="2000" dirty="0"/>
              <a:t> ruled against that they could not.</a:t>
            </a:r>
            <a:endParaRPr lang="en-US" sz="2000" i="1" dirty="0"/>
          </a:p>
        </p:txBody>
      </p:sp>
      <p:pic>
        <p:nvPicPr>
          <p:cNvPr id="17410" name="Picture 2" descr="Image result for sherman antitrust ac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630" y="287860"/>
            <a:ext cx="3636010" cy="3912348"/>
          </a:xfrm>
          <a:prstGeom prst="rect">
            <a:avLst/>
          </a:prstGeom>
          <a:noFill/>
        </p:spPr>
      </p:pic>
      <p:pic>
        <p:nvPicPr>
          <p:cNvPr id="17412" name="Picture 4" descr="Image result for sherman antitrust ac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590" y="455270"/>
            <a:ext cx="6684010" cy="2670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49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3636B-6FC0-4C14-A168-69481334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1AA1E-E7F7-4096-8DC3-643E1964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37073"/>
            <a:ext cx="12192000" cy="3599316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B. Business Boom Bypasses the South</a:t>
            </a:r>
          </a:p>
          <a:p>
            <a:pPr lvl="2"/>
            <a:r>
              <a:rPr lang="en-US" sz="2400" dirty="0"/>
              <a:t>This expansion focused in the north where there were natural and urban resources</a:t>
            </a:r>
          </a:p>
          <a:p>
            <a:pPr lvl="2"/>
            <a:r>
              <a:rPr lang="en-US" sz="2400" dirty="0"/>
              <a:t>Still struggling from the Civil War, the South lacked capital</a:t>
            </a:r>
          </a:p>
          <a:p>
            <a:pPr lvl="2"/>
            <a:r>
              <a:rPr lang="en-US" sz="2400" dirty="0"/>
              <a:t>Northern business leaders had 90% of stock in southern railroads</a:t>
            </a:r>
          </a:p>
          <a:p>
            <a:pPr lvl="2"/>
            <a:r>
              <a:rPr lang="en-US" sz="2400" dirty="0"/>
              <a:t>Southern farmers faced high shipping rates and tariffs</a:t>
            </a:r>
          </a:p>
          <a:p>
            <a:pPr lvl="2"/>
            <a:r>
              <a:rPr lang="en-US" sz="2400" dirty="0"/>
              <a:t>Hope remained in forestry, mining, tobacco, furniture, and textiles</a:t>
            </a:r>
          </a:p>
        </p:txBody>
      </p:sp>
      <p:pic>
        <p:nvPicPr>
          <p:cNvPr id="16386" name="Picture 2" descr="Image result for 1900s southern farm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8898" b="15118"/>
          <a:stretch>
            <a:fillRect/>
          </a:stretch>
        </p:blipFill>
        <p:spPr bwMode="auto">
          <a:xfrm>
            <a:off x="219710" y="389702"/>
            <a:ext cx="6455410" cy="3247903"/>
          </a:xfrm>
          <a:prstGeom prst="rect">
            <a:avLst/>
          </a:prstGeom>
          <a:noFill/>
        </p:spPr>
      </p:pic>
      <p:pic>
        <p:nvPicPr>
          <p:cNvPr id="16388" name="Picture 4" descr="Image result for 1900s southern farm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3430" y="739775"/>
            <a:ext cx="4600575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30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1476</TotalTime>
  <Words>563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Berlin</vt:lpstr>
      <vt:lpstr>Lesson 3: Big Business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Industrialization</dc:title>
  <dc:creator>Angela</dc:creator>
  <cp:lastModifiedBy>harrisb</cp:lastModifiedBy>
  <cp:revision>50</cp:revision>
  <dcterms:created xsi:type="dcterms:W3CDTF">2018-09-03T13:26:11Z</dcterms:created>
  <dcterms:modified xsi:type="dcterms:W3CDTF">2018-09-07T14:57:21Z</dcterms:modified>
</cp:coreProperties>
</file>