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90" r:id="rId2"/>
    <p:sldId id="262" r:id="rId3"/>
    <p:sldId id="265" r:id="rId4"/>
    <p:sldId id="291" r:id="rId5"/>
    <p:sldId id="288" r:id="rId6"/>
    <p:sldId id="266" r:id="rId7"/>
    <p:sldId id="264" r:id="rId8"/>
    <p:sldId id="289" r:id="rId9"/>
    <p:sldId id="285" r:id="rId10"/>
    <p:sldId id="286" r:id="rId11"/>
    <p:sldId id="287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92" r:id="rId27"/>
  </p:sldIdLst>
  <p:sldSz cx="9144000" cy="6858000" type="letter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 Wegleitner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D8ECF8"/>
    <a:srgbClr val="FDDCA1"/>
    <a:srgbClr val="B8F6FE"/>
    <a:srgbClr val="CCECFF"/>
    <a:srgbClr val="EF9C51"/>
    <a:srgbClr val="8CC6EB"/>
    <a:srgbClr val="193A61"/>
    <a:srgbClr val="E8F3F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642" autoAdjust="0"/>
    <p:restoredTop sz="94747" autoAdjust="0"/>
  </p:normalViewPr>
  <p:slideViewPr>
    <p:cSldViewPr snapToObjects="1">
      <p:cViewPr varScale="1">
        <p:scale>
          <a:sx n="101" d="100"/>
          <a:sy n="101" d="100"/>
        </p:scale>
        <p:origin x="-2052" y="-96"/>
      </p:cViewPr>
      <p:guideLst>
        <p:guide orient="horz" pos="3120"/>
        <p:guide pos="16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>
        <p:scale>
          <a:sx n="100" d="100"/>
          <a:sy n="100" d="100"/>
        </p:scale>
        <p:origin x="-780" y="21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fld id="{D0E69971-E698-4BE0-8C35-C6ABB5490BA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fld id="{31919A5F-3E71-4165-BDEA-4C86ACFD3CB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17E869D-50F0-4D39-9807-2836C8C09C71}" type="slidenum">
              <a:rPr lang="en-CA" smtClean="0">
                <a:latin typeface="Tahoma" pitchFamily="34" charset="0"/>
                <a:ea typeface="ＭＳ Ｐゴシック" pitchFamily="34" charset="-128"/>
              </a:rPr>
              <a:pPr/>
              <a:t>8</a:t>
            </a:fld>
            <a:endParaRPr lang="en-CA" smtClean="0">
              <a:latin typeface="Tahoma" pitchFamily="34" charset="0"/>
              <a:ea typeface="ＭＳ Ｐゴシック" pitchFamily="34" charset="-128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BB04A29-9804-4D7D-90F0-AEA6C9F2AFF7}" type="slidenum">
              <a:rPr lang="en-CA" smtClean="0">
                <a:latin typeface="Tahoma" pitchFamily="34" charset="0"/>
                <a:ea typeface="ＭＳ Ｐゴシック" pitchFamily="34" charset="-128"/>
              </a:rPr>
              <a:pPr/>
              <a:t>9</a:t>
            </a:fld>
            <a:endParaRPr lang="en-CA" smtClean="0">
              <a:latin typeface="Tahoma" pitchFamily="34" charset="0"/>
              <a:ea typeface="ＭＳ Ｐゴシック" pitchFamily="34" charset="-128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BBFF2A6-4153-4236-A0D2-D9F9459FCA78}" type="slidenum">
              <a:rPr lang="en-CA" smtClean="0">
                <a:latin typeface="Tahoma" pitchFamily="34" charset="0"/>
                <a:ea typeface="ＭＳ Ｐゴシック" pitchFamily="34" charset="-128"/>
              </a:rPr>
              <a:pPr/>
              <a:t>10</a:t>
            </a:fld>
            <a:endParaRPr lang="en-CA" smtClean="0">
              <a:latin typeface="Tahoma" pitchFamily="34" charset="0"/>
              <a:ea typeface="ＭＳ Ｐゴシック" pitchFamily="34" charset="-128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20CE215-3A97-4814-8FEC-4EB4BB5347B0}" type="slidenum">
              <a:rPr lang="en-CA" smtClean="0">
                <a:latin typeface="Tahoma" pitchFamily="34" charset="0"/>
                <a:ea typeface="ＭＳ Ｐゴシック" pitchFamily="34" charset="-128"/>
              </a:rPr>
              <a:pPr/>
              <a:t>11</a:t>
            </a:fld>
            <a:endParaRPr lang="en-CA" smtClean="0">
              <a:latin typeface="Tahoma" pitchFamily="34" charset="0"/>
              <a:ea typeface="ＭＳ Ｐゴシック" pitchFamily="34" charset="-128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03213"/>
            <a:ext cx="2076450" cy="5868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03213"/>
            <a:ext cx="6076950" cy="5868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13" y="1600200"/>
            <a:ext cx="407035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7263" y="1600200"/>
            <a:ext cx="4071937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03213"/>
            <a:ext cx="8305800" cy="99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4513" y="1600200"/>
            <a:ext cx="8294687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55012" name="Rectangle 4"/>
          <p:cNvSpPr>
            <a:spLocks noChangeArrowheads="1"/>
          </p:cNvSpPr>
          <p:nvPr/>
        </p:nvSpPr>
        <p:spPr bwMode="auto">
          <a:xfrm>
            <a:off x="6653213" y="6288088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algn="r">
              <a:defRPr/>
            </a:pPr>
            <a:endParaRPr lang="en-US" sz="1600">
              <a:solidFill>
                <a:srgbClr val="F3F5E7"/>
              </a:solidFill>
              <a:ea typeface="ＭＳ Ｐゴシック" charset="0"/>
              <a:cs typeface="+mn-cs"/>
            </a:endParaRPr>
          </a:p>
          <a:p>
            <a:pPr algn="r">
              <a:defRPr/>
            </a:pPr>
            <a:r>
              <a:rPr lang="en-US" sz="1600">
                <a:solidFill>
                  <a:srgbClr val="F3F5E7"/>
                </a:solidFill>
                <a:ea typeface="ＭＳ Ｐゴシック" charset="0"/>
                <a:cs typeface="+mn-cs"/>
              </a:rPr>
              <a:t>1-</a:t>
            </a:r>
            <a:fld id="{17DDE6A9-8B6A-47A8-AE29-23C80BF613C9}" type="slidenum">
              <a:rPr lang="en-US" sz="1600">
                <a:solidFill>
                  <a:srgbClr val="F3F5E7"/>
                </a:solidFill>
                <a:ea typeface="ＭＳ Ｐゴシック" charset="0"/>
                <a:cs typeface="+mn-cs"/>
              </a:rPr>
              <a:pPr algn="r">
                <a:defRPr/>
              </a:pPr>
              <a:t>‹#›</a:t>
            </a:fld>
            <a:endParaRPr lang="en-US" sz="1600">
              <a:solidFill>
                <a:srgbClr val="F3F5E7"/>
              </a:solidFill>
              <a:ea typeface="ＭＳ Ｐゴシック" charset="0"/>
              <a:cs typeface="+mn-cs"/>
            </a:endParaRPr>
          </a:p>
        </p:txBody>
      </p:sp>
      <p:sp>
        <p:nvSpPr>
          <p:cNvPr id="555013" name="Rectangle 5"/>
          <p:cNvSpPr>
            <a:spLocks noChangeArrowheads="1"/>
          </p:cNvSpPr>
          <p:nvPr/>
        </p:nvSpPr>
        <p:spPr bwMode="gray">
          <a:xfrm>
            <a:off x="0" y="6424613"/>
            <a:ext cx="9144000" cy="452437"/>
          </a:xfrm>
          <a:prstGeom prst="rect">
            <a:avLst/>
          </a:prstGeom>
          <a:solidFill>
            <a:srgbClr val="166F07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lIns="0" tIns="0" rIns="0" bIns="0" anchor="ctr"/>
          <a:lstStyle/>
          <a:p>
            <a:pPr>
              <a:defRPr/>
            </a:pPr>
            <a:r>
              <a:rPr lang="en-US" sz="1200">
                <a:solidFill>
                  <a:srgbClr val="F3F5E7"/>
                </a:solidFill>
                <a:ea typeface="ＭＳ Ｐゴシック" charset="0"/>
                <a:cs typeface="+mn-cs"/>
              </a:rPr>
              <a:t>                                            Copyright © 2015, 2010, 2007 Pearson Education, Inc.</a:t>
            </a:r>
          </a:p>
        </p:txBody>
      </p:sp>
      <p:pic>
        <p:nvPicPr>
          <p:cNvPr id="1030" name="Picture 6" descr="Pearson_Bound_White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626100" y="6408738"/>
            <a:ext cx="14557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5015" name="Rectangle 7"/>
          <p:cNvSpPr>
            <a:spLocks noChangeArrowheads="1"/>
          </p:cNvSpPr>
          <p:nvPr/>
        </p:nvSpPr>
        <p:spPr bwMode="auto">
          <a:xfrm>
            <a:off x="7067550" y="6496050"/>
            <a:ext cx="2133600" cy="23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r>
              <a:rPr lang="en-US" sz="1600" dirty="0">
                <a:solidFill>
                  <a:schemeClr val="bg1"/>
                </a:solidFill>
                <a:ea typeface="ＭＳ Ｐゴシック" charset="0"/>
                <a:cs typeface="+mn-cs"/>
              </a:rPr>
              <a:t>Chapter </a:t>
            </a:r>
            <a:r>
              <a:rPr lang="en-US" sz="1600" dirty="0">
                <a:solidFill>
                  <a:schemeClr val="bg1"/>
                </a:solidFill>
                <a:ea typeface="ＭＳ Ｐゴシック" charset="0"/>
                <a:cs typeface="+mn-cs"/>
              </a:rPr>
              <a:t>13, </a:t>
            </a:r>
            <a:r>
              <a:rPr lang="en-US" sz="1600" dirty="0">
                <a:solidFill>
                  <a:schemeClr val="bg1"/>
                </a:solidFill>
                <a:ea typeface="ＭＳ Ｐゴシック" charset="0"/>
                <a:cs typeface="+mn-cs"/>
              </a:rPr>
              <a:t>Slide </a:t>
            </a:r>
            <a:fld id="{DD253DF2-BF21-4DB1-A1BD-803F7C84395D}" type="slidenum">
              <a:rPr lang="en-US" sz="1600">
                <a:solidFill>
                  <a:schemeClr val="bg1"/>
                </a:solidFill>
                <a:ea typeface="ＭＳ Ｐゴシック" charset="0"/>
                <a:cs typeface="+mn-cs"/>
              </a:rPr>
              <a:pPr>
                <a:defRPr/>
              </a:pPr>
              <a:t>‹#›</a:t>
            </a:fld>
            <a:endParaRPr lang="en-US" sz="1600" dirty="0">
              <a:solidFill>
                <a:schemeClr val="bg1"/>
              </a:solidFill>
              <a:ea typeface="ＭＳ Ｐゴシック" charset="0"/>
              <a:cs typeface="+mn-cs"/>
            </a:endParaRPr>
          </a:p>
        </p:txBody>
      </p:sp>
      <p:pic>
        <p:nvPicPr>
          <p:cNvPr id="1032" name="Picture 8" descr="Pearson_Strap_Bound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2863" y="6413500"/>
            <a:ext cx="17621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1A860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1A8608"/>
          </a:solidFill>
          <a:latin typeface="Arial" charset="0"/>
          <a:ea typeface="ＭＳ Ｐゴシック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1A8608"/>
          </a:solidFill>
          <a:latin typeface="Arial" charset="0"/>
          <a:ea typeface="ＭＳ Ｐゴシック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1A8608"/>
          </a:solidFill>
          <a:latin typeface="Arial" charset="0"/>
          <a:ea typeface="ＭＳ Ｐゴシック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1A8608"/>
          </a:solidFill>
          <a:latin typeface="Arial" charset="0"/>
          <a:ea typeface="ＭＳ Ｐゴシック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1A8608"/>
          </a:solidFill>
          <a:latin typeface="Arial" charset="0"/>
          <a:ea typeface="ＭＳ Ｐゴシック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1A8608"/>
          </a:solidFill>
          <a:latin typeface="Arial" charset="0"/>
          <a:ea typeface="ＭＳ Ｐゴシック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1A8608"/>
          </a:solidFill>
          <a:latin typeface="Arial" charset="0"/>
          <a:ea typeface="ＭＳ Ｐゴシック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1A8608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292100" indent="-2921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66738" indent="-254000" algn="l" rtl="0" eaLnBrk="0" fontAlgn="base" hangingPunct="0">
        <a:spcBef>
          <a:spcPct val="20000"/>
        </a:spcBef>
        <a:spcAft>
          <a:spcPct val="0"/>
        </a:spcAft>
        <a:buClr>
          <a:srgbClr val="EF9C51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784225" indent="-215900" algn="l" rtl="0" eaLnBrk="0" fontAlgn="base" hangingPunct="0">
        <a:spcBef>
          <a:spcPct val="20000"/>
        </a:spcBef>
        <a:spcAft>
          <a:spcPct val="0"/>
        </a:spcAft>
        <a:buClr>
          <a:srgbClr val="FDDCA1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014413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1206500" indent="-190500" algn="l" rtl="0" eaLnBrk="0" fontAlgn="base" hangingPunct="0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1663700" indent="-190500" algn="l" rtl="0" fontAlgn="base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Arial" charset="0"/>
          <a:cs typeface="+mn-cs"/>
        </a:defRPr>
      </a:lvl6pPr>
      <a:lvl7pPr marL="2120900" indent="-190500" algn="l" rtl="0" fontAlgn="base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Arial" charset="0"/>
          <a:cs typeface="+mn-cs"/>
        </a:defRPr>
      </a:lvl7pPr>
      <a:lvl8pPr marL="2578100" indent="-190500" algn="l" rtl="0" fontAlgn="base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Arial" charset="0"/>
          <a:cs typeface="+mn-cs"/>
        </a:defRPr>
      </a:lvl8pPr>
      <a:lvl9pPr marL="3035300" indent="-190500" algn="l" rtl="0" fontAlgn="base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457200"/>
            <a:ext cx="4213225" cy="1371600"/>
          </a:xfrm>
        </p:spPr>
        <p:txBody>
          <a:bodyPr/>
          <a:lstStyle/>
          <a:p>
            <a:pPr eaLnBrk="1" hangingPunct="1"/>
            <a:r>
              <a:rPr lang="en-US" sz="3200" smtClean="0"/>
              <a:t/>
            </a:r>
            <a:br>
              <a:rPr lang="en-US" sz="3200" smtClean="0"/>
            </a:br>
            <a:r>
              <a:rPr lang="en-US" sz="6000" smtClean="0"/>
              <a:t>Chapter 13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2057400"/>
            <a:ext cx="4554538" cy="1752600"/>
          </a:xfrm>
        </p:spPr>
        <p:txBody>
          <a:bodyPr/>
          <a:lstStyle/>
          <a:p>
            <a:pPr eaLnBrk="1" hangingPunct="1"/>
            <a:r>
              <a:rPr lang="en-US" sz="4000" smtClean="0"/>
              <a:t>From Randomness to Probability</a:t>
            </a:r>
          </a:p>
        </p:txBody>
      </p:sp>
      <p:pic>
        <p:nvPicPr>
          <p:cNvPr id="15363" name="Picture 4" descr="SMW4e_Book_Cov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9338" y="838200"/>
            <a:ext cx="3751262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The First Three Rules of Working with Probability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5313" y="2120900"/>
            <a:ext cx="8294687" cy="3149600"/>
          </a:xfrm>
        </p:spPr>
        <p:txBody>
          <a:bodyPr/>
          <a:lstStyle/>
          <a:p>
            <a:pPr eaLnBrk="1" hangingPunct="1"/>
            <a:r>
              <a:rPr lang="en-US" smtClean="0"/>
              <a:t>We are dealing with probabilities now, not data, but the three rules don’t change.</a:t>
            </a:r>
          </a:p>
          <a:p>
            <a:pPr lvl="1" eaLnBrk="1" hangingPunct="1"/>
            <a:r>
              <a:rPr lang="en-US" smtClean="0"/>
              <a:t>Make a picture.</a:t>
            </a:r>
          </a:p>
          <a:p>
            <a:pPr lvl="1" eaLnBrk="1" hangingPunct="1"/>
            <a:r>
              <a:rPr lang="en-US" smtClean="0"/>
              <a:t>Make a picture.</a:t>
            </a:r>
          </a:p>
          <a:p>
            <a:pPr lvl="1" eaLnBrk="1" hangingPunct="1"/>
            <a:r>
              <a:rPr lang="en-US" smtClean="0"/>
              <a:t>Make a picture.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The First Three Rules of Working with Probability (cont.)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most common kind of picture to make is called a Venn diagram. 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We will see Venn diagrams in practice shortly…</a:t>
            </a:r>
          </a:p>
        </p:txBody>
      </p:sp>
      <p:pic>
        <p:nvPicPr>
          <p:cNvPr id="28675" name="Picture 4" descr="U15_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5200" y="2743200"/>
            <a:ext cx="22098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Formal Probability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Clr>
                <a:schemeClr val="hlink"/>
              </a:buClr>
              <a:buSzTx/>
              <a:buFontTx/>
              <a:buAutoNum type="arabicPeriod"/>
            </a:pPr>
            <a:r>
              <a:rPr lang="en-US" smtClean="0">
                <a:solidFill>
                  <a:schemeClr val="hlink"/>
                </a:solidFill>
              </a:rPr>
              <a:t>Two requirements for a probability:</a:t>
            </a:r>
          </a:p>
          <a:p>
            <a:pPr marL="990600" lvl="1" indent="-533400" eaLnBrk="1" hangingPunct="1"/>
            <a:r>
              <a:rPr lang="en-US" smtClean="0"/>
              <a:t>A probability is a number between 0 and 1. </a:t>
            </a:r>
          </a:p>
          <a:p>
            <a:pPr marL="990600" lvl="1" indent="-533400" eaLnBrk="1" hangingPunct="1"/>
            <a:r>
              <a:rPr lang="en-US" smtClean="0"/>
              <a:t>For any event </a:t>
            </a:r>
            <a:r>
              <a:rPr lang="en-US" b="1" smtClean="0"/>
              <a:t>A</a:t>
            </a:r>
            <a:r>
              <a:rPr lang="en-US" smtClean="0"/>
              <a:t>, </a:t>
            </a:r>
            <a:r>
              <a:rPr lang="en-US" smtClean="0">
                <a:solidFill>
                  <a:schemeClr val="hlink"/>
                </a:solidFill>
              </a:rPr>
              <a:t>0 ≤ </a:t>
            </a:r>
            <a:r>
              <a:rPr lang="en-US" i="1" smtClean="0">
                <a:solidFill>
                  <a:schemeClr val="hlink"/>
                </a:solidFill>
              </a:rPr>
              <a:t>P</a:t>
            </a:r>
            <a:r>
              <a:rPr lang="en-US" smtClean="0">
                <a:solidFill>
                  <a:schemeClr val="hlink"/>
                </a:solidFill>
              </a:rPr>
              <a:t>(</a:t>
            </a:r>
            <a:r>
              <a:rPr lang="en-US" b="1" smtClean="0">
                <a:solidFill>
                  <a:schemeClr val="hlink"/>
                </a:solidFill>
              </a:rPr>
              <a:t>A</a:t>
            </a:r>
            <a:r>
              <a:rPr lang="en-US" smtClean="0">
                <a:solidFill>
                  <a:schemeClr val="hlink"/>
                </a:solidFill>
              </a:rPr>
              <a:t>) ≤ 1.</a:t>
            </a:r>
            <a:endParaRPr lang="en-US" i="1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305800" cy="992188"/>
          </a:xfrm>
        </p:spPr>
        <p:txBody>
          <a:bodyPr/>
          <a:lstStyle/>
          <a:p>
            <a:pPr eaLnBrk="1" hangingPunct="1"/>
            <a:r>
              <a:rPr lang="en-US" smtClean="0"/>
              <a:t>Formal Probability (cont.)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4513" y="1219200"/>
            <a:ext cx="8294687" cy="4572000"/>
          </a:xfrm>
        </p:spPr>
        <p:txBody>
          <a:bodyPr/>
          <a:lstStyle/>
          <a:p>
            <a:pPr marL="609600" indent="-609600" eaLnBrk="1" hangingPunct="1">
              <a:buClr>
                <a:schemeClr val="hlink"/>
              </a:buClr>
              <a:buSzTx/>
              <a:buFontTx/>
              <a:buAutoNum type="arabicPeriod" startAt="2"/>
            </a:pPr>
            <a:r>
              <a:rPr lang="en-US" smtClean="0">
                <a:solidFill>
                  <a:schemeClr val="hlink"/>
                </a:solidFill>
              </a:rPr>
              <a:t>Probability Assignment Rule:</a:t>
            </a:r>
          </a:p>
          <a:p>
            <a:pPr marL="990600" lvl="1" indent="-533400" eaLnBrk="1" hangingPunct="1"/>
            <a:r>
              <a:rPr lang="en-US" smtClean="0"/>
              <a:t>The probability of the set of all possible outcomes of a trial must be 1.</a:t>
            </a:r>
          </a:p>
          <a:p>
            <a:pPr marL="990600" lvl="1" indent="-533400" eaLnBrk="1" hangingPunct="1"/>
            <a:r>
              <a:rPr lang="en-US" i="1" smtClean="0">
                <a:solidFill>
                  <a:schemeClr val="hlink"/>
                </a:solidFill>
              </a:rPr>
              <a:t>P</a:t>
            </a:r>
            <a:r>
              <a:rPr lang="en-US" smtClean="0">
                <a:solidFill>
                  <a:schemeClr val="hlink"/>
                </a:solidFill>
              </a:rPr>
              <a:t>(</a:t>
            </a:r>
            <a:r>
              <a:rPr lang="en-US" b="1" smtClean="0">
                <a:solidFill>
                  <a:schemeClr val="hlink"/>
                </a:solidFill>
              </a:rPr>
              <a:t>S</a:t>
            </a:r>
            <a:r>
              <a:rPr lang="en-US" smtClean="0">
                <a:solidFill>
                  <a:schemeClr val="hlink"/>
                </a:solidFill>
              </a:rPr>
              <a:t>) = 1</a:t>
            </a:r>
            <a:r>
              <a:rPr lang="en-US" smtClean="0"/>
              <a:t> (</a:t>
            </a:r>
            <a:r>
              <a:rPr lang="en-US" b="1" smtClean="0"/>
              <a:t>S</a:t>
            </a:r>
            <a:r>
              <a:rPr lang="en-US" smtClean="0"/>
              <a:t> represents the set of all possible outcomes.)</a:t>
            </a:r>
            <a:endParaRPr lang="en-US" i="1" smtClean="0"/>
          </a:p>
        </p:txBody>
      </p:sp>
      <p:pic>
        <p:nvPicPr>
          <p:cNvPr id="31747" name="Picture 4" descr="14_274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3352800"/>
            <a:ext cx="2489200" cy="280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305800" cy="992188"/>
          </a:xfrm>
        </p:spPr>
        <p:txBody>
          <a:bodyPr/>
          <a:lstStyle/>
          <a:p>
            <a:pPr eaLnBrk="1" hangingPunct="1"/>
            <a:r>
              <a:rPr lang="en-US" smtClean="0"/>
              <a:t>Formal Probability (cont.)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4513" y="1219200"/>
            <a:ext cx="8294687" cy="4572000"/>
          </a:xfrm>
        </p:spPr>
        <p:txBody>
          <a:bodyPr/>
          <a:lstStyle/>
          <a:p>
            <a:pPr marL="609600" indent="-609600" eaLnBrk="1" hangingPunct="1">
              <a:buClr>
                <a:schemeClr val="hlink"/>
              </a:buClr>
              <a:buSzTx/>
              <a:buFontTx/>
              <a:buAutoNum type="arabicPeriod" startAt="3"/>
            </a:pPr>
            <a:r>
              <a:rPr lang="en-US" smtClean="0">
                <a:solidFill>
                  <a:schemeClr val="hlink"/>
                </a:solidFill>
              </a:rPr>
              <a:t>Complement Rule:</a:t>
            </a:r>
          </a:p>
          <a:p>
            <a:pPr marL="990600" lvl="1" indent="-533400" eaLnBrk="1" hangingPunct="1">
              <a:buSzPct val="110000"/>
              <a:buFont typeface="Wingdings" pitchFamily="2" charset="2"/>
              <a:buChar char="§"/>
            </a:pPr>
            <a:r>
              <a:rPr lang="en-US" smtClean="0"/>
              <a:t>The set of outcomes that are </a:t>
            </a:r>
            <a:r>
              <a:rPr lang="en-US" i="1" smtClean="0"/>
              <a:t>not</a:t>
            </a:r>
            <a:r>
              <a:rPr lang="en-US" smtClean="0"/>
              <a:t> in the event </a:t>
            </a:r>
            <a:r>
              <a:rPr lang="en-US" b="1" smtClean="0"/>
              <a:t>A</a:t>
            </a:r>
            <a:r>
              <a:rPr lang="en-US" smtClean="0"/>
              <a:t> is called the </a:t>
            </a:r>
            <a:r>
              <a:rPr lang="en-US" smtClean="0">
                <a:solidFill>
                  <a:schemeClr val="hlink"/>
                </a:solidFill>
              </a:rPr>
              <a:t>complement</a:t>
            </a:r>
            <a:r>
              <a:rPr lang="en-US" smtClean="0"/>
              <a:t> of </a:t>
            </a:r>
            <a:r>
              <a:rPr lang="en-US" b="1" smtClean="0"/>
              <a:t>A</a:t>
            </a:r>
            <a:r>
              <a:rPr lang="en-US" smtClean="0"/>
              <a:t>, denoted </a:t>
            </a:r>
            <a:r>
              <a:rPr lang="en-US" b="1" smtClean="0">
                <a:solidFill>
                  <a:schemeClr val="hlink"/>
                </a:solidFill>
              </a:rPr>
              <a:t>A</a:t>
            </a:r>
            <a:r>
              <a:rPr lang="en-US" b="1" baseline="40000" smtClean="0">
                <a:solidFill>
                  <a:schemeClr val="hlink"/>
                </a:solidFill>
              </a:rPr>
              <a:t>C</a:t>
            </a:r>
            <a:r>
              <a:rPr lang="en-US" b="1" smtClean="0"/>
              <a:t>.</a:t>
            </a:r>
          </a:p>
          <a:p>
            <a:pPr marL="990600" lvl="1" indent="-533400" eaLnBrk="1" hangingPunct="1">
              <a:buSzPct val="110000"/>
              <a:buFont typeface="Wingdings" pitchFamily="2" charset="2"/>
              <a:buChar char="§"/>
            </a:pPr>
            <a:r>
              <a:rPr lang="en-US" smtClean="0"/>
              <a:t>The probability of an event occurring is 1 minus the probability that it doesn’t occur: </a:t>
            </a:r>
            <a:r>
              <a:rPr lang="en-US" i="1" smtClean="0">
                <a:solidFill>
                  <a:schemeClr val="hlink"/>
                </a:solidFill>
              </a:rPr>
              <a:t>P</a:t>
            </a:r>
            <a:r>
              <a:rPr lang="en-US" smtClean="0">
                <a:solidFill>
                  <a:schemeClr val="hlink"/>
                </a:solidFill>
              </a:rPr>
              <a:t>(</a:t>
            </a:r>
            <a:r>
              <a:rPr lang="en-US" b="1" smtClean="0">
                <a:solidFill>
                  <a:schemeClr val="hlink"/>
                </a:solidFill>
              </a:rPr>
              <a:t>A</a:t>
            </a:r>
            <a:r>
              <a:rPr lang="en-US" smtClean="0">
                <a:solidFill>
                  <a:schemeClr val="hlink"/>
                </a:solidFill>
              </a:rPr>
              <a:t>) = 1 – P(</a:t>
            </a:r>
            <a:r>
              <a:rPr lang="en-US" b="1" smtClean="0">
                <a:solidFill>
                  <a:schemeClr val="hlink"/>
                </a:solidFill>
              </a:rPr>
              <a:t>A</a:t>
            </a:r>
            <a:r>
              <a:rPr lang="en-US" b="1" baseline="40000" smtClean="0">
                <a:solidFill>
                  <a:schemeClr val="hlink"/>
                </a:solidFill>
              </a:rPr>
              <a:t>C</a:t>
            </a:r>
            <a:r>
              <a:rPr lang="en-US" smtClean="0">
                <a:solidFill>
                  <a:schemeClr val="hlink"/>
                </a:solidFill>
              </a:rPr>
              <a:t>)</a:t>
            </a:r>
            <a:endParaRPr lang="en-US" b="1" smtClean="0">
              <a:solidFill>
                <a:schemeClr val="hlink"/>
              </a:solidFill>
            </a:endParaRPr>
          </a:p>
        </p:txBody>
      </p:sp>
      <p:pic>
        <p:nvPicPr>
          <p:cNvPr id="32771" name="Picture 4" descr="14_274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67300" y="3733800"/>
            <a:ext cx="22479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76200"/>
            <a:ext cx="8305800" cy="992188"/>
          </a:xfrm>
        </p:spPr>
        <p:txBody>
          <a:bodyPr/>
          <a:lstStyle/>
          <a:p>
            <a:pPr eaLnBrk="1" hangingPunct="1"/>
            <a:r>
              <a:rPr lang="en-US" smtClean="0"/>
              <a:t>Formal Probability (cont.)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4513" y="1143000"/>
            <a:ext cx="8294687" cy="4572000"/>
          </a:xfrm>
        </p:spPr>
        <p:txBody>
          <a:bodyPr/>
          <a:lstStyle/>
          <a:p>
            <a:pPr marL="609600" indent="-609600" eaLnBrk="1" hangingPunct="1">
              <a:buClr>
                <a:schemeClr val="hlink"/>
              </a:buClr>
              <a:buSzTx/>
              <a:buFontTx/>
              <a:buAutoNum type="arabicPeriod" startAt="4"/>
            </a:pPr>
            <a:r>
              <a:rPr lang="en-US" smtClean="0">
                <a:solidFill>
                  <a:schemeClr val="hlink"/>
                </a:solidFill>
              </a:rPr>
              <a:t>Addition Rule:</a:t>
            </a:r>
          </a:p>
          <a:p>
            <a:pPr marL="990600" lvl="1" indent="-533400" eaLnBrk="1" hangingPunct="1"/>
            <a:r>
              <a:rPr lang="en-US" smtClean="0"/>
              <a:t>Events that have no outcomes in common (and, thus, cannot occur together) are called </a:t>
            </a:r>
            <a:r>
              <a:rPr lang="en-US" smtClean="0">
                <a:solidFill>
                  <a:schemeClr val="hlink"/>
                </a:solidFill>
              </a:rPr>
              <a:t>disjoint</a:t>
            </a:r>
            <a:r>
              <a:rPr lang="en-US" smtClean="0">
                <a:solidFill>
                  <a:srgbClr val="FF0000"/>
                </a:solidFill>
              </a:rPr>
              <a:t> </a:t>
            </a:r>
            <a:r>
              <a:rPr lang="en-US" smtClean="0"/>
              <a:t>(or</a:t>
            </a:r>
            <a:r>
              <a:rPr lang="en-US" smtClean="0">
                <a:solidFill>
                  <a:srgbClr val="FF0000"/>
                </a:solidFill>
              </a:rPr>
              <a:t> </a:t>
            </a:r>
            <a:r>
              <a:rPr lang="en-US" smtClean="0">
                <a:solidFill>
                  <a:schemeClr val="hlink"/>
                </a:solidFill>
              </a:rPr>
              <a:t>mutually exclusive</a:t>
            </a:r>
            <a:r>
              <a:rPr lang="en-US" smtClean="0"/>
              <a:t>).</a:t>
            </a:r>
            <a:endParaRPr lang="en-US" b="1" smtClean="0"/>
          </a:p>
          <a:p>
            <a:pPr marL="609600" indent="-609600" eaLnBrk="1" hangingPunct="1">
              <a:buFont typeface="Wingdings" pitchFamily="2" charset="2"/>
              <a:buNone/>
            </a:pPr>
            <a:endParaRPr lang="en-US" smtClean="0"/>
          </a:p>
        </p:txBody>
      </p:sp>
      <p:pic>
        <p:nvPicPr>
          <p:cNvPr id="35843" name="Picture 4" descr="14_275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3429000"/>
            <a:ext cx="2466975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Formal Probability (cont.)</a:t>
            </a:r>
          </a:p>
        </p:txBody>
      </p:sp>
      <p:sp>
        <p:nvSpPr>
          <p:cNvPr id="338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4513" y="1600200"/>
            <a:ext cx="8066087" cy="4572000"/>
          </a:xfrm>
        </p:spPr>
        <p:txBody>
          <a:bodyPr/>
          <a:lstStyle/>
          <a:p>
            <a:pPr marL="609600" indent="-609600" eaLnBrk="1" hangingPunct="1">
              <a:buClr>
                <a:schemeClr val="hlink"/>
              </a:buClr>
              <a:buSzTx/>
              <a:buFontTx/>
              <a:buAutoNum type="arabicPeriod" startAt="4"/>
            </a:pPr>
            <a:r>
              <a:rPr lang="en-US" smtClean="0">
                <a:solidFill>
                  <a:schemeClr val="hlink"/>
                </a:solidFill>
              </a:rPr>
              <a:t>Addition Rule (cont.):</a:t>
            </a:r>
          </a:p>
          <a:p>
            <a:pPr marL="990600" lvl="1" indent="-533400" eaLnBrk="1" hangingPunct="1"/>
            <a:r>
              <a:rPr lang="en-US" smtClean="0"/>
              <a:t>For two disjoint events </a:t>
            </a:r>
            <a:r>
              <a:rPr lang="en-US" b="1" smtClean="0"/>
              <a:t>A</a:t>
            </a:r>
            <a:r>
              <a:rPr lang="en-US" smtClean="0"/>
              <a:t> and </a:t>
            </a:r>
            <a:r>
              <a:rPr lang="en-US" b="1" smtClean="0"/>
              <a:t>B</a:t>
            </a:r>
            <a:r>
              <a:rPr lang="en-US" smtClean="0"/>
              <a:t>, the probability that one </a:t>
            </a:r>
            <a:r>
              <a:rPr lang="en-US" i="1" smtClean="0"/>
              <a:t>or</a:t>
            </a:r>
            <a:r>
              <a:rPr lang="en-US" smtClean="0"/>
              <a:t> the other occurs is the sum of the probabilities of the two events.</a:t>
            </a:r>
          </a:p>
          <a:p>
            <a:pPr marL="990600" lvl="1" indent="-533400" eaLnBrk="1" hangingPunct="1"/>
            <a:r>
              <a:rPr lang="en-US" smtClean="0"/>
              <a:t>                               , provided that </a:t>
            </a:r>
            <a:r>
              <a:rPr lang="en-US" b="1" smtClean="0"/>
              <a:t>A</a:t>
            </a:r>
            <a:r>
              <a:rPr lang="en-US" smtClean="0"/>
              <a:t> and </a:t>
            </a:r>
            <a:r>
              <a:rPr lang="en-US" b="1" smtClean="0"/>
              <a:t>B</a:t>
            </a:r>
            <a:r>
              <a:rPr lang="en-US" smtClean="0"/>
              <a:t> are disjoint.</a:t>
            </a:r>
            <a:endParaRPr lang="en-US" b="1" smtClean="0">
              <a:solidFill>
                <a:srgbClr val="FF0066"/>
              </a:solidFill>
            </a:endParaRPr>
          </a:p>
          <a:p>
            <a:pPr marL="609600" indent="-609600" eaLnBrk="1" hangingPunct="1"/>
            <a:endParaRPr lang="en-US" smtClean="0"/>
          </a:p>
        </p:txBody>
      </p:sp>
      <p:graphicFrame>
        <p:nvGraphicFramePr>
          <p:cNvPr id="33798" name="Object 6"/>
          <p:cNvGraphicFramePr>
            <a:graphicFrameLocks noChangeAspect="1"/>
          </p:cNvGraphicFramePr>
          <p:nvPr/>
        </p:nvGraphicFramePr>
        <p:xfrm>
          <a:off x="1524000" y="4038600"/>
          <a:ext cx="3173413" cy="400050"/>
        </p:xfrm>
        <a:graphic>
          <a:graphicData uri="http://schemas.openxmlformats.org/presentationml/2006/ole">
            <p:oleObj spid="_x0000_s33798" name="Equation" r:id="rId3" imgW="1511300" imgH="190500" progId="Equation.DSMT4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Formal Probability (cont.)</a:t>
            </a:r>
          </a:p>
        </p:txBody>
      </p:sp>
      <p:sp>
        <p:nvSpPr>
          <p:cNvPr id="348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Clr>
                <a:schemeClr val="hlink"/>
              </a:buClr>
              <a:buSzTx/>
              <a:buFontTx/>
              <a:buAutoNum type="arabicPeriod" startAt="5"/>
            </a:pPr>
            <a:r>
              <a:rPr lang="en-US" smtClean="0">
                <a:solidFill>
                  <a:schemeClr val="hlink"/>
                </a:solidFill>
              </a:rPr>
              <a:t>Multiplication Rule:</a:t>
            </a:r>
          </a:p>
          <a:p>
            <a:pPr marL="990600" lvl="1" indent="-533400" eaLnBrk="1" hangingPunct="1"/>
            <a:r>
              <a:rPr lang="en-US" smtClean="0"/>
              <a:t>For two independent events </a:t>
            </a:r>
            <a:r>
              <a:rPr lang="en-US" b="1" smtClean="0"/>
              <a:t>A</a:t>
            </a:r>
            <a:r>
              <a:rPr lang="en-US" smtClean="0"/>
              <a:t> and </a:t>
            </a:r>
            <a:r>
              <a:rPr lang="en-US" b="1" smtClean="0"/>
              <a:t>B</a:t>
            </a:r>
            <a:r>
              <a:rPr lang="en-US" smtClean="0"/>
              <a:t>, the probability that </a:t>
            </a:r>
            <a:r>
              <a:rPr lang="en-US" i="1" smtClean="0"/>
              <a:t>both</a:t>
            </a:r>
            <a:r>
              <a:rPr lang="en-US" smtClean="0"/>
              <a:t> </a:t>
            </a:r>
            <a:r>
              <a:rPr lang="en-US" b="1" smtClean="0"/>
              <a:t>A</a:t>
            </a:r>
            <a:r>
              <a:rPr lang="en-US" smtClean="0"/>
              <a:t> and </a:t>
            </a:r>
            <a:r>
              <a:rPr lang="en-US" b="1" smtClean="0"/>
              <a:t>B</a:t>
            </a:r>
            <a:r>
              <a:rPr lang="en-US" smtClean="0"/>
              <a:t> occur is the product of the probabilities of the two events.</a:t>
            </a:r>
          </a:p>
          <a:p>
            <a:pPr marL="990600" lvl="1" indent="-533400" eaLnBrk="1" hangingPunct="1"/>
            <a:r>
              <a:rPr lang="en-US" smtClean="0"/>
              <a:t>                                , provided that </a:t>
            </a:r>
            <a:r>
              <a:rPr lang="en-US" b="1" smtClean="0"/>
              <a:t>A</a:t>
            </a:r>
            <a:r>
              <a:rPr lang="en-US" smtClean="0"/>
              <a:t> and </a:t>
            </a:r>
            <a:r>
              <a:rPr lang="en-US" b="1" smtClean="0"/>
              <a:t>B</a:t>
            </a:r>
            <a:r>
              <a:rPr lang="en-US" smtClean="0"/>
              <a:t> are independent.</a:t>
            </a:r>
          </a:p>
        </p:txBody>
      </p:sp>
      <p:graphicFrame>
        <p:nvGraphicFramePr>
          <p:cNvPr id="34822" name="Object 6"/>
          <p:cNvGraphicFramePr>
            <a:graphicFrameLocks noChangeAspect="1"/>
          </p:cNvGraphicFramePr>
          <p:nvPr/>
        </p:nvGraphicFramePr>
        <p:xfrm>
          <a:off x="1525588" y="3505200"/>
          <a:ext cx="3171825" cy="400050"/>
        </p:xfrm>
        <a:graphic>
          <a:graphicData uri="http://schemas.openxmlformats.org/presentationml/2006/ole">
            <p:oleObj spid="_x0000_s34822" name="Equation" r:id="rId3" imgW="1511300" imgH="190500" progId="Equation.DSMT4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228600"/>
            <a:ext cx="8305800" cy="992188"/>
          </a:xfrm>
        </p:spPr>
        <p:txBody>
          <a:bodyPr/>
          <a:lstStyle/>
          <a:p>
            <a:pPr eaLnBrk="1" hangingPunct="1"/>
            <a:r>
              <a:rPr lang="en-US" smtClean="0"/>
              <a:t>Formal Probability (cont.)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4513" y="990600"/>
            <a:ext cx="8294687" cy="4572000"/>
          </a:xfrm>
        </p:spPr>
        <p:txBody>
          <a:bodyPr/>
          <a:lstStyle/>
          <a:p>
            <a:pPr marL="609600" indent="-609600" eaLnBrk="1" hangingPunct="1">
              <a:buClr>
                <a:schemeClr val="hlink"/>
              </a:buClr>
              <a:buSzTx/>
              <a:buFontTx/>
              <a:buAutoNum type="arabicPeriod" startAt="5"/>
            </a:pPr>
            <a:r>
              <a:rPr lang="en-US" smtClean="0">
                <a:solidFill>
                  <a:schemeClr val="hlink"/>
                </a:solidFill>
              </a:rPr>
              <a:t>Multiplication Rule (cont.):</a:t>
            </a:r>
          </a:p>
          <a:p>
            <a:pPr marL="990600" lvl="1" indent="-533400" eaLnBrk="1" hangingPunct="1"/>
            <a:r>
              <a:rPr lang="en-US" smtClean="0"/>
              <a:t>Two independent events </a:t>
            </a:r>
            <a:r>
              <a:rPr lang="en-US" b="1" smtClean="0"/>
              <a:t>A</a:t>
            </a:r>
            <a:r>
              <a:rPr lang="en-US" smtClean="0"/>
              <a:t> and </a:t>
            </a:r>
            <a:r>
              <a:rPr lang="en-US" b="1" smtClean="0"/>
              <a:t>B</a:t>
            </a:r>
            <a:r>
              <a:rPr lang="en-US" smtClean="0"/>
              <a:t> are not disjoint, provided the two events have probabilities greater than zero:</a:t>
            </a:r>
          </a:p>
        </p:txBody>
      </p:sp>
      <p:pic>
        <p:nvPicPr>
          <p:cNvPr id="40963" name="Picture 4" descr="14_275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46463" y="3124200"/>
            <a:ext cx="2332037" cy="289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Formal Probability (cont.)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Clr>
                <a:schemeClr val="hlink"/>
              </a:buClr>
              <a:buSzTx/>
              <a:buFontTx/>
              <a:buAutoNum type="arabicPeriod" startAt="5"/>
            </a:pPr>
            <a:r>
              <a:rPr lang="en-US" smtClean="0">
                <a:solidFill>
                  <a:schemeClr val="hlink"/>
                </a:solidFill>
              </a:rPr>
              <a:t>Multiplication Rule:</a:t>
            </a:r>
          </a:p>
          <a:p>
            <a:pPr marL="990600" lvl="1" indent="-533400" eaLnBrk="1" hangingPunct="1"/>
            <a:r>
              <a:rPr lang="en-US" smtClean="0"/>
              <a:t>Many Statistics methods require an </a:t>
            </a:r>
            <a:r>
              <a:rPr lang="en-US" b="1" smtClean="0"/>
              <a:t>Independence Assumption</a:t>
            </a:r>
            <a:r>
              <a:rPr lang="en-US" smtClean="0"/>
              <a:t>, but </a:t>
            </a:r>
            <a:r>
              <a:rPr lang="en-US" i="1" smtClean="0"/>
              <a:t>assuming</a:t>
            </a:r>
            <a:r>
              <a:rPr lang="en-US" smtClean="0"/>
              <a:t> independence doesn’t make it true.</a:t>
            </a:r>
          </a:p>
          <a:p>
            <a:pPr marL="990600" lvl="1" indent="-533400" eaLnBrk="1" hangingPunct="1"/>
            <a:r>
              <a:rPr lang="en-US" smtClean="0"/>
              <a:t>Always </a:t>
            </a:r>
            <a:r>
              <a:rPr lang="en-US" i="1" smtClean="0"/>
              <a:t>Think</a:t>
            </a:r>
            <a:r>
              <a:rPr lang="en-US" smtClean="0"/>
              <a:t> about whether that assumption is reasonable before using the Multiplication Rule.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Dealing with Random Phenomena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4513" y="1447800"/>
            <a:ext cx="8294687" cy="5029200"/>
          </a:xfr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</a:pPr>
            <a:r>
              <a:rPr lang="en-US" smtClean="0"/>
              <a:t>A </a:t>
            </a:r>
            <a:r>
              <a:rPr lang="en-US" smtClean="0">
                <a:solidFill>
                  <a:schemeClr val="hlink"/>
                </a:solidFill>
              </a:rPr>
              <a:t>random phenomenon</a:t>
            </a:r>
            <a:r>
              <a:rPr lang="en-US" smtClean="0"/>
              <a:t> is a situation in which we know what outcomes could happen, but we don’t know which particular outcome did or will happen. </a:t>
            </a:r>
          </a:p>
          <a:p>
            <a:pPr marL="342900" indent="-342900" eaLnBrk="1" hangingPunct="1">
              <a:lnSpc>
                <a:spcPct val="90000"/>
              </a:lnSpc>
            </a:pPr>
            <a:r>
              <a:rPr lang="en-US" smtClean="0"/>
              <a:t>In general, each occasion upon which we observe a random phenomenon is called a </a:t>
            </a:r>
            <a:r>
              <a:rPr lang="en-US" smtClean="0">
                <a:solidFill>
                  <a:schemeClr val="hlink"/>
                </a:solidFill>
              </a:rPr>
              <a:t>trial</a:t>
            </a:r>
            <a:r>
              <a:rPr lang="en-US" smtClean="0"/>
              <a:t>.</a:t>
            </a:r>
          </a:p>
          <a:p>
            <a:pPr marL="342900" indent="-342900" eaLnBrk="1" hangingPunct="1">
              <a:lnSpc>
                <a:spcPct val="90000"/>
              </a:lnSpc>
            </a:pPr>
            <a:r>
              <a:rPr lang="en-US" smtClean="0"/>
              <a:t>At each trial, we note the value of the random phenomenon, and call it an </a:t>
            </a:r>
            <a:r>
              <a:rPr lang="en-US" smtClean="0">
                <a:solidFill>
                  <a:schemeClr val="hlink"/>
                </a:solidFill>
              </a:rPr>
              <a:t>outcome</a:t>
            </a:r>
            <a:r>
              <a:rPr lang="en-US" smtClean="0"/>
              <a:t>.</a:t>
            </a:r>
          </a:p>
          <a:p>
            <a:pPr marL="342900" indent="-342900" eaLnBrk="1" hangingPunct="1">
              <a:lnSpc>
                <a:spcPct val="90000"/>
              </a:lnSpc>
            </a:pPr>
            <a:r>
              <a:rPr lang="en-US" smtClean="0"/>
              <a:t>When we combine outcomes, the resulting combination is an </a:t>
            </a:r>
            <a:r>
              <a:rPr lang="en-US" smtClean="0">
                <a:solidFill>
                  <a:schemeClr val="hlink"/>
                </a:solidFill>
              </a:rPr>
              <a:t>event</a:t>
            </a:r>
            <a:r>
              <a:rPr lang="en-US" smtClean="0"/>
              <a:t>.</a:t>
            </a:r>
          </a:p>
          <a:p>
            <a:pPr marL="342900" indent="-342900" eaLnBrk="1" hangingPunct="1">
              <a:lnSpc>
                <a:spcPct val="90000"/>
              </a:lnSpc>
            </a:pPr>
            <a:r>
              <a:rPr lang="en-US" smtClean="0"/>
              <a:t>The collection of </a:t>
            </a:r>
            <a:r>
              <a:rPr lang="en-US" i="1" smtClean="0"/>
              <a:t>all possible outcomes</a:t>
            </a:r>
            <a:r>
              <a:rPr lang="en-US" smtClean="0"/>
              <a:t> is called the </a:t>
            </a:r>
            <a:r>
              <a:rPr lang="en-US" smtClean="0">
                <a:solidFill>
                  <a:schemeClr val="hlink"/>
                </a:solidFill>
              </a:rPr>
              <a:t>sample space</a:t>
            </a:r>
            <a:r>
              <a:rPr lang="en-US" smtClean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Formal Probability - Notation</a:t>
            </a:r>
          </a:p>
        </p:txBody>
      </p:sp>
      <p:sp>
        <p:nvSpPr>
          <p:cNvPr id="379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4513" y="1600200"/>
            <a:ext cx="7913687" cy="4572000"/>
          </a:xfrm>
        </p:spPr>
        <p:txBody>
          <a:bodyPr/>
          <a:lstStyle/>
          <a:p>
            <a:pPr marL="342900" indent="-342900" eaLnBrk="1" hangingPunct="1">
              <a:buFont typeface="Wingdings" pitchFamily="2" charset="2"/>
              <a:buNone/>
            </a:pPr>
            <a:r>
              <a:rPr lang="en-US" smtClean="0"/>
              <a:t>Notation alert:</a:t>
            </a:r>
          </a:p>
          <a:p>
            <a:pPr marL="342900" indent="-342900" eaLnBrk="1" hangingPunct="1"/>
            <a:r>
              <a:rPr lang="en-US" smtClean="0"/>
              <a:t>In this text we use the notation</a:t>
            </a:r>
          </a:p>
          <a:p>
            <a:pPr marL="342900" indent="-342900" eaLnBrk="1" hangingPunct="1">
              <a:buFont typeface="Wingdings" pitchFamily="2" charset="2"/>
              <a:buNone/>
            </a:pPr>
            <a:endParaRPr lang="en-US" smtClean="0"/>
          </a:p>
          <a:p>
            <a:pPr marL="342900" indent="-342900" eaLnBrk="1" hangingPunct="1"/>
            <a:r>
              <a:rPr lang="en-US" smtClean="0"/>
              <a:t>In other situations, you might see the following:</a:t>
            </a:r>
          </a:p>
          <a:p>
            <a:pPr marL="742950" lvl="1" indent="-285750" eaLnBrk="1" hangingPunct="1"/>
            <a:r>
              <a:rPr lang="en-US" i="1" smtClean="0"/>
              <a:t>P</a:t>
            </a:r>
            <a:r>
              <a:rPr lang="en-US" smtClean="0"/>
              <a:t>(</a:t>
            </a:r>
            <a:r>
              <a:rPr lang="en-US" b="1" smtClean="0"/>
              <a:t>A</a:t>
            </a:r>
            <a:r>
              <a:rPr lang="en-US" smtClean="0"/>
              <a:t> </a:t>
            </a:r>
            <a:r>
              <a:rPr lang="en-US" smtClean="0">
                <a:sym typeface="Symbol" pitchFamily="18" charset="2"/>
              </a:rPr>
              <a:t>or</a:t>
            </a:r>
            <a:r>
              <a:rPr lang="en-US" smtClean="0"/>
              <a:t> </a:t>
            </a:r>
            <a:r>
              <a:rPr lang="en-US" b="1" smtClean="0"/>
              <a:t>B</a:t>
            </a:r>
            <a:r>
              <a:rPr lang="en-US" smtClean="0"/>
              <a:t>) instead of </a:t>
            </a:r>
          </a:p>
          <a:p>
            <a:pPr marL="742950" lvl="1" indent="-285750" eaLnBrk="1" hangingPunct="1"/>
            <a:r>
              <a:rPr lang="en-US" i="1" smtClean="0"/>
              <a:t>P</a:t>
            </a:r>
            <a:r>
              <a:rPr lang="en-US" smtClean="0"/>
              <a:t>(</a:t>
            </a:r>
            <a:r>
              <a:rPr lang="en-US" b="1" smtClean="0"/>
              <a:t>A</a:t>
            </a:r>
            <a:r>
              <a:rPr lang="en-US" smtClean="0"/>
              <a:t> </a:t>
            </a:r>
            <a:r>
              <a:rPr lang="en-US" smtClean="0">
                <a:sym typeface="Symbol" pitchFamily="18" charset="2"/>
              </a:rPr>
              <a:t>and</a:t>
            </a:r>
            <a:r>
              <a:rPr lang="en-US" smtClean="0"/>
              <a:t> </a:t>
            </a:r>
            <a:r>
              <a:rPr lang="en-US" b="1" smtClean="0"/>
              <a:t>B</a:t>
            </a:r>
            <a:r>
              <a:rPr lang="en-US" smtClean="0"/>
              <a:t>) instead of</a:t>
            </a:r>
          </a:p>
          <a:p>
            <a:pPr marL="342900" indent="-342900" eaLnBrk="1" hangingPunct="1">
              <a:buFont typeface="Wingdings" pitchFamily="2" charset="2"/>
              <a:buNone/>
            </a:pPr>
            <a:endParaRPr lang="en-US" smtClean="0"/>
          </a:p>
        </p:txBody>
      </p:sp>
      <p:graphicFrame>
        <p:nvGraphicFramePr>
          <p:cNvPr id="37906" name="Object 18"/>
          <p:cNvGraphicFramePr>
            <a:graphicFrameLocks noChangeAspect="1"/>
          </p:cNvGraphicFramePr>
          <p:nvPr/>
        </p:nvGraphicFramePr>
        <p:xfrm>
          <a:off x="5867400" y="2209800"/>
          <a:ext cx="1306513" cy="400050"/>
        </p:xfrm>
        <a:graphic>
          <a:graphicData uri="http://schemas.openxmlformats.org/presentationml/2006/ole">
            <p:oleObj spid="_x0000_s37906" name="Equation" r:id="rId3" imgW="622300" imgH="190500" progId="Equation.DSMT4">
              <p:embed/>
            </p:oleObj>
          </a:graphicData>
        </a:graphic>
      </p:graphicFrame>
      <p:graphicFrame>
        <p:nvGraphicFramePr>
          <p:cNvPr id="37907" name="Object 19"/>
          <p:cNvGraphicFramePr>
            <a:graphicFrameLocks noChangeAspect="1"/>
          </p:cNvGraphicFramePr>
          <p:nvPr/>
        </p:nvGraphicFramePr>
        <p:xfrm>
          <a:off x="4713288" y="3733800"/>
          <a:ext cx="1306512" cy="400050"/>
        </p:xfrm>
        <a:graphic>
          <a:graphicData uri="http://schemas.openxmlformats.org/presentationml/2006/ole">
            <p:oleObj spid="_x0000_s37907" name="Equation" r:id="rId4" imgW="622300" imgH="190500" progId="Equation.DSMT4">
              <p:embed/>
            </p:oleObj>
          </a:graphicData>
        </a:graphic>
      </p:graphicFrame>
      <p:graphicFrame>
        <p:nvGraphicFramePr>
          <p:cNvPr id="37909" name="Object 21"/>
          <p:cNvGraphicFramePr>
            <a:graphicFrameLocks noChangeAspect="1"/>
          </p:cNvGraphicFramePr>
          <p:nvPr/>
        </p:nvGraphicFramePr>
        <p:xfrm>
          <a:off x="4953000" y="4267200"/>
          <a:ext cx="1306513" cy="400050"/>
        </p:xfrm>
        <a:graphic>
          <a:graphicData uri="http://schemas.openxmlformats.org/presentationml/2006/ole">
            <p:oleObj spid="_x0000_s37909" name="Equation" r:id="rId5" imgW="622300" imgH="190500" progId="Equation.DSMT4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Putting the Rules to Work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/>
            <a:r>
              <a:rPr lang="en-US" smtClean="0"/>
              <a:t>In most situations where we want to find a probability, we’ll use the rules in combination.</a:t>
            </a:r>
          </a:p>
          <a:p>
            <a:pPr marL="342900" indent="-342900" eaLnBrk="1" hangingPunct="1"/>
            <a:r>
              <a:rPr lang="en-US" smtClean="0"/>
              <a:t>A good thing to remember is that it can be easier to work with the </a:t>
            </a:r>
            <a:r>
              <a:rPr lang="en-US" i="1" smtClean="0"/>
              <a:t>complement</a:t>
            </a:r>
            <a:r>
              <a:rPr lang="en-US" smtClean="0"/>
              <a:t> of the event we’re really interested in.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Can Go Wrong?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/>
            <a:r>
              <a:rPr lang="en-US" smtClean="0"/>
              <a:t>Beware of probabilities that don’t add up to 1.</a:t>
            </a:r>
          </a:p>
          <a:p>
            <a:pPr marL="742950" lvl="1" indent="-285750" eaLnBrk="1" hangingPunct="1"/>
            <a:r>
              <a:rPr lang="en-US" smtClean="0"/>
              <a:t>To be a legitimate probability distribution, the sum of the probabilities for all possible outcomes must total 1.</a:t>
            </a:r>
          </a:p>
          <a:p>
            <a:pPr marL="342900" indent="-342900" eaLnBrk="1" hangingPunct="1"/>
            <a:r>
              <a:rPr lang="en-US" smtClean="0"/>
              <a:t>Don’t add probabilities of events if they’re not disjoint.</a:t>
            </a:r>
          </a:p>
          <a:p>
            <a:pPr marL="742950" lvl="1" indent="-285750" eaLnBrk="1" hangingPunct="1"/>
            <a:r>
              <a:rPr lang="en-US" smtClean="0"/>
              <a:t>Events must be disjoint to use the Addition Rule.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Can Go Wrong? (cont.)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/>
            <a:r>
              <a:rPr lang="en-US" smtClean="0"/>
              <a:t>Don’t multiply probabilities of events if they’re not independent.</a:t>
            </a:r>
          </a:p>
          <a:p>
            <a:pPr marL="742950" lvl="1" indent="-285750" eaLnBrk="1" hangingPunct="1"/>
            <a:r>
              <a:rPr lang="en-US" smtClean="0"/>
              <a:t>The multiplication of probabilities of events that are not independent is one of the most common errors people make in dealing with probabilities.</a:t>
            </a:r>
          </a:p>
          <a:p>
            <a:pPr marL="342900" indent="-342900" eaLnBrk="1" hangingPunct="1"/>
            <a:r>
              <a:rPr lang="en-US" smtClean="0"/>
              <a:t>Don’t confuse disjoint and independent—disjoint events </a:t>
            </a:r>
            <a:r>
              <a:rPr lang="en-US" i="1" smtClean="0"/>
              <a:t>can’t</a:t>
            </a:r>
            <a:r>
              <a:rPr lang="en-US" smtClean="0"/>
              <a:t> be independent.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have we learned?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/>
            <a:r>
              <a:rPr lang="en-US" smtClean="0"/>
              <a:t>Probability is based on long-run relative frequencies.</a:t>
            </a:r>
          </a:p>
          <a:p>
            <a:pPr marL="342900" indent="-342900" eaLnBrk="1" hangingPunct="1"/>
            <a:r>
              <a:rPr lang="en-US" smtClean="0"/>
              <a:t>The Law of Large Numbers speaks only of long-run behavior.</a:t>
            </a:r>
          </a:p>
          <a:p>
            <a:pPr marL="742950" lvl="1" indent="-285750" eaLnBrk="1" hangingPunct="1"/>
            <a:r>
              <a:rPr lang="en-US" smtClean="0"/>
              <a:t>Watch out for misinterpreting the LLN.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have we learned? (cont.)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/>
            <a:r>
              <a:rPr lang="en-US" smtClean="0"/>
              <a:t>There are some basic rules for combining probabilities of outcomes to find probabilities of more complex events. We have the:</a:t>
            </a:r>
          </a:p>
          <a:p>
            <a:pPr marL="742950" lvl="1" indent="-285750" eaLnBrk="1" hangingPunct="1"/>
            <a:r>
              <a:rPr lang="en-US" smtClean="0"/>
              <a:t>Probability Assignment Rule</a:t>
            </a:r>
          </a:p>
          <a:p>
            <a:pPr marL="742950" lvl="1" indent="-285750" eaLnBrk="1" hangingPunct="1"/>
            <a:r>
              <a:rPr lang="en-US" smtClean="0"/>
              <a:t>Complement Rule</a:t>
            </a:r>
          </a:p>
          <a:p>
            <a:pPr marL="742950" lvl="1" indent="-285750" eaLnBrk="1" hangingPunct="1"/>
            <a:r>
              <a:rPr lang="en-US" smtClean="0"/>
              <a:t>Addition Rule for disjoint events</a:t>
            </a:r>
          </a:p>
          <a:p>
            <a:pPr marL="742950" lvl="1" indent="-285750" eaLnBrk="1" hangingPunct="1"/>
            <a:r>
              <a:rPr lang="en-US" smtClean="0"/>
              <a:t>Multiplication Rule for independent events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 Tip</a:t>
            </a: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 even the most simple probability problem, always show work. It may even just be to show the fraction that you used to calculate the percent.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Law of Large Numbers </a:t>
            </a:r>
          </a:p>
        </p:txBody>
      </p:sp>
      <p:sp>
        <p:nvSpPr>
          <p:cNvPr id="17410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First a definition . . .</a:t>
            </a:r>
          </a:p>
          <a:p>
            <a:pPr eaLnBrk="1" hangingPunct="1"/>
            <a:r>
              <a:rPr lang="en-US" smtClean="0"/>
              <a:t>When thinking about what happens with combinations of outcomes, things are simplified if the individual trials are </a:t>
            </a:r>
            <a:r>
              <a:rPr lang="en-US" smtClean="0">
                <a:solidFill>
                  <a:srgbClr val="FF0000"/>
                </a:solidFill>
              </a:rPr>
              <a:t>independent</a:t>
            </a:r>
            <a:r>
              <a:rPr lang="en-US" smtClean="0"/>
              <a:t>.</a:t>
            </a:r>
          </a:p>
          <a:p>
            <a:pPr lvl="1" eaLnBrk="1" hangingPunct="1"/>
            <a:r>
              <a:rPr lang="en-US" smtClean="0"/>
              <a:t>Roughly speaking, this means that the outcome of one trial doesn’t influence or change the outcome of another.</a:t>
            </a:r>
          </a:p>
          <a:p>
            <a:pPr lvl="1" eaLnBrk="1" hangingPunct="1"/>
            <a:r>
              <a:rPr lang="en-US" smtClean="0"/>
              <a:t>For example, coin flips are independent.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Teaching tip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While flipping coins is easy to do in class, you will probably introduce probability and randomness better if you use something that isn’t 50-50. For example, you can flip thumb tacks. There is board game that involves rolling plastic pigs. They can be fun to roll.</a:t>
            </a:r>
          </a:p>
          <a:p>
            <a:pPr eaLnBrk="1" hangingPunct="1"/>
            <a:r>
              <a:rPr lang="en-US" smtClean="0"/>
              <a:t>Have students repeat an event many times and estimate the probability.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Law of Large Numbers (cont.)</a:t>
            </a:r>
          </a:p>
        </p:txBody>
      </p:sp>
      <p:sp>
        <p:nvSpPr>
          <p:cNvPr id="19458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90000"/>
              </a:lnSpc>
            </a:pPr>
            <a:r>
              <a:rPr lang="en-US" smtClean="0"/>
              <a:t>The </a:t>
            </a:r>
            <a:r>
              <a:rPr lang="en-US" smtClean="0">
                <a:solidFill>
                  <a:srgbClr val="FF0000"/>
                </a:solidFill>
              </a:rPr>
              <a:t>Law of Large Numbers (LLN)</a:t>
            </a:r>
            <a:r>
              <a:rPr lang="en-US" smtClean="0"/>
              <a:t> says that the long-run </a:t>
            </a:r>
            <a:r>
              <a:rPr lang="en-US" i="1" smtClean="0"/>
              <a:t>relative frequency</a:t>
            </a:r>
            <a:r>
              <a:rPr lang="en-US" smtClean="0"/>
              <a:t> of repeated independent events gets closer and closer to a single value.</a:t>
            </a:r>
          </a:p>
          <a:p>
            <a:pPr marL="342900" indent="-342900" eaLnBrk="1" hangingPunct="1">
              <a:lnSpc>
                <a:spcPct val="90000"/>
              </a:lnSpc>
            </a:pPr>
            <a:r>
              <a:rPr lang="en-US" smtClean="0"/>
              <a:t>We call the single value the </a:t>
            </a:r>
            <a:r>
              <a:rPr lang="en-US" smtClean="0">
                <a:solidFill>
                  <a:schemeClr val="hlink"/>
                </a:solidFill>
              </a:rPr>
              <a:t>probability</a:t>
            </a:r>
            <a:r>
              <a:rPr lang="en-US" smtClean="0"/>
              <a:t> of the event.</a:t>
            </a:r>
          </a:p>
          <a:p>
            <a:pPr marL="342900" indent="-342900" eaLnBrk="1" hangingPunct="1">
              <a:lnSpc>
                <a:spcPct val="90000"/>
              </a:lnSpc>
            </a:pPr>
            <a:r>
              <a:rPr lang="en-US" smtClean="0"/>
              <a:t>Because this definition is based on repeatedly observing the event’s outcome, this definition of probability is often called </a:t>
            </a:r>
            <a:r>
              <a:rPr lang="en-US" smtClean="0">
                <a:solidFill>
                  <a:schemeClr val="hlink"/>
                </a:solidFill>
              </a:rPr>
              <a:t>empirical probability</a:t>
            </a:r>
            <a:r>
              <a:rPr lang="en-US" smtClean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The Nonexistent Law of Averages</a:t>
            </a:r>
          </a:p>
        </p:txBody>
      </p:sp>
      <p:sp>
        <p:nvSpPr>
          <p:cNvPr id="20482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LLN says nothing about short-run behavior.</a:t>
            </a:r>
          </a:p>
          <a:p>
            <a:pPr eaLnBrk="1" hangingPunct="1"/>
            <a:r>
              <a:rPr lang="en-US" smtClean="0"/>
              <a:t>Relative frequencies even out </a:t>
            </a:r>
            <a:r>
              <a:rPr lang="en-US" i="1" smtClean="0"/>
              <a:t>only in the long run</a:t>
            </a:r>
            <a:r>
              <a:rPr lang="en-US" smtClean="0"/>
              <a:t>, and this long run is </a:t>
            </a:r>
            <a:r>
              <a:rPr lang="en-US" i="1" smtClean="0"/>
              <a:t>really</a:t>
            </a:r>
            <a:r>
              <a:rPr lang="en-US" smtClean="0"/>
              <a:t> long (</a:t>
            </a:r>
            <a:r>
              <a:rPr lang="en-US" i="1" smtClean="0"/>
              <a:t>infinitely</a:t>
            </a:r>
            <a:r>
              <a:rPr lang="en-US" smtClean="0"/>
              <a:t> long, in fact).</a:t>
            </a:r>
          </a:p>
          <a:p>
            <a:pPr eaLnBrk="1" hangingPunct="1"/>
            <a:r>
              <a:rPr lang="en-US" smtClean="0"/>
              <a:t>The so called Law of Averages (that an outcome of a random event that hasn’t occurred in many trials is “due” to occur) doesn’t exist at all.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Modeling Probability</a:t>
            </a:r>
          </a:p>
        </p:txBody>
      </p:sp>
      <p:sp>
        <p:nvSpPr>
          <p:cNvPr id="21506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90000"/>
              </a:lnSpc>
            </a:pPr>
            <a:r>
              <a:rPr lang="en-US" sz="2400" smtClean="0"/>
              <a:t>When probability was first studied, a group of French mathematicians looked at games of chance in which all the possible outcomes were </a:t>
            </a:r>
            <a:r>
              <a:rPr lang="en-US" sz="2400" i="1" smtClean="0"/>
              <a:t>equally likely</a:t>
            </a:r>
            <a:r>
              <a:rPr lang="en-US" sz="2400" smtClean="0"/>
              <a:t>. They developed mathematical models of </a:t>
            </a:r>
            <a:r>
              <a:rPr lang="en-US" sz="2400" smtClean="0">
                <a:solidFill>
                  <a:schemeClr val="hlink"/>
                </a:solidFill>
              </a:rPr>
              <a:t>theoretical probability</a:t>
            </a:r>
            <a:r>
              <a:rPr lang="en-US" sz="2400" smtClean="0"/>
              <a:t>.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n-US" sz="2400" smtClean="0"/>
              <a:t>It’s equally likely to get any one of six outcomes from the roll of a fair die.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n-US" sz="2400" smtClean="0"/>
              <a:t>It’s equally likely to get heads or tails from the toss of a fair coin.</a:t>
            </a:r>
          </a:p>
          <a:p>
            <a:pPr marL="342900" indent="-342900" eaLnBrk="1" hangingPunct="1">
              <a:lnSpc>
                <a:spcPct val="90000"/>
              </a:lnSpc>
            </a:pPr>
            <a:r>
              <a:rPr lang="en-US" sz="2400" smtClean="0"/>
              <a:t>However, keep in mind that events are </a:t>
            </a:r>
            <a:r>
              <a:rPr lang="en-US" sz="2400" i="1" smtClean="0"/>
              <a:t>not</a:t>
            </a:r>
            <a:r>
              <a:rPr lang="en-US" sz="2400" smtClean="0"/>
              <a:t> always equally likely.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n-US" sz="2400" smtClean="0"/>
              <a:t>A skilled basketball player has a better than 50-50 chance of making a free throw.</a:t>
            </a:r>
            <a:endParaRPr lang="en-US" sz="18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probability of an event is the number of outcomes in the event divided by the total number of possible outcomes.</a:t>
            </a:r>
          </a:p>
          <a:p>
            <a:pPr eaLnBrk="1" hangingPunct="1"/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</a:t>
            </a:r>
            <a:r>
              <a:rPr lang="en-US" i="1" smtClean="0"/>
              <a:t>P</a:t>
            </a:r>
            <a:r>
              <a:rPr lang="en-US" smtClean="0"/>
              <a:t>(</a:t>
            </a:r>
            <a:r>
              <a:rPr lang="en-US" b="1" smtClean="0"/>
              <a:t>A</a:t>
            </a:r>
            <a:r>
              <a:rPr lang="en-US" smtClean="0"/>
              <a:t>) = 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Modeling Probability (cont.)</a:t>
            </a:r>
          </a:p>
        </p:txBody>
      </p:sp>
      <p:sp>
        <p:nvSpPr>
          <p:cNvPr id="22531" name="Line 4"/>
          <p:cNvSpPr>
            <a:spLocks noChangeShapeType="1"/>
          </p:cNvSpPr>
          <p:nvPr/>
        </p:nvSpPr>
        <p:spPr bwMode="auto">
          <a:xfrm>
            <a:off x="2844800" y="3759200"/>
            <a:ext cx="3416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2" name="Text Box 5" descr="Pink tissue paper"/>
          <p:cNvSpPr txBox="1">
            <a:spLocks noChangeArrowheads="1"/>
          </p:cNvSpPr>
          <p:nvPr/>
        </p:nvSpPr>
        <p:spPr bwMode="auto">
          <a:xfrm>
            <a:off x="3263900" y="3149600"/>
            <a:ext cx="383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2533" name="Text Box 6" descr="Pink tissue paper"/>
          <p:cNvSpPr txBox="1">
            <a:spLocks noChangeArrowheads="1"/>
          </p:cNvSpPr>
          <p:nvPr/>
        </p:nvSpPr>
        <p:spPr bwMode="auto">
          <a:xfrm>
            <a:off x="2959100" y="3213100"/>
            <a:ext cx="3924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# of outcomes in </a:t>
            </a:r>
            <a:r>
              <a:rPr lang="en-US" b="1"/>
              <a:t>A</a:t>
            </a:r>
          </a:p>
        </p:txBody>
      </p:sp>
      <p:sp>
        <p:nvSpPr>
          <p:cNvPr id="22534" name="Text Box 7" descr="Pink tissue paper"/>
          <p:cNvSpPr txBox="1">
            <a:spLocks noChangeArrowheads="1"/>
          </p:cNvSpPr>
          <p:nvPr/>
        </p:nvSpPr>
        <p:spPr bwMode="auto">
          <a:xfrm>
            <a:off x="2730500" y="3835400"/>
            <a:ext cx="3924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# of possible outcomes</a:t>
            </a:r>
            <a:endParaRPr lang="en-US" b="1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Personal Probability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everyday speech, when we express a degree of uncertainty </a:t>
            </a:r>
            <a:r>
              <a:rPr lang="en-US" i="1" smtClean="0"/>
              <a:t>without</a:t>
            </a:r>
            <a:r>
              <a:rPr lang="en-US" smtClean="0"/>
              <a:t> basing it on long-run relative frequencies or mathematical models, we are stating </a:t>
            </a:r>
            <a:r>
              <a:rPr lang="en-US" smtClean="0">
                <a:solidFill>
                  <a:srgbClr val="FF0000"/>
                </a:solidFill>
              </a:rPr>
              <a:t>subjective</a:t>
            </a:r>
            <a:r>
              <a:rPr lang="en-US" smtClean="0"/>
              <a:t> or </a:t>
            </a:r>
            <a:r>
              <a:rPr lang="en-US" smtClean="0">
                <a:solidFill>
                  <a:srgbClr val="FF0000"/>
                </a:solidFill>
              </a:rPr>
              <a:t>personal probabilities</a:t>
            </a:r>
            <a:r>
              <a:rPr lang="en-US" smtClean="0"/>
              <a:t>.</a:t>
            </a:r>
          </a:p>
          <a:p>
            <a:pPr eaLnBrk="1" hangingPunct="1"/>
            <a:r>
              <a:rPr lang="en-US" smtClean="0"/>
              <a:t>Personal probabilities don’t display the kind of consistency that we will need probabilities to have, so we’ll stick with formally defined probabilities.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ends">
  <a:themeElements>
    <a:clrScheme name="Blends 10">
      <a:dk1>
        <a:srgbClr val="000000"/>
      </a:dk1>
      <a:lt1>
        <a:srgbClr val="FFFFFF"/>
      </a:lt1>
      <a:dk2>
        <a:srgbClr val="19385F"/>
      </a:dk2>
      <a:lt2>
        <a:srgbClr val="4D4D4D"/>
      </a:lt2>
      <a:accent1>
        <a:srgbClr val="8CC6EB"/>
      </a:accent1>
      <a:accent2>
        <a:srgbClr val="FFCF01"/>
      </a:accent2>
      <a:accent3>
        <a:srgbClr val="FFFFFF"/>
      </a:accent3>
      <a:accent4>
        <a:srgbClr val="000000"/>
      </a:accent4>
      <a:accent5>
        <a:srgbClr val="C5DFF3"/>
      </a:accent5>
      <a:accent6>
        <a:srgbClr val="E7BB01"/>
      </a:accent6>
      <a:hlink>
        <a:srgbClr val="E35C01"/>
      </a:hlink>
      <a:folHlink>
        <a:srgbClr val="00CC99"/>
      </a:folHlink>
    </a:clrScheme>
    <a:fontScheme name="Blends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FFFFFF"/>
        </a:lt1>
        <a:dk2>
          <a:srgbClr val="19385F"/>
        </a:dk2>
        <a:lt2>
          <a:srgbClr val="4D4D4D"/>
        </a:lt2>
        <a:accent1>
          <a:srgbClr val="FF6600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B01"/>
        </a:accent6>
        <a:hlink>
          <a:srgbClr val="8CC6EB"/>
        </a:hlink>
        <a:folHlink>
          <a:srgbClr val="00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FFFFFF"/>
        </a:lt1>
        <a:dk2>
          <a:srgbClr val="19385F"/>
        </a:dk2>
        <a:lt2>
          <a:srgbClr val="4D4D4D"/>
        </a:lt2>
        <a:accent1>
          <a:srgbClr val="E35C01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EFB5AA"/>
        </a:accent5>
        <a:accent6>
          <a:srgbClr val="E7BB01"/>
        </a:accent6>
        <a:hlink>
          <a:srgbClr val="8CC6EB"/>
        </a:hlink>
        <a:folHlink>
          <a:srgbClr val="00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FFFFF"/>
        </a:lt1>
        <a:dk2>
          <a:srgbClr val="19385F"/>
        </a:dk2>
        <a:lt2>
          <a:srgbClr val="4D4D4D"/>
        </a:lt2>
        <a:accent1>
          <a:srgbClr val="8CC6EB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C5DFF3"/>
        </a:accent5>
        <a:accent6>
          <a:srgbClr val="E7BB01"/>
        </a:accent6>
        <a:hlink>
          <a:srgbClr val="E35C01"/>
        </a:hlink>
        <a:folHlink>
          <a:srgbClr val="00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824</TotalTime>
  <Words>1068</Words>
  <Application>Microsoft Office PowerPoint</Application>
  <PresentationFormat>Letter Paper (8.5x11 in)</PresentationFormat>
  <Paragraphs>117</Paragraphs>
  <Slides>26</Slides>
  <Notes>4</Notes>
  <HiddenSlides>1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ＭＳ Ｐゴシック</vt:lpstr>
      <vt:lpstr>Wingdings</vt:lpstr>
      <vt:lpstr>Tahoma</vt:lpstr>
      <vt:lpstr>Symbol</vt:lpstr>
      <vt:lpstr>Blends</vt:lpstr>
      <vt:lpstr>Equation</vt:lpstr>
      <vt:lpstr> Chapter 13</vt:lpstr>
      <vt:lpstr>Dealing with Random Phenomena</vt:lpstr>
      <vt:lpstr>The Law of Large Numbers </vt:lpstr>
      <vt:lpstr>Teaching tip</vt:lpstr>
      <vt:lpstr>The Law of Large Numbers (cont.)</vt:lpstr>
      <vt:lpstr>The Nonexistent Law of Averages</vt:lpstr>
      <vt:lpstr>Modeling Probability</vt:lpstr>
      <vt:lpstr>Modeling Probability (cont.)</vt:lpstr>
      <vt:lpstr>Personal Probability</vt:lpstr>
      <vt:lpstr>The First Three Rules of Working with Probability</vt:lpstr>
      <vt:lpstr>The First Three Rules of Working with Probability (cont.)</vt:lpstr>
      <vt:lpstr>Formal Probability</vt:lpstr>
      <vt:lpstr>Formal Probability (cont.)</vt:lpstr>
      <vt:lpstr>Formal Probability (cont.)</vt:lpstr>
      <vt:lpstr>Formal Probability (cont.)</vt:lpstr>
      <vt:lpstr>Formal Probability (cont.)</vt:lpstr>
      <vt:lpstr>Formal Probability (cont.)</vt:lpstr>
      <vt:lpstr>Formal Probability (cont.)</vt:lpstr>
      <vt:lpstr>Formal Probability (cont.)</vt:lpstr>
      <vt:lpstr>Formal Probability - Notation</vt:lpstr>
      <vt:lpstr>Putting the Rules to Work</vt:lpstr>
      <vt:lpstr>What Can Go Wrong?</vt:lpstr>
      <vt:lpstr>What Can Go Wrong? (cont.)</vt:lpstr>
      <vt:lpstr>What have we learned?</vt:lpstr>
      <vt:lpstr>What have we learned? (cont.)</vt:lpstr>
      <vt:lpstr>AP Tip</vt:lpstr>
    </vt:vector>
  </TitlesOfParts>
  <Company>Copyright © 2010, 2007, 2004 Pearson Education,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14</dc:title>
  <dc:subject>From Randomness to Probability</dc:subject>
  <dc:creator>David Bock</dc:creator>
  <cp:lastModifiedBy>Christine Stavrou</cp:lastModifiedBy>
  <cp:revision>56</cp:revision>
  <cp:lastPrinted>2001-11-04T00:51:13Z</cp:lastPrinted>
  <dcterms:created xsi:type="dcterms:W3CDTF">2014-02-17T16:29:13Z</dcterms:created>
  <dcterms:modified xsi:type="dcterms:W3CDTF">2014-02-20T13:45:17Z</dcterms:modified>
</cp:coreProperties>
</file>