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4" r:id="rId7"/>
    <p:sldId id="265" r:id="rId8"/>
    <p:sldId id="274" r:id="rId9"/>
    <p:sldId id="275" r:id="rId10"/>
    <p:sldId id="276" r:id="rId11"/>
    <p:sldId id="273" r:id="rId12"/>
    <p:sldId id="277" r:id="rId13"/>
    <p:sldId id="278" r:id="rId14"/>
    <p:sldId id="266" r:id="rId15"/>
    <p:sldId id="271" r:id="rId16"/>
    <p:sldId id="267" r:id="rId17"/>
    <p:sldId id="268" r:id="rId18"/>
    <p:sldId id="258" r:id="rId19"/>
    <p:sldId id="270" r:id="rId20"/>
    <p:sldId id="257" r:id="rId21"/>
    <p:sldId id="272" r:id="rId22"/>
    <p:sldId id="269" r:id="rId23"/>
    <p:sldId id="27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7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0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04019-E9FA-4818-BEF5-9FADC48447ED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31F33-A13F-4D10-967C-F4C29701D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568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04019-E9FA-4818-BEF5-9FADC48447ED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31F33-A13F-4D10-967C-F4C29701D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558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04019-E9FA-4818-BEF5-9FADC48447ED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31F33-A13F-4D10-967C-F4C29701D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497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04019-E9FA-4818-BEF5-9FADC48447ED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31F33-A13F-4D10-967C-F4C29701D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737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04019-E9FA-4818-BEF5-9FADC48447ED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31F33-A13F-4D10-967C-F4C29701D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273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04019-E9FA-4818-BEF5-9FADC48447ED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31F33-A13F-4D10-967C-F4C29701D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315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04019-E9FA-4818-BEF5-9FADC48447ED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31F33-A13F-4D10-967C-F4C29701D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264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04019-E9FA-4818-BEF5-9FADC48447ED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31F33-A13F-4D10-967C-F4C29701D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723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04019-E9FA-4818-BEF5-9FADC48447ED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31F33-A13F-4D10-967C-F4C29701D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032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04019-E9FA-4818-BEF5-9FADC48447ED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31F33-A13F-4D10-967C-F4C29701D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531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04019-E9FA-4818-BEF5-9FADC48447ED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31F33-A13F-4D10-967C-F4C29701D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774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04019-E9FA-4818-BEF5-9FADC48447ED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31F33-A13F-4D10-967C-F4C29701D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752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WYdMB_j2Lw#action=share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0843" y="311533"/>
            <a:ext cx="9590314" cy="777038"/>
          </a:xfrm>
        </p:spPr>
        <p:txBody>
          <a:bodyPr anchor="ctr">
            <a:normAutofit fontScale="90000"/>
          </a:bodyPr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INFLUENCES ON PERSPECTIVE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2443" y="5723220"/>
            <a:ext cx="8921931" cy="925376"/>
          </a:xfrm>
        </p:spPr>
        <p:txBody>
          <a:bodyPr anchor="ctr">
            <a:normAutofit fontScale="77500" lnSpcReduction="20000"/>
          </a:bodyPr>
          <a:lstStyle/>
          <a:p>
            <a:r>
              <a:rPr lang="en-US" sz="5400" dirty="0">
                <a:latin typeface="Aharoni" panose="02010803020104030203" pitchFamily="2" charset="-79"/>
                <a:cs typeface="Aharoni" panose="02010803020104030203" pitchFamily="2" charset="-79"/>
              </a:rPr>
              <a:t>Why histories may be different?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038" y="1359456"/>
            <a:ext cx="4479472" cy="31011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126" y="1314925"/>
            <a:ext cx="4607378" cy="32558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4038" y="4495187"/>
            <a:ext cx="3709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Black" panose="020B0A04020102020204" pitchFamily="34" charset="0"/>
              </a:rPr>
              <a:t>FAKE NEWS!!!    FAKE NEWS!!   SAD!!!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34126" y="4731514"/>
            <a:ext cx="547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Black" panose="020B0A04020102020204" pitchFamily="34" charset="0"/>
              </a:rPr>
              <a:t>Norman view of Battle of Hastings  - Bayeux Tapestry</a:t>
            </a:r>
            <a:endParaRPr lang="en-US" sz="24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61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971" y="376011"/>
            <a:ext cx="7783286" cy="941161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Arial Black" panose="020B0A04020102020204" pitchFamily="34" charset="0"/>
              </a:rPr>
              <a:t>Answer to Question #3</a:t>
            </a:r>
            <a:endParaRPr lang="en-US" sz="4800" dirty="0"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1114" y="1719944"/>
            <a:ext cx="58129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Arial Black" panose="020B0A04020102020204" pitchFamily="34" charset="0"/>
              </a:rPr>
              <a:t>The Battle of Little Big Horn a.k.a. The Battle of Greasy Grass</a:t>
            </a:r>
            <a:endParaRPr lang="en-US" sz="5400" dirty="0">
              <a:latin typeface="Arial Black" panose="020B0A040201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4086" y="1981201"/>
            <a:ext cx="5333064" cy="350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10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Arial Black" panose="020B0A04020102020204" pitchFamily="34" charset="0"/>
              </a:rPr>
              <a:t>Quote by Dick Gregory </a:t>
            </a:r>
            <a:endParaRPr lang="en-US" sz="60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9314"/>
            <a:ext cx="10515600" cy="501831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600" b="1" dirty="0">
                <a:latin typeface="Arial Black" panose="020B0A04020102020204" pitchFamily="34" charset="0"/>
              </a:rPr>
              <a:t>We used to root for the Indians against the cavalry, because we didn't think it was fair in the history books that when the </a:t>
            </a:r>
            <a:r>
              <a:rPr lang="en-US" sz="4600" b="1" dirty="0" smtClean="0">
                <a:latin typeface="Arial Black" panose="020B0A04020102020204" pitchFamily="34" charset="0"/>
              </a:rPr>
              <a:t>CAVALRY WON </a:t>
            </a:r>
            <a:r>
              <a:rPr lang="en-US" sz="4600" b="1" dirty="0">
                <a:latin typeface="Arial Black" panose="020B0A04020102020204" pitchFamily="34" charset="0"/>
              </a:rPr>
              <a:t>it was a </a:t>
            </a:r>
            <a:r>
              <a:rPr lang="en-US" sz="4600" b="1" dirty="0" smtClean="0">
                <a:latin typeface="Arial Black" panose="020B0A04020102020204" pitchFamily="34" charset="0"/>
              </a:rPr>
              <a:t>GREAT VICTORY, </a:t>
            </a:r>
            <a:r>
              <a:rPr lang="en-US" sz="4600" b="1" dirty="0">
                <a:latin typeface="Arial Black" panose="020B0A04020102020204" pitchFamily="34" charset="0"/>
              </a:rPr>
              <a:t>and when the </a:t>
            </a:r>
            <a:r>
              <a:rPr lang="en-US" sz="4600" b="1" dirty="0" smtClean="0">
                <a:latin typeface="Arial Black" panose="020B0A04020102020204" pitchFamily="34" charset="0"/>
              </a:rPr>
              <a:t>INDIANS WON </a:t>
            </a:r>
            <a:r>
              <a:rPr lang="en-US" sz="4600" b="1" dirty="0">
                <a:latin typeface="Arial Black" panose="020B0A04020102020204" pitchFamily="34" charset="0"/>
              </a:rPr>
              <a:t>it was a </a:t>
            </a:r>
            <a:r>
              <a:rPr lang="en-US" sz="4600" b="1" dirty="0" smtClean="0">
                <a:latin typeface="Arial Black" panose="020B0A04020102020204" pitchFamily="34" charset="0"/>
              </a:rPr>
              <a:t>MASSACRE.</a:t>
            </a:r>
            <a:endParaRPr lang="en-US" sz="4600" b="1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4600" b="1" dirty="0">
                <a:latin typeface="Arial Black" panose="020B0A04020102020204" pitchFamily="34" charset="0"/>
              </a:rPr>
              <a:t>	</a:t>
            </a:r>
            <a:r>
              <a:rPr lang="en-US" sz="4600" b="1" dirty="0" smtClean="0">
                <a:latin typeface="Arial Black" panose="020B0A04020102020204" pitchFamily="34" charset="0"/>
              </a:rPr>
              <a:t>					---Dick Gregory</a:t>
            </a:r>
          </a:p>
          <a:p>
            <a:pPr marL="0" indent="0">
              <a:buNone/>
            </a:pPr>
            <a:endParaRPr lang="en-US" sz="4000" b="1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US" sz="4000" b="1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4600" b="1" dirty="0" smtClean="0">
                <a:latin typeface="Arial Black" panose="020B0A04020102020204" pitchFamily="34" charset="0"/>
              </a:rPr>
              <a:t>** Dick Gregory was an African-American comedian of the 1960s – 1990s. He was a major activist in the Civil Rights Movement for minorities.</a:t>
            </a:r>
            <a:r>
              <a:rPr lang="en-US" sz="4600" dirty="0"/>
              <a:t/>
            </a:r>
            <a:br>
              <a:rPr lang="en-US" sz="4600" dirty="0"/>
            </a:br>
            <a:endParaRPr lang="en-US" sz="4600" dirty="0"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9748" y="3120458"/>
            <a:ext cx="1743075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48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0649" y="1444397"/>
            <a:ext cx="5661284" cy="31820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754" y="595311"/>
            <a:ext cx="5390878" cy="59898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87737" y="4859962"/>
            <a:ext cx="262563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 Black" panose="020B0A04020102020204" pitchFamily="34" charset="0"/>
              </a:rPr>
              <a:t>George Armstrong Custer – leading candidate for POTUS in 1876.</a:t>
            </a:r>
            <a:endParaRPr lang="en-US" sz="2000" b="1" dirty="0"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37961" y="4859962"/>
            <a:ext cx="221861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 Black" panose="020B0A04020102020204" pitchFamily="34" charset="0"/>
              </a:rPr>
              <a:t>Sitting Bull – goes on to star in Buffalo Bill’s Wild West Shows.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60649" y="376464"/>
            <a:ext cx="53435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Black" panose="020B0A04020102020204" pitchFamily="34" charset="0"/>
              </a:rPr>
              <a:t>What words in the headlines indicate a biased article?</a:t>
            </a:r>
            <a:endParaRPr 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4785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753600" cy="766989"/>
          </a:xfrm>
        </p:spPr>
        <p:txBody>
          <a:bodyPr>
            <a:normAutofit fontScale="90000"/>
          </a:bodyPr>
          <a:lstStyle/>
          <a:p>
            <a:r>
              <a:rPr lang="en-US" sz="6000" dirty="0" smtClean="0">
                <a:latin typeface="Arial Black" panose="020B0A04020102020204" pitchFamily="34" charset="0"/>
              </a:rPr>
              <a:t>Answer to Question #4</a:t>
            </a:r>
            <a:endParaRPr lang="en-US" sz="6000" dirty="0"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371599"/>
            <a:ext cx="4778829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 Black" panose="020B0A04020102020204" pitchFamily="34" charset="0"/>
              </a:rPr>
              <a:t>The Boston Tea Party</a:t>
            </a:r>
          </a:p>
          <a:p>
            <a:endParaRPr lang="en-US" dirty="0"/>
          </a:p>
          <a:p>
            <a:r>
              <a:rPr lang="en-US" sz="2000" dirty="0" smtClean="0">
                <a:latin typeface="Arial Black" panose="020B0A04020102020204" pitchFamily="34" charset="0"/>
              </a:rPr>
              <a:t>But Mr. Stemler, didn’t our </a:t>
            </a:r>
            <a:r>
              <a:rPr lang="en-US" sz="2000" dirty="0" smtClean="0">
                <a:latin typeface="Arial Black" panose="020B0A04020102020204" pitchFamily="34" charset="0"/>
              </a:rPr>
              <a:t>patriotic </a:t>
            </a:r>
            <a:r>
              <a:rPr lang="en-US" sz="2000" dirty="0" smtClean="0">
                <a:latin typeface="Arial Black" panose="020B0A04020102020204" pitchFamily="34" charset="0"/>
              </a:rPr>
              <a:t>American colonists throw the tea overboard? How can you call the Boston Tea Party an ACT OF TERRORISM?</a:t>
            </a:r>
          </a:p>
          <a:p>
            <a:endParaRPr lang="en-US" dirty="0"/>
          </a:p>
          <a:p>
            <a:r>
              <a:rPr lang="en-US" sz="2800" dirty="0" smtClean="0">
                <a:latin typeface="Arial Black" panose="020B0A04020102020204" pitchFamily="34" charset="0"/>
              </a:rPr>
              <a:t>Remember, one side’s TERRORISM is another side’s act of FREEDOM. From the British view, the act was sabotage/terrorism.</a:t>
            </a:r>
            <a:endParaRPr lang="en-US" sz="2800" dirty="0">
              <a:latin typeface="Arial Black" panose="020B0A040201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8157" y="1529443"/>
            <a:ext cx="4729843" cy="472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0866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452" y="3101840"/>
            <a:ext cx="4856691" cy="3756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>
                <a:latin typeface="Aharoni" panose="02010803020104030203" pitchFamily="2" charset="-79"/>
                <a:cs typeface="Aharoni" panose="02010803020104030203" pitchFamily="2" charset="-79"/>
              </a:rPr>
              <a:t>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99796"/>
            <a:ext cx="10515600" cy="14618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latin typeface="Arial Black" panose="020B0A04020102020204" pitchFamily="34" charset="0"/>
              </a:rPr>
              <a:t>Where you are physically in relation to the action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7402287" y="3875314"/>
            <a:ext cx="2610908" cy="54428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100281" y="3355266"/>
            <a:ext cx="1534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 Black" panose="020B0A04020102020204" pitchFamily="34" charset="0"/>
              </a:rPr>
              <a:t>You are here!!</a:t>
            </a:r>
          </a:p>
        </p:txBody>
      </p:sp>
    </p:spTree>
    <p:extLst>
      <p:ext uri="{BB962C8B-B14F-4D97-AF65-F5344CB8AC3E}">
        <p14:creationId xmlns:p14="http://schemas.microsoft.com/office/powerpoint/2010/main" val="16170810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4539" y="815163"/>
            <a:ext cx="111570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Old Cowboy Movies- saloon fights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596" y="2336172"/>
            <a:ext cx="6423785" cy="38590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04543" y="1659631"/>
            <a:ext cx="34551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What do you notice about the position of the two main </a:t>
            </a:r>
            <a:r>
              <a:rPr lang="en-US" sz="3200" dirty="0" smtClean="0">
                <a:latin typeface="Arial Black" panose="020B0A04020102020204" pitchFamily="34" charset="0"/>
              </a:rPr>
              <a:t>fighters in the video?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17458" y="4904756"/>
            <a:ext cx="3934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https://www.youtube.com/watch?v=4WYdMB_j2Lw#action=share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35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rot="10800000" flipV="1">
            <a:off x="2572482" y="413707"/>
            <a:ext cx="5709369" cy="1142045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latin typeface="Arial Black" panose="020B0A04020102020204" pitchFamily="34" charset="0"/>
              </a:rPr>
              <a:t>Imagination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1875519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Char char="-"/>
            </a:pPr>
            <a:r>
              <a:rPr lang="en-US" sz="6000" b="1" dirty="0">
                <a:latin typeface="Aharoni" panose="02010803020104030203" pitchFamily="2" charset="-79"/>
                <a:cs typeface="Aharoni" panose="02010803020104030203" pitchFamily="2" charset="-79"/>
              </a:rPr>
              <a:t>What you think happened?</a:t>
            </a:r>
          </a:p>
          <a:p>
            <a:pPr>
              <a:buFontTx/>
              <a:buChar char="-"/>
            </a:pPr>
            <a:r>
              <a:rPr lang="en-US" sz="6000" b="1" dirty="0">
                <a:latin typeface="Aharoni" panose="02010803020104030203" pitchFamily="2" charset="-79"/>
                <a:cs typeface="Aharoni" panose="02010803020104030203" pitchFamily="2" charset="-79"/>
              </a:rPr>
              <a:t>How memory changes over time?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6914" y="3701143"/>
            <a:ext cx="3659400" cy="289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09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198" t="14369" r="60857" b="29048"/>
          <a:stretch/>
        </p:blipFill>
        <p:spPr>
          <a:xfrm>
            <a:off x="1059139" y="289882"/>
            <a:ext cx="4209547" cy="63927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47114" y="816430"/>
            <a:ext cx="438694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Aharoni" panose="02010803020104030203" pitchFamily="2" charset="-79"/>
                <a:cs typeface="Aharoni" panose="02010803020104030203" pitchFamily="2" charset="-79"/>
              </a:rPr>
              <a:t>What is unique about this vase?  Look carefully.</a:t>
            </a:r>
          </a:p>
        </p:txBody>
      </p:sp>
    </p:spTree>
    <p:extLst>
      <p:ext uri="{BB962C8B-B14F-4D97-AF65-F5344CB8AC3E}">
        <p14:creationId xmlns:p14="http://schemas.microsoft.com/office/powerpoint/2010/main" val="334051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w_faced_lady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85113" y="141514"/>
            <a:ext cx="4717241" cy="656408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9857" y="1110342"/>
            <a:ext cx="481148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Aharoni" panose="02010803020104030203" pitchFamily="2" charset="-79"/>
                <a:cs typeface="Aharoni" panose="02010803020104030203" pitchFamily="2" charset="-79"/>
              </a:rPr>
              <a:t>What do you see in this drawing?</a:t>
            </a:r>
          </a:p>
        </p:txBody>
      </p:sp>
    </p:spTree>
    <p:extLst>
      <p:ext uri="{BB962C8B-B14F-4D97-AF65-F5344CB8AC3E}">
        <p14:creationId xmlns:p14="http://schemas.microsoft.com/office/powerpoint/2010/main" val="61308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518" y="197602"/>
            <a:ext cx="10515600" cy="1149567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>
                <a:latin typeface="Arial Black" panose="020B0A04020102020204" pitchFamily="34" charset="0"/>
              </a:rPr>
              <a:t>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888" y="1407257"/>
            <a:ext cx="11740617" cy="249843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000" b="1" dirty="0">
                <a:latin typeface="Arial Black" panose="020B0A04020102020204" pitchFamily="34" charset="0"/>
              </a:rPr>
              <a:t>Over a span of years, attitudes change or new information is found that changes a perspective about groups, ideas, or events.</a:t>
            </a:r>
          </a:p>
          <a:p>
            <a:pPr marL="0" indent="0">
              <a:buNone/>
            </a:pPr>
            <a:r>
              <a:rPr lang="en-US" sz="4000" b="1" dirty="0">
                <a:latin typeface="Arial Black" panose="020B0A04020102020204" pitchFamily="34" charset="0"/>
              </a:rPr>
              <a:t> - Ex: Women, DNA Testing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317" y="3960941"/>
            <a:ext cx="6804185" cy="289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10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3657" y="256267"/>
            <a:ext cx="3901241" cy="1365704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>
                <a:latin typeface="Aharoni" panose="02010803020104030203" pitchFamily="2" charset="-79"/>
                <a:cs typeface="Aharoni" panose="02010803020104030203" pitchFamily="2" charset="-79"/>
              </a:rPr>
              <a:t>Passion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21971"/>
            <a:ext cx="10515600" cy="20932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sz="4400" b="1" dirty="0">
                <a:latin typeface="Aharoni" panose="02010803020104030203" pitchFamily="2" charset="-79"/>
                <a:cs typeface="Aharoni" panose="02010803020104030203" pitchFamily="2" charset="-79"/>
              </a:rPr>
              <a:t>- Prejudices or biases that a person may have; </a:t>
            </a:r>
            <a:r>
              <a:rPr lang="en-US" sz="4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which </a:t>
            </a:r>
            <a:r>
              <a:rPr lang="en-US" sz="4400" b="1" dirty="0">
                <a:latin typeface="Aharoni" panose="02010803020104030203" pitchFamily="2" charset="-79"/>
                <a:cs typeface="Aharoni" panose="02010803020104030203" pitchFamily="2" charset="-79"/>
              </a:rPr>
              <a:t>side does one favor.</a:t>
            </a:r>
          </a:p>
          <a:p>
            <a:pPr marL="0" indent="0">
              <a:buNone/>
            </a:pPr>
            <a:r>
              <a:rPr lang="en-US" sz="44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800" dirty="0">
                <a:latin typeface="Aharoni" panose="02010803020104030203" pitchFamily="2" charset="-79"/>
                <a:cs typeface="Aharoni" panose="02010803020104030203" pitchFamily="2" charset="-79"/>
              </a:rPr>
              <a:t>- Examples: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814083"/>
            <a:ext cx="2994145" cy="22492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1758" y="6397948"/>
            <a:ext cx="377189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http://media.philly.com/images/600*450/20120104_inq_fitz04-c.JPG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8935" y="3495675"/>
            <a:ext cx="3668097" cy="256766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434942" y="6274837"/>
            <a:ext cx="37882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http://blogs-images.forbes.com/mikeozanian/files/2011/09/04uvbKRfuN07e_5427.jpg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91743" y="3919777"/>
            <a:ext cx="18070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haroni" panose="02010803020104030203" pitchFamily="2" charset="-79"/>
                <a:cs typeface="Aharoni" panose="02010803020104030203" pitchFamily="2" charset="-79"/>
              </a:rPr>
              <a:t>Rabid sports fans!!</a:t>
            </a:r>
          </a:p>
        </p:txBody>
      </p:sp>
    </p:spTree>
    <p:extLst>
      <p:ext uri="{BB962C8B-B14F-4D97-AF65-F5344CB8AC3E}">
        <p14:creationId xmlns:p14="http://schemas.microsoft.com/office/powerpoint/2010/main" val="31961235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6" descr="rockwell_ros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96147" y="3406547"/>
            <a:ext cx="2085240" cy="2776879"/>
          </a:xfrm>
          <a:prstGeom prst="rect">
            <a:avLst/>
          </a:prstGeom>
        </p:spPr>
      </p:pic>
      <p:pic>
        <p:nvPicPr>
          <p:cNvPr id="3" name="Content Placeholder 7" descr="Rosie-the-Rive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19901" y="510773"/>
            <a:ext cx="1860071" cy="24069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208" y="153429"/>
            <a:ext cx="2398812" cy="36345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2496" y="3811012"/>
            <a:ext cx="247795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 Black" panose="020B0A04020102020204" pitchFamily="34" charset="0"/>
              </a:rPr>
              <a:t>Women should stay at home and take care of the family. Women are delicate and frail.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05728" y="2089887"/>
            <a:ext cx="209041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 Black" panose="020B0A04020102020204" pitchFamily="34" charset="0"/>
              </a:rPr>
              <a:t>Women are strong minded and can do almost anything. Women are intelligent and add to our society in many ways.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9113" y="2089887"/>
            <a:ext cx="2085975" cy="2705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87998" y="4914163"/>
            <a:ext cx="29188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 Black" panose="020B0A04020102020204" pitchFamily="34" charset="0"/>
              </a:rPr>
              <a:t>Women are too uninformed to have the right to vote.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1030" y="2127609"/>
            <a:ext cx="1816422" cy="27383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593627" y="4985109"/>
            <a:ext cx="18838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 Black" panose="020B0A04020102020204" pitchFamily="34" charset="0"/>
              </a:rPr>
              <a:t>Women are smart enough to vote.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36075" y="160275"/>
            <a:ext cx="72663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 Black" panose="020B0A04020102020204" pitchFamily="34" charset="0"/>
              </a:rPr>
              <a:t>Example: Women’s Studies</a:t>
            </a:r>
          </a:p>
          <a:p>
            <a:r>
              <a:rPr lang="en-US" sz="3600" b="1" dirty="0">
                <a:latin typeface="Arial Black" panose="020B0A04020102020204" pitchFamily="34" charset="0"/>
              </a:rPr>
              <a:t> - the idea of women has changed over the years</a:t>
            </a:r>
          </a:p>
        </p:txBody>
      </p:sp>
    </p:spTree>
    <p:extLst>
      <p:ext uri="{BB962C8B-B14F-4D97-AF65-F5344CB8AC3E}">
        <p14:creationId xmlns:p14="http://schemas.microsoft.com/office/powerpoint/2010/main" val="311501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027229" cy="1325563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Coercion or Bullying/Propaganda</a:t>
            </a:r>
            <a:endParaRPr lang="en-US" sz="60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26591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400" b="1" dirty="0" smtClean="0">
                <a:latin typeface="Arial Black" panose="020B0A04020102020204" pitchFamily="34" charset="0"/>
              </a:rPr>
              <a:t>Intimidation factor to make you believe something</a:t>
            </a:r>
            <a:endParaRPr lang="en-US" sz="4400" b="1" dirty="0"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199" y="3226480"/>
            <a:ext cx="2155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00263" indent="-2100263"/>
            <a:r>
              <a:rPr lang="en-US" sz="2400" b="1" dirty="0" smtClean="0">
                <a:latin typeface="Arial Black" panose="020B0A04020102020204" pitchFamily="34" charset="0"/>
              </a:rPr>
              <a:t>Examples:</a:t>
            </a:r>
            <a:endParaRPr lang="en-US" sz="2400" b="1" dirty="0">
              <a:latin typeface="Arial Black" panose="020B0A040201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0" y="3823082"/>
            <a:ext cx="2667000" cy="2057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78629" y="3252560"/>
            <a:ext cx="330925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Some German historians wrote false stories about events that were happening in Germany during the Nazi regime for fear they would be killed or sent away.</a:t>
            </a:r>
            <a:endParaRPr lang="en-US" sz="24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463" y="2781569"/>
            <a:ext cx="2634202" cy="18131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15943" y="4688496"/>
            <a:ext cx="40494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Black" panose="020B0A04020102020204" pitchFamily="34" charset="0"/>
              </a:rPr>
              <a:t>President Trump implies that one cannot trust the “main stream” media.</a:t>
            </a:r>
          </a:p>
          <a:p>
            <a:r>
              <a:rPr lang="en-US" sz="2400" b="1" dirty="0" smtClean="0">
                <a:latin typeface="Arial Black" panose="020B0A04020102020204" pitchFamily="34" charset="0"/>
              </a:rPr>
              <a:t>FAKE NEWS!!!</a:t>
            </a:r>
            <a:endParaRPr lang="en-US" sz="24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26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547"/>
          <a:stretch/>
        </p:blipFill>
        <p:spPr>
          <a:xfrm>
            <a:off x="200896" y="177989"/>
            <a:ext cx="7302767" cy="6475258"/>
          </a:xfrm>
          <a:prstGeom prst="triangle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77419" y="1172500"/>
            <a:ext cx="379720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 Black" panose="020B0A04020102020204" pitchFamily="34" charset="0"/>
              </a:rPr>
              <a:t>Read the words in the </a:t>
            </a:r>
            <a:r>
              <a:rPr lang="en-US" sz="4400" b="1" dirty="0" smtClean="0">
                <a:latin typeface="Arial Black" panose="020B0A04020102020204" pitchFamily="34" charset="0"/>
              </a:rPr>
              <a:t>triangle aloud with Mr</a:t>
            </a:r>
            <a:r>
              <a:rPr lang="en-US" sz="4400" b="1" dirty="0">
                <a:latin typeface="Arial Black" panose="020B0A04020102020204" pitchFamily="34" charset="0"/>
              </a:rPr>
              <a:t>. </a:t>
            </a:r>
            <a:r>
              <a:rPr lang="en-US" sz="4400" b="1" dirty="0" smtClean="0">
                <a:latin typeface="Arial Black" panose="020B0A04020102020204" pitchFamily="34" charset="0"/>
              </a:rPr>
              <a:t>Stemler. </a:t>
            </a:r>
            <a:endParaRPr lang="en-US" sz="44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16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6028" y="711217"/>
            <a:ext cx="7009397" cy="63281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4285" y="330217"/>
            <a:ext cx="314597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Paul Revere etching of a famous event in the history of Boston and the United States made within a couple of days of the shooting.</a:t>
            </a:r>
            <a:endParaRPr lang="en-US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8168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607" y="293915"/>
            <a:ext cx="6985908" cy="63284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61513" y="515983"/>
            <a:ext cx="416922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On the </a:t>
            </a:r>
            <a:r>
              <a:rPr lang="en-US" sz="2800" dirty="0" smtClean="0">
                <a:latin typeface="Arial Black" panose="020B0A04020102020204" pitchFamily="34" charset="0"/>
              </a:rPr>
              <a:t>left </a:t>
            </a:r>
            <a:r>
              <a:rPr lang="en-US" sz="2800" dirty="0">
                <a:latin typeface="Arial Black" panose="020B0A04020102020204" pitchFamily="34" charset="0"/>
              </a:rPr>
              <a:t>is an engraving by Paul Revere – Study it carefully.</a:t>
            </a:r>
          </a:p>
          <a:p>
            <a:endParaRPr lang="en-US" sz="2800" dirty="0">
              <a:latin typeface="Arial Black" panose="020B0A04020102020204" pitchFamily="34" charset="0"/>
            </a:endParaRPr>
          </a:p>
          <a:p>
            <a:r>
              <a:rPr lang="en-US" sz="2800" dirty="0">
                <a:latin typeface="Arial Black" panose="020B0A04020102020204" pitchFamily="34" charset="0"/>
              </a:rPr>
              <a:t>- Do you know the event that is being shown?</a:t>
            </a:r>
          </a:p>
          <a:p>
            <a:pPr marL="285750" indent="-285750">
              <a:buFontTx/>
              <a:buChar char="-"/>
            </a:pPr>
            <a:endParaRPr lang="en-US" sz="2800" dirty="0">
              <a:latin typeface="Arial Black" panose="020B0A04020102020204" pitchFamily="34" charset="0"/>
            </a:endParaRPr>
          </a:p>
          <a:p>
            <a:r>
              <a:rPr lang="en-US" sz="2800" dirty="0">
                <a:latin typeface="Arial Black" panose="020B0A04020102020204" pitchFamily="34" charset="0"/>
              </a:rPr>
              <a:t>- Make three observations (things that you notice).</a:t>
            </a:r>
          </a:p>
        </p:txBody>
      </p:sp>
    </p:spTree>
    <p:extLst>
      <p:ext uri="{BB962C8B-B14F-4D97-AF65-F5344CB8AC3E}">
        <p14:creationId xmlns:p14="http://schemas.microsoft.com/office/powerpoint/2010/main" val="300396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6833" y="141514"/>
            <a:ext cx="10804938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haroni" panose="02010803020104030203" pitchFamily="2" charset="-79"/>
                <a:cs typeface="Aharoni" panose="02010803020104030203" pitchFamily="2" charset="-79"/>
              </a:rPr>
              <a:t>Answer these questions:</a:t>
            </a:r>
          </a:p>
          <a:p>
            <a:endParaRPr lang="en-US" sz="40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>
              <a:buAutoNum type="arabicPeriod"/>
            </a:pPr>
            <a:r>
              <a:rPr lang="en-US" sz="3600" b="1" dirty="0">
                <a:latin typeface="Aharoni" panose="02010803020104030203" pitchFamily="2" charset="-79"/>
                <a:cs typeface="Aharoni" panose="02010803020104030203" pitchFamily="2" charset="-79"/>
              </a:rPr>
              <a:t>How much snow was on the ground? Was it night or day</a:t>
            </a:r>
            <a:r>
              <a:rPr lang="en-US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?</a:t>
            </a:r>
            <a:endParaRPr lang="en-US" sz="40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>
              <a:buAutoNum type="arabicPeriod"/>
            </a:pPr>
            <a:r>
              <a:rPr lang="en-US" sz="3600" b="1" dirty="0">
                <a:latin typeface="Aharoni" panose="02010803020104030203" pitchFamily="2" charset="-79"/>
                <a:cs typeface="Aharoni" panose="02010803020104030203" pitchFamily="2" charset="-79"/>
              </a:rPr>
              <a:t>Where was the British officer standing – in front or in back of his men?</a:t>
            </a:r>
          </a:p>
          <a:p>
            <a:pPr marL="342900" indent="-342900">
              <a:buAutoNum type="arabicPeriod"/>
            </a:pPr>
            <a:endParaRPr lang="en-US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>
              <a:buAutoNum type="arabicPeriod"/>
            </a:pPr>
            <a:r>
              <a:rPr lang="en-US" sz="3600" b="1" dirty="0">
                <a:latin typeface="Aharoni" panose="02010803020104030203" pitchFamily="2" charset="-79"/>
                <a:cs typeface="Aharoni" panose="02010803020104030203" pitchFamily="2" charset="-79"/>
              </a:rPr>
              <a:t>What is the comparison that Revere wants to show between the Boston citizenry and the British soldiers? Why</a:t>
            </a:r>
            <a:r>
              <a:rPr lang="en-US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? What was Revere’s purpose?</a:t>
            </a:r>
            <a:endParaRPr lang="en-US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6932" y="141514"/>
            <a:ext cx="1838325" cy="12213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500" y="2277267"/>
            <a:ext cx="1077686" cy="167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91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5557" y="283030"/>
            <a:ext cx="1163682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</a:t>
            </a:r>
            <a:r>
              <a:rPr lang="en-US" sz="2000" b="1" dirty="0">
                <a:latin typeface="Arial Black" panose="020B0A04020102020204" pitchFamily="34" charset="0"/>
              </a:rPr>
              <a:t>The Boston Massacre occurred on March 5, 1770. By many accounts, a young boy began to taunt the British sentry on duty. The guard took a swing with his musket; he may have struck </a:t>
            </a:r>
            <a:r>
              <a:rPr lang="en-US" sz="2000" b="1" dirty="0" smtClean="0">
                <a:latin typeface="Arial Black" panose="020B0A04020102020204" pitchFamily="34" charset="0"/>
              </a:rPr>
              <a:t>the lad while </a:t>
            </a:r>
            <a:r>
              <a:rPr lang="en-US" sz="2000" b="1" dirty="0">
                <a:latin typeface="Arial Black" panose="020B0A04020102020204" pitchFamily="34" charset="0"/>
              </a:rPr>
              <a:t>others suggest he missed. More taunting ensues. More and more townspeople </a:t>
            </a:r>
            <a:r>
              <a:rPr lang="en-US" sz="2000" b="1" dirty="0" smtClean="0">
                <a:latin typeface="Arial Black" panose="020B0A04020102020204" pitchFamily="34" charset="0"/>
              </a:rPr>
              <a:t>gathered </a:t>
            </a:r>
            <a:r>
              <a:rPr lang="en-US" sz="2000" b="1" dirty="0">
                <a:latin typeface="Arial Black" panose="020B0A04020102020204" pitchFamily="34" charset="0"/>
              </a:rPr>
              <a:t>as bells </a:t>
            </a:r>
            <a:r>
              <a:rPr lang="en-US" sz="2000" b="1" dirty="0" smtClean="0">
                <a:latin typeface="Arial Black" panose="020B0A04020102020204" pitchFamily="34" charset="0"/>
              </a:rPr>
              <a:t>were </a:t>
            </a:r>
            <a:r>
              <a:rPr lang="en-US" sz="2000" b="1" dirty="0">
                <a:latin typeface="Arial Black" panose="020B0A04020102020204" pitchFamily="34" charset="0"/>
              </a:rPr>
              <a:t>ringing which normally </a:t>
            </a:r>
            <a:r>
              <a:rPr lang="en-US" sz="2000" b="1" dirty="0" smtClean="0">
                <a:latin typeface="Arial Black" panose="020B0A04020102020204" pitchFamily="34" charset="0"/>
              </a:rPr>
              <a:t>meant </a:t>
            </a:r>
            <a:r>
              <a:rPr lang="en-US" sz="2000" b="1" dirty="0">
                <a:latin typeface="Arial Black" panose="020B0A04020102020204" pitchFamily="34" charset="0"/>
              </a:rPr>
              <a:t>a fire or some crisis </a:t>
            </a:r>
            <a:r>
              <a:rPr lang="en-US" sz="2000" b="1" dirty="0" smtClean="0">
                <a:latin typeface="Arial Black" panose="020B0A04020102020204" pitchFamily="34" charset="0"/>
              </a:rPr>
              <a:t>was </a:t>
            </a:r>
            <a:r>
              <a:rPr lang="en-US" sz="2000" b="1" dirty="0">
                <a:latin typeface="Arial Black" panose="020B0A04020102020204" pitchFamily="34" charset="0"/>
              </a:rPr>
              <a:t>occurring. </a:t>
            </a:r>
            <a:r>
              <a:rPr lang="en-US" sz="2000" b="1" dirty="0" smtClean="0">
                <a:latin typeface="Arial Black" panose="020B0A04020102020204" pitchFamily="34" charset="0"/>
              </a:rPr>
              <a:t>Seven </a:t>
            </a:r>
            <a:r>
              <a:rPr lang="en-US" sz="2000" b="1" dirty="0">
                <a:latin typeface="Arial Black" panose="020B0A04020102020204" pitchFamily="34" charset="0"/>
              </a:rPr>
              <a:t>British soldiers, including the captain, </a:t>
            </a:r>
            <a:r>
              <a:rPr lang="en-US" sz="2000" b="1" dirty="0" smtClean="0">
                <a:latin typeface="Arial Black" panose="020B0A04020102020204" pitchFamily="34" charset="0"/>
              </a:rPr>
              <a:t>came </a:t>
            </a:r>
            <a:r>
              <a:rPr lang="en-US" sz="2000" b="1" dirty="0">
                <a:latin typeface="Arial Black" panose="020B0A04020102020204" pitchFamily="34" charset="0"/>
              </a:rPr>
              <a:t>to the guard’s aid. More townspeople </a:t>
            </a:r>
            <a:r>
              <a:rPr lang="en-US" sz="2000" b="1" dirty="0" smtClean="0">
                <a:latin typeface="Arial Black" panose="020B0A04020102020204" pitchFamily="34" charset="0"/>
              </a:rPr>
              <a:t>arrived; </a:t>
            </a:r>
            <a:r>
              <a:rPr lang="en-US" sz="2000" b="1" dirty="0">
                <a:latin typeface="Arial Black" panose="020B0A04020102020204" pitchFamily="34" charset="0"/>
              </a:rPr>
              <a:t>the crowd in the hundreds </a:t>
            </a:r>
            <a:r>
              <a:rPr lang="en-US" sz="2000" b="1" dirty="0" smtClean="0">
                <a:latin typeface="Arial Black" panose="020B0A04020102020204" pitchFamily="34" charset="0"/>
              </a:rPr>
              <a:t>closed </a:t>
            </a:r>
            <a:r>
              <a:rPr lang="en-US" sz="2000" b="1" dirty="0">
                <a:latin typeface="Arial Black" panose="020B0A04020102020204" pitchFamily="34" charset="0"/>
              </a:rPr>
              <a:t>in. Bats (cudgels) used on ships and </a:t>
            </a:r>
            <a:r>
              <a:rPr lang="en-US" sz="2000" b="1" dirty="0" smtClean="0">
                <a:latin typeface="Arial Black" panose="020B0A04020102020204" pitchFamily="34" charset="0"/>
              </a:rPr>
              <a:t>in rope </a:t>
            </a:r>
            <a:r>
              <a:rPr lang="en-US" sz="2000" b="1" dirty="0">
                <a:latin typeface="Arial Black" panose="020B0A04020102020204" pitchFamily="34" charset="0"/>
              </a:rPr>
              <a:t>making </a:t>
            </a:r>
            <a:r>
              <a:rPr lang="en-US" sz="2000" b="1" dirty="0" smtClean="0">
                <a:latin typeface="Arial Black" panose="020B0A04020102020204" pitchFamily="34" charset="0"/>
              </a:rPr>
              <a:t>appeared </a:t>
            </a:r>
            <a:r>
              <a:rPr lang="en-US" sz="2000" b="1" dirty="0">
                <a:latin typeface="Arial Black" panose="020B0A04020102020204" pitchFamily="34" charset="0"/>
              </a:rPr>
              <a:t>in the crowd. </a:t>
            </a:r>
          </a:p>
          <a:p>
            <a:r>
              <a:rPr lang="en-US" sz="2000" b="1" dirty="0">
                <a:latin typeface="Arial Black" panose="020B0A04020102020204" pitchFamily="34" charset="0"/>
              </a:rPr>
              <a:t>	Violence </a:t>
            </a:r>
            <a:r>
              <a:rPr lang="en-US" sz="2000" b="1" dirty="0" smtClean="0">
                <a:latin typeface="Arial Black" panose="020B0A04020102020204" pitchFamily="34" charset="0"/>
              </a:rPr>
              <a:t>escalated </a:t>
            </a:r>
            <a:r>
              <a:rPr lang="en-US" sz="2000" b="1" dirty="0">
                <a:latin typeface="Arial Black" panose="020B0A04020102020204" pitchFamily="34" charset="0"/>
              </a:rPr>
              <a:t>from verbal affronts to thrown projectiles. Snowballs made from snow and ice as well as other materials </a:t>
            </a:r>
            <a:r>
              <a:rPr lang="en-US" sz="2000" b="1" dirty="0" smtClean="0">
                <a:latin typeface="Arial Black" panose="020B0A04020102020204" pitchFamily="34" charset="0"/>
              </a:rPr>
              <a:t>were </a:t>
            </a:r>
            <a:r>
              <a:rPr lang="en-US" sz="2000" b="1" dirty="0">
                <a:latin typeface="Arial Black" panose="020B0A04020102020204" pitchFamily="34" charset="0"/>
              </a:rPr>
              <a:t>being thrown towards the British. The captain who </a:t>
            </a:r>
            <a:r>
              <a:rPr lang="en-US" sz="2000" b="1" dirty="0" smtClean="0">
                <a:latin typeface="Arial Black" panose="020B0A04020102020204" pitchFamily="34" charset="0"/>
              </a:rPr>
              <a:t>was </a:t>
            </a:r>
            <a:r>
              <a:rPr lang="en-US" sz="2000" b="1" dirty="0">
                <a:latin typeface="Arial Black" panose="020B0A04020102020204" pitchFamily="34" charset="0"/>
              </a:rPr>
              <a:t>standing in front of his men </a:t>
            </a:r>
            <a:r>
              <a:rPr lang="en-US" sz="2000" b="1" dirty="0" smtClean="0">
                <a:latin typeface="Arial Black" panose="020B0A04020102020204" pitchFamily="34" charset="0"/>
              </a:rPr>
              <a:t>did </a:t>
            </a:r>
            <a:r>
              <a:rPr lang="en-US" sz="2000" b="1" dirty="0">
                <a:latin typeface="Arial Black" panose="020B0A04020102020204" pitchFamily="34" charset="0"/>
              </a:rPr>
              <a:t>not have the authority to order the British to fire their muskets. But, being hit with a flying object, a British soldier </a:t>
            </a:r>
            <a:r>
              <a:rPr lang="en-US" sz="2000" b="1" dirty="0" smtClean="0">
                <a:latin typeface="Arial Black" panose="020B0A04020102020204" pitchFamily="34" charset="0"/>
              </a:rPr>
              <a:t>dropped </a:t>
            </a:r>
            <a:r>
              <a:rPr lang="en-US" sz="2000" b="1" dirty="0">
                <a:latin typeface="Arial Black" panose="020B0A04020102020204" pitchFamily="34" charset="0"/>
              </a:rPr>
              <a:t>his weapon. Angrily, he </a:t>
            </a:r>
            <a:r>
              <a:rPr lang="en-US" sz="2000" b="1" dirty="0" smtClean="0">
                <a:latin typeface="Arial Black" panose="020B0A04020102020204" pitchFamily="34" charset="0"/>
              </a:rPr>
              <a:t>picked </a:t>
            </a:r>
            <a:r>
              <a:rPr lang="en-US" sz="2000" b="1" dirty="0">
                <a:latin typeface="Arial Black" panose="020B0A04020102020204" pitchFamily="34" charset="0"/>
              </a:rPr>
              <a:t>up his weapon and </a:t>
            </a:r>
            <a:r>
              <a:rPr lang="en-US" sz="2000" b="1" dirty="0" smtClean="0">
                <a:latin typeface="Arial Black" panose="020B0A04020102020204" pitchFamily="34" charset="0"/>
              </a:rPr>
              <a:t>fired </a:t>
            </a:r>
            <a:r>
              <a:rPr lang="en-US" sz="2000" b="1" dirty="0">
                <a:latin typeface="Arial Black" panose="020B0A04020102020204" pitchFamily="34" charset="0"/>
              </a:rPr>
              <a:t>without orders. Other British soldiers </a:t>
            </a:r>
            <a:r>
              <a:rPr lang="en-US" sz="2000" b="1" dirty="0" smtClean="0">
                <a:latin typeface="Arial Black" panose="020B0A04020102020204" pitchFamily="34" charset="0"/>
              </a:rPr>
              <a:t>opened </a:t>
            </a:r>
            <a:r>
              <a:rPr lang="en-US" sz="2000" b="1" dirty="0">
                <a:latin typeface="Arial Black" panose="020B0A04020102020204" pitchFamily="34" charset="0"/>
              </a:rPr>
              <a:t>fire until the British captain </a:t>
            </a:r>
            <a:r>
              <a:rPr lang="en-US" sz="2000" b="1" dirty="0" smtClean="0">
                <a:latin typeface="Arial Black" panose="020B0A04020102020204" pitchFamily="34" charset="0"/>
              </a:rPr>
              <a:t>regained </a:t>
            </a:r>
            <a:r>
              <a:rPr lang="en-US" sz="2000" b="1" dirty="0">
                <a:latin typeface="Arial Black" panose="020B0A04020102020204" pitchFamily="34" charset="0"/>
              </a:rPr>
              <a:t>control </a:t>
            </a:r>
            <a:r>
              <a:rPr lang="en-US" sz="2000" b="1" dirty="0" smtClean="0">
                <a:latin typeface="Arial Black" panose="020B0A04020102020204" pitchFamily="34" charset="0"/>
              </a:rPr>
              <a:t>and ordered </a:t>
            </a:r>
            <a:r>
              <a:rPr lang="en-US" sz="2000" b="1" dirty="0">
                <a:latin typeface="Arial Black" panose="020B0A04020102020204" pitchFamily="34" charset="0"/>
              </a:rPr>
              <a:t>the men to stop</a:t>
            </a:r>
            <a:r>
              <a:rPr lang="en-US" sz="2000" b="1" dirty="0" smtClean="0">
                <a:latin typeface="Arial Black" panose="020B0A04020102020204" pitchFamily="34" charset="0"/>
              </a:rPr>
              <a:t>. Three colonists died on the scene; two died later.</a:t>
            </a:r>
            <a:endParaRPr lang="en-US" sz="2000" b="1" dirty="0"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1114" y="5268685"/>
            <a:ext cx="108857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haroni" panose="02010803020104030203" pitchFamily="2" charset="-79"/>
                <a:cs typeface="Aharoni" panose="02010803020104030203" pitchFamily="2" charset="-79"/>
              </a:rPr>
              <a:t>After reading the account above, what are some of the differences between the engraving and the writing?</a:t>
            </a:r>
          </a:p>
        </p:txBody>
      </p:sp>
    </p:spTree>
    <p:extLst>
      <p:ext uri="{BB962C8B-B14F-4D97-AF65-F5344CB8AC3E}">
        <p14:creationId xmlns:p14="http://schemas.microsoft.com/office/powerpoint/2010/main" val="41800320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dirty="0">
                <a:latin typeface="Aharoni" panose="02010803020104030203" pitchFamily="2" charset="-79"/>
                <a:cs typeface="Aharoni" panose="02010803020104030203" pitchFamily="2" charset="-79"/>
              </a:rPr>
              <a:t>Importance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51752"/>
            <a:ext cx="10515600" cy="2866118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US" sz="5400" b="1" dirty="0">
                <a:latin typeface="Arial Black" panose="020B0A04020102020204" pitchFamily="34" charset="0"/>
              </a:rPr>
              <a:t>Importance is the idea that historical events lose significance (importance) over time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5318" y="3966710"/>
            <a:ext cx="2747282" cy="247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01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4773" y="348343"/>
            <a:ext cx="957942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 Black" panose="020B0A04020102020204" pitchFamily="34" charset="0"/>
              </a:rPr>
              <a:t>ANSWER THESE FOUR QUESTIONS.</a:t>
            </a:r>
          </a:p>
          <a:p>
            <a:endParaRPr lang="en-US" sz="2800" b="1" dirty="0" smtClean="0">
              <a:latin typeface="Arial Black" panose="020B0A04020102020204" pitchFamily="34" charset="0"/>
            </a:endParaRPr>
          </a:p>
          <a:p>
            <a:pPr marL="342900" indent="-342900">
              <a:buAutoNum type="arabicPeriod"/>
            </a:pPr>
            <a:r>
              <a:rPr lang="en-US" sz="2400" b="1" dirty="0" smtClean="0">
                <a:latin typeface="Arial Black" panose="020B0A04020102020204" pitchFamily="34" charset="0"/>
              </a:rPr>
              <a:t> </a:t>
            </a:r>
            <a:r>
              <a:rPr lang="en-US" sz="2800" b="1" dirty="0" smtClean="0">
                <a:latin typeface="Arial Black" panose="020B0A04020102020204" pitchFamily="34" charset="0"/>
              </a:rPr>
              <a:t>Name TWO NATURAL DISASTERS which occurred in the United States in which at least three thousand people died.</a:t>
            </a:r>
          </a:p>
          <a:p>
            <a:pPr marL="342900" indent="-342900">
              <a:buAutoNum type="arabicPeriod"/>
            </a:pPr>
            <a:endParaRPr lang="en-US" sz="2800" b="1" dirty="0">
              <a:latin typeface="Arial Black" panose="020B0A04020102020204" pitchFamily="34" charset="0"/>
            </a:endParaRPr>
          </a:p>
          <a:p>
            <a:pPr marL="342900" indent="-342900">
              <a:buAutoNum type="arabicPeriod"/>
            </a:pPr>
            <a:r>
              <a:rPr lang="en-US" sz="2800" b="1" dirty="0" smtClean="0">
                <a:latin typeface="Arial Black" panose="020B0A04020102020204" pitchFamily="34" charset="0"/>
              </a:rPr>
              <a:t> Name the LARGEST NATURAL DISASTER to occur in Pennsylvania.</a:t>
            </a:r>
            <a:endParaRPr lang="en-US" sz="2800" b="1" dirty="0">
              <a:latin typeface="Arial Black" panose="020B0A04020102020204" pitchFamily="34" charset="0"/>
            </a:endParaRPr>
          </a:p>
          <a:p>
            <a:pPr marL="342900" indent="-342900">
              <a:buAutoNum type="arabicPeriod"/>
            </a:pPr>
            <a:endParaRPr lang="en-US" sz="2800" b="1" dirty="0">
              <a:latin typeface="Arial Black" panose="020B0A04020102020204" pitchFamily="34" charset="0"/>
            </a:endParaRPr>
          </a:p>
          <a:p>
            <a:pPr marL="342900" indent="-342900">
              <a:buAutoNum type="arabicPeriod"/>
            </a:pPr>
            <a:r>
              <a:rPr lang="en-US" sz="2800" b="1" dirty="0" smtClean="0">
                <a:latin typeface="Arial Black" panose="020B0A04020102020204" pitchFamily="34" charset="0"/>
              </a:rPr>
              <a:t> IN WHICH BATTLE did </a:t>
            </a:r>
            <a:r>
              <a:rPr lang="en-US" sz="2800" b="1" dirty="0">
                <a:latin typeface="Arial Black" panose="020B0A04020102020204" pitchFamily="34" charset="0"/>
              </a:rPr>
              <a:t>General </a:t>
            </a:r>
            <a:r>
              <a:rPr lang="en-US" sz="2800" b="1" dirty="0" smtClean="0">
                <a:latin typeface="Arial Black" panose="020B0A04020102020204" pitchFamily="34" charset="0"/>
              </a:rPr>
              <a:t>GEORGE ARMSTRONG CUSTER </a:t>
            </a:r>
            <a:r>
              <a:rPr lang="en-US" sz="2800" b="1" dirty="0">
                <a:latin typeface="Arial Black" panose="020B0A04020102020204" pitchFamily="34" charset="0"/>
              </a:rPr>
              <a:t>die?</a:t>
            </a:r>
          </a:p>
          <a:p>
            <a:pPr marL="342900" indent="-342900">
              <a:buAutoNum type="arabicPeriod"/>
            </a:pPr>
            <a:endParaRPr lang="en-US" sz="2800" b="1" dirty="0">
              <a:latin typeface="Arial Black" panose="020B0A04020102020204" pitchFamily="34" charset="0"/>
            </a:endParaRPr>
          </a:p>
          <a:p>
            <a:pPr marL="342900" indent="-342900">
              <a:buAutoNum type="arabicPeriod"/>
            </a:pPr>
            <a:r>
              <a:rPr lang="en-US" sz="2800" b="1" dirty="0" smtClean="0">
                <a:latin typeface="Arial Black" panose="020B0A04020102020204" pitchFamily="34" charset="0"/>
              </a:rPr>
              <a:t> What ACT OF TERRORISM occurred </a:t>
            </a:r>
            <a:r>
              <a:rPr lang="en-US" sz="2800" b="1" dirty="0">
                <a:latin typeface="Arial Black" panose="020B0A04020102020204" pitchFamily="34" charset="0"/>
              </a:rPr>
              <a:t>in North America in December of 1773</a:t>
            </a:r>
            <a:r>
              <a:rPr lang="en-US" sz="2800" b="1" dirty="0" smtClean="0">
                <a:latin typeface="Arial Black" panose="020B0A040201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5101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59886" cy="766989"/>
          </a:xfrm>
        </p:spPr>
        <p:txBody>
          <a:bodyPr>
            <a:noAutofit/>
          </a:bodyPr>
          <a:lstStyle/>
          <a:p>
            <a:r>
              <a:rPr lang="en-US" sz="54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Answer to Question #1</a:t>
            </a:r>
            <a:endParaRPr lang="en-US" sz="5400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240971"/>
            <a:ext cx="715433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b="1" dirty="0" smtClean="0">
                <a:latin typeface="Arial Black" panose="020B0A04020102020204" pitchFamily="34" charset="0"/>
              </a:rPr>
              <a:t>1980 Heat Wave – June – September, 1980 – approximately 10 – 15 THOUSAND people died</a:t>
            </a:r>
          </a:p>
          <a:p>
            <a:pPr marL="514350" indent="-514350">
              <a:buAutoNum type="arabicPeriod"/>
            </a:pPr>
            <a:endParaRPr lang="en-US" sz="3200" b="1" dirty="0">
              <a:latin typeface="Arial Black" panose="020B0A04020102020204" pitchFamily="34" charset="0"/>
            </a:endParaRPr>
          </a:p>
          <a:p>
            <a:r>
              <a:rPr lang="en-US" sz="3200" b="1" dirty="0" smtClean="0">
                <a:latin typeface="Arial Black" panose="020B0A04020102020204" pitchFamily="34" charset="0"/>
              </a:rPr>
              <a:t>2. Galveston Hurricane – on September 8 – 9, 1900 – 8 – 12 THOUSAND people died.</a:t>
            </a:r>
          </a:p>
          <a:p>
            <a:endParaRPr lang="en-US" sz="3200" b="1" dirty="0">
              <a:latin typeface="Arial Black" panose="020B0A04020102020204" pitchFamily="34" charset="0"/>
            </a:endParaRPr>
          </a:p>
          <a:p>
            <a:r>
              <a:rPr lang="en-US" sz="3200" b="1" dirty="0" smtClean="0">
                <a:latin typeface="Arial Black" panose="020B0A04020102020204" pitchFamily="34" charset="0"/>
              </a:rPr>
              <a:t>3. 1901 Heat Wave: 9,508 people died.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126" y="3826787"/>
            <a:ext cx="4089960" cy="22996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1093" y="1240970"/>
            <a:ext cx="3525488" cy="247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48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5489" y="421569"/>
            <a:ext cx="8723489" cy="1325563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Arial Black" panose="020B0A04020102020204" pitchFamily="34" charset="0"/>
              </a:rPr>
              <a:t>Answer to Question #2</a:t>
            </a:r>
            <a:endParaRPr lang="en-US" sz="5400" dirty="0"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6045" y="1747132"/>
            <a:ext cx="679591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rial Black" panose="020B0A04020102020204" pitchFamily="34" charset="0"/>
              </a:rPr>
              <a:t>Johnstown Flood</a:t>
            </a:r>
          </a:p>
          <a:p>
            <a:r>
              <a:rPr lang="en-US" sz="4000" b="1" dirty="0">
                <a:latin typeface="Arial Black" panose="020B0A04020102020204" pitchFamily="34" charset="0"/>
              </a:rPr>
              <a:t>(</a:t>
            </a:r>
            <a:r>
              <a:rPr lang="en-US" sz="4000" b="1" dirty="0" smtClean="0">
                <a:latin typeface="Arial Black" panose="020B0A04020102020204" pitchFamily="34" charset="0"/>
              </a:rPr>
              <a:t>May 31, 1889)</a:t>
            </a:r>
          </a:p>
          <a:p>
            <a:pPr marL="285750" indent="-285750">
              <a:buFontTx/>
              <a:buChar char="-"/>
            </a:pPr>
            <a:r>
              <a:rPr lang="en-US" sz="4000" b="1" dirty="0" smtClean="0">
                <a:latin typeface="Arial Black" panose="020B0A04020102020204" pitchFamily="34" charset="0"/>
              </a:rPr>
              <a:t>Flood occurred in western Pennsylvania when a dam broke above the town after a day of torrential rain</a:t>
            </a:r>
          </a:p>
          <a:p>
            <a:pPr marL="285750" indent="-285750">
              <a:buFontTx/>
              <a:buChar char="-"/>
            </a:pPr>
            <a:r>
              <a:rPr lang="en-US" sz="4000" b="1" dirty="0" smtClean="0">
                <a:latin typeface="Arial Black" panose="020B0A04020102020204" pitchFamily="34" charset="0"/>
              </a:rPr>
              <a:t>2,209 people died</a:t>
            </a:r>
            <a:endParaRPr lang="en-US" sz="4000" b="1" dirty="0">
              <a:latin typeface="Arial Black" panose="020B0A040201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1957" y="1979434"/>
            <a:ext cx="4281522" cy="404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22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1424</TotalTime>
  <Words>761</Words>
  <Application>Microsoft Office PowerPoint</Application>
  <PresentationFormat>Widescreen</PresentationFormat>
  <Paragraphs>91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Aharoni</vt:lpstr>
      <vt:lpstr>Arial</vt:lpstr>
      <vt:lpstr>Arial Black</vt:lpstr>
      <vt:lpstr>Calibri</vt:lpstr>
      <vt:lpstr>Calibri Light</vt:lpstr>
      <vt:lpstr>Office Theme</vt:lpstr>
      <vt:lpstr>INFLUENCES ON PERSPECTIVE</vt:lpstr>
      <vt:lpstr>Passion</vt:lpstr>
      <vt:lpstr>PowerPoint Presentation</vt:lpstr>
      <vt:lpstr>PowerPoint Presentation</vt:lpstr>
      <vt:lpstr>PowerPoint Presentation</vt:lpstr>
      <vt:lpstr>Importance</vt:lpstr>
      <vt:lpstr>PowerPoint Presentation</vt:lpstr>
      <vt:lpstr>Answer to Question #1</vt:lpstr>
      <vt:lpstr>Answer to Question #2</vt:lpstr>
      <vt:lpstr>Answer to Question #3</vt:lpstr>
      <vt:lpstr>Quote by Dick Gregory </vt:lpstr>
      <vt:lpstr>PowerPoint Presentation</vt:lpstr>
      <vt:lpstr>Answer to Question #4</vt:lpstr>
      <vt:lpstr>Location</vt:lpstr>
      <vt:lpstr>PowerPoint Presentation</vt:lpstr>
      <vt:lpstr>Imagination</vt:lpstr>
      <vt:lpstr>PowerPoint Presentation</vt:lpstr>
      <vt:lpstr>PowerPoint Presentation</vt:lpstr>
      <vt:lpstr>Time</vt:lpstr>
      <vt:lpstr>PowerPoint Presentation</vt:lpstr>
      <vt:lpstr>Coercion or Bullying/Propaganda</vt:lpstr>
      <vt:lpstr>PowerPoint Presentation</vt:lpstr>
      <vt:lpstr>PowerPoint Presentation</vt:lpstr>
    </vt:vector>
  </TitlesOfParts>
  <Company>Lehighton Area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Influences on Perspective</dc:title>
  <dc:creator>jstemler</dc:creator>
  <cp:lastModifiedBy>jstemler</cp:lastModifiedBy>
  <cp:revision>67</cp:revision>
  <dcterms:created xsi:type="dcterms:W3CDTF">2017-09-12T19:56:27Z</dcterms:created>
  <dcterms:modified xsi:type="dcterms:W3CDTF">2017-09-14T19:22:26Z</dcterms:modified>
</cp:coreProperties>
</file>