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88" r:id="rId2"/>
    <p:sldMasterId id="2147483690" r:id="rId3"/>
    <p:sldMasterId id="2147483692" r:id="rId4"/>
    <p:sldMasterId id="2147483694" r:id="rId5"/>
    <p:sldMasterId id="2147483700" r:id="rId6"/>
    <p:sldMasterId id="2147483702" r:id="rId7"/>
    <p:sldMasterId id="2147483704" r:id="rId8"/>
    <p:sldMasterId id="2147483710" r:id="rId9"/>
    <p:sldMasterId id="2147483712" r:id="rId10"/>
    <p:sldMasterId id="2147483714" r:id="rId11"/>
    <p:sldMasterId id="2147483868" r:id="rId12"/>
  </p:sldMasterIdLst>
  <p:notesMasterIdLst>
    <p:notesMasterId r:id="rId37"/>
  </p:notesMasterIdLst>
  <p:sldIdLst>
    <p:sldId id="531" r:id="rId13"/>
    <p:sldId id="256" r:id="rId14"/>
    <p:sldId id="277" r:id="rId15"/>
    <p:sldId id="530" r:id="rId16"/>
    <p:sldId id="435" r:id="rId17"/>
    <p:sldId id="436" r:id="rId18"/>
    <p:sldId id="437" r:id="rId19"/>
    <p:sldId id="438" r:id="rId20"/>
    <p:sldId id="282" r:id="rId21"/>
    <p:sldId id="283" r:id="rId22"/>
    <p:sldId id="439" r:id="rId23"/>
    <p:sldId id="287" r:id="rId24"/>
    <p:sldId id="442" r:id="rId25"/>
    <p:sldId id="443" r:id="rId26"/>
    <p:sldId id="291" r:id="rId27"/>
    <p:sldId id="444" r:id="rId28"/>
    <p:sldId id="295" r:id="rId29"/>
    <p:sldId id="296" r:id="rId30"/>
    <p:sldId id="297" r:id="rId31"/>
    <p:sldId id="447" r:id="rId32"/>
    <p:sldId id="448" r:id="rId33"/>
    <p:sldId id="449" r:id="rId34"/>
    <p:sldId id="304" r:id="rId35"/>
    <p:sldId id="53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6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48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anna Dinsmore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552"/>
    <a:srgbClr val="1F89BD"/>
    <a:srgbClr val="187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7" autoAdjust="0"/>
    <p:restoredTop sz="94700" autoAdjust="0"/>
  </p:normalViewPr>
  <p:slideViewPr>
    <p:cSldViewPr snapToGrid="0">
      <p:cViewPr varScale="1">
        <p:scale>
          <a:sx n="82" d="100"/>
          <a:sy n="82" d="100"/>
        </p:scale>
        <p:origin x="1445" y="72"/>
      </p:cViewPr>
      <p:guideLst>
        <p:guide orient="horz" pos="2160"/>
        <p:guide pos="2880"/>
        <p:guide pos="6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25" d="100"/>
          <a:sy n="125" d="100"/>
        </p:scale>
        <p:origin x="-1128" y="-104"/>
      </p:cViewPr>
      <p:guideLst>
        <p:guide orient="horz" pos="2887"/>
        <p:guide pos="248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C7192-EF1E-429B-B47B-F5B51B7C9377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3DCB9-FCFA-424C-9390-3ECF6133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86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Times New Roman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Times New Roman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Times New Roman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Times New Roman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Times New Roman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The Structure of the Genetic Material</a:t>
            </a:r>
            <a:endParaRPr lang="en-US" dirty="0" smtClean="0"/>
          </a:p>
          <a:p>
            <a:r>
              <a:rPr lang="en-US" b="1" dirty="0" smtClean="0"/>
              <a:t>Student Misconceptions and Concerns</a:t>
            </a:r>
            <a:endParaRPr lang="en-US" dirty="0" smtClean="0"/>
          </a:p>
          <a:p>
            <a:r>
              <a:rPr lang="en-US" dirty="0" smtClean="0"/>
              <a:t>• If your class has not yet studied Chapter 3, consider assigning Module 3.15 </a:t>
            </a:r>
            <a:r>
              <a:rPr lang="en-US" smtClean="0"/>
              <a:t>on Nucleic Acids </a:t>
            </a:r>
            <a:r>
              <a:rPr lang="en-US" dirty="0" smtClean="0"/>
              <a:t>before addressing the contents of Chapter 10.</a:t>
            </a:r>
          </a:p>
          <a:p>
            <a:r>
              <a:rPr lang="en-US" dirty="0" smtClean="0"/>
              <a:t>• Students often confuse the terms nucleic acids, nucleotides, and bases. It helps to note the hierarchy of relationships: nucleic acids consist of long chains of nucleotides (polynucleotides), while nucleotides include nitrogenous bases.</a:t>
            </a:r>
          </a:p>
          <a:p>
            <a:r>
              <a:rPr lang="en-US" b="1" dirty="0" smtClean="0"/>
              <a:t>Teaching Tips</a:t>
            </a:r>
            <a:endParaRPr lang="en-US" dirty="0" smtClean="0"/>
          </a:p>
          <a:p>
            <a:r>
              <a:rPr lang="en-US" dirty="0" smtClean="0"/>
              <a:t>• The descriptions of the discovery of DNA’s structure are a good time to point out that science is a collaborative effort. Watson, Crick, and Wilkins earned Nobel Prizes due to their historic conclusions based upon the work of many others (including Franklin, Griffith, Hershey, Chase, and Chargaff). </a:t>
            </a:r>
          </a:p>
          <a:p>
            <a:r>
              <a:rPr lang="en-US" dirty="0" smtClean="0"/>
              <a:t>• Consider comparing DNA, RNA, and proteins to a train (polymer). DNA and RNA are like a train of various lengths and combinations of four types of train cars (monomers). Proteins are also “trains” of various lengths but made of a combination of 20 types of train cars.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59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</a:t>
            </a:r>
            <a:r>
              <a:rPr lang="en-US" dirty="0">
                <a:latin typeface="Times New Roman"/>
                <a:cs typeface="Times New Roman"/>
              </a:rPr>
              <a:t>10.2d A computer model showing part of an RNA polynucleotide</a:t>
            </a:r>
          </a:p>
        </p:txBody>
      </p:sp>
    </p:spTree>
    <p:extLst>
      <p:ext uri="{BB962C8B-B14F-4D97-AF65-F5344CB8AC3E}">
        <p14:creationId xmlns:p14="http://schemas.microsoft.com/office/powerpoint/2010/main" val="679211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Student Misconceptions and Concerns</a:t>
            </a:r>
            <a:endParaRPr lang="en-US" dirty="0"/>
          </a:p>
          <a:p>
            <a:r>
              <a:rPr lang="en-US" dirty="0"/>
              <a:t>• If your class has not yet studied Chapter 3, consider assigning module 3.15 </a:t>
            </a:r>
            <a:r>
              <a:rPr lang="en-US"/>
              <a:t>on Nucleic Acids </a:t>
            </a:r>
            <a:r>
              <a:rPr lang="en-US" dirty="0"/>
              <a:t>before addressing the contents of Chapter 10.</a:t>
            </a:r>
          </a:p>
          <a:p>
            <a:r>
              <a:rPr lang="en-US" dirty="0"/>
              <a:t>• Students often confuse the terms nucleic acids, nucleotides, and bases. It helps to note the hierarchy of relationships: nucleic acids consist of long chains of nucleotides (polynucleotides), while nucleotides include nitrogenous bases.</a:t>
            </a:r>
          </a:p>
          <a:p>
            <a:r>
              <a:rPr lang="en-US" b="1" dirty="0"/>
              <a:t>Teaching Tips</a:t>
            </a:r>
            <a:endParaRPr lang="en-US" dirty="0"/>
          </a:p>
          <a:p>
            <a:r>
              <a:rPr lang="en-US" dirty="0"/>
              <a:t>• The descriptions of the discovery of DNA’s structure are a good time to point out that science is a collaborative effort. Watson, Crick, and Wilkins earned Nobel Prizes due to their historic conclusions based upon the work of many others (including Franklin, Griffith, Hershey, Chase, and Chargaff).</a:t>
            </a:r>
          </a:p>
          <a:p>
            <a:r>
              <a:rPr lang="en-US" b="1" dirty="0"/>
              <a:t>Active Lecture Tips</a:t>
            </a:r>
            <a:endParaRPr lang="en-US" dirty="0"/>
          </a:p>
          <a:p>
            <a:r>
              <a:rPr lang="en-US" dirty="0"/>
              <a:t>• The authors note that the structure of DNA is analogous to a twisted rope ladder. In class, challenge your students to pair up with someone nearby to explain what the parts of the ladder represent. Answer: The wooden rungs represent pairs of nitrogenous bases joined by hydrogen bonds. Each rope represents a sugar-phosphate backbone.</a:t>
            </a:r>
          </a:p>
          <a:p>
            <a:r>
              <a:rPr lang="en-US" dirty="0">
                <a:sym typeface="Symbol" charset="2"/>
              </a:rPr>
              <a:t></a:t>
            </a:r>
            <a:r>
              <a:rPr lang="en-US" dirty="0"/>
              <a:t> See </a:t>
            </a:r>
            <a:r>
              <a:rPr lang="en-US"/>
              <a:t>the Activity </a:t>
            </a:r>
            <a:r>
              <a:rPr lang="en-US" i="1" smtClean="0"/>
              <a:t>I’m </a:t>
            </a:r>
            <a:r>
              <a:rPr lang="en-US" i="1" dirty="0"/>
              <a:t>Not Sure I Liked James Watson: Using a Video to Tell the Most Exciting Discovery in Biology</a:t>
            </a:r>
            <a:r>
              <a:rPr lang="en-US" dirty="0"/>
              <a:t> on the Instructor Exchange. Visit the Instructor Exchange in the </a:t>
            </a:r>
            <a:r>
              <a:rPr lang="en-US" dirty="0" err="1"/>
              <a:t>MasteringBiology</a:t>
            </a:r>
            <a:r>
              <a:rPr lang="en-US" dirty="0"/>
              <a:t> instructor resource area for a description of this activity.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80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10.3a-0 </a:t>
            </a:r>
            <a:r>
              <a:rPr lang="en-US" dirty="0">
                <a:latin typeface="Times New Roman"/>
                <a:cs typeface="Times New Roman"/>
              </a:rPr>
              <a:t>Rosalind Franklin and her X-ray image of DNA</a:t>
            </a:r>
          </a:p>
        </p:txBody>
      </p:sp>
    </p:spTree>
    <p:extLst>
      <p:ext uri="{BB962C8B-B14F-4D97-AF65-F5344CB8AC3E}">
        <p14:creationId xmlns:p14="http://schemas.microsoft.com/office/powerpoint/2010/main" val="101429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Student Misconceptions and Concerns</a:t>
            </a:r>
            <a:endParaRPr lang="en-US" dirty="0"/>
          </a:p>
          <a:p>
            <a:r>
              <a:rPr lang="en-US" dirty="0"/>
              <a:t>• If your class has not yet studied Chapter 3, consider assigning Module 3.15 </a:t>
            </a:r>
            <a:r>
              <a:rPr lang="en-US"/>
              <a:t>on Nucleic Acids </a:t>
            </a:r>
            <a:r>
              <a:rPr lang="en-US" dirty="0"/>
              <a:t>before addressing the contents of Chapter 10.</a:t>
            </a:r>
          </a:p>
          <a:p>
            <a:r>
              <a:rPr lang="en-US" dirty="0"/>
              <a:t>• Students often confuse the terms nucleic acids, nucleotides, and bases. It helps to note the hierarchy of relationships: nucleic acids consist of long chains of nucleotides (polynucleotides), while nucleotides include nitrogenous bases.</a:t>
            </a:r>
          </a:p>
          <a:p>
            <a:r>
              <a:rPr lang="en-US" b="1" dirty="0"/>
              <a:t>Teaching Tips</a:t>
            </a:r>
            <a:endParaRPr lang="en-US" dirty="0"/>
          </a:p>
          <a:p>
            <a:r>
              <a:rPr lang="en-US" dirty="0"/>
              <a:t>• The descriptions of the discovery of DNA’s structure are a good time to point out that science is a collaborative effort. Watson, Crick, and Wilkins earned Nobel Prizes due to their historic conclusions based upon the work of many others (including Franklin, Griffith, Hershey, Chase, and Chargaff).</a:t>
            </a:r>
          </a:p>
          <a:p>
            <a:r>
              <a:rPr lang="en-US" b="1" dirty="0"/>
              <a:t>Active Lecture Tips</a:t>
            </a:r>
            <a:endParaRPr lang="en-US" dirty="0"/>
          </a:p>
          <a:p>
            <a:r>
              <a:rPr lang="en-US" dirty="0"/>
              <a:t>• The authors note that the structure of DNA is analogous to a twisted rope ladder. In class, challenge your students to pair up with someone nearby to explain what the parts of the ladder represent. Answer: The wooden rungs represent pairs of nitrogenous bases joined by hydrogen bonds. Each rope represents a sugar-phosphate backbone.</a:t>
            </a:r>
          </a:p>
          <a:p>
            <a:r>
              <a:rPr lang="en-US" dirty="0">
                <a:sym typeface="Symbol" charset="2"/>
              </a:rPr>
              <a:t></a:t>
            </a:r>
            <a:r>
              <a:rPr lang="en-US" dirty="0"/>
              <a:t> See </a:t>
            </a:r>
            <a:r>
              <a:rPr lang="en-US"/>
              <a:t>the Activity </a:t>
            </a:r>
            <a:r>
              <a:rPr lang="en-US" i="1" smtClean="0"/>
              <a:t>I’m </a:t>
            </a:r>
            <a:r>
              <a:rPr lang="en-US" i="1" dirty="0"/>
              <a:t>Not Sure I Liked James Watson: Using a Video to Tell the Most Exciting Discovery in Biology</a:t>
            </a:r>
            <a:r>
              <a:rPr lang="en-US" dirty="0"/>
              <a:t> on the Instructor Exchange. Visit the Instructor Exchange in the </a:t>
            </a:r>
            <a:r>
              <a:rPr lang="en-US" dirty="0" err="1"/>
              <a:t>MasteringBiology</a:t>
            </a:r>
            <a:r>
              <a:rPr lang="en-US" dirty="0"/>
              <a:t> instructor resource area for a description of this activity.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31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Student Misconceptions and Concerns</a:t>
            </a:r>
            <a:endParaRPr lang="en-US" dirty="0"/>
          </a:p>
          <a:p>
            <a:r>
              <a:rPr lang="en-US" dirty="0"/>
              <a:t>• If your class has not yet studied Chapter 3, consider assigning Module 3.15 </a:t>
            </a:r>
            <a:r>
              <a:rPr lang="en-US"/>
              <a:t>on Nucleic Acids </a:t>
            </a:r>
            <a:r>
              <a:rPr lang="en-US" dirty="0"/>
              <a:t>before addressing the contents of Chapter 10.</a:t>
            </a:r>
          </a:p>
          <a:p>
            <a:r>
              <a:rPr lang="en-US" dirty="0"/>
              <a:t>• Students often confuse the terms nucleic acids, nucleotides, and bases. It helps to note the hierarchy of relationships: nucleic acids consist of long chains of nucleotides (polynucleotides), while nucleotides include nitrogenous bases.</a:t>
            </a:r>
          </a:p>
          <a:p>
            <a:r>
              <a:rPr lang="en-US" b="1" dirty="0"/>
              <a:t>Teaching Tips</a:t>
            </a:r>
            <a:endParaRPr lang="en-US" dirty="0"/>
          </a:p>
          <a:p>
            <a:r>
              <a:rPr lang="en-US" dirty="0"/>
              <a:t>• The descriptions of the discovery of DNA’s structure are a good time to point out that science is a collaborative effort. Watson, Crick, and Wilkins earned Nobel Prizes due to their historic conclusions based upon the work of many others (including Franklin, Griffith, Hershey, Chase, and Chargaff).</a:t>
            </a:r>
          </a:p>
          <a:p>
            <a:r>
              <a:rPr lang="en-US" b="1" dirty="0"/>
              <a:t>Active Lecture Tips</a:t>
            </a:r>
            <a:endParaRPr lang="en-US" dirty="0"/>
          </a:p>
          <a:p>
            <a:r>
              <a:rPr lang="en-US" dirty="0"/>
              <a:t>• The authors note that the structure of DNA is analogous to a twisted rope ladder. In class, challenge your students to pair up with someone nearby to explain what the parts of the ladder represent. Answer: The wooden rungs represent pairs of nitrogenous bases joined by hydrogen bonds. Each rope represents a sugar-phosphate backbone.</a:t>
            </a:r>
          </a:p>
          <a:p>
            <a:r>
              <a:rPr lang="en-US" dirty="0">
                <a:sym typeface="Symbol" charset="2"/>
              </a:rPr>
              <a:t></a:t>
            </a:r>
            <a:r>
              <a:rPr lang="en-US" dirty="0"/>
              <a:t> See </a:t>
            </a:r>
            <a:r>
              <a:rPr lang="en-US"/>
              <a:t>the Activity </a:t>
            </a:r>
            <a:r>
              <a:rPr lang="en-US" i="1" smtClean="0"/>
              <a:t>I’m </a:t>
            </a:r>
            <a:r>
              <a:rPr lang="en-US" i="1" dirty="0"/>
              <a:t>Not Sure I Liked James Watson: Using a Video to Tell the Most Exciting Discovery in Biology</a:t>
            </a:r>
            <a:r>
              <a:rPr lang="en-US" dirty="0"/>
              <a:t> on the Instructor Exchange. Visit the Instructor Exchange in the </a:t>
            </a:r>
            <a:r>
              <a:rPr lang="en-US" dirty="0" err="1"/>
              <a:t>MasteringBiology</a:t>
            </a:r>
            <a:r>
              <a:rPr lang="en-US" dirty="0"/>
              <a:t> instructor resource area for a description of this activity.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81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</a:t>
            </a:r>
            <a:r>
              <a:rPr lang="en-US" dirty="0">
                <a:latin typeface="Times New Roman"/>
                <a:cs typeface="Times New Roman"/>
              </a:rPr>
              <a:t>10.3b Watson and Crick in 1953 with their model of the DNA double helix</a:t>
            </a:r>
          </a:p>
        </p:txBody>
      </p:sp>
    </p:spTree>
    <p:extLst>
      <p:ext uri="{BB962C8B-B14F-4D97-AF65-F5344CB8AC3E}">
        <p14:creationId xmlns:p14="http://schemas.microsoft.com/office/powerpoint/2010/main" val="75904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</a:t>
            </a:r>
            <a:r>
              <a:rPr lang="en-US" dirty="0">
                <a:latin typeface="Times New Roman"/>
                <a:cs typeface="Times New Roman"/>
              </a:rPr>
              <a:t>10.3c A rope ladder </a:t>
            </a:r>
            <a:r>
              <a:rPr lang="en-US" dirty="0" smtClean="0">
                <a:latin typeface="Times New Roman"/>
                <a:cs typeface="Times New Roman"/>
              </a:rPr>
              <a:t>analogy </a:t>
            </a:r>
            <a:r>
              <a:rPr lang="en-US" dirty="0">
                <a:latin typeface="Times New Roman"/>
                <a:cs typeface="Times New Roman"/>
              </a:rPr>
              <a:t>for the double helix</a:t>
            </a:r>
          </a:p>
        </p:txBody>
      </p:sp>
    </p:spTree>
    <p:extLst>
      <p:ext uri="{BB962C8B-B14F-4D97-AF65-F5344CB8AC3E}">
        <p14:creationId xmlns:p14="http://schemas.microsoft.com/office/powerpoint/2010/main" val="1645115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10.3d-0 </a:t>
            </a:r>
            <a:r>
              <a:rPr lang="en-US" dirty="0">
                <a:latin typeface="Times New Roman"/>
                <a:cs typeface="Times New Roman"/>
              </a:rPr>
              <a:t>Three representations of DNA</a:t>
            </a:r>
          </a:p>
        </p:txBody>
      </p:sp>
    </p:spTree>
    <p:extLst>
      <p:ext uri="{BB962C8B-B14F-4D97-AF65-F5344CB8AC3E}">
        <p14:creationId xmlns:p14="http://schemas.microsoft.com/office/powerpoint/2010/main" val="3845730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Student Misconceptions and Concerns</a:t>
            </a:r>
            <a:endParaRPr lang="en-US" dirty="0"/>
          </a:p>
          <a:p>
            <a:r>
              <a:rPr lang="en-US" dirty="0"/>
              <a:t>• If your class has not yet studied Chapter 3, consider assigning Module 3.15 </a:t>
            </a:r>
            <a:r>
              <a:rPr lang="en-US"/>
              <a:t>on Nucleic Acids </a:t>
            </a:r>
            <a:r>
              <a:rPr lang="en-US" dirty="0"/>
              <a:t>before addressing the contents of Chapter 10.</a:t>
            </a:r>
          </a:p>
          <a:p>
            <a:r>
              <a:rPr lang="en-US" dirty="0"/>
              <a:t>• Students often confuse the terms nucleic acids, nucleotides, and bases. It helps to note the hierarchy of relationships: nucleic acids consist of long chains of nucleotides (polynucleotides), while nucleotides include nitrogenous bases.</a:t>
            </a:r>
          </a:p>
          <a:p>
            <a:r>
              <a:rPr lang="en-US" b="1" dirty="0"/>
              <a:t>Teaching Tips</a:t>
            </a:r>
            <a:endParaRPr lang="en-US" dirty="0"/>
          </a:p>
          <a:p>
            <a:r>
              <a:rPr lang="en-US" dirty="0"/>
              <a:t>• The descriptions of the discovery of DNA’s structure are a good time to point out that science is a collaborative effort. Watson, Crick, and Wilkins earned Nobel Prizes due to their historic conclusions based upon the work of many others (including Franklin, Griffith, Hershey, Chase, and Chargaff).</a:t>
            </a:r>
          </a:p>
          <a:p>
            <a:r>
              <a:rPr lang="en-US" b="1" dirty="0"/>
              <a:t>Active Lecture Tips</a:t>
            </a:r>
            <a:endParaRPr lang="en-US" dirty="0"/>
          </a:p>
          <a:p>
            <a:r>
              <a:rPr lang="en-US" dirty="0"/>
              <a:t>• The authors note that the structure of DNA is analogous to a twisted rope ladder. In class, challenge your students to pair up with someone nearby to explain what the parts of the ladder represent. Answer: The wooden rungs represent pairs of nitrogenous bases joined by hydrogen bonds. Each rope represents a sugar-phosphate backbone.</a:t>
            </a:r>
          </a:p>
          <a:p>
            <a:r>
              <a:rPr lang="en-US" dirty="0">
                <a:sym typeface="Symbol" charset="2"/>
              </a:rPr>
              <a:t></a:t>
            </a:r>
            <a:r>
              <a:rPr lang="en-US" dirty="0"/>
              <a:t> See </a:t>
            </a:r>
            <a:r>
              <a:rPr lang="en-US"/>
              <a:t>the Activity </a:t>
            </a:r>
            <a:r>
              <a:rPr lang="en-US" i="1" smtClean="0"/>
              <a:t>I’m </a:t>
            </a:r>
            <a:r>
              <a:rPr lang="en-US" i="1" dirty="0"/>
              <a:t>Not Sure I Liked James Watson: Using a Video to Tell the Most Exciting Discovery in Biology</a:t>
            </a:r>
            <a:r>
              <a:rPr lang="en-US" dirty="0"/>
              <a:t> on the Instructor Exchange. Visit the Instructor Exchange in the </a:t>
            </a:r>
            <a:r>
              <a:rPr lang="en-US" dirty="0" err="1"/>
              <a:t>MasteringBiology</a:t>
            </a:r>
            <a:r>
              <a:rPr lang="en-US" dirty="0"/>
              <a:t> instructor resource area for a description of this activity.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81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10.2a-0 </a:t>
            </a:r>
            <a:r>
              <a:rPr lang="en-US" dirty="0">
                <a:latin typeface="Times New Roman"/>
                <a:cs typeface="Times New Roman"/>
              </a:rPr>
              <a:t>The structure of a DNA polynucleotide</a:t>
            </a:r>
          </a:p>
        </p:txBody>
      </p:sp>
    </p:spTree>
    <p:extLst>
      <p:ext uri="{BB962C8B-B14F-4D97-AF65-F5344CB8AC3E}">
        <p14:creationId xmlns:p14="http://schemas.microsoft.com/office/powerpoint/2010/main" val="1049951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</a:t>
            </a:r>
            <a:r>
              <a:rPr lang="en-US" dirty="0">
                <a:latin typeface="Times New Roman"/>
                <a:cs typeface="Times New Roman"/>
              </a:rPr>
              <a:t>10.2a-1 The structure of a DNA polynucleotide (part 1)</a:t>
            </a:r>
          </a:p>
        </p:txBody>
      </p:sp>
    </p:spTree>
    <p:extLst>
      <p:ext uri="{BB962C8B-B14F-4D97-AF65-F5344CB8AC3E}">
        <p14:creationId xmlns:p14="http://schemas.microsoft.com/office/powerpoint/2010/main" val="3506354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10.2a-</a:t>
            </a:r>
            <a:r>
              <a:rPr lang="en-US" dirty="0">
                <a:latin typeface="Times New Roman"/>
                <a:cs typeface="Times New Roman"/>
              </a:rPr>
              <a:t>2 The structure of a DNA polynucleotide (part 2)</a:t>
            </a:r>
          </a:p>
        </p:txBody>
      </p:sp>
    </p:spTree>
    <p:extLst>
      <p:ext uri="{BB962C8B-B14F-4D97-AF65-F5344CB8AC3E}">
        <p14:creationId xmlns:p14="http://schemas.microsoft.com/office/powerpoint/2010/main" val="348034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10.2a-</a:t>
            </a:r>
            <a:r>
              <a:rPr lang="en-US" dirty="0">
                <a:latin typeface="Times New Roman"/>
                <a:cs typeface="Times New Roman"/>
              </a:rPr>
              <a:t>3 The structure of a DNA polynucleotide (part 3)</a:t>
            </a:r>
          </a:p>
        </p:txBody>
      </p:sp>
    </p:spTree>
    <p:extLst>
      <p:ext uri="{BB962C8B-B14F-4D97-AF65-F5344CB8AC3E}">
        <p14:creationId xmlns:p14="http://schemas.microsoft.com/office/powerpoint/2010/main" val="521687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The Structure of the Genetic Material</a:t>
            </a:r>
            <a:endParaRPr lang="en-US" dirty="0" smtClean="0"/>
          </a:p>
          <a:p>
            <a:r>
              <a:rPr lang="en-US" b="1" dirty="0" smtClean="0"/>
              <a:t>Student Misconceptions and Concerns</a:t>
            </a:r>
            <a:endParaRPr lang="en-US" dirty="0" smtClean="0"/>
          </a:p>
          <a:p>
            <a:r>
              <a:rPr lang="en-US" dirty="0" smtClean="0"/>
              <a:t>• If your class has not yet studied Chapter 3, consider assigning Module 3.15 </a:t>
            </a:r>
            <a:r>
              <a:rPr lang="en-US" smtClean="0"/>
              <a:t>on Nucleic Acids </a:t>
            </a:r>
            <a:r>
              <a:rPr lang="en-US" dirty="0" smtClean="0"/>
              <a:t>before addressing the contents of Chapter 10.</a:t>
            </a:r>
          </a:p>
          <a:p>
            <a:r>
              <a:rPr lang="en-US" dirty="0" smtClean="0"/>
              <a:t>• Students often confuse the terms nucleic acids, nucleotides, and bases. It helps to note the hierarchy of relationships: nucleic acids consist of long chains of nucleotides (polynucleotides), while nucleotides include nitrogenous bases.</a:t>
            </a:r>
          </a:p>
          <a:p>
            <a:r>
              <a:rPr lang="en-US" b="1" dirty="0" smtClean="0"/>
              <a:t>Teaching Tips</a:t>
            </a:r>
            <a:endParaRPr lang="en-US" dirty="0" smtClean="0"/>
          </a:p>
          <a:p>
            <a:r>
              <a:rPr lang="en-US" dirty="0" smtClean="0"/>
              <a:t>• The descriptions of the discovery of DNA’s structure are a good time to point out that science is a collaborative effort. Watson, Crick, and Wilkins earned Nobel Prizes due to their historic conclusions based upon the work of many others (including Franklin, Griffith, Hershey, Chase, and Chargaff). </a:t>
            </a:r>
          </a:p>
          <a:p>
            <a:r>
              <a:rPr lang="en-US" dirty="0" smtClean="0"/>
              <a:t>• Consider comparing DNA, RNA, and proteins to a train (polymer). DNA and RNA are like a train of various lengths and combinations of four types of train cars (monomers). Proteins are also “trains” of various lengths but made of a combination of 20 types of train cars.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37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10.2b-0 </a:t>
            </a:r>
            <a:r>
              <a:rPr lang="en-US" dirty="0">
                <a:latin typeface="Times New Roman"/>
                <a:cs typeface="Times New Roman"/>
              </a:rPr>
              <a:t>The nitrogenous bases of DNA</a:t>
            </a:r>
          </a:p>
        </p:txBody>
      </p:sp>
    </p:spTree>
    <p:extLst>
      <p:ext uri="{BB962C8B-B14F-4D97-AF65-F5344CB8AC3E}">
        <p14:creationId xmlns:p14="http://schemas.microsoft.com/office/powerpoint/2010/main" val="3692657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The Structure of the Genetic Material</a:t>
            </a:r>
            <a:endParaRPr lang="en-US" dirty="0" smtClean="0"/>
          </a:p>
          <a:p>
            <a:r>
              <a:rPr lang="en-US" b="1" dirty="0" smtClean="0"/>
              <a:t>Student Misconceptions and Concerns</a:t>
            </a:r>
            <a:endParaRPr lang="en-US" dirty="0" smtClean="0"/>
          </a:p>
          <a:p>
            <a:r>
              <a:rPr lang="en-US" dirty="0" smtClean="0"/>
              <a:t>• If your class has not yet studied Chapter 3, consider assigning Module 3.15 </a:t>
            </a:r>
            <a:r>
              <a:rPr lang="en-US" smtClean="0"/>
              <a:t>on Nucleic Acids </a:t>
            </a:r>
            <a:r>
              <a:rPr lang="en-US" dirty="0" smtClean="0"/>
              <a:t>before addressing the contents of Chapter 10.</a:t>
            </a:r>
          </a:p>
          <a:p>
            <a:r>
              <a:rPr lang="en-US" dirty="0" smtClean="0"/>
              <a:t>• Students often confuse the terms nucleic acids, nucleotides, and bases. It helps to note the hierarchy of relationships: nucleic acids consist of long chains of nucleotides (polynucleotides), while nucleotides include nitrogenous bases.</a:t>
            </a:r>
          </a:p>
          <a:p>
            <a:r>
              <a:rPr lang="en-US" b="1" dirty="0" smtClean="0"/>
              <a:t>Teaching Tips</a:t>
            </a:r>
            <a:endParaRPr lang="en-US" dirty="0" smtClean="0"/>
          </a:p>
          <a:p>
            <a:r>
              <a:rPr lang="en-US" dirty="0" smtClean="0"/>
              <a:t>• The descriptions of the discovery of DNA’s structure are a good time to point out that science is a collaborative effort. Watson, Crick, and Wilkins earned Nobel Prizes due to their historic conclusions based upon the work of many others (including Franklin, Griffith, Hershey, Chase, and Chargaff). </a:t>
            </a:r>
          </a:p>
          <a:p>
            <a:r>
              <a:rPr lang="en-US" dirty="0" smtClean="0"/>
              <a:t>• Consider comparing DNA, RNA, and proteins to a train (polymer). DNA and RNA are like a train of various lengths and combinations of four types of train cars (monomers). Proteins are also “trains” of various lengths but made of a combination of 20 types of train cars.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98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</a:t>
            </a:r>
            <a:r>
              <a:rPr lang="en-US" dirty="0">
                <a:latin typeface="Times New Roman"/>
                <a:cs typeface="Times New Roman"/>
              </a:rPr>
              <a:t>10.2c An RNA nucleotide</a:t>
            </a:r>
          </a:p>
        </p:txBody>
      </p:sp>
    </p:spTree>
    <p:extLst>
      <p:ext uri="{BB962C8B-B14F-4D97-AF65-F5344CB8AC3E}">
        <p14:creationId xmlns:p14="http://schemas.microsoft.com/office/powerpoint/2010/main" val="387142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1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33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1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1F89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23" y="12204"/>
            <a:ext cx="7868312" cy="44337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733" y="5354189"/>
            <a:ext cx="782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en-US" sz="1800" dirty="0" smtClean="0">
                <a:latin typeface="+mn-lt"/>
                <a:ea typeface="Arial" charset="0"/>
                <a:cs typeface="Arial" charset="0"/>
              </a:rPr>
              <a:t>PowerPoint Lectures</a:t>
            </a:r>
          </a:p>
          <a:p>
            <a:pPr eaLnBrk="0" hangingPunct="0">
              <a:defRPr/>
            </a:pPr>
            <a:r>
              <a:rPr lang="en-US" sz="2200" b="1" i="1" dirty="0" smtClean="0">
                <a:latin typeface="+mn-lt"/>
                <a:ea typeface="Arial" charset="0"/>
                <a:cs typeface="Arial" charset="0"/>
              </a:rPr>
              <a:t>Campbell Biology: Concepts &amp; Connections, </a:t>
            </a:r>
            <a:r>
              <a:rPr lang="en-US" sz="1800" b="1" i="1" dirty="0" smtClean="0">
                <a:latin typeface="+mn-lt"/>
                <a:ea typeface="Arial" charset="0"/>
                <a:cs typeface="Arial" charset="0"/>
              </a:rPr>
              <a:t>Eighth Edition</a:t>
            </a:r>
          </a:p>
          <a:p>
            <a:pPr eaLnBrk="0" hangingPunct="0">
              <a:defRPr/>
            </a:pPr>
            <a:r>
              <a:rPr lang="en-US" sz="1400" b="0" i="0" cap="all" baseline="0" dirty="0" smtClean="0">
                <a:latin typeface="+mn-lt"/>
                <a:ea typeface="Arial" charset="0"/>
                <a:cs typeface="Arial" charset="0"/>
              </a:rPr>
              <a:t>Reece</a:t>
            </a:r>
            <a:r>
              <a:rPr lang="en-US" sz="1400" b="0" i="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Symbol" panose="05050102010706020507" pitchFamily="18" charset="2"/>
              </a:rPr>
              <a:t> •</a:t>
            </a:r>
            <a:r>
              <a:rPr lang="en-US" sz="1400" b="0" i="0" dirty="0" smtClean="0">
                <a:latin typeface="+mn-lt"/>
                <a:ea typeface="Arial" charset="0"/>
                <a:cs typeface="Arial" charset="0"/>
              </a:rPr>
              <a:t> </a:t>
            </a:r>
            <a:r>
              <a:rPr lang="en-US" sz="1400" b="0" i="0" cap="all" baseline="0" dirty="0" smtClean="0">
                <a:latin typeface="+mn-lt"/>
                <a:ea typeface="Arial" charset="0"/>
                <a:cs typeface="Arial" charset="0"/>
              </a:rPr>
              <a:t>Taylor</a:t>
            </a:r>
            <a:r>
              <a:rPr lang="en-US" sz="1400" b="0" i="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Symbol" panose="05050102010706020507" pitchFamily="18" charset="2"/>
              </a:rPr>
              <a:t> • </a:t>
            </a:r>
            <a:r>
              <a:rPr lang="en-US" sz="1400" b="0" i="0" cap="all" baseline="0" dirty="0" smtClean="0">
                <a:latin typeface="+mn-lt"/>
                <a:ea typeface="Arial" charset="0"/>
                <a:cs typeface="Arial" charset="0"/>
              </a:rPr>
              <a:t>Simon</a:t>
            </a:r>
            <a:r>
              <a:rPr lang="en-US" sz="1400" b="0" i="0" dirty="0" smtClean="0">
                <a:latin typeface="+mn-lt"/>
                <a:ea typeface="Arial" charset="0"/>
                <a:cs typeface="Arial" charset="0"/>
              </a:rPr>
              <a:t> </a:t>
            </a:r>
            <a:r>
              <a:rPr lang="en-US" sz="1400" b="0" i="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Symbol" panose="05050102010706020507" pitchFamily="18" charset="2"/>
              </a:rPr>
              <a:t>•</a:t>
            </a:r>
            <a:r>
              <a:rPr lang="en-US" sz="1400" b="0" i="0" dirty="0" smtClean="0">
                <a:latin typeface="+mn-lt"/>
                <a:ea typeface="Arial" charset="0"/>
                <a:cs typeface="Arial" charset="0"/>
              </a:rPr>
              <a:t> </a:t>
            </a:r>
            <a:r>
              <a:rPr lang="en-US" sz="1400" b="0" i="0" cap="all" baseline="0" dirty="0" smtClean="0">
                <a:latin typeface="+mn-lt"/>
                <a:ea typeface="Arial" charset="0"/>
                <a:cs typeface="Arial" charset="0"/>
              </a:rPr>
              <a:t>Dickey</a:t>
            </a:r>
            <a:r>
              <a:rPr lang="en-US" sz="1400" b="0" i="0" dirty="0" smtClean="0">
                <a:latin typeface="+mn-lt"/>
                <a:ea typeface="Arial" charset="0"/>
                <a:cs typeface="Arial" charset="0"/>
              </a:rPr>
              <a:t> </a:t>
            </a:r>
            <a:r>
              <a:rPr lang="en-US" sz="1400" b="0" i="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Symbol" panose="05050102010706020507" pitchFamily="18" charset="2"/>
              </a:rPr>
              <a:t>• </a:t>
            </a:r>
            <a:r>
              <a:rPr lang="en-US" sz="1400" b="0" i="0" cap="all" baseline="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Symbol" panose="05050102010706020507" pitchFamily="18" charset="2"/>
              </a:rPr>
              <a:t>Hogan</a:t>
            </a:r>
            <a:endParaRPr lang="en-US" sz="1400" b="0" i="0" cap="all" baseline="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33" y="3878298"/>
            <a:ext cx="3366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2C55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Chapter 10 </a:t>
            </a:r>
            <a:endParaRPr lang="en-US" sz="4800" b="1" dirty="0">
              <a:solidFill>
                <a:srgbClr val="F2C55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92312" y="6434998"/>
            <a:ext cx="2650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latin typeface="+mj-lt"/>
                <a:ea typeface="Arial" charset="0"/>
                <a:cs typeface="Arial" charset="0"/>
              </a:rPr>
              <a:t>Lecture by Edward J. </a:t>
            </a:r>
            <a:r>
              <a:rPr lang="en-US" sz="1400" b="1" dirty="0" err="1" smtClean="0">
                <a:latin typeface="+mj-lt"/>
                <a:ea typeface="Arial" charset="0"/>
                <a:cs typeface="Arial" charset="0"/>
              </a:rPr>
              <a:t>Zalisko</a:t>
            </a:r>
            <a:endParaRPr lang="en-US" sz="1400" b="1" dirty="0" smtClean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733" y="4606307"/>
            <a:ext cx="57210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b="1" dirty="0" smtClean="0">
                <a:solidFill>
                  <a:srgbClr val="F2C55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Molecular</a:t>
            </a:r>
            <a:r>
              <a:rPr lang="en-US" sz="3000" b="1" baseline="0" dirty="0" smtClean="0">
                <a:solidFill>
                  <a:srgbClr val="F2C55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Biology of the Gene</a:t>
            </a:r>
            <a:endParaRPr lang="en-US" sz="3000" b="1" dirty="0">
              <a:solidFill>
                <a:srgbClr val="F2C55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8658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F89B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8470" y="25399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8470" y="55665"/>
            <a:ext cx="9144000" cy="0"/>
          </a:xfrm>
          <a:prstGeom prst="line">
            <a:avLst/>
          </a:prstGeom>
          <a:ln w="25400">
            <a:solidFill>
              <a:srgbClr val="F2C5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511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Slide">
    <p:bg>
      <p:bgPr>
        <a:solidFill>
          <a:srgbClr val="1F89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25450" y="3065463"/>
            <a:ext cx="8302625" cy="685800"/>
          </a:xfrm>
        </p:spPr>
        <p:txBody>
          <a:bodyPr/>
          <a:lstStyle>
            <a:lvl1pPr marL="0" indent="0" algn="ctr">
              <a:buNone/>
              <a:defRPr sz="3600" b="1" cap="small" baseline="0">
                <a:solidFill>
                  <a:srgbClr val="F2C5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73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06A8973-3362-497B-9007-F5DEC9CE8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80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06A8973-3362-497B-9007-F5DEC9CE8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15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49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65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40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89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12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9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92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9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6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2015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0701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2015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8654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2015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7074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3267" y="365126"/>
            <a:ext cx="8475133" cy="10403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3267" y="1600200"/>
            <a:ext cx="8475133" cy="4758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© </a:t>
            </a:r>
            <a:r>
              <a:rPr lang="en-US" sz="900" b="0" dirty="0" smtClean="0">
                <a:solidFill>
                  <a:srgbClr val="000000"/>
                </a:solidFill>
                <a:latin typeface="Arial" charset="0"/>
              </a:rPr>
              <a:t>2015 </a:t>
            </a:r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8332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F89B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1F89BD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F89BD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F89BD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F89BD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F89BD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2015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2330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2015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1577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2015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7656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2015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4378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2015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4149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2015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3362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2015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4358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2015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5769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ao.gov/products/GAO-10-847T" TargetMode="Externa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6PP-C4udkA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http://www.gao.gov/products/GAO-10-847T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67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Animation: DNA and RNA Structure</a:t>
            </a:r>
            <a:endParaRPr lang="en-US" dirty="0"/>
          </a:p>
        </p:txBody>
      </p:sp>
      <p:pic>
        <p:nvPicPr>
          <p:cNvPr id="3" name="16_05DNAandRNAStructure_A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1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02b_0NitrogBasesDNA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2"/>
          <a:stretch/>
        </p:blipFill>
        <p:spPr>
          <a:xfrm>
            <a:off x="298704" y="2237232"/>
            <a:ext cx="8546592" cy="2170415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10.2b-0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600027" y="3769174"/>
            <a:ext cx="1304973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Thymine (T)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 rot="16200000">
            <a:off x="2080128" y="2349065"/>
            <a:ext cx="201705" cy="3556868"/>
          </a:xfrm>
          <a:prstGeom prst="leftBrace">
            <a:avLst>
              <a:gd name="adj1" fmla="val 2921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2" name="Left Brace 11"/>
          <p:cNvSpPr/>
          <p:nvPr/>
        </p:nvSpPr>
        <p:spPr bwMode="auto">
          <a:xfrm rot="16200000">
            <a:off x="6517657" y="1960594"/>
            <a:ext cx="201705" cy="4333809"/>
          </a:xfrm>
          <a:prstGeom prst="leftBrace">
            <a:avLst>
              <a:gd name="adj1" fmla="val 29212"/>
              <a:gd name="adj2" fmla="val 52413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2803853" y="3776645"/>
            <a:ext cx="1304973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Cytosine (C)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783562" y="3791585"/>
            <a:ext cx="1304973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Adenine (A)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7166679" y="3791585"/>
            <a:ext cx="1304973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Guanine (G)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1645918" y="4157639"/>
            <a:ext cx="1304973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0000"/>
                </a:solidFill>
                <a:latin typeface="Arial" charset="0"/>
              </a:rPr>
              <a:t>Pyrimidines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6389743" y="4150163"/>
            <a:ext cx="1304973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Purines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10.2 DNA and RNA are polymers of nucleotides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full name for </a:t>
            </a:r>
            <a:r>
              <a:rPr lang="en-US" b="1" dirty="0" smtClean="0"/>
              <a:t>DNA</a:t>
            </a:r>
            <a:r>
              <a:rPr lang="en-US" dirty="0" smtClean="0"/>
              <a:t> is </a:t>
            </a:r>
            <a:r>
              <a:rPr lang="en-US" b="1" dirty="0" smtClean="0"/>
              <a:t>deoxyribonucleic acid</a:t>
            </a:r>
            <a:r>
              <a:rPr lang="en-US" dirty="0" smtClean="0"/>
              <a:t>, with </a:t>
            </a:r>
            <a:r>
              <a:rPr lang="en-US" i="1" dirty="0" smtClean="0"/>
              <a:t>nucleic</a:t>
            </a:r>
            <a:r>
              <a:rPr lang="en-US" dirty="0" smtClean="0"/>
              <a:t> referring to DNA’s location in the nuclei of eukaryotic cells. </a:t>
            </a:r>
          </a:p>
          <a:p>
            <a:endParaRPr lang="en-US" dirty="0" smtClean="0"/>
          </a:p>
          <a:p>
            <a:r>
              <a:rPr lang="en-US" dirty="0" smtClean="0"/>
              <a:t>RNA (ribonucleic acid) is unlike DNA in that it</a:t>
            </a:r>
          </a:p>
          <a:p>
            <a:pPr lvl="1"/>
            <a:r>
              <a:rPr lang="en-US" dirty="0" smtClean="0"/>
              <a:t>uses the sugar ribose (instead of </a:t>
            </a:r>
            <a:r>
              <a:rPr lang="en-US" dirty="0" err="1" smtClean="0"/>
              <a:t>deoxyribose</a:t>
            </a:r>
            <a:r>
              <a:rPr lang="en-US" dirty="0" smtClean="0"/>
              <a:t> in DNA) and </a:t>
            </a:r>
          </a:p>
          <a:p>
            <a:pPr lvl="1"/>
            <a:r>
              <a:rPr lang="en-US" dirty="0" smtClean="0"/>
              <a:t>has a nitrogenous base </a:t>
            </a:r>
            <a:r>
              <a:rPr lang="en-US" b="1" dirty="0" smtClean="0"/>
              <a:t>uracil</a:t>
            </a:r>
            <a:r>
              <a:rPr lang="en-US" dirty="0" smtClean="0"/>
              <a:t> (U) instead of thymine.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514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_02cRNANucleotide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9"/>
          <a:stretch/>
        </p:blipFill>
        <p:spPr>
          <a:xfrm>
            <a:off x="1618488" y="246773"/>
            <a:ext cx="5907024" cy="6304937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10.2c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668021" y="1092013"/>
            <a:ext cx="16776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Phosphate</a:t>
            </a:r>
            <a:br>
              <a:rPr lang="en-US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group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629172" y="5850959"/>
            <a:ext cx="13622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Sugar</a:t>
            </a:r>
            <a:br>
              <a:rPr lang="en-US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(ribose)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989834" y="3368705"/>
            <a:ext cx="16776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Uracil (U)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082989" y="210796"/>
            <a:ext cx="36416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Nitrogenous base</a:t>
            </a:r>
            <a:br>
              <a:rPr lang="en-US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(can be A, G, C, or U)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7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10_02dRNAPolynucleotide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6"/>
          <a:stretch/>
        </p:blipFill>
        <p:spPr>
          <a:xfrm>
            <a:off x="1993392" y="204399"/>
            <a:ext cx="5157216" cy="642201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10.2d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894557" y="1804417"/>
            <a:ext cx="1113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Adenine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362325" y="1946839"/>
            <a:ext cx="4762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3575050" y="2315139"/>
            <a:ext cx="4762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2867025" y="2908864"/>
            <a:ext cx="0" cy="6921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892550" y="3413689"/>
            <a:ext cx="0" cy="495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078707" y="2163192"/>
            <a:ext cx="1113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Guanine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507207" y="3861817"/>
            <a:ext cx="1113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Ribose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2278482" y="3547492"/>
            <a:ext cx="1420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Phosphate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429250" y="5697572"/>
            <a:ext cx="291042" cy="2381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766749" y="5793275"/>
            <a:ext cx="1113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Uracil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549791" y="6153108"/>
            <a:ext cx="1113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Cytosine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5222875" y="6030947"/>
            <a:ext cx="296333" cy="2275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0814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10.3 DNA is a double-stranded helix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American </a:t>
            </a:r>
            <a:r>
              <a:rPr lang="en-US" dirty="0" smtClean="0">
                <a:solidFill>
                  <a:srgbClr val="FF0000"/>
                </a:solidFill>
              </a:rPr>
              <a:t>James D. Watson </a:t>
            </a:r>
            <a:r>
              <a:rPr lang="en-US" dirty="0" smtClean="0"/>
              <a:t>journeyed to Cambridge University in England, where the more senior </a:t>
            </a:r>
            <a:r>
              <a:rPr lang="en-US" dirty="0" smtClean="0">
                <a:solidFill>
                  <a:srgbClr val="FF0000"/>
                </a:solidFill>
              </a:rPr>
              <a:t>Francis Crick </a:t>
            </a:r>
            <a:r>
              <a:rPr lang="en-US" dirty="0" smtClean="0"/>
              <a:t>was studying protein structure with a technique called X-ray crystallography.</a:t>
            </a:r>
          </a:p>
          <a:p>
            <a:endParaRPr lang="en-US" dirty="0" smtClean="0"/>
          </a:p>
          <a:p>
            <a:r>
              <a:rPr lang="en-US" dirty="0" smtClean="0"/>
              <a:t>While visiting the laboratory of </a:t>
            </a:r>
            <a:r>
              <a:rPr lang="en-US" dirty="0" smtClean="0">
                <a:solidFill>
                  <a:srgbClr val="FF0000"/>
                </a:solidFill>
              </a:rPr>
              <a:t>Maurice Wilkins </a:t>
            </a:r>
            <a:r>
              <a:rPr lang="en-US" dirty="0" smtClean="0"/>
              <a:t>at King’s College in London, Watson saw an X-ray image of DNA produced by Wilkins’s colleague, </a:t>
            </a:r>
            <a:r>
              <a:rPr lang="en-US" dirty="0" smtClean="0">
                <a:solidFill>
                  <a:srgbClr val="FF0000"/>
                </a:solidFill>
              </a:rPr>
              <a:t>Rosalind Franklin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892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03a_0FranklinX-ray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0"/>
          <a:stretch/>
        </p:blipFill>
        <p:spPr>
          <a:xfrm>
            <a:off x="1895856" y="501911"/>
            <a:ext cx="5352288" cy="5937743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10.3a-0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04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10.3 DNA is a double-stranded helix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Watson deduced the basic shape of DNA to be a helix (spiral) with a uniform diameter and the nitrogenous bases located above one another like a stack of dinner plates.</a:t>
            </a:r>
          </a:p>
          <a:p>
            <a:endParaRPr lang="en-US" dirty="0" smtClean="0"/>
          </a:p>
          <a:p>
            <a:r>
              <a:rPr lang="en-US" dirty="0" smtClean="0"/>
              <a:t>The thickness of the helix suggested that it was made up of two polynucleotide strands.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550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10.3 DNA is a double-stranded helix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67" y="1219200"/>
            <a:ext cx="8475133" cy="4758267"/>
          </a:xfrm>
        </p:spPr>
        <p:txBody>
          <a:bodyPr/>
          <a:lstStyle/>
          <a:p>
            <a:r>
              <a:rPr lang="en-US" dirty="0" smtClean="0"/>
              <a:t>Watson and Crick realized that DNA consisted of two polynucleotide strands wrapped into a </a:t>
            </a:r>
            <a:r>
              <a:rPr lang="en-US" b="1" dirty="0" smtClean="0"/>
              <a:t>double helix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sugar-phosphate backbone is on the outside.</a:t>
            </a:r>
          </a:p>
          <a:p>
            <a:pPr lvl="1"/>
            <a:r>
              <a:rPr lang="en-US" dirty="0" smtClean="0"/>
              <a:t>The nitrogenous bases are perpendicular to the backbone in the interior.</a:t>
            </a:r>
          </a:p>
          <a:p>
            <a:pPr lvl="1"/>
            <a:r>
              <a:rPr lang="en-US" dirty="0" smtClean="0"/>
              <a:t>Specific pairs of bases give the helix a uniform shape.</a:t>
            </a:r>
          </a:p>
          <a:p>
            <a:pPr lvl="2"/>
            <a:r>
              <a:rPr lang="en-US" dirty="0" smtClean="0"/>
              <a:t>A pairs with T, forming two hydrogen bonds, and</a:t>
            </a:r>
          </a:p>
          <a:p>
            <a:pPr lvl="2"/>
            <a:r>
              <a:rPr lang="en-US" dirty="0" smtClean="0"/>
              <a:t>G pairs with C, forming three hydrogen bonds.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72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Animation: DNA Double Helix</a:t>
            </a:r>
            <a:endParaRPr lang="en-US" dirty="0"/>
          </a:p>
        </p:txBody>
      </p:sp>
      <p:pic>
        <p:nvPicPr>
          <p:cNvPr id="3" name="16_07DNADoubleHelix_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8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66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_03bWatsonAndCrick-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88" y="755904"/>
            <a:ext cx="7126224" cy="534619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10.3b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4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03cRopeLadderModel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"/>
          <a:stretch/>
        </p:blipFill>
        <p:spPr>
          <a:xfrm>
            <a:off x="1588008" y="905256"/>
            <a:ext cx="5967984" cy="485456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10.3c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215795" y="5524766"/>
            <a:ext cx="1113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Twist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2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9218" descr="10_03d_0DNA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2"/>
          <a:stretch/>
        </p:blipFill>
        <p:spPr>
          <a:xfrm>
            <a:off x="298704" y="844296"/>
            <a:ext cx="8546592" cy="4964099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10.3d-0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585089" y="5539705"/>
            <a:ext cx="18876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Ribbon model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588269" y="5539702"/>
            <a:ext cx="33070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Partial chemical structure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7189094" y="5539701"/>
            <a:ext cx="17794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Computer model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458961" y="2019191"/>
            <a:ext cx="11731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Base pair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81024" y="2206625"/>
            <a:ext cx="835026" cy="485775"/>
            <a:chOff x="581024" y="2206625"/>
            <a:chExt cx="835026" cy="485775"/>
          </a:xfrm>
        </p:grpSpPr>
        <p:sp>
          <p:nvSpPr>
            <p:cNvPr id="3" name="Rectangle 2"/>
            <p:cNvSpPr/>
            <p:nvPr/>
          </p:nvSpPr>
          <p:spPr bwMode="auto">
            <a:xfrm>
              <a:off x="581024" y="2457450"/>
              <a:ext cx="638175" cy="23495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H="1">
              <a:off x="1212851" y="2206625"/>
              <a:ext cx="203199" cy="2603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218035" y="1230936"/>
            <a:ext cx="2278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Hydrogen bond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1434542" y="977632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1818717" y="977632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082117" y="120940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1517092" y="120940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615392" y="146975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1066242" y="146340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402667" y="169835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726517" y="169835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1012267" y="275245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1431367" y="275245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1031317" y="3809732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434542" y="3809732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421717" y="428915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716992" y="4285982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31267" y="4051032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063067" y="4051032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1221817" y="527340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1682192" y="527340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1504392" y="3549382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1831417" y="3549382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1269442" y="303185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1720292" y="303185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16967" y="477175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891617" y="477175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574117" y="503845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1040842" y="5035282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4222192" y="4216132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4517467" y="3377932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4247592" y="254290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609042" y="2482582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1059892" y="2482582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501092" y="221905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904317" y="2215882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4528923" y="170302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5284300" y="170963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5288672" y="3380921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5005610" y="2544237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4973842" y="4220451"/>
            <a:ext cx="23233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Left Brace 9217"/>
          <p:cNvSpPr/>
          <p:nvPr/>
        </p:nvSpPr>
        <p:spPr bwMode="auto">
          <a:xfrm rot="5400000">
            <a:off x="4906961" y="1427164"/>
            <a:ext cx="95253" cy="250825"/>
          </a:xfrm>
          <a:prstGeom prst="leftBrace">
            <a:avLst>
              <a:gd name="adj1" fmla="val 3991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10.3 DNA is a double-stranded helix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In 1962, the Nobel Prize was awarded to James D. Watson, Francis Crick, and Maurice Wilkins.</a:t>
            </a:r>
          </a:p>
          <a:p>
            <a:pPr lvl="1"/>
            <a:r>
              <a:rPr lang="en-US" sz="2400" dirty="0" smtClean="0"/>
              <a:t>Rosalind Franklin probably would have received the prize as well but for her death from cancer in 1958. </a:t>
            </a:r>
          </a:p>
          <a:p>
            <a:pPr lvl="1"/>
            <a:r>
              <a:rPr lang="en-US" sz="2400" dirty="0" smtClean="0"/>
              <a:t>Nobel Prizes are never awarded posthumously.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The Watson-Crick model gave new meaning to the words </a:t>
            </a:r>
            <a:r>
              <a:rPr lang="en-US" sz="2400" i="1" dirty="0" smtClean="0"/>
              <a:t>genes</a:t>
            </a:r>
            <a:r>
              <a:rPr lang="en-US" sz="2400" dirty="0" smtClean="0"/>
              <a:t> and </a:t>
            </a:r>
            <a:r>
              <a:rPr lang="en-US" sz="2400" i="1" dirty="0" smtClean="0"/>
              <a:t>chromosomes</a:t>
            </a:r>
            <a:r>
              <a:rPr lang="en-US" sz="2400" dirty="0" smtClean="0"/>
              <a:t>. The genetic information in a chromosome is encoded in the nucleotide sequence of DNA.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1039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https://www.youtube.com/watch?v=q6PP-C4udkA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30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10.2 DNA and RNA are polymers of nucleotides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67" y="1405467"/>
            <a:ext cx="8475133" cy="4758267"/>
          </a:xfrm>
        </p:spPr>
        <p:txBody>
          <a:bodyPr/>
          <a:lstStyle/>
          <a:p>
            <a:r>
              <a:rPr lang="en-US" sz="2600" dirty="0" smtClean="0"/>
              <a:t>DNA and RNA are nucleic acids consisting of long chains (polymers) of chemical units (monomers) called </a:t>
            </a:r>
            <a:r>
              <a:rPr lang="en-US" sz="2600" b="1" dirty="0" smtClean="0"/>
              <a:t>nucleotides</a:t>
            </a:r>
            <a:r>
              <a:rPr lang="en-US" sz="2600" dirty="0" smtClean="0"/>
              <a:t>. </a:t>
            </a:r>
          </a:p>
          <a:p>
            <a:endParaRPr lang="en-US" sz="2600" dirty="0" smtClean="0"/>
          </a:p>
          <a:p>
            <a:r>
              <a:rPr lang="en-US" sz="2600" dirty="0" smtClean="0"/>
              <a:t>One of the two strands of DNA is a DNA </a:t>
            </a:r>
            <a:r>
              <a:rPr lang="en-US" sz="2600" b="1" dirty="0" smtClean="0"/>
              <a:t>polynucleotide</a:t>
            </a:r>
            <a:r>
              <a:rPr lang="en-US" sz="2600" dirty="0" smtClean="0"/>
              <a:t>, a nucleotide polymer (chain).</a:t>
            </a:r>
          </a:p>
          <a:p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2379552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600" dirty="0" smtClean="0"/>
          </a:p>
          <a:p>
            <a:r>
              <a:rPr lang="en-US" sz="2600" dirty="0" smtClean="0"/>
              <a:t>A nucleotide is composed of a </a:t>
            </a:r>
          </a:p>
          <a:p>
            <a:pPr lvl="1"/>
            <a:r>
              <a:rPr lang="en-US" sz="2400" dirty="0" smtClean="0"/>
              <a:t>nitrogenous base</a:t>
            </a:r>
          </a:p>
          <a:p>
            <a:pPr lvl="1"/>
            <a:r>
              <a:rPr lang="en-US" sz="2400" dirty="0" smtClean="0"/>
              <a:t>five-carbon sugar</a:t>
            </a:r>
          </a:p>
          <a:p>
            <a:pPr lvl="1"/>
            <a:r>
              <a:rPr lang="en-US" sz="2400" dirty="0" smtClean="0"/>
              <a:t>phosphate group</a:t>
            </a:r>
          </a:p>
          <a:p>
            <a:pPr lvl="1"/>
            <a:endParaRPr lang="en-US" sz="2400" dirty="0" smtClean="0"/>
          </a:p>
          <a:p>
            <a:r>
              <a:rPr lang="en-US" sz="2600" dirty="0" smtClean="0"/>
              <a:t>The nucleotides are joined to one another by a </a:t>
            </a:r>
            <a:r>
              <a:rPr lang="en-US" sz="2600" b="1" dirty="0" smtClean="0"/>
              <a:t>sugar-phosphate backbone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10.2 DNA and RNA are polymers of nucleotides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2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Picture 9233" descr="10_02a_0DNAPolynucleotide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8"/>
          <a:stretch/>
        </p:blipFill>
        <p:spPr>
          <a:xfrm>
            <a:off x="298704" y="137160"/>
            <a:ext cx="8546592" cy="6390871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10.2a-0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117278" y="918392"/>
            <a:ext cx="1804647" cy="40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15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Sugar-phosphate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backbone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025727" y="521346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330527" y="521346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16152" y="1515121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940002" y="1508771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101927" y="2258071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368627" y="2254896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82827" y="3334396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984452" y="3340746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90727" y="2788296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57427" y="2785121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705052" y="2623196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1019377" y="2626371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25652" y="911871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686002" y="908696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625677" y="718196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930477" y="718196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476452" y="1311921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762202" y="1311921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485977" y="3166121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787602" y="3166121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911427" y="2448571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219402" y="2442221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924127" y="1711971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1263852" y="1708796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1082877" y="1905646"/>
            <a:ext cx="1172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2349702" y="1829446"/>
            <a:ext cx="2728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2146502" y="2705746"/>
            <a:ext cx="3522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2159202" y="3588396"/>
            <a:ext cx="2760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266902" y="3588396"/>
            <a:ext cx="13047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A DNA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double helix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2829128" y="2165996"/>
            <a:ext cx="1142798" cy="81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5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Covalent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bond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joining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nucleotides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2352877" y="4467871"/>
            <a:ext cx="1998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4489652" y="1778646"/>
            <a:ext cx="2728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4502352" y="2658121"/>
            <a:ext cx="3522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4508702" y="3553471"/>
            <a:ext cx="2760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4489652" y="4464696"/>
            <a:ext cx="1998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9218" name="Straight Connector 9217"/>
          <p:cNvCxnSpPr/>
          <p:nvPr/>
        </p:nvCxnSpPr>
        <p:spPr bwMode="auto">
          <a:xfrm flipH="1">
            <a:off x="2530475" y="3479800"/>
            <a:ext cx="2698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21" name="Rectangle 9220"/>
          <p:cNvSpPr/>
          <p:nvPr/>
        </p:nvSpPr>
        <p:spPr bwMode="auto">
          <a:xfrm>
            <a:off x="1679575" y="3235325"/>
            <a:ext cx="857250" cy="8763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3565524" y="3244850"/>
            <a:ext cx="1273175" cy="8763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cxnSp>
        <p:nvCxnSpPr>
          <p:cNvPr id="9223" name="Straight Connector 9222"/>
          <p:cNvCxnSpPr/>
          <p:nvPr/>
        </p:nvCxnSpPr>
        <p:spPr bwMode="auto">
          <a:xfrm>
            <a:off x="3254375" y="3473450"/>
            <a:ext cx="3079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5" name="Straight Connector 9224"/>
          <p:cNvCxnSpPr/>
          <p:nvPr/>
        </p:nvCxnSpPr>
        <p:spPr bwMode="auto">
          <a:xfrm>
            <a:off x="3600450" y="2270125"/>
            <a:ext cx="4127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2352876" y="5358307"/>
            <a:ext cx="1998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" name="Text Box 31"/>
          <p:cNvSpPr txBox="1">
            <a:spLocks noChangeArrowheads="1"/>
          </p:cNvSpPr>
          <p:nvPr/>
        </p:nvSpPr>
        <p:spPr bwMode="auto">
          <a:xfrm>
            <a:off x="4484225" y="5358308"/>
            <a:ext cx="1998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" name="Text Box 31"/>
          <p:cNvSpPr txBox="1">
            <a:spLocks noChangeArrowheads="1"/>
          </p:cNvSpPr>
          <p:nvPr/>
        </p:nvSpPr>
        <p:spPr bwMode="auto">
          <a:xfrm>
            <a:off x="4504123" y="2661954"/>
            <a:ext cx="3522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6" name="Left Brace 9225"/>
          <p:cNvSpPr/>
          <p:nvPr/>
        </p:nvSpPr>
        <p:spPr bwMode="auto">
          <a:xfrm rot="5400000">
            <a:off x="3925886" y="1062040"/>
            <a:ext cx="168277" cy="660400"/>
          </a:xfrm>
          <a:prstGeom prst="leftBrace">
            <a:avLst>
              <a:gd name="adj1" fmla="val 2921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cxnSp>
        <p:nvCxnSpPr>
          <p:cNvPr id="9228" name="Straight Connector 9227"/>
          <p:cNvCxnSpPr/>
          <p:nvPr/>
        </p:nvCxnSpPr>
        <p:spPr bwMode="auto">
          <a:xfrm flipH="1">
            <a:off x="3917950" y="1587500"/>
            <a:ext cx="12065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0" name="Straight Connector 9229"/>
          <p:cNvCxnSpPr/>
          <p:nvPr/>
        </p:nvCxnSpPr>
        <p:spPr bwMode="auto">
          <a:xfrm flipH="1" flipV="1">
            <a:off x="4244975" y="2181225"/>
            <a:ext cx="879475" cy="2889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2" name="Straight Connector 9231"/>
          <p:cNvCxnSpPr/>
          <p:nvPr/>
        </p:nvCxnSpPr>
        <p:spPr bwMode="auto">
          <a:xfrm flipH="1">
            <a:off x="4940300" y="2032000"/>
            <a:ext cx="1873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ext Box 31"/>
          <p:cNvSpPr txBox="1">
            <a:spLocks noChangeArrowheads="1"/>
          </p:cNvSpPr>
          <p:nvPr/>
        </p:nvSpPr>
        <p:spPr bwMode="auto">
          <a:xfrm>
            <a:off x="5171503" y="1493067"/>
            <a:ext cx="1165797" cy="40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5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Phosphate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group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" name="Text Box 31"/>
          <p:cNvSpPr txBox="1">
            <a:spLocks noChangeArrowheads="1"/>
          </p:cNvSpPr>
          <p:nvPr/>
        </p:nvSpPr>
        <p:spPr bwMode="auto">
          <a:xfrm>
            <a:off x="5168328" y="1934392"/>
            <a:ext cx="1165797" cy="40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5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Nitrogenous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base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5168328" y="2378892"/>
            <a:ext cx="1165797" cy="20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5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Sugar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2470344" y="3390385"/>
            <a:ext cx="1142798" cy="40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15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DNA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nucleotide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" name="Left Brace 68"/>
          <p:cNvSpPr/>
          <p:nvPr/>
        </p:nvSpPr>
        <p:spPr bwMode="auto">
          <a:xfrm rot="16200000">
            <a:off x="2236565" y="5546607"/>
            <a:ext cx="168277" cy="985231"/>
          </a:xfrm>
          <a:prstGeom prst="leftBrace">
            <a:avLst>
              <a:gd name="adj1" fmla="val 2921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1" name="Left Brace 70"/>
          <p:cNvSpPr/>
          <p:nvPr/>
        </p:nvSpPr>
        <p:spPr bwMode="auto">
          <a:xfrm rot="16200000">
            <a:off x="4244045" y="5372909"/>
            <a:ext cx="168277" cy="1344015"/>
          </a:xfrm>
          <a:prstGeom prst="leftBrace">
            <a:avLst>
              <a:gd name="adj1" fmla="val 2921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2" name="Left Brace 71"/>
          <p:cNvSpPr/>
          <p:nvPr/>
        </p:nvSpPr>
        <p:spPr bwMode="auto">
          <a:xfrm rot="16200000">
            <a:off x="7211299" y="3682004"/>
            <a:ext cx="168277" cy="2750974"/>
          </a:xfrm>
          <a:prstGeom prst="leftBrace">
            <a:avLst>
              <a:gd name="adj1" fmla="val 2921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9233" name="Freeform 9232"/>
          <p:cNvSpPr/>
          <p:nvPr/>
        </p:nvSpPr>
        <p:spPr>
          <a:xfrm>
            <a:off x="4222750" y="6102350"/>
            <a:ext cx="104775" cy="127000"/>
          </a:xfrm>
          <a:custGeom>
            <a:avLst/>
            <a:gdLst>
              <a:gd name="connsiteX0" fmla="*/ 0 w 104775"/>
              <a:gd name="connsiteY0" fmla="*/ 127000 h 127000"/>
              <a:gd name="connsiteX1" fmla="*/ 104775 w 104775"/>
              <a:gd name="connsiteY1" fmla="*/ 127000 h 127000"/>
              <a:gd name="connsiteX2" fmla="*/ 104775 w 104775"/>
              <a:gd name="connsiteY2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" h="127000">
                <a:moveTo>
                  <a:pt x="0" y="127000"/>
                </a:moveTo>
                <a:lnTo>
                  <a:pt x="104775" y="127000"/>
                </a:lnTo>
                <a:lnTo>
                  <a:pt x="104775" y="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4" name="Freeform 73"/>
          <p:cNvSpPr/>
          <p:nvPr/>
        </p:nvSpPr>
        <p:spPr>
          <a:xfrm flipH="1">
            <a:off x="2320925" y="6096000"/>
            <a:ext cx="104775" cy="127000"/>
          </a:xfrm>
          <a:custGeom>
            <a:avLst/>
            <a:gdLst>
              <a:gd name="connsiteX0" fmla="*/ 0 w 104775"/>
              <a:gd name="connsiteY0" fmla="*/ 127000 h 127000"/>
              <a:gd name="connsiteX1" fmla="*/ 104775 w 104775"/>
              <a:gd name="connsiteY1" fmla="*/ 127000 h 127000"/>
              <a:gd name="connsiteX2" fmla="*/ 104775 w 104775"/>
              <a:gd name="connsiteY2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" h="127000">
                <a:moveTo>
                  <a:pt x="0" y="127000"/>
                </a:moveTo>
                <a:lnTo>
                  <a:pt x="104775" y="127000"/>
                </a:lnTo>
                <a:lnTo>
                  <a:pt x="104775" y="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5" name="Text Box 31"/>
          <p:cNvSpPr txBox="1">
            <a:spLocks noChangeArrowheads="1"/>
          </p:cNvSpPr>
          <p:nvPr/>
        </p:nvSpPr>
        <p:spPr bwMode="auto">
          <a:xfrm>
            <a:off x="5597525" y="3684304"/>
            <a:ext cx="11493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Phosphate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group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" name="Text Box 31"/>
          <p:cNvSpPr txBox="1">
            <a:spLocks noChangeArrowheads="1"/>
          </p:cNvSpPr>
          <p:nvPr/>
        </p:nvSpPr>
        <p:spPr bwMode="auto">
          <a:xfrm>
            <a:off x="7423150" y="4551079"/>
            <a:ext cx="12827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Sugar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deoxyribose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7" name="Text Box 31"/>
          <p:cNvSpPr txBox="1">
            <a:spLocks noChangeArrowheads="1"/>
          </p:cNvSpPr>
          <p:nvPr/>
        </p:nvSpPr>
        <p:spPr bwMode="auto">
          <a:xfrm>
            <a:off x="6631198" y="5100433"/>
            <a:ext cx="17806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DNA nucleotide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" name="Text Box 31"/>
          <p:cNvSpPr txBox="1">
            <a:spLocks noChangeArrowheads="1"/>
          </p:cNvSpPr>
          <p:nvPr/>
        </p:nvSpPr>
        <p:spPr bwMode="auto">
          <a:xfrm>
            <a:off x="7737930" y="3406058"/>
            <a:ext cx="11493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Thymine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(T)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" name="Text Box 31"/>
          <p:cNvSpPr txBox="1">
            <a:spLocks noChangeArrowheads="1"/>
          </p:cNvSpPr>
          <p:nvPr/>
        </p:nvSpPr>
        <p:spPr bwMode="auto">
          <a:xfrm>
            <a:off x="7063739" y="2011211"/>
            <a:ext cx="20802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Nitrogenous base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(can be A, G, C, or T)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0" name="Text Box 31"/>
          <p:cNvSpPr txBox="1">
            <a:spLocks noChangeArrowheads="1"/>
          </p:cNvSpPr>
          <p:nvPr/>
        </p:nvSpPr>
        <p:spPr bwMode="auto">
          <a:xfrm>
            <a:off x="2457403" y="6113530"/>
            <a:ext cx="250120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Two representations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of a DNA polynucleotide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24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02a_1DNAPolynucleotide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2"/>
          <a:stretch/>
        </p:blipFill>
        <p:spPr>
          <a:xfrm>
            <a:off x="3486912" y="249936"/>
            <a:ext cx="2170176" cy="6143687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10.2a-1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703413" y="492024"/>
            <a:ext cx="1172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220938" y="492024"/>
            <a:ext cx="1172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004913" y="2193824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554188" y="2190649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846288" y="3470174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290788" y="3463824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112863" y="5321199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4639913" y="5318024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614388" y="4371874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065238" y="4381399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157313" y="4098824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681188" y="4101999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681063" y="1161949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122388" y="1168299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4020788" y="831749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4538313" y="828574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769963" y="1844574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4252563" y="1847749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3782663" y="5022749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4297013" y="5022749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509738" y="3787674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033613" y="3784499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4538313" y="2527199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5106638" y="2524024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4798663" y="2857399"/>
            <a:ext cx="1511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3333189" y="5751288"/>
            <a:ext cx="233094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A DNA</a:t>
            </a:r>
            <a:br>
              <a:rPr lang="en-US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double helix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9219" descr="10_02a_2DNANucleotide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0"/>
          <a:stretch/>
        </p:blipFill>
        <p:spPr>
          <a:xfrm>
            <a:off x="1944624" y="219341"/>
            <a:ext cx="5254752" cy="6347311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10.2a-2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760852" y="208629"/>
            <a:ext cx="180464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Sugar-phosphate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backbone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307152" y="1630446"/>
            <a:ext cx="130219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Covalent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bond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joining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nucleotides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771329" y="1272980"/>
            <a:ext cx="2728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543852" y="3264456"/>
            <a:ext cx="2760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756403" y="4265333"/>
            <a:ext cx="1998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758447" y="5285952"/>
            <a:ext cx="1998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531802" y="2275816"/>
            <a:ext cx="3522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970765" y="860399"/>
            <a:ext cx="146994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Phosphate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group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961530" y="1368960"/>
            <a:ext cx="144079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Nitrogenous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base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967590" y="1880695"/>
            <a:ext cx="116579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Sugar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911017" y="3019190"/>
            <a:ext cx="123516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DNA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nucleotide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2875666" y="6123333"/>
            <a:ext cx="25012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Two representations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of a DNA polynucleotide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Left Brace 17"/>
          <p:cNvSpPr/>
          <p:nvPr/>
        </p:nvSpPr>
        <p:spPr bwMode="auto">
          <a:xfrm rot="5400000">
            <a:off x="4569164" y="391505"/>
            <a:ext cx="168277" cy="764494"/>
          </a:xfrm>
          <a:prstGeom prst="leftBrace">
            <a:avLst>
              <a:gd name="adj1" fmla="val 2921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9" name="Left Brace 18"/>
          <p:cNvSpPr/>
          <p:nvPr/>
        </p:nvSpPr>
        <p:spPr bwMode="auto">
          <a:xfrm rot="16200000">
            <a:off x="2646496" y="5483093"/>
            <a:ext cx="168277" cy="1130569"/>
          </a:xfrm>
          <a:prstGeom prst="leftBrace">
            <a:avLst>
              <a:gd name="adj1" fmla="val 2921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0" name="Left Brace 19"/>
          <p:cNvSpPr/>
          <p:nvPr/>
        </p:nvSpPr>
        <p:spPr bwMode="auto">
          <a:xfrm rot="16200000">
            <a:off x="4926887" y="5296122"/>
            <a:ext cx="168277" cy="1522249"/>
          </a:xfrm>
          <a:prstGeom prst="leftBrace">
            <a:avLst>
              <a:gd name="adj1" fmla="val 2921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>
          <a:xfrm flipH="1">
            <a:off x="2730498" y="6105156"/>
            <a:ext cx="130175" cy="158750"/>
          </a:xfrm>
          <a:custGeom>
            <a:avLst/>
            <a:gdLst>
              <a:gd name="connsiteX0" fmla="*/ 0 w 104775"/>
              <a:gd name="connsiteY0" fmla="*/ 127000 h 127000"/>
              <a:gd name="connsiteX1" fmla="*/ 104775 w 104775"/>
              <a:gd name="connsiteY1" fmla="*/ 127000 h 127000"/>
              <a:gd name="connsiteX2" fmla="*/ 104775 w 104775"/>
              <a:gd name="connsiteY2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" h="127000">
                <a:moveTo>
                  <a:pt x="0" y="127000"/>
                </a:moveTo>
                <a:lnTo>
                  <a:pt x="104775" y="127000"/>
                </a:lnTo>
                <a:lnTo>
                  <a:pt x="104775" y="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562475" y="999756"/>
            <a:ext cx="1365250" cy="6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5715000" y="1498231"/>
            <a:ext cx="203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4927600" y="1672856"/>
            <a:ext cx="1006475" cy="330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4200525" y="1771281"/>
            <a:ext cx="4476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ctangle 29"/>
          <p:cNvSpPr/>
          <p:nvPr/>
        </p:nvSpPr>
        <p:spPr bwMode="auto">
          <a:xfrm>
            <a:off x="1999286" y="2864598"/>
            <a:ext cx="972939" cy="99110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140370" y="2864598"/>
            <a:ext cx="1451670" cy="99110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cxnSp>
        <p:nvCxnSpPr>
          <p:cNvPr id="9216" name="Straight Connector 9215"/>
          <p:cNvCxnSpPr/>
          <p:nvPr/>
        </p:nvCxnSpPr>
        <p:spPr bwMode="auto">
          <a:xfrm flipH="1">
            <a:off x="2972226" y="3147543"/>
            <a:ext cx="29921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19" name="Straight Connector 9218"/>
          <p:cNvCxnSpPr/>
          <p:nvPr/>
        </p:nvCxnSpPr>
        <p:spPr bwMode="auto">
          <a:xfrm>
            <a:off x="3786762" y="3140894"/>
            <a:ext cx="35241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Freeform 35"/>
          <p:cNvSpPr/>
          <p:nvPr/>
        </p:nvSpPr>
        <p:spPr>
          <a:xfrm>
            <a:off x="4879973" y="6114681"/>
            <a:ext cx="130175" cy="158750"/>
          </a:xfrm>
          <a:custGeom>
            <a:avLst/>
            <a:gdLst>
              <a:gd name="connsiteX0" fmla="*/ 0 w 104775"/>
              <a:gd name="connsiteY0" fmla="*/ 127000 h 127000"/>
              <a:gd name="connsiteX1" fmla="*/ 104775 w 104775"/>
              <a:gd name="connsiteY1" fmla="*/ 127000 h 127000"/>
              <a:gd name="connsiteX2" fmla="*/ 104775 w 104775"/>
              <a:gd name="connsiteY2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" h="127000">
                <a:moveTo>
                  <a:pt x="0" y="127000"/>
                </a:moveTo>
                <a:lnTo>
                  <a:pt x="104775" y="127000"/>
                </a:lnTo>
                <a:lnTo>
                  <a:pt x="104775" y="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193153" y="1204070"/>
            <a:ext cx="2728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5216717" y="3234923"/>
            <a:ext cx="2760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5192990" y="4265334"/>
            <a:ext cx="1998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5195034" y="5285953"/>
            <a:ext cx="1998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5199745" y="2216751"/>
            <a:ext cx="3522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9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02a_3DNANucleotide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5"/>
          <a:stretch/>
        </p:blipFill>
        <p:spPr>
          <a:xfrm>
            <a:off x="1908048" y="554736"/>
            <a:ext cx="5327904" cy="554126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10.2a-3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Left Brace 5"/>
          <p:cNvSpPr/>
          <p:nvPr/>
        </p:nvSpPr>
        <p:spPr bwMode="auto">
          <a:xfrm rot="16200000">
            <a:off x="4493127" y="3350127"/>
            <a:ext cx="253999" cy="4729746"/>
          </a:xfrm>
          <a:prstGeom prst="leftBrace">
            <a:avLst>
              <a:gd name="adj1" fmla="val 2921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862235" y="3392950"/>
            <a:ext cx="16776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Phosphate</a:t>
            </a:r>
            <a:br>
              <a:rPr lang="en-US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group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853271" y="4887251"/>
            <a:ext cx="25351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Sugar</a:t>
            </a:r>
            <a:br>
              <a:rPr lang="en-US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deoxyribose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486087" y="5787722"/>
            <a:ext cx="2599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DNA nucleotide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526638" y="2905526"/>
            <a:ext cx="16776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Thymine</a:t>
            </a:r>
            <a:br>
              <a:rPr lang="en-US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(T)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247329" y="517089"/>
            <a:ext cx="36416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Nitrogenous base</a:t>
            </a:r>
            <a:br>
              <a:rPr lang="en-US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(can be A, G, C, or T)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0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10.2 DNA and RNA are polymers of nucleotides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type of DNA nucleotide has a different nitrogen-containing base:</a:t>
            </a:r>
          </a:p>
          <a:p>
            <a:pPr lvl="1"/>
            <a:r>
              <a:rPr lang="en-US" b="1" dirty="0" smtClean="0"/>
              <a:t>adenine</a:t>
            </a:r>
            <a:r>
              <a:rPr lang="en-US" dirty="0" smtClean="0"/>
              <a:t> (A)</a:t>
            </a:r>
          </a:p>
          <a:p>
            <a:pPr lvl="1"/>
            <a:r>
              <a:rPr lang="en-US" b="1" dirty="0" smtClean="0"/>
              <a:t>cytosine</a:t>
            </a:r>
            <a:r>
              <a:rPr lang="en-US" dirty="0" smtClean="0"/>
              <a:t> (C)</a:t>
            </a:r>
          </a:p>
          <a:p>
            <a:pPr lvl="1"/>
            <a:r>
              <a:rPr lang="en-US" b="1" dirty="0" smtClean="0"/>
              <a:t>thymine</a:t>
            </a:r>
            <a:r>
              <a:rPr lang="en-US" dirty="0" smtClean="0"/>
              <a:t> (T)</a:t>
            </a:r>
          </a:p>
          <a:p>
            <a:pPr lvl="1"/>
            <a:r>
              <a:rPr lang="en-US" b="1" dirty="0" smtClean="0"/>
              <a:t>guanine</a:t>
            </a:r>
            <a:r>
              <a:rPr lang="en-US" dirty="0" smtClean="0"/>
              <a:t> (G)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24979"/>
      </p:ext>
    </p:extLst>
  </p:cSld>
  <p:clrMapOvr>
    <a:masterClrMapping/>
  </p:clrMapOvr>
</p:sld>
</file>

<file path=ppt/theme/theme1.xml><?xml version="1.0" encoding="utf-8"?>
<a:theme xmlns:a="http://schemas.openxmlformats.org/drawingml/2006/main" name="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622</TotalTime>
  <Words>2333</Words>
  <Application>Microsoft Office PowerPoint</Application>
  <PresentationFormat>On-screen Show (4:3)</PresentationFormat>
  <Paragraphs>298</Paragraphs>
  <Slides>24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ＭＳ Ｐゴシック</vt:lpstr>
      <vt:lpstr>Arial</vt:lpstr>
      <vt:lpstr>Calibri</vt:lpstr>
      <vt:lpstr>Symbol</vt:lpstr>
      <vt:lpstr>Times</vt:lpstr>
      <vt:lpstr>Times New Roman</vt:lpstr>
      <vt:lpstr>9_Blank</vt:lpstr>
      <vt:lpstr>10_Blank</vt:lpstr>
      <vt:lpstr>11_Blank</vt:lpstr>
      <vt:lpstr>12_Blank</vt:lpstr>
      <vt:lpstr>13_Blank</vt:lpstr>
      <vt:lpstr>16_Blank</vt:lpstr>
      <vt:lpstr>17_Blank</vt:lpstr>
      <vt:lpstr>18_Blank</vt:lpstr>
      <vt:lpstr>21_Blank</vt:lpstr>
      <vt:lpstr>22_Blank</vt:lpstr>
      <vt:lpstr>23_Blank</vt:lpstr>
      <vt:lpstr>Office Theme</vt:lpstr>
      <vt:lpstr>PowerPoint Presentation</vt:lpstr>
      <vt:lpstr>PowerPoint Presentation</vt:lpstr>
      <vt:lpstr>10.2 DNA and RNA are polymers of nucleotides</vt:lpstr>
      <vt:lpstr>10.2 DNA and RNA are polymers of nucleotides</vt:lpstr>
      <vt:lpstr>Figure 10.2a-0</vt:lpstr>
      <vt:lpstr>Figure 10.2a-1</vt:lpstr>
      <vt:lpstr>Figure 10.2a-2</vt:lpstr>
      <vt:lpstr>Figure 10.2a-3</vt:lpstr>
      <vt:lpstr>10.2 DNA and RNA are polymers of nucleotides</vt:lpstr>
      <vt:lpstr>Animation: DNA and RNA Structure</vt:lpstr>
      <vt:lpstr>Figure 10.2b-0</vt:lpstr>
      <vt:lpstr>10.2 DNA and RNA are polymers of nucleotides</vt:lpstr>
      <vt:lpstr>Figure 10.2c</vt:lpstr>
      <vt:lpstr>Figure 10.2d</vt:lpstr>
      <vt:lpstr>10.3 DNA is a double-stranded helix</vt:lpstr>
      <vt:lpstr>Figure 10.3a-0</vt:lpstr>
      <vt:lpstr>10.3 DNA is a double-stranded helix</vt:lpstr>
      <vt:lpstr>10.3 DNA is a double-stranded helix</vt:lpstr>
      <vt:lpstr>Animation: DNA Double Helix</vt:lpstr>
      <vt:lpstr>Figure 10.3b</vt:lpstr>
      <vt:lpstr>Figure 10.3c</vt:lpstr>
      <vt:lpstr>Figure 10.3d-0</vt:lpstr>
      <vt:lpstr>10.3 DNA is a double-stranded helix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Hastings</dc:creator>
  <cp:lastModifiedBy>Griffith, Ashley</cp:lastModifiedBy>
  <cp:revision>155</cp:revision>
  <dcterms:created xsi:type="dcterms:W3CDTF">2014-01-02T15:44:28Z</dcterms:created>
  <dcterms:modified xsi:type="dcterms:W3CDTF">2016-02-02T21:08:11Z</dcterms:modified>
</cp:coreProperties>
</file>