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1192D08-F614-4D81-88A3-B1DFCB191BC4}">
  <a:tblStyle styleId="{31192D08-F614-4D81-88A3-B1DFCB191BC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5th grade: 5 books at a time unless problem arises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6th-12th: 10 books at a time unless problem arises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Due dates: 3 weeks from checkout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Renewal: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24aburrell@scasd.u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400"/>
              <a:t>Welcome to the Library!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311700" y="2834125"/>
            <a:ext cx="8520600" cy="11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/>
              <a:t>Mrs. Burrell-- Librarian (Day 6)</a:t>
            </a:r>
          </a:p>
          <a:p>
            <a:pPr lvl="0">
              <a:spcBef>
                <a:spcPts val="0"/>
              </a:spcBef>
              <a:buNone/>
            </a:pPr>
            <a:r>
              <a:rPr lang="en" sz="2800"/>
              <a:t>Mrs. Heitzman-- Library Assistant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Don’t forget about Office 365!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Same log-in as last year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Example: UN--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23aburrell@scasd.us</a:t>
            </a:r>
            <a:br>
              <a:rPr lang="en" sz="2400"/>
            </a:br>
            <a:r>
              <a:rPr lang="en" sz="2400"/>
              <a:t>			PW-- lunch#SCA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No flash drive needed- nothing to lose!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Access to Office on any computer at home or school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Share documents with group members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1729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Time to look for books!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Visiting the Library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658525"/>
            <a:ext cx="8520600" cy="344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6th grade- PD 11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Circulation desk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Passes- always, unless with class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Sign-in sheet- always, unless with class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Checking Out Books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Where?</a:t>
            </a:r>
            <a:r>
              <a:rPr lang="en" sz="2400"/>
              <a:t> Circ desk staff or self-checkout computer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How?</a:t>
            </a:r>
            <a:r>
              <a:rPr lang="en" sz="2400"/>
              <a:t> Give name, have book scanned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How many?</a:t>
            </a:r>
            <a:r>
              <a:rPr lang="en" sz="2400"/>
              <a:t> 5 for 5th grade; 10 for 6th-12th grade (unless problems occur)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How long?</a:t>
            </a:r>
            <a:r>
              <a:rPr lang="en" sz="2400"/>
              <a:t> 3 weeks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b="1" lang="en" sz="2400"/>
              <a:t>Due dates?</a:t>
            </a:r>
            <a:r>
              <a:rPr lang="en" sz="2400"/>
              <a:t> Stamped on date due card in pocket of each book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Renewing Books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53527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2 renewal maximum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Each renewal provides 3 weeks from date of renewal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Can renew online if you don’t have any overdue books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See library staff if additional renewals are needed</a:t>
            </a:r>
          </a:p>
          <a:p>
            <a:pPr indent="-381000" lvl="1" marL="914400">
              <a:spcBef>
                <a:spcPts val="0"/>
              </a:spcBef>
              <a:buSzPct val="100000"/>
            </a:pPr>
            <a:r>
              <a:rPr lang="en" sz="2400"/>
              <a:t>Book must be brought to staff for additional renewals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Returning Books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65855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Book return at end of circ desk (preferred-- quicker check-in)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Book return in hallway (no excuse!)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Fines???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6137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No fines charged for overdue books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If book is more than 90 days overdue, it will be assumed lost, and you will be charged for the book.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Book must be returned or paid for to avoid an obligation.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Book Locations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Fiction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Special 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Nonfiction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RED DOTS</a:t>
            </a:r>
          </a:p>
        </p:txBody>
      </p:sp>
      <p:graphicFrame>
        <p:nvGraphicFramePr>
          <p:cNvPr id="104" name="Shape 104"/>
          <p:cNvGraphicFramePr/>
          <p:nvPr/>
        </p:nvGraphicFramePr>
        <p:xfrm>
          <a:off x="903975" y="208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{31192D08-F614-4D81-88A3-B1DFCB191BC4}</a:tableStyleId>
              </a:tblPr>
              <a:tblGrid>
                <a:gridCol w="3553525"/>
                <a:gridCol w="3553525"/>
              </a:tblGrid>
              <a:tr h="1132625">
                <a:tc>
                  <a:txBody>
                    <a:bodyPr>
                      <a:noAutofit/>
                    </a:bodyPr>
                    <a:lstStyle/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 Books</a:t>
                      </a:r>
                    </a:p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Historical Fiction</a:t>
                      </a:r>
                    </a:p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Sports Fiction</a:t>
                      </a:r>
                    </a:p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Graphic Novels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Careers</a:t>
                      </a:r>
                    </a:p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Biographies</a:t>
                      </a:r>
                    </a:p>
                    <a:p>
                      <a:pPr indent="-355600" lvl="1" marL="9144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2"/>
                        </a:buClr>
                        <a:buSzPct val="100000"/>
                        <a:buFont typeface="Open Sans"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Magazines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Using the Destiny Catalog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Personal log-in (search both buildings’ catalogs, place hold, make recommendations) EX: </a:t>
            </a:r>
            <a:r>
              <a:rPr b="1" lang="en" sz="2000"/>
              <a:t>username: 23aburrell, PW: lunch#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My Info tab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Search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Place holds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Make recommendations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Write reviews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Copies tab</a:t>
            </a: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" sz="2000"/>
              <a:t>Call number headings: HF, SPO, GN, J, 92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App (iPhone, Android)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Destiny Quest</a:t>
            </a:r>
            <a:br>
              <a:rPr lang="en"/>
            </a:br>
          </a:p>
        </p:txBody>
      </p:sp>
      <p:pic>
        <p:nvPicPr>
          <p:cNvPr descr="IMG_9650.PN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425" y="1266325"/>
            <a:ext cx="2048300" cy="364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51.PNG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96" y="1266315"/>
            <a:ext cx="2048300" cy="3643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649.PNG"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2450" y="1266309"/>
            <a:ext cx="2048300" cy="364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