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9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24" autoAdjust="0"/>
    <p:restoredTop sz="86475" autoAdjust="0"/>
  </p:normalViewPr>
  <p:slideViewPr>
    <p:cSldViewPr>
      <p:cViewPr varScale="1">
        <p:scale>
          <a:sx n="56" d="100"/>
          <a:sy n="56" d="100"/>
        </p:scale>
        <p:origin x="-96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01F30-D3C7-4BDC-B473-ECB284E1F12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1E900-6700-4307-8743-2697F269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2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5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1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7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38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8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5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6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8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2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5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2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E900-6700-4307-8743-2697F26996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5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7AC2856-0483-4874-AC0B-114FFCCEAC9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7A9DCD7F-8A86-4273-804E-1A599A975E0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0" y="-23191"/>
            <a:ext cx="6324600" cy="1524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economics?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1371600"/>
            <a:ext cx="3886200" cy="1825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Chapter 1</a:t>
            </a:r>
            <a:endParaRPr lang="en-US" sz="3200" dirty="0"/>
          </a:p>
        </p:txBody>
      </p:sp>
      <p:pic>
        <p:nvPicPr>
          <p:cNvPr id="1026" name="Picture 2" descr="http://fee.org/files/imglib/20130723_Economics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0102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2:</a:t>
            </a:r>
            <a:br>
              <a:rPr lang="en-US" dirty="0" smtClean="0"/>
            </a:br>
            <a:r>
              <a:rPr lang="en-US" sz="2800" dirty="0" smtClean="0"/>
              <a:t>Opportunity Cost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733800"/>
          </a:xfrm>
        </p:spPr>
        <p:txBody>
          <a:bodyPr/>
          <a:lstStyle/>
          <a:p>
            <a:r>
              <a:rPr lang="en-US" sz="2800" dirty="0" smtClean="0"/>
              <a:t>Economics and You</a:t>
            </a:r>
          </a:p>
          <a:p>
            <a:pPr lvl="1"/>
            <a:r>
              <a:rPr lang="en-US" sz="2400" dirty="0" smtClean="0"/>
              <a:t>Doing one thing is giving up the opportunity to do something else.</a:t>
            </a:r>
            <a:endParaRPr lang="en-US" sz="2400" dirty="0"/>
          </a:p>
        </p:txBody>
      </p:sp>
      <p:pic>
        <p:nvPicPr>
          <p:cNvPr id="1026" name="Picture 2" descr="https://hopefulinsights.files.wordpress.com/2013/02/174162710559930960_ygpvqarm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594896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89154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I. Trade-Offs – giving up one benefit to gain another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I-A. Individuals and Trade Offs</a:t>
            </a:r>
          </a:p>
          <a:p>
            <a:pPr lvl="2"/>
            <a:r>
              <a:rPr lang="en-US" sz="2400" dirty="0" smtClean="0"/>
              <a:t>Being in a play prevents you from being in track</a:t>
            </a:r>
          </a:p>
          <a:p>
            <a:pPr lvl="1"/>
            <a:r>
              <a:rPr lang="en-US" sz="2400" dirty="0" smtClean="0"/>
              <a:t>I-B. Businesses and Trade Offs</a:t>
            </a:r>
          </a:p>
          <a:p>
            <a:pPr lvl="2"/>
            <a:r>
              <a:rPr lang="en-US" sz="2400" dirty="0" smtClean="0"/>
              <a:t>Farming broccoli prevents you from farming squash</a:t>
            </a:r>
          </a:p>
          <a:p>
            <a:pPr lvl="1"/>
            <a:r>
              <a:rPr lang="en-US" sz="2400" dirty="0" smtClean="0"/>
              <a:t>I-C. Governments and Trade Offs</a:t>
            </a:r>
          </a:p>
          <a:p>
            <a:pPr lvl="2"/>
            <a:r>
              <a:rPr lang="en-US" sz="2400" dirty="0" smtClean="0"/>
              <a:t>“guns or butter”</a:t>
            </a:r>
          </a:p>
          <a:p>
            <a:pPr lvl="2"/>
            <a:r>
              <a:rPr lang="en-US" sz="2400" dirty="0" smtClean="0"/>
              <a:t>Spend money on military or domestic needs?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 smtClean="0"/>
              <a:t>The reason for any trade off is scarcity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79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54"/>
            <a:ext cx="7772400" cy="5864646"/>
          </a:xfrm>
        </p:spPr>
        <p:txBody>
          <a:bodyPr/>
          <a:lstStyle/>
          <a:p>
            <a:r>
              <a:rPr lang="en-US" sz="2800" dirty="0" smtClean="0"/>
              <a:t>II. Determining Opportunity Cost</a:t>
            </a:r>
          </a:p>
          <a:p>
            <a:pPr lvl="1"/>
            <a:r>
              <a:rPr lang="en-US" sz="2400" dirty="0" smtClean="0"/>
              <a:t>The most desirable alternative given up as the result of a decision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Sleep late or get up and study?</a:t>
            </a:r>
          </a:p>
          <a:p>
            <a:pPr lvl="1"/>
            <a:r>
              <a:rPr lang="en-US" sz="2400" dirty="0" smtClean="0"/>
              <a:t>Sleep late or get up for breakfast?</a:t>
            </a:r>
          </a:p>
          <a:p>
            <a:pPr lvl="1"/>
            <a:r>
              <a:rPr lang="en-US" sz="2400" dirty="0" smtClean="0"/>
              <a:t>Sleep late or get up to leave on vacation</a:t>
            </a:r>
            <a:r>
              <a:rPr lang="en-US" sz="2400" dirty="0"/>
              <a:t>?</a:t>
            </a:r>
            <a:endParaRPr lang="en-US" sz="2400" dirty="0" smtClean="0"/>
          </a:p>
        </p:txBody>
      </p:sp>
      <p:pic>
        <p:nvPicPr>
          <p:cNvPr id="2050" name="Picture 2" descr="http://lindsaytan.files.wordpress.com/2012/05/end-of-semester-student-studying-finals-week-grading-ess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3886200" cy="31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7772400" cy="3733800"/>
          </a:xfrm>
        </p:spPr>
        <p:txBody>
          <a:bodyPr/>
          <a:lstStyle/>
          <a:p>
            <a:pPr lvl="1"/>
            <a:r>
              <a:rPr lang="en-US" sz="1800" dirty="0" smtClean="0"/>
              <a:t>II-A. Using a Decision Making Grid</a:t>
            </a:r>
          </a:p>
          <a:p>
            <a:pPr lvl="2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75285"/>
              </p:ext>
            </p:extLst>
          </p:nvPr>
        </p:nvGraphicFramePr>
        <p:xfrm>
          <a:off x="457200" y="685800"/>
          <a:ext cx="8382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606800"/>
                <a:gridCol w="2794000"/>
              </a:tblGrid>
              <a:tr h="381000">
                <a:tc row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600" dirty="0" smtClean="0"/>
                        <a:t>Alternatives</a:t>
                      </a:r>
                      <a:endParaRPr lang="en-US" sz="3600" dirty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Sleep</a:t>
                      </a:r>
                      <a:r>
                        <a:rPr lang="en-US" sz="1800" baseline="0" dirty="0" smtClean="0"/>
                        <a:t> late</a:t>
                      </a:r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Wake up early</a:t>
                      </a:r>
                      <a:r>
                        <a:rPr lang="en-US" sz="1800" baseline="0" dirty="0" smtClean="0"/>
                        <a:t> to study</a:t>
                      </a:r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102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Benefits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/>
                        <a:t>Enjoy more sleep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/>
                        <a:t>Have more energy during the 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/>
                        <a:t>Better grade on test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/>
                        <a:t>Teacher / Parent approval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/>
                        <a:t>Personal satisfaction</a:t>
                      </a:r>
                      <a:endParaRPr lang="en-US" sz="1800" dirty="0"/>
                    </a:p>
                  </a:txBody>
                  <a:tcPr/>
                </a:tc>
              </a:tr>
              <a:tr h="7102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Benefits forgone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/>
                        <a:t>Better grade on test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/>
                        <a:t>Teacher/Parent approval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/>
                        <a:t>Personal Satisfaction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/>
                        <a:t>Enjoy more sleep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/>
                        <a:t>Have more energy during the day</a:t>
                      </a:r>
                      <a:endParaRPr lang="en-US" sz="1800" dirty="0"/>
                    </a:p>
                  </a:txBody>
                  <a:tcPr/>
                </a:tc>
              </a:tr>
              <a:tr h="2433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Opportunity Cost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Extra study</a:t>
                      </a:r>
                      <a:r>
                        <a:rPr lang="en-US" sz="1800" baseline="0" dirty="0" smtClean="0"/>
                        <a:t> time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Extra sleep time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5181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II-B. Making the Decision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468630" lvl="1" indent="0">
              <a:buNone/>
            </a:pPr>
            <a:endParaRPr lang="en-US" sz="2800" dirty="0" smtClean="0"/>
          </a:p>
          <a:p>
            <a:pPr lvl="2"/>
            <a:r>
              <a:rPr lang="en-US" sz="2400" dirty="0" smtClean="0"/>
              <a:t>By choosing, we are willing to accept opportunity cost</a:t>
            </a:r>
          </a:p>
          <a:p>
            <a:pPr lvl="2"/>
            <a:r>
              <a:rPr lang="en-US" sz="2400" dirty="0" smtClean="0"/>
              <a:t>Different alternatives change our perception of cost</a:t>
            </a:r>
          </a:p>
          <a:p>
            <a:pPr lvl="2"/>
            <a:r>
              <a:rPr lang="en-US" sz="2400" dirty="0" smtClean="0"/>
              <a:t>“Choosing is refusing”</a:t>
            </a:r>
            <a:endParaRPr lang="en-US" sz="2400" dirty="0"/>
          </a:p>
        </p:txBody>
      </p:sp>
      <p:pic>
        <p:nvPicPr>
          <p:cNvPr id="3074" name="Picture 2" descr="http://www.useoftechnology.com/wp-content/uploads/2012/10/The-Role-of-Technology-in-Decision-Ma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73619"/>
            <a:ext cx="28575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86800" cy="3733800"/>
          </a:xfrm>
        </p:spPr>
        <p:txBody>
          <a:bodyPr/>
          <a:lstStyle/>
          <a:p>
            <a:r>
              <a:rPr lang="en-US" sz="2800" dirty="0" smtClean="0"/>
              <a:t>III. Thinking at the Margin</a:t>
            </a:r>
          </a:p>
          <a:p>
            <a:pPr lvl="1"/>
            <a:r>
              <a:rPr lang="en-US" sz="2400" dirty="0" smtClean="0"/>
              <a:t>III-A. Cost/Benefit Analysis</a:t>
            </a:r>
          </a:p>
          <a:p>
            <a:pPr lvl="2"/>
            <a:r>
              <a:rPr lang="en-US" sz="2400" dirty="0" smtClean="0"/>
              <a:t>Compare sacrifices and gains</a:t>
            </a:r>
          </a:p>
          <a:p>
            <a:pPr lvl="2"/>
            <a:r>
              <a:rPr lang="en-US" sz="2400" dirty="0" smtClean="0"/>
              <a:t>Sometimes called cost/benefit analysis</a:t>
            </a:r>
          </a:p>
          <a:p>
            <a:pPr lvl="2"/>
            <a:r>
              <a:rPr lang="en-US" sz="2400" dirty="0" smtClean="0"/>
              <a:t>Marginal cost = the cost of adding one unit</a:t>
            </a:r>
          </a:p>
          <a:p>
            <a:pPr lvl="2"/>
            <a:r>
              <a:rPr lang="en-US" sz="2400" dirty="0" smtClean="0"/>
              <a:t>Marginal benefit = the extra benefit of adding one unit</a:t>
            </a:r>
            <a:endParaRPr lang="en-US" sz="2400" dirty="0"/>
          </a:p>
        </p:txBody>
      </p:sp>
      <p:pic>
        <p:nvPicPr>
          <p:cNvPr id="4098" name="Picture 2" descr="http://thumbs.dreamstime.com/z/cost-benefit-analysis-concept-19026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3286"/>
            <a:ext cx="4267200" cy="337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7772400" cy="3733800"/>
          </a:xfrm>
        </p:spPr>
        <p:txBody>
          <a:bodyPr/>
          <a:lstStyle/>
          <a:p>
            <a:pPr lvl="1"/>
            <a:r>
              <a:rPr lang="en-US" sz="2800" dirty="0" smtClean="0"/>
              <a:t>III-B. Decision Making at the Margin</a:t>
            </a:r>
          </a:p>
          <a:p>
            <a:pPr lvl="2"/>
            <a:r>
              <a:rPr lang="en-US" sz="2400" dirty="0" smtClean="0"/>
              <a:t>“all or nothing decisions”</a:t>
            </a:r>
          </a:p>
          <a:p>
            <a:pPr lvl="2"/>
            <a:r>
              <a:rPr lang="en-US" sz="2400" dirty="0" smtClean="0"/>
              <a:t>Decisions can be made in varying degrees</a:t>
            </a:r>
          </a:p>
          <a:p>
            <a:pPr lvl="2"/>
            <a:r>
              <a:rPr lang="en-US" sz="2400" dirty="0" smtClean="0"/>
              <a:t>The best decisions are those made at the margin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73795"/>
              </p:ext>
            </p:extLst>
          </p:nvPr>
        </p:nvGraphicFramePr>
        <p:xfrm>
          <a:off x="228600" y="2133600"/>
          <a:ext cx="8610600" cy="304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387600"/>
                <a:gridCol w="2870200"/>
              </a:tblGrid>
              <a:tr h="536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Opportunity Cost</a:t>
                      </a:r>
                      <a:endParaRPr lang="en-US" dirty="0"/>
                    </a:p>
                  </a:txBody>
                  <a:tcPr/>
                </a:tc>
              </a:tr>
              <a:tr h="73040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hour of extra study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 on 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0" dirty="0" smtClean="0"/>
                        <a:t> hour of sleep</a:t>
                      </a:r>
                      <a:endParaRPr lang="en-US" sz="2000" dirty="0"/>
                    </a:p>
                  </a:txBody>
                  <a:tcPr/>
                </a:tc>
              </a:tr>
              <a:tr h="73040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dirty="0" smtClean="0"/>
                        <a:t> hour of extra study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on 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hours of sleep</a:t>
                      </a:r>
                      <a:endParaRPr lang="en-US" sz="2000" dirty="0"/>
                    </a:p>
                  </a:txBody>
                  <a:tcPr/>
                </a:tc>
              </a:tr>
              <a:tr h="10506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r>
                        <a:rPr lang="en-US" sz="2000" baseline="30000" dirty="0" smtClean="0"/>
                        <a:t>rd</a:t>
                      </a:r>
                      <a:r>
                        <a:rPr lang="en-US" sz="2000" dirty="0" smtClean="0"/>
                        <a:t> hour of</a:t>
                      </a:r>
                      <a:r>
                        <a:rPr lang="en-US" sz="2000" baseline="0" dirty="0" smtClean="0"/>
                        <a:t> extra study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B+</a:t>
                      </a:r>
                      <a:r>
                        <a:rPr lang="en-US" sz="2000" baseline="0" dirty="0" smtClean="0"/>
                        <a:t> on 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hours of sleep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5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867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</a:t>
            </a:r>
            <a:br>
              <a:rPr lang="en-US" dirty="0" smtClean="0"/>
            </a:br>
            <a:r>
              <a:rPr lang="en-US" sz="2800" dirty="0" smtClean="0"/>
              <a:t>Production Possibilities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5083"/>
            <a:ext cx="7772400" cy="3733800"/>
          </a:xfrm>
        </p:spPr>
        <p:txBody>
          <a:bodyPr/>
          <a:lstStyle/>
          <a:p>
            <a:r>
              <a:rPr lang="en-US" dirty="0" smtClean="0"/>
              <a:t>Economics and </a:t>
            </a:r>
            <a:r>
              <a:rPr lang="en-US" dirty="0" smtClean="0"/>
              <a:t>You</a:t>
            </a:r>
          </a:p>
        </p:txBody>
      </p:sp>
      <p:pic>
        <p:nvPicPr>
          <p:cNvPr id="1028" name="Picture 4" descr="https://textimgs.s3.amazonaws.com/econ/section_20/300cca1a52f6678fc27059f289ceb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1646"/>
            <a:ext cx="5105400" cy="51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400"/>
            <a:ext cx="7772400" cy="3733800"/>
          </a:xfrm>
        </p:spPr>
        <p:txBody>
          <a:bodyPr/>
          <a:lstStyle/>
          <a:p>
            <a:r>
              <a:rPr lang="en-US" sz="2400" dirty="0" smtClean="0"/>
              <a:t>I. Production Possibilities</a:t>
            </a:r>
          </a:p>
          <a:p>
            <a:pPr lvl="1"/>
            <a:r>
              <a:rPr lang="en-US" sz="2400" dirty="0" smtClean="0"/>
              <a:t>I-A. Drawing a Production Possibilities </a:t>
            </a:r>
            <a:r>
              <a:rPr lang="en-US" sz="2400" dirty="0" smtClean="0"/>
              <a:t>Curve</a:t>
            </a:r>
          </a:p>
          <a:p>
            <a:pPr lvl="2"/>
            <a:r>
              <a:rPr lang="en-US" sz="2400" dirty="0" smtClean="0"/>
              <a:t>A graph that shows alternative ways to use an economy’s productive resources</a:t>
            </a:r>
          </a:p>
          <a:p>
            <a:pPr lvl="2"/>
            <a:r>
              <a:rPr lang="en-US" sz="2400" dirty="0" err="1" smtClean="0"/>
              <a:t>Capeland</a:t>
            </a:r>
            <a:r>
              <a:rPr lang="en-US" sz="2400" dirty="0" smtClean="0"/>
              <a:t> – 15 million pairs of shoes or  21 million tons of watermelons</a:t>
            </a:r>
          </a:p>
          <a:p>
            <a:pPr lvl="3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20891"/>
              </p:ext>
            </p:extLst>
          </p:nvPr>
        </p:nvGraphicFramePr>
        <p:xfrm>
          <a:off x="0" y="2743202"/>
          <a:ext cx="9144000" cy="411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192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Watermelons (millions of tons)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Shoes (millions of pairs)</a:t>
                      </a:r>
                      <a:endParaRPr lang="en-US" dirty="0"/>
                    </a:p>
                  </a:txBody>
                  <a:tcPr/>
                </a:tc>
              </a:tr>
              <a:tr h="532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532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532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532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532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532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7772400" cy="37338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I-B. </a:t>
            </a:r>
            <a:r>
              <a:rPr lang="en-US" sz="2400" dirty="0" smtClean="0"/>
              <a:t>Trade-Offs</a:t>
            </a:r>
          </a:p>
          <a:p>
            <a:pPr lvl="2"/>
            <a:r>
              <a:rPr lang="en-US" sz="2400" dirty="0" smtClean="0"/>
              <a:t>Each point on the frontier represents a trade off</a:t>
            </a:r>
          </a:p>
          <a:p>
            <a:pPr lvl="2"/>
            <a:r>
              <a:rPr lang="en-US" sz="2400" dirty="0" smtClean="0"/>
              <a:t>Necessary because the factors of production are scarce</a:t>
            </a:r>
            <a:endParaRPr lang="en-US" sz="2400" dirty="0"/>
          </a:p>
        </p:txBody>
      </p:sp>
      <p:pic>
        <p:nvPicPr>
          <p:cNvPr id="2050" name="Picture 2" descr="http://images.flatworldknowledge.com/rittenmacro/rittenmacro-fig02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67" y="2209800"/>
            <a:ext cx="4606925" cy="44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</a:t>
            </a:r>
            <a:br>
              <a:rPr lang="en-US" dirty="0" smtClean="0"/>
            </a:br>
            <a:r>
              <a:rPr lang="en-US" sz="3100" dirty="0" smtClean="0"/>
              <a:t>Scarcity and the factors of production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Economics and You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Economics is the study of how individuals, businesses, and governments make choices when faced with a limited supply of resources.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Scarcity forces us to decide what is important.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6932"/>
            <a:ext cx="7772400" cy="5698067"/>
          </a:xfrm>
        </p:spPr>
        <p:txBody>
          <a:bodyPr/>
          <a:lstStyle/>
          <a:p>
            <a:r>
              <a:rPr lang="en-US" dirty="0" smtClean="0"/>
              <a:t>II. Efficiency, Growth, and Cost</a:t>
            </a:r>
          </a:p>
          <a:p>
            <a:pPr lvl="1"/>
            <a:r>
              <a:rPr lang="en-US" sz="2400" dirty="0" smtClean="0"/>
              <a:t>II-A. </a:t>
            </a:r>
            <a:r>
              <a:rPr lang="en-US" sz="2400" dirty="0" smtClean="0"/>
              <a:t>Efficiency</a:t>
            </a:r>
          </a:p>
          <a:p>
            <a:pPr lvl="2"/>
            <a:r>
              <a:rPr lang="en-US" sz="2400" dirty="0" smtClean="0"/>
              <a:t>Use of resources in a way that maximizes the output of goods and services</a:t>
            </a:r>
          </a:p>
          <a:p>
            <a:pPr lvl="2"/>
            <a:r>
              <a:rPr lang="en-US" sz="2400" dirty="0" smtClean="0"/>
              <a:t>Underutilization – using fewer resources than the economy is capable of using</a:t>
            </a:r>
          </a:p>
          <a:p>
            <a:pPr lvl="2"/>
            <a:r>
              <a:rPr lang="en-US" sz="2400" dirty="0" smtClean="0"/>
              <a:t>Future production possibilities frontier</a:t>
            </a:r>
            <a:endParaRPr lang="en-US" sz="2400" dirty="0" smtClean="0"/>
          </a:p>
          <a:p>
            <a:pPr lvl="1"/>
            <a:r>
              <a:rPr lang="en-US" sz="2400" dirty="0" smtClean="0"/>
              <a:t>II-B. </a:t>
            </a:r>
            <a:r>
              <a:rPr lang="en-US" sz="2400" dirty="0" smtClean="0"/>
              <a:t>Growth</a:t>
            </a:r>
          </a:p>
          <a:p>
            <a:pPr lvl="2"/>
            <a:r>
              <a:rPr lang="en-US" sz="2400" dirty="0" smtClean="0"/>
              <a:t>In reality, the curve is always moving</a:t>
            </a:r>
          </a:p>
          <a:p>
            <a:pPr lvl="2"/>
            <a:r>
              <a:rPr lang="en-US" sz="2400" dirty="0" smtClean="0"/>
              <a:t>Change in land, labor, or capital changes the curve</a:t>
            </a:r>
          </a:p>
          <a:p>
            <a:pPr lvl="2"/>
            <a:r>
              <a:rPr lang="en-US" sz="2400" dirty="0" smtClean="0"/>
              <a:t>“shifted to the right” / “shifted to the left”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256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4.bp.blogspot.com/-BV-X3Z0CE-A/U69rXLNdc7I/AAAAAAAAAbA/aCUOAyIs5nw/s1600/productive-efficienc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4"/>
            <a:ext cx="9144000" cy="68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6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67" y="0"/>
            <a:ext cx="7772400" cy="3733800"/>
          </a:xfrm>
        </p:spPr>
        <p:txBody>
          <a:bodyPr/>
          <a:lstStyle/>
          <a:p>
            <a:pPr lvl="1"/>
            <a:r>
              <a:rPr lang="en-US" sz="2400" dirty="0"/>
              <a:t>II-C. Cost </a:t>
            </a:r>
          </a:p>
          <a:p>
            <a:pPr lvl="2"/>
            <a:r>
              <a:rPr lang="en-US" sz="2400" dirty="0"/>
              <a:t>The curve can determine opportunity cost</a:t>
            </a:r>
          </a:p>
          <a:p>
            <a:pPr lvl="2"/>
            <a:r>
              <a:rPr lang="en-US" sz="2400" dirty="0"/>
              <a:t>Law of increasing </a:t>
            </a:r>
            <a:r>
              <a:rPr lang="en-US" sz="2400" dirty="0" smtClean="0"/>
              <a:t>costs</a:t>
            </a:r>
          </a:p>
          <a:p>
            <a:pPr lvl="3"/>
            <a:r>
              <a:rPr lang="en-US" sz="2400" dirty="0" smtClean="0"/>
              <a:t>As production shifts from one item to another, more and more resources are necessary to increase production of the second item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education-portal.com/cimages/videopreview/videopreview-small/opportunity_cost_102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78756"/>
            <a:ext cx="4876800" cy="27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90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7772400" cy="3733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III. Technology and </a:t>
            </a:r>
            <a:r>
              <a:rPr lang="en-US" sz="2400" dirty="0" smtClean="0"/>
              <a:t>Education</a:t>
            </a:r>
          </a:p>
          <a:p>
            <a:pPr lvl="1"/>
            <a:r>
              <a:rPr lang="en-US" sz="2400" dirty="0" smtClean="0"/>
              <a:t>Examination of the possible goods and services based on available resources</a:t>
            </a:r>
          </a:p>
          <a:p>
            <a:pPr lvl="1"/>
            <a:r>
              <a:rPr lang="en-US" sz="2400" dirty="0" smtClean="0"/>
              <a:t>Technology – the process used to create goods and services</a:t>
            </a:r>
          </a:p>
          <a:p>
            <a:pPr lvl="1"/>
            <a:r>
              <a:rPr lang="en-US" sz="2400" dirty="0" smtClean="0"/>
              <a:t>Technology impacts the possible output of a production possibilities curve</a:t>
            </a:r>
          </a:p>
          <a:p>
            <a:pPr lvl="2"/>
            <a:r>
              <a:rPr lang="en-US" sz="2400" dirty="0" smtClean="0"/>
              <a:t>Can increase a nation’s efficiency</a:t>
            </a:r>
          </a:p>
          <a:p>
            <a:pPr lvl="2"/>
            <a:r>
              <a:rPr lang="en-US" sz="2400" dirty="0" smtClean="0"/>
              <a:t>Education can do this as well</a:t>
            </a:r>
            <a:endParaRPr lang="en-US" sz="2400" dirty="0"/>
          </a:p>
        </p:txBody>
      </p:sp>
      <p:pic>
        <p:nvPicPr>
          <p:cNvPr id="5122" name="Picture 2" descr="http://cdn.static-economist.com/sites/default/files/imagecache/full-width/images/2013/06/articles/body/20130629_FBD00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81955"/>
            <a:ext cx="4752975" cy="26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590800"/>
            <a:ext cx="8915400" cy="3733800"/>
          </a:xfrm>
        </p:spPr>
        <p:txBody>
          <a:bodyPr/>
          <a:lstStyle/>
          <a:p>
            <a:r>
              <a:rPr lang="en-US" sz="2800" dirty="0" smtClean="0"/>
              <a:t>I. Scarcity and Choice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Need </a:t>
            </a:r>
            <a:r>
              <a:rPr lang="en-US" sz="2400" dirty="0"/>
              <a:t>=</a:t>
            </a:r>
            <a:r>
              <a:rPr lang="en-US" sz="2400" dirty="0" smtClean="0"/>
              <a:t> Something essential for survival</a:t>
            </a:r>
          </a:p>
          <a:p>
            <a:pPr lvl="1"/>
            <a:r>
              <a:rPr lang="en-US" sz="2400" dirty="0" smtClean="0"/>
              <a:t>Want = Something desired but not essential</a:t>
            </a:r>
          </a:p>
          <a:p>
            <a:pPr lvl="1"/>
            <a:r>
              <a:rPr lang="en-US" sz="2400" dirty="0" smtClean="0"/>
              <a:t>Goods = physical objects that someone produces</a:t>
            </a:r>
          </a:p>
          <a:p>
            <a:pPr lvl="1"/>
            <a:r>
              <a:rPr lang="en-US" sz="2400" dirty="0" smtClean="0"/>
              <a:t>Services = Actions or services performed by a person</a:t>
            </a:r>
            <a:endParaRPr lang="en-US" sz="2400" dirty="0"/>
          </a:p>
        </p:txBody>
      </p:sp>
      <p:pic>
        <p:nvPicPr>
          <p:cNvPr id="2050" name="Picture 2" descr="http://mcdn1.teacherspayteachers.com/thumbitem/Differentiate-Needs-Wants-Goods-and-Services-037658600-1371582407/original-73392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3602"/>
            <a:ext cx="4495800" cy="33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2400"/>
            <a:ext cx="9067800" cy="3733800"/>
          </a:xfrm>
        </p:spPr>
        <p:txBody>
          <a:bodyPr/>
          <a:lstStyle/>
          <a:p>
            <a:pPr lvl="1"/>
            <a:r>
              <a:rPr lang="en-US" sz="2800" dirty="0" smtClean="0"/>
              <a:t>I-A. The Problem of Limits</a:t>
            </a:r>
          </a:p>
          <a:p>
            <a:pPr lvl="1"/>
            <a:endParaRPr lang="en-US" sz="2800" dirty="0" smtClean="0"/>
          </a:p>
          <a:p>
            <a:pPr lvl="2"/>
            <a:r>
              <a:rPr lang="en-US" sz="2400" dirty="0" smtClean="0"/>
              <a:t>Wants and needs are unlimited</a:t>
            </a:r>
          </a:p>
          <a:p>
            <a:pPr lvl="2"/>
            <a:r>
              <a:rPr lang="en-US" sz="2400" dirty="0" smtClean="0"/>
              <a:t>Goods and services are limited – this is called scarcity.</a:t>
            </a:r>
          </a:p>
          <a:p>
            <a:pPr lvl="2"/>
            <a:r>
              <a:rPr lang="en-US" sz="2400" dirty="0" smtClean="0"/>
              <a:t>Scarcity forces choices</a:t>
            </a:r>
          </a:p>
          <a:p>
            <a:pPr lvl="2"/>
            <a:r>
              <a:rPr lang="en-US" sz="2400" dirty="0" smtClean="0"/>
              <a:t>Economics = how we make choices to fulfill wants / needs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3074" name="Picture 2" descr="http://www.homeinvasionnews.com/wp-content/uploads/2013/02/HOA-RO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30826"/>
            <a:ext cx="8991600" cy="3733800"/>
          </a:xfrm>
        </p:spPr>
        <p:txBody>
          <a:bodyPr/>
          <a:lstStyle/>
          <a:p>
            <a:pPr lvl="1"/>
            <a:r>
              <a:rPr lang="en-US" sz="2800" dirty="0" smtClean="0"/>
              <a:t>I-B. Scarcity Vs. Shortage</a:t>
            </a:r>
          </a:p>
          <a:p>
            <a:pPr lvl="1"/>
            <a:endParaRPr lang="en-US" sz="2800" dirty="0" smtClean="0"/>
          </a:p>
          <a:p>
            <a:pPr lvl="2"/>
            <a:r>
              <a:rPr lang="en-US" sz="2400" dirty="0" smtClean="0"/>
              <a:t>Shortage = Producers unwilling to produce more of a good/service than consumers want</a:t>
            </a:r>
          </a:p>
          <a:p>
            <a:pPr lvl="2"/>
            <a:r>
              <a:rPr lang="en-US" sz="2400" dirty="0" smtClean="0"/>
              <a:t>Unlike shortages, scarcity always exists</a:t>
            </a:r>
            <a:endParaRPr lang="en-US" sz="2400" dirty="0"/>
          </a:p>
        </p:txBody>
      </p:sp>
      <p:pic>
        <p:nvPicPr>
          <p:cNvPr id="4098" name="Picture 2" descr="http://www.economonitor.com/dolanecon/files/2014/04/P140426-1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111"/>
          <a:stretch/>
        </p:blipFill>
        <p:spPr bwMode="auto">
          <a:xfrm>
            <a:off x="1600200" y="147994"/>
            <a:ext cx="5791200" cy="29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105401"/>
          </a:xfrm>
        </p:spPr>
        <p:txBody>
          <a:bodyPr/>
          <a:lstStyle/>
          <a:p>
            <a:r>
              <a:rPr lang="en-US" sz="2800" dirty="0" smtClean="0"/>
              <a:t>II. Entrepreneurs and the Factors of Production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Entrepreneurs = People who decide how to combine resources </a:t>
            </a:r>
            <a:r>
              <a:rPr lang="en-US" sz="2400" smtClean="0"/>
              <a:t>to create </a:t>
            </a:r>
            <a:r>
              <a:rPr lang="en-US" sz="2400" dirty="0" smtClean="0"/>
              <a:t>new goods and services.</a:t>
            </a:r>
          </a:p>
          <a:p>
            <a:pPr lvl="1"/>
            <a:r>
              <a:rPr lang="en-US" sz="2400" dirty="0" smtClean="0"/>
              <a:t>Must assemble the factors of production</a:t>
            </a:r>
          </a:p>
          <a:p>
            <a:pPr lvl="1"/>
            <a:r>
              <a:rPr lang="en-US" sz="2400" dirty="0" smtClean="0"/>
              <a:t>These are land / labor / capital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586c40.medialib.glogster.com/thumbnails/5a817d39142b8c2bb44fc37c2addc1ea56ec63db0d8c2f4b99481a5f69bef9b9/economics-factors-of-production-sour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7999"/>
            <a:ext cx="4746626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log.org/10739325-entrepreneur-exclus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6" y="3047998"/>
            <a:ext cx="4072203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5562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II-A. Land</a:t>
            </a:r>
          </a:p>
          <a:p>
            <a:pPr lvl="2"/>
            <a:r>
              <a:rPr lang="en-US" sz="2400" dirty="0" smtClean="0"/>
              <a:t>Land = All natural resources used to produce goods and services</a:t>
            </a:r>
            <a:endParaRPr lang="en-US" dirty="0" smtClean="0"/>
          </a:p>
          <a:p>
            <a:pPr lvl="1"/>
            <a:r>
              <a:rPr lang="en-US" sz="2800" dirty="0"/>
              <a:t>II-B. Labor</a:t>
            </a:r>
          </a:p>
          <a:p>
            <a:pPr lvl="2"/>
            <a:r>
              <a:rPr lang="en-US" sz="2400" dirty="0" smtClean="0"/>
              <a:t>Labor = The effort people devote to tasks for which they are paid</a:t>
            </a:r>
            <a:endParaRPr lang="en-US" dirty="0"/>
          </a:p>
          <a:p>
            <a:pPr lvl="1"/>
            <a:r>
              <a:rPr lang="en-US" sz="2800" dirty="0"/>
              <a:t>II-C. </a:t>
            </a:r>
            <a:r>
              <a:rPr lang="en-US" sz="2800" dirty="0" smtClean="0"/>
              <a:t>Capital</a:t>
            </a:r>
            <a:endParaRPr lang="en-US" sz="2800" dirty="0"/>
          </a:p>
          <a:p>
            <a:pPr lvl="2"/>
            <a:r>
              <a:rPr lang="en-US" sz="2400" dirty="0" smtClean="0"/>
              <a:t>Capital = Any human made resource that is used to produce other goods and services.</a:t>
            </a:r>
          </a:p>
          <a:p>
            <a:pPr lvl="3"/>
            <a:r>
              <a:rPr lang="en-US" sz="2400" dirty="0" smtClean="0"/>
              <a:t>Physical Capital – AKA Capital Goods. These are buildings, equipment, and tools.</a:t>
            </a:r>
          </a:p>
          <a:p>
            <a:pPr lvl="3"/>
            <a:r>
              <a:rPr lang="en-US" sz="2400" dirty="0" smtClean="0"/>
              <a:t>Human Capital – The knowledge and skills a worker gains through education and experience.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4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95600"/>
            <a:ext cx="7772400" cy="3733800"/>
          </a:xfrm>
        </p:spPr>
        <p:txBody>
          <a:bodyPr/>
          <a:lstStyle/>
          <a:p>
            <a:pPr lvl="1"/>
            <a:r>
              <a:rPr lang="en-US" sz="2800" dirty="0" smtClean="0"/>
              <a:t>II – D. Benefits of Capital</a:t>
            </a:r>
          </a:p>
          <a:p>
            <a:pPr lvl="1"/>
            <a:endParaRPr lang="en-US" sz="2800" dirty="0" smtClean="0"/>
          </a:p>
          <a:p>
            <a:pPr lvl="2"/>
            <a:r>
              <a:rPr lang="en-US" sz="2400" dirty="0" smtClean="0"/>
              <a:t>Capital is the key factor in production</a:t>
            </a:r>
          </a:p>
          <a:p>
            <a:pPr lvl="2"/>
            <a:r>
              <a:rPr lang="en-US" sz="2400" dirty="0" smtClean="0"/>
              <a:t>It makes producers more productive</a:t>
            </a:r>
          </a:p>
          <a:p>
            <a:pPr lvl="2"/>
            <a:r>
              <a:rPr lang="en-US" sz="2400" dirty="0" smtClean="0"/>
              <a:t>Example…. A dishwasher</a:t>
            </a:r>
          </a:p>
          <a:p>
            <a:pPr lvl="2"/>
            <a:r>
              <a:rPr lang="en-US" sz="2400" dirty="0" smtClean="0"/>
              <a:t>Extra Time / More Knowledge / More Productivity</a:t>
            </a:r>
            <a:endParaRPr lang="en-US" sz="2400" dirty="0"/>
          </a:p>
        </p:txBody>
      </p:sp>
      <p:pic>
        <p:nvPicPr>
          <p:cNvPr id="6146" name="Picture 2" descr="https://c1.staticflickr.com/3/2026/2204570546_e0b3fc7c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4" b="18333"/>
          <a:stretch/>
        </p:blipFill>
        <p:spPr bwMode="auto">
          <a:xfrm>
            <a:off x="990600" y="304800"/>
            <a:ext cx="6705600" cy="25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III. Scarce Resources</a:t>
            </a:r>
          </a:p>
          <a:p>
            <a:pPr lvl="1"/>
            <a:r>
              <a:rPr lang="en-US" sz="2400" dirty="0" smtClean="0"/>
              <a:t>Goods and services are scarce because resources are scarce</a:t>
            </a:r>
          </a:p>
          <a:p>
            <a:pPr lvl="1"/>
            <a:r>
              <a:rPr lang="en-US" sz="2400" dirty="0" smtClean="0"/>
              <a:t>Example… French Fries</a:t>
            </a:r>
          </a:p>
          <a:p>
            <a:pPr lvl="1"/>
            <a:r>
              <a:rPr lang="en-US" sz="2400" dirty="0" smtClean="0"/>
              <a:t>All resources have alternative uses</a:t>
            </a:r>
            <a:endParaRPr lang="en-US" sz="2400" dirty="0"/>
          </a:p>
        </p:txBody>
      </p:sp>
      <p:pic>
        <p:nvPicPr>
          <p:cNvPr id="7170" name="Picture 2" descr="http://www.nanassoulfoodkitchen.com/nsfk_wp/wp-content/uploads/2013/11/French-Fries-random-35742326-1600-1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0729"/>
            <a:ext cx="4038600" cy="34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2911</TotalTime>
  <Words>902</Words>
  <Application>Microsoft Office PowerPoint</Application>
  <PresentationFormat>On-screen Show (4:3)</PresentationFormat>
  <Paragraphs>188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 Pop</vt:lpstr>
      <vt:lpstr>What is economics?</vt:lpstr>
      <vt:lpstr>Section 1: Scarcity and the factors of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2: Opportunity Cost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3: Production Possibilities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economics?</dc:title>
  <dc:creator>Harris Family</dc:creator>
  <cp:lastModifiedBy>Harris Family</cp:lastModifiedBy>
  <cp:revision>23</cp:revision>
  <dcterms:created xsi:type="dcterms:W3CDTF">2015-01-23T00:25:08Z</dcterms:created>
  <dcterms:modified xsi:type="dcterms:W3CDTF">2015-01-30T01:06:56Z</dcterms:modified>
</cp:coreProperties>
</file>