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9" r:id="rId1"/>
  </p:sldMasterIdLst>
  <p:notesMasterIdLst>
    <p:notesMasterId r:id="rId16"/>
  </p:notesMasterIdLst>
  <p:handoutMasterIdLst>
    <p:handoutMasterId r:id="rId17"/>
  </p:handoutMasterIdLst>
  <p:sldIdLst>
    <p:sldId id="301" r:id="rId2"/>
    <p:sldId id="302" r:id="rId3"/>
    <p:sldId id="303" r:id="rId4"/>
    <p:sldId id="304" r:id="rId5"/>
    <p:sldId id="305" r:id="rId6"/>
    <p:sldId id="306" r:id="rId7"/>
    <p:sldId id="349" r:id="rId8"/>
    <p:sldId id="350" r:id="rId9"/>
    <p:sldId id="309" r:id="rId10"/>
    <p:sldId id="310" r:id="rId11"/>
    <p:sldId id="311" r:id="rId12"/>
    <p:sldId id="343" r:id="rId13"/>
    <p:sldId id="351" r:id="rId14"/>
    <p:sldId id="352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76B7"/>
    <a:srgbClr val="006AAC"/>
    <a:srgbClr val="005FA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64" autoAdjust="0"/>
    <p:restoredTop sz="94635" autoAdjust="0"/>
  </p:normalViewPr>
  <p:slideViewPr>
    <p:cSldViewPr>
      <p:cViewPr varScale="1">
        <p:scale>
          <a:sx n="69" d="100"/>
          <a:sy n="69" d="100"/>
        </p:scale>
        <p:origin x="-408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510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-3276" y="-96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C02AEB-FD39-E744-A5B4-DA28B71C3D16}" type="datetimeFigureOut">
              <a:rPr lang="en-US" smtClean="0"/>
              <a:pPr/>
              <a:t>10/2/2018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1F4150-42D9-1B47-8B82-8B7FA58FC2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0853854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8CE6FA-D2AB-484B-9B71-3241EF1F6285}" type="datetimeFigureOut">
              <a:rPr lang="en-US" smtClean="0"/>
              <a:pPr/>
              <a:t>10/2/2018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0007AA-21EB-4546-93CE-8B9C064F4A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541562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odule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1752" y="914401"/>
            <a:ext cx="2365248" cy="304800"/>
          </a:xfrm>
          <a:prstGeom prst="rect">
            <a:avLst/>
          </a:prstGeom>
        </p:spPr>
        <p:txBody>
          <a:bodyPr/>
          <a:lstStyle>
            <a:lvl1pPr>
              <a:defRPr sz="1400" b="1"/>
            </a:lvl1pPr>
          </a:lstStyle>
          <a:p>
            <a:r>
              <a:rPr lang="en-US" dirty="0"/>
              <a:t>Module X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1752" y="1216152"/>
            <a:ext cx="6400800" cy="384048"/>
          </a:xfrm>
        </p:spPr>
        <p:txBody>
          <a:bodyPr>
            <a:normAutofit/>
          </a:bodyPr>
          <a:lstStyle>
            <a:lvl1pPr marL="0" indent="0" algn="l">
              <a:buNone/>
              <a:defRPr sz="1800" b="1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Module 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1000" y="6629400"/>
            <a:ext cx="5562600" cy="228600"/>
          </a:xfrm>
        </p:spPr>
        <p:txBody>
          <a:bodyPr/>
          <a:lstStyle/>
          <a:p>
            <a:r>
              <a:rPr lang="en-I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Copyright © by Houghton Mifflin Harcourt Publishing Company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D5280-DBD0-2343-946D-B32C2D72E92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1737360"/>
            <a:ext cx="6934200" cy="3200400"/>
          </a:xfrm>
        </p:spPr>
        <p:txBody>
          <a:bodyPr/>
          <a:lstStyle>
            <a:lvl1pPr>
              <a:defRPr sz="1500"/>
            </a:lvl1pPr>
          </a:lstStyle>
          <a:p>
            <a:pPr lvl="0"/>
            <a:r>
              <a:rPr lang="en-US" dirty="0"/>
              <a:t>Click to edit Module Description</a:t>
            </a:r>
          </a:p>
        </p:txBody>
      </p:sp>
    </p:spTree>
    <p:extLst>
      <p:ext uri="{BB962C8B-B14F-4D97-AF65-F5344CB8AC3E}">
        <p14:creationId xmlns:p14="http://schemas.microsoft.com/office/powerpoint/2010/main" xmlns="" val="2438281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odule TO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1752" y="914401"/>
            <a:ext cx="2365248" cy="304800"/>
          </a:xfrm>
          <a:prstGeom prst="rect">
            <a:avLst/>
          </a:prstGeom>
        </p:spPr>
        <p:txBody>
          <a:bodyPr/>
          <a:lstStyle>
            <a:lvl1pPr>
              <a:defRPr sz="1400" b="1"/>
            </a:lvl1pPr>
          </a:lstStyle>
          <a:p>
            <a:r>
              <a:rPr lang="en-US" dirty="0"/>
              <a:t>Module X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1752" y="1216152"/>
            <a:ext cx="6400800" cy="384048"/>
          </a:xfrm>
        </p:spPr>
        <p:txBody>
          <a:bodyPr>
            <a:normAutofit/>
          </a:bodyPr>
          <a:lstStyle>
            <a:lvl1pPr marL="0" indent="0" algn="l">
              <a:buNone/>
              <a:defRPr sz="1800" b="1">
                <a:solidFill>
                  <a:srgbClr val="005294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Module 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1000" y="6629400"/>
            <a:ext cx="5562600" cy="228600"/>
          </a:xfrm>
        </p:spPr>
        <p:txBody>
          <a:bodyPr/>
          <a:lstStyle/>
          <a:p>
            <a:r>
              <a:rPr lang="en-I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Copyright © by Houghton Mifflin Harcourt Publishing Company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D5280-DBD0-2343-946D-B32C2D72E92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1752600" y="2590800"/>
            <a:ext cx="4572000" cy="396240"/>
          </a:xfrm>
        </p:spPr>
        <p:txBody>
          <a:bodyPr>
            <a:normAutofit/>
          </a:bodyPr>
          <a:lstStyle>
            <a:lvl1pPr>
              <a:defRPr sz="1600" b="1"/>
            </a:lvl1pPr>
          </a:lstStyle>
          <a:p>
            <a:pPr lvl="0"/>
            <a:r>
              <a:rPr lang="en-US" dirty="0"/>
              <a:t>Lesson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67512" y="2663952"/>
            <a:ext cx="950976" cy="228600"/>
          </a:xfrm>
          <a:solidFill>
            <a:srgbClr val="FFE996"/>
          </a:solidFill>
        </p:spPr>
        <p:txBody>
          <a:bodyPr lIns="0" tIns="0" rIns="0" bIns="45720" anchor="ctr" anchorCtr="1">
            <a:noAutofit/>
          </a:bodyPr>
          <a:lstStyle>
            <a:lvl1pPr>
              <a:defRPr sz="1600"/>
            </a:lvl1pPr>
          </a:lstStyle>
          <a:p>
            <a:pPr lvl="0"/>
            <a:r>
              <a:rPr lang="en-US" dirty="0"/>
              <a:t>LESSON X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667512" y="3124200"/>
            <a:ext cx="950976" cy="228600"/>
          </a:xfrm>
          <a:solidFill>
            <a:srgbClr val="FFE996"/>
          </a:solidFill>
        </p:spPr>
        <p:txBody>
          <a:bodyPr lIns="0" tIns="0" rIns="0" bIns="45720" anchor="ctr" anchorCtr="1">
            <a:noAutofit/>
          </a:bodyPr>
          <a:lstStyle>
            <a:lvl1pPr>
              <a:defRPr sz="1600"/>
            </a:lvl1pPr>
          </a:lstStyle>
          <a:p>
            <a:pPr lvl="0"/>
            <a:r>
              <a:rPr lang="en-US" dirty="0"/>
              <a:t>LESSON X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1752600" y="3048000"/>
            <a:ext cx="4572000" cy="396240"/>
          </a:xfrm>
        </p:spPr>
        <p:txBody>
          <a:bodyPr>
            <a:normAutofit/>
          </a:bodyPr>
          <a:lstStyle>
            <a:lvl1pPr>
              <a:defRPr sz="1600" b="1"/>
            </a:lvl1pPr>
          </a:lstStyle>
          <a:p>
            <a:pPr lvl="0"/>
            <a:r>
              <a:rPr lang="en-US" dirty="0"/>
              <a:t>Lesson Title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667512" y="3581400"/>
            <a:ext cx="950976" cy="228600"/>
          </a:xfrm>
          <a:solidFill>
            <a:srgbClr val="FFE996"/>
          </a:solidFill>
        </p:spPr>
        <p:txBody>
          <a:bodyPr lIns="0" tIns="0" rIns="0" bIns="45720" anchor="ctr" anchorCtr="1">
            <a:noAutofit/>
          </a:bodyPr>
          <a:lstStyle>
            <a:lvl1pPr>
              <a:defRPr sz="1600"/>
            </a:lvl1pPr>
          </a:lstStyle>
          <a:p>
            <a:pPr lvl="0"/>
            <a:r>
              <a:rPr lang="en-US" dirty="0"/>
              <a:t>LESSON X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1752600" y="3505200"/>
            <a:ext cx="4572000" cy="396240"/>
          </a:xfrm>
        </p:spPr>
        <p:txBody>
          <a:bodyPr>
            <a:normAutofit/>
          </a:bodyPr>
          <a:lstStyle>
            <a:lvl1pPr>
              <a:defRPr sz="1600" b="1"/>
            </a:lvl1pPr>
          </a:lstStyle>
          <a:p>
            <a:pPr lvl="0"/>
            <a:r>
              <a:rPr lang="en-US" dirty="0"/>
              <a:t>Lesson Title</a:t>
            </a:r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667512" y="4038600"/>
            <a:ext cx="950976" cy="228600"/>
          </a:xfrm>
          <a:solidFill>
            <a:srgbClr val="FFE996"/>
          </a:solidFill>
        </p:spPr>
        <p:txBody>
          <a:bodyPr lIns="0" tIns="0" rIns="0" bIns="45720" anchor="ctr" anchorCtr="1">
            <a:noAutofit/>
          </a:bodyPr>
          <a:lstStyle>
            <a:lvl1pPr>
              <a:defRPr sz="1600"/>
            </a:lvl1pPr>
          </a:lstStyle>
          <a:p>
            <a:pPr lvl="0"/>
            <a:r>
              <a:rPr lang="en-US" dirty="0"/>
              <a:t>LESSON X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1752600" y="3962400"/>
            <a:ext cx="4572000" cy="396240"/>
          </a:xfrm>
        </p:spPr>
        <p:txBody>
          <a:bodyPr>
            <a:normAutofit/>
          </a:bodyPr>
          <a:lstStyle>
            <a:lvl1pPr>
              <a:defRPr sz="1600" b="1"/>
            </a:lvl1pPr>
          </a:lstStyle>
          <a:p>
            <a:pPr lvl="0"/>
            <a:r>
              <a:rPr lang="en-US" dirty="0"/>
              <a:t>Lesson Title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667512" y="4495800"/>
            <a:ext cx="950976" cy="228600"/>
          </a:xfrm>
          <a:solidFill>
            <a:srgbClr val="FFE996"/>
          </a:solidFill>
        </p:spPr>
        <p:txBody>
          <a:bodyPr lIns="0" tIns="0" rIns="0" bIns="45720" anchor="ctr" anchorCtr="1">
            <a:noAutofit/>
          </a:bodyPr>
          <a:lstStyle>
            <a:lvl1pPr>
              <a:defRPr sz="1600"/>
            </a:lvl1pPr>
          </a:lstStyle>
          <a:p>
            <a:pPr lvl="0"/>
            <a:r>
              <a:rPr lang="en-US" dirty="0"/>
              <a:t>LESSON X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22" hasCustomPrompt="1"/>
          </p:nvPr>
        </p:nvSpPr>
        <p:spPr>
          <a:xfrm>
            <a:off x="1752600" y="4419600"/>
            <a:ext cx="4572000" cy="396240"/>
          </a:xfrm>
        </p:spPr>
        <p:txBody>
          <a:bodyPr>
            <a:normAutofit/>
          </a:bodyPr>
          <a:lstStyle>
            <a:lvl1pPr>
              <a:defRPr sz="1600" b="1"/>
            </a:lvl1pPr>
          </a:lstStyle>
          <a:p>
            <a:pPr lvl="0"/>
            <a:r>
              <a:rPr lang="en-US" dirty="0"/>
              <a:t>Lesson Title</a:t>
            </a:r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23" hasCustomPrompt="1"/>
          </p:nvPr>
        </p:nvSpPr>
        <p:spPr>
          <a:xfrm>
            <a:off x="667512" y="4937760"/>
            <a:ext cx="950976" cy="228600"/>
          </a:xfrm>
          <a:solidFill>
            <a:srgbClr val="FFE996"/>
          </a:solidFill>
        </p:spPr>
        <p:txBody>
          <a:bodyPr lIns="0" tIns="0" rIns="0" bIns="45720" anchor="ctr" anchorCtr="1">
            <a:noAutofit/>
          </a:bodyPr>
          <a:lstStyle>
            <a:lvl1pPr>
              <a:defRPr sz="1600"/>
            </a:lvl1pPr>
          </a:lstStyle>
          <a:p>
            <a:pPr lvl="0"/>
            <a:r>
              <a:rPr lang="en-US" dirty="0"/>
              <a:t>LESSON X</a:t>
            </a: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1752600" y="4861560"/>
            <a:ext cx="4572000" cy="396240"/>
          </a:xfrm>
        </p:spPr>
        <p:txBody>
          <a:bodyPr>
            <a:normAutofit/>
          </a:bodyPr>
          <a:lstStyle>
            <a:lvl1pPr>
              <a:defRPr sz="1600" b="1"/>
            </a:lvl1pPr>
          </a:lstStyle>
          <a:p>
            <a:pPr lvl="0"/>
            <a:r>
              <a:rPr lang="en-US" dirty="0"/>
              <a:t>Lesson Title</a:t>
            </a:r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25" hasCustomPrompt="1"/>
          </p:nvPr>
        </p:nvSpPr>
        <p:spPr>
          <a:xfrm>
            <a:off x="667512" y="5394960"/>
            <a:ext cx="950976" cy="228600"/>
          </a:xfrm>
          <a:solidFill>
            <a:srgbClr val="FFE996"/>
          </a:solidFill>
        </p:spPr>
        <p:txBody>
          <a:bodyPr lIns="0" tIns="0" rIns="0" bIns="45720" anchor="ctr" anchorCtr="1">
            <a:noAutofit/>
          </a:bodyPr>
          <a:lstStyle>
            <a:lvl1pPr>
              <a:defRPr sz="1600"/>
            </a:lvl1pPr>
          </a:lstStyle>
          <a:p>
            <a:pPr lvl="0"/>
            <a:r>
              <a:rPr lang="en-US" dirty="0"/>
              <a:t>LESSON X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26" hasCustomPrompt="1"/>
          </p:nvPr>
        </p:nvSpPr>
        <p:spPr>
          <a:xfrm>
            <a:off x="1752600" y="5318760"/>
            <a:ext cx="4572000" cy="396240"/>
          </a:xfrm>
        </p:spPr>
        <p:txBody>
          <a:bodyPr>
            <a:normAutofit/>
          </a:bodyPr>
          <a:lstStyle>
            <a:lvl1pPr>
              <a:defRPr sz="1600" b="1"/>
            </a:lvl1pPr>
          </a:lstStyle>
          <a:p>
            <a:pPr lvl="0"/>
            <a:r>
              <a:rPr lang="en-US" dirty="0"/>
              <a:t>Lesson Title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304800" y="1676400"/>
            <a:ext cx="243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</a:rPr>
              <a:t>ESSENTIAL QUESTION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28"/>
          </p:nvPr>
        </p:nvSpPr>
        <p:spPr>
          <a:xfrm>
            <a:off x="304800" y="1905000"/>
            <a:ext cx="7543800" cy="457200"/>
          </a:xfrm>
        </p:spPr>
        <p:txBody>
          <a:bodyPr/>
          <a:lstStyle>
            <a:lvl1pPr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298761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esson_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1752" y="914401"/>
            <a:ext cx="2365248" cy="304800"/>
          </a:xfrm>
          <a:prstGeom prst="rect">
            <a:avLst/>
          </a:prstGeom>
        </p:spPr>
        <p:txBody>
          <a:bodyPr/>
          <a:lstStyle>
            <a:lvl1pPr>
              <a:defRPr sz="1400" b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Module 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1000" y="6629400"/>
            <a:ext cx="5562600" cy="228600"/>
          </a:xfrm>
        </p:spPr>
        <p:txBody>
          <a:bodyPr/>
          <a:lstStyle/>
          <a:p>
            <a:r>
              <a:rPr lang="en-I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Copyright © by Houghton Mifflin Harcourt Publishing Company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D5280-DBD0-2343-946D-B32C2D72E92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1463040" y="1261872"/>
            <a:ext cx="4572000" cy="396240"/>
          </a:xfrm>
        </p:spPr>
        <p:txBody>
          <a:bodyPr>
            <a:normAutofit/>
          </a:bodyPr>
          <a:lstStyle>
            <a:lvl1pPr>
              <a:defRPr sz="1600" b="1"/>
            </a:lvl1pPr>
          </a:lstStyle>
          <a:p>
            <a:pPr lvl="0"/>
            <a:r>
              <a:rPr lang="en-US" dirty="0"/>
              <a:t>Lesson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02336" y="1344168"/>
            <a:ext cx="950976" cy="228600"/>
          </a:xfrm>
          <a:solidFill>
            <a:srgbClr val="FFE996"/>
          </a:solidFill>
        </p:spPr>
        <p:txBody>
          <a:bodyPr lIns="0" tIns="0" rIns="0" bIns="45720" anchor="ctr" anchorCtr="1">
            <a:noAutofit/>
          </a:bodyPr>
          <a:lstStyle>
            <a:lvl1pPr>
              <a:defRPr sz="1600"/>
            </a:lvl1pPr>
          </a:lstStyle>
          <a:p>
            <a:pPr lvl="0"/>
            <a:r>
              <a:rPr lang="en-US" dirty="0"/>
              <a:t>LESSON X</a:t>
            </a:r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304800" y="1737360"/>
            <a:ext cx="6934200" cy="3200400"/>
          </a:xfrm>
        </p:spPr>
        <p:txBody>
          <a:bodyPr/>
          <a:lstStyle>
            <a:lvl1pPr>
              <a:defRPr sz="1500"/>
            </a:lvl1pPr>
          </a:lstStyle>
          <a:p>
            <a:pPr lvl="0"/>
            <a:r>
              <a:rPr lang="en-US" dirty="0"/>
              <a:t>Click to edit lesson description</a:t>
            </a:r>
          </a:p>
        </p:txBody>
      </p:sp>
    </p:spTree>
    <p:extLst>
      <p:ext uri="{BB962C8B-B14F-4D97-AF65-F5344CB8AC3E}">
        <p14:creationId xmlns:p14="http://schemas.microsoft.com/office/powerpoint/2010/main" xmlns="" val="890923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esson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1752" y="914401"/>
            <a:ext cx="2365248" cy="304800"/>
          </a:xfrm>
          <a:prstGeom prst="rect">
            <a:avLst/>
          </a:prstGeom>
        </p:spPr>
        <p:txBody>
          <a:bodyPr/>
          <a:lstStyle>
            <a:lvl1pPr>
              <a:defRPr sz="1400" b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Module 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1000" y="6629400"/>
            <a:ext cx="5562600" cy="228600"/>
          </a:xfrm>
        </p:spPr>
        <p:txBody>
          <a:bodyPr/>
          <a:lstStyle/>
          <a:p>
            <a:r>
              <a:rPr lang="en-I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Copyright © by Houghton Mifflin Harcourt Publishing Company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D5280-DBD0-2343-946D-B32C2D72E92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1463040" y="1261872"/>
            <a:ext cx="4572000" cy="396240"/>
          </a:xfrm>
        </p:spPr>
        <p:txBody>
          <a:bodyPr>
            <a:normAutofit/>
          </a:bodyPr>
          <a:lstStyle>
            <a:lvl1pPr>
              <a:defRPr sz="1600" b="1"/>
            </a:lvl1pPr>
          </a:lstStyle>
          <a:p>
            <a:pPr lvl="0"/>
            <a:r>
              <a:rPr lang="en-US" dirty="0"/>
              <a:t>Lesson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02336" y="1344168"/>
            <a:ext cx="950976" cy="228600"/>
          </a:xfrm>
          <a:solidFill>
            <a:srgbClr val="FFE996"/>
          </a:solidFill>
        </p:spPr>
        <p:txBody>
          <a:bodyPr lIns="0" tIns="0" rIns="0" bIns="45720" anchor="ctr" anchorCtr="1">
            <a:noAutofit/>
          </a:bodyPr>
          <a:lstStyle>
            <a:lvl1pPr>
              <a:defRPr sz="1600"/>
            </a:lvl1pPr>
          </a:lstStyle>
          <a:p>
            <a:pPr lvl="0"/>
            <a:r>
              <a:rPr lang="en-US" dirty="0"/>
              <a:t>LESSON X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304800" y="1737360"/>
            <a:ext cx="8458200" cy="4206240"/>
          </a:xfrm>
        </p:spPr>
        <p:txBody>
          <a:bodyPr/>
          <a:lstStyle>
            <a:lvl1pPr>
              <a:spcBef>
                <a:spcPts val="1800"/>
              </a:spcBef>
              <a:spcAft>
                <a:spcPts val="0"/>
              </a:spcAft>
              <a:defRPr sz="1600" b="1">
                <a:solidFill>
                  <a:srgbClr val="0076B7"/>
                </a:solidFill>
              </a:defRPr>
            </a:lvl1pPr>
            <a:lvl2pPr>
              <a:spcBef>
                <a:spcPts val="1800"/>
              </a:spcBef>
              <a:spcAft>
                <a:spcPts val="0"/>
              </a:spcAft>
              <a:defRPr sz="1500" b="1"/>
            </a:lvl2pPr>
            <a:lvl3pPr marL="960120" indent="-137160">
              <a:defRPr sz="1400" baseline="0"/>
            </a:lvl3pPr>
            <a:lvl4pPr marL="1152144" indent="-192024">
              <a:buFont typeface="Lucida Grande"/>
              <a:buChar char="-"/>
              <a:defRPr sz="1400"/>
            </a:lvl4pPr>
          </a:lstStyle>
          <a:p>
            <a:pPr lvl="0"/>
            <a:r>
              <a:rPr lang="en-US" dirty="0"/>
              <a:t>Lesson Segment Title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395003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esson_Content_co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1752" y="914401"/>
            <a:ext cx="3203448" cy="304799"/>
          </a:xfrm>
          <a:prstGeom prst="rect">
            <a:avLst/>
          </a:prstGeom>
        </p:spPr>
        <p:txBody>
          <a:bodyPr/>
          <a:lstStyle>
            <a:lvl1pPr>
              <a:defRPr sz="1400" b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Module X Lesson 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1000" y="6629400"/>
            <a:ext cx="5562600" cy="228600"/>
          </a:xfrm>
        </p:spPr>
        <p:txBody>
          <a:bodyPr/>
          <a:lstStyle/>
          <a:p>
            <a:r>
              <a:rPr lang="en-I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Copyright © by Houghton Mifflin Harcourt Publishing Company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D5280-DBD0-2343-946D-B32C2D72E92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304800" y="1298448"/>
            <a:ext cx="8458200" cy="4206240"/>
          </a:xfrm>
        </p:spPr>
        <p:txBody>
          <a:bodyPr/>
          <a:lstStyle>
            <a:lvl1pPr>
              <a:spcBef>
                <a:spcPts val="1800"/>
              </a:spcBef>
              <a:spcAft>
                <a:spcPts val="0"/>
              </a:spcAft>
              <a:defRPr sz="1600" b="1">
                <a:solidFill>
                  <a:srgbClr val="0076B7"/>
                </a:solidFill>
              </a:defRPr>
            </a:lvl1pPr>
            <a:lvl2pPr marL="365760">
              <a:spcBef>
                <a:spcPts val="1800"/>
              </a:spcBef>
              <a:defRPr sz="1500" b="1"/>
            </a:lvl2pPr>
            <a:lvl3pPr marL="960120" indent="-137160">
              <a:defRPr sz="1400" baseline="0"/>
            </a:lvl3pPr>
            <a:lvl4pPr marL="1152144" indent="-192024">
              <a:buFont typeface="Lucida Grande"/>
              <a:buChar char="-"/>
              <a:defRPr sz="1400"/>
            </a:lvl4pPr>
          </a:lstStyle>
          <a:p>
            <a:pPr lvl="0"/>
            <a:r>
              <a:rPr lang="en-US" dirty="0"/>
              <a:t>Lesson Segment Title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874314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S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81000" y="6629400"/>
            <a:ext cx="5562600" cy="228600"/>
          </a:xfrm>
        </p:spPr>
        <p:txBody>
          <a:bodyPr/>
          <a:lstStyle/>
          <a:p>
            <a:r>
              <a:rPr lang="en-I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Copyright © by Houghton Mifflin Harcourt Publishing Company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731A146-59F7-204C-A7D6-E01EC24D1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95356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56700" cy="609600"/>
          </a:xfrm>
          <a:prstGeom prst="rect">
            <a:avLst/>
          </a:prstGeom>
          <a:solidFill>
            <a:schemeClr val="accent3"/>
          </a:solidFill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253422" y="161925"/>
            <a:ext cx="7137977" cy="38100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77500" lnSpcReduction="2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0" dirty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American History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0" y="685801"/>
            <a:ext cx="9144000" cy="6172199"/>
            <a:chOff x="-5772" y="685799"/>
            <a:chExt cx="9144000" cy="6172199"/>
          </a:xfrm>
        </p:grpSpPr>
        <p:sp>
          <p:nvSpPr>
            <p:cNvPr id="10" name="Rectangle 9"/>
            <p:cNvSpPr/>
            <p:nvPr userDrawn="1"/>
          </p:nvSpPr>
          <p:spPr>
            <a:xfrm>
              <a:off x="440516" y="685799"/>
              <a:ext cx="8241260" cy="2588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2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-5772" y="6629398"/>
              <a:ext cx="9144000" cy="2286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2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3" name="5-Point Star 12"/>
          <p:cNvSpPr/>
          <p:nvPr/>
        </p:nvSpPr>
        <p:spPr>
          <a:xfrm rot="20565879">
            <a:off x="4411657" y="6192204"/>
            <a:ext cx="320686" cy="320686"/>
          </a:xfrm>
          <a:prstGeom prst="star5">
            <a:avLst/>
          </a:prstGeom>
          <a:solidFill>
            <a:srgbClr val="FEDE6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4724400" y="6400799"/>
            <a:ext cx="1600200" cy="0"/>
          </a:xfrm>
          <a:prstGeom prst="line">
            <a:avLst/>
          </a:prstGeom>
          <a:ln w="19050" cmpd="sng">
            <a:gradFill flip="none" rotWithShape="1">
              <a:gsLst>
                <a:gs pos="65000">
                  <a:srgbClr val="0076B7"/>
                </a:gs>
                <a:gs pos="3000">
                  <a:prstClr val="white"/>
                </a:gs>
              </a:gsLst>
              <a:lin ang="0" scaled="1"/>
              <a:tileRect/>
            </a:gra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743200" y="6400799"/>
            <a:ext cx="1600200" cy="0"/>
          </a:xfrm>
          <a:prstGeom prst="line">
            <a:avLst/>
          </a:prstGeom>
          <a:ln w="19050" cmpd="sng">
            <a:gradFill flip="none" rotWithShape="1">
              <a:gsLst>
                <a:gs pos="65000">
                  <a:srgbClr val="0076B7"/>
                </a:gs>
                <a:gs pos="3000">
                  <a:prstClr val="white"/>
                </a:gs>
              </a:gsLst>
              <a:lin ang="10800000" scaled="0"/>
              <a:tileRect/>
            </a:gra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1000" y="6629400"/>
            <a:ext cx="5562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I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Copyright © by Houghton Mifflin Harcourt Publishing Company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05200" y="6248400"/>
            <a:ext cx="213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31A146-59F7-204C-A7D6-E01EC24D1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1072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6" r:id="rId2"/>
    <p:sldLayoutId id="2147483677" r:id="rId3"/>
    <p:sldLayoutId id="2147483678" r:id="rId4"/>
    <p:sldLayoutId id="2147483679" r:id="rId5"/>
    <p:sldLayoutId id="2147483669" r:id="rId6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457200" rtl="0" eaLnBrk="1" latinLnBrk="0" hangingPunct="1">
        <a:spcBef>
          <a:spcPct val="20000"/>
        </a:spcBef>
        <a:buFont typeface="Arial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U.S. Imperialism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>
                <a:solidFill>
                  <a:schemeClr val="tx1">
                    <a:lumMod val="50000"/>
                    <a:lumOff val="50000"/>
                  </a:schemeClr>
                </a:solidFill>
              </a:rPr>
              <a:t>Copyright © by Houghton Mifflin Harcourt Publishing Company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D5280-DBD0-2343-946D-B32C2D72E926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1"/>
            <a:r>
              <a:rPr lang="en-US" sz="1500" dirty="0">
                <a:cs typeface="Verdana" charset="0"/>
              </a:rPr>
              <a:t>Global competition prompts the United States to expand its influence and territory, engage in conflicts around the globe, and build the Panama Canal.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87A4D8E-C9B6-43A4-AFD6-B04938C2F7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88087" y="2438400"/>
            <a:ext cx="3567826" cy="349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15816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>
                <a:solidFill>
                  <a:schemeClr val="tx1">
                    <a:lumMod val="50000"/>
                    <a:lumOff val="50000"/>
                  </a:schemeClr>
                </a:solidFill>
              </a:rPr>
              <a:t>Copyright © by Houghton Mifflin Harcourt Publishing Company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D5280-DBD0-2343-946D-B32C2D72E926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676400" y="2505222"/>
            <a:ext cx="4572000" cy="396240"/>
          </a:xfrm>
        </p:spPr>
        <p:txBody>
          <a:bodyPr/>
          <a:lstStyle/>
          <a:p>
            <a:r>
              <a:rPr lang="en-US" dirty="0"/>
              <a:t>The Spanish-American War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563742" y="2514600"/>
            <a:ext cx="950976" cy="228600"/>
          </a:xfrm>
        </p:spPr>
        <p:txBody>
          <a:bodyPr/>
          <a:lstStyle/>
          <a:p>
            <a:r>
              <a:rPr lang="en-US" dirty="0"/>
              <a:t>LESSON 2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152400" y="2743200"/>
            <a:ext cx="8458200" cy="4358640"/>
          </a:xfrm>
        </p:spPr>
        <p:txBody>
          <a:bodyPr>
            <a:normAutofit/>
          </a:bodyPr>
          <a:lstStyle/>
          <a:p>
            <a:r>
              <a:rPr lang="en-US" dirty="0"/>
              <a:t>Cubans Rebel Against Spain</a:t>
            </a:r>
          </a:p>
          <a:p>
            <a:pPr marL="1245870" lvl="2" indent="-285750">
              <a:buClr>
                <a:schemeClr val="tx1"/>
              </a:buClr>
            </a:pPr>
            <a:r>
              <a:rPr lang="en-US" dirty="0">
                <a:solidFill>
                  <a:srgbClr val="000000"/>
                </a:solidFill>
              </a:rPr>
              <a:t>By the late-1800s, Spain power as a colonial nation had declined</a:t>
            </a:r>
          </a:p>
          <a:p>
            <a:pPr lvl="1"/>
            <a:r>
              <a:rPr lang="en-US" dirty="0"/>
              <a:t>American Interest in Cuba</a:t>
            </a:r>
          </a:p>
          <a:p>
            <a:pPr marL="1245870" lvl="2" indent="-285750"/>
            <a:r>
              <a:rPr lang="en-US" dirty="0">
                <a:cs typeface="Verdana" charset="0"/>
              </a:rPr>
              <a:t>U.S. long interested in Cuba; wants to buy Cuba from Spain</a:t>
            </a:r>
          </a:p>
          <a:p>
            <a:pPr marL="1245870" lvl="2" indent="-285750"/>
            <a:r>
              <a:rPr lang="en-US" dirty="0">
                <a:cs typeface="Verdana" charset="0"/>
              </a:rPr>
              <a:t>During 1868–1878 war for independence, American sympathies with Cuba</a:t>
            </a:r>
          </a:p>
          <a:p>
            <a:pPr marL="1245870" lvl="2" indent="-285750"/>
            <a:r>
              <a:rPr lang="en-US" dirty="0">
                <a:cs typeface="Verdana" charset="0"/>
              </a:rPr>
              <a:t>1886 abolition of slavery leads to U.S. investment in sugar cane</a:t>
            </a:r>
          </a:p>
          <a:p>
            <a:pPr marL="742950" lvl="1" indent="-285750"/>
            <a:r>
              <a:rPr lang="en-US" dirty="0">
                <a:solidFill>
                  <a:srgbClr val="0D0D0D"/>
                </a:solidFill>
                <a:cs typeface="Verdana" charset="0"/>
              </a:rPr>
              <a:t>The Second War for Independence</a:t>
            </a:r>
          </a:p>
          <a:p>
            <a:pPr marL="1245870" lvl="2" indent="-285750">
              <a:buClr>
                <a:schemeClr val="tx1"/>
              </a:buClr>
            </a:pPr>
            <a:r>
              <a:rPr lang="en-US" b="1" dirty="0">
                <a:solidFill>
                  <a:srgbClr val="FF6600"/>
                </a:solidFill>
                <a:cs typeface="Verdana" charset="0"/>
              </a:rPr>
              <a:t>José </a:t>
            </a:r>
            <a:r>
              <a:rPr lang="en-US" b="1" dirty="0" err="1">
                <a:solidFill>
                  <a:srgbClr val="FF6600"/>
                </a:solidFill>
                <a:cs typeface="Verdana" charset="0"/>
              </a:rPr>
              <a:t>Martí</a:t>
            </a:r>
            <a:r>
              <a:rPr lang="en-US" dirty="0">
                <a:solidFill>
                  <a:srgbClr val="000000"/>
                </a:solidFill>
                <a:cs typeface="Verdana" charset="0"/>
              </a:rPr>
              <a:t>—poet, journalist—launches second revolution in 1895</a:t>
            </a:r>
          </a:p>
          <a:p>
            <a:pPr marL="1245870" lvl="2" indent="-285750"/>
            <a:r>
              <a:rPr lang="en-US" dirty="0">
                <a:solidFill>
                  <a:srgbClr val="000000"/>
                </a:solidFill>
                <a:cs typeface="Verdana" charset="0"/>
              </a:rPr>
              <a:t>Guerrilla campaign destroys American-owned sugar mills, plantations</a:t>
            </a:r>
          </a:p>
          <a:p>
            <a:pPr marL="1245870" lvl="2" indent="-285750"/>
            <a:r>
              <a:rPr lang="en-US" dirty="0">
                <a:solidFill>
                  <a:srgbClr val="000000"/>
                </a:solidFill>
                <a:cs typeface="Verdana" charset="0"/>
              </a:rPr>
              <a:t>U.S. public opinion split:</a:t>
            </a:r>
          </a:p>
          <a:p>
            <a:pPr marL="2343150" lvl="4" indent="-285750">
              <a:buFont typeface="Arial"/>
              <a:buChar char="–"/>
            </a:pPr>
            <a:r>
              <a:rPr lang="en-US" sz="1400" dirty="0">
                <a:solidFill>
                  <a:srgbClr val="000000"/>
                </a:solidFill>
                <a:cs typeface="Verdana" charset="0"/>
              </a:rPr>
              <a:t>business wants to support Spain</a:t>
            </a:r>
          </a:p>
          <a:p>
            <a:pPr marL="2343150" lvl="4" indent="-285750">
              <a:buFont typeface="Arial"/>
              <a:buChar char="–"/>
            </a:pPr>
            <a:r>
              <a:rPr lang="en-US" sz="1400" dirty="0">
                <a:solidFill>
                  <a:srgbClr val="000000"/>
                </a:solidFill>
                <a:cs typeface="Verdana" charset="0"/>
              </a:rPr>
              <a:t>others favor Cuban cause</a:t>
            </a:r>
          </a:p>
          <a:p>
            <a:pPr lvl="2" indent="0">
              <a:buNone/>
            </a:pPr>
            <a:r>
              <a:rPr lang="en-US" dirty="0">
                <a:solidFill>
                  <a:srgbClr val="0D0D0D"/>
                </a:solidFill>
                <a:cs typeface="Verdana" charset="0"/>
              </a:rPr>
              <a:t>                    </a:t>
            </a:r>
            <a:endParaRPr lang="en-US" dirty="0">
              <a:solidFill>
                <a:srgbClr val="000000"/>
              </a:solidFill>
              <a:cs typeface="Verdana" charset="0"/>
            </a:endParaRPr>
          </a:p>
          <a:p>
            <a:pPr marL="1245870" lvl="2" indent="-285750"/>
            <a:endParaRPr lang="en-US" dirty="0">
              <a:solidFill>
                <a:prstClr val="black"/>
              </a:solidFill>
              <a:ea typeface="Verdana" pitchFamily="34" charset="0"/>
              <a:cs typeface="Verdana" pitchFamily="34" charset="0"/>
            </a:endParaRPr>
          </a:p>
          <a:p>
            <a:pPr lvl="1">
              <a:spcBef>
                <a:spcPct val="20000"/>
              </a:spcBef>
              <a:buFont typeface="Arial" charset="0"/>
              <a:buChar char="•"/>
            </a:pPr>
            <a:endParaRPr lang="en-US" sz="1400" dirty="0">
              <a:solidFill>
                <a:srgbClr val="000000"/>
              </a:solidFill>
              <a:cs typeface="Verdana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145CA22-7162-4890-B515-B0C02530C0C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71765" y="838200"/>
            <a:ext cx="2218389" cy="29817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3948227-2AC8-4DAB-8920-4414AC4F835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0036" y="540633"/>
            <a:ext cx="2362200" cy="17301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2B3FF31-D960-4A0D-B128-2745DF3C2B8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24200" y="428584"/>
            <a:ext cx="2895600" cy="2035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1439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>
                <a:solidFill>
                  <a:schemeClr val="tx1">
                    <a:lumMod val="50000"/>
                    <a:lumOff val="50000"/>
                  </a:schemeClr>
                </a:solidFill>
              </a:rPr>
              <a:t>Copyright © by Houghton Mifflin Harcourt Publishing Company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D5280-DBD0-2343-946D-B32C2D72E926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The Spanish-American War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LESSON 2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228600" y="2590800"/>
            <a:ext cx="8458200" cy="4358640"/>
          </a:xfrm>
        </p:spPr>
        <p:txBody>
          <a:bodyPr>
            <a:normAutofit/>
          </a:bodyPr>
          <a:lstStyle/>
          <a:p>
            <a:r>
              <a:rPr lang="en-US" dirty="0"/>
              <a:t>War Fever Escalates</a:t>
            </a:r>
          </a:p>
          <a:p>
            <a:pPr marL="1245870" lvl="2" indent="-285750">
              <a:buClr>
                <a:schemeClr val="tx1"/>
              </a:buClr>
            </a:pPr>
            <a:r>
              <a:rPr lang="en-US" dirty="0">
                <a:solidFill>
                  <a:srgbClr val="000000"/>
                </a:solidFill>
              </a:rPr>
              <a:t>1896, General </a:t>
            </a:r>
            <a:r>
              <a:rPr lang="en-US" b="1" dirty="0" err="1">
                <a:solidFill>
                  <a:srgbClr val="FF6600"/>
                </a:solidFill>
              </a:rPr>
              <a:t>Valeriano</a:t>
            </a:r>
            <a:r>
              <a:rPr lang="en-US" b="1" dirty="0">
                <a:solidFill>
                  <a:srgbClr val="FF6600"/>
                </a:solidFill>
              </a:rPr>
              <a:t> </a:t>
            </a:r>
            <a:r>
              <a:rPr lang="en-US" b="1" dirty="0" err="1">
                <a:solidFill>
                  <a:srgbClr val="FF6600"/>
                </a:solidFill>
              </a:rPr>
              <a:t>Weyler</a:t>
            </a:r>
            <a:r>
              <a:rPr lang="en-US" b="1" dirty="0">
                <a:solidFill>
                  <a:srgbClr val="FF66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sent to Cuba to restore order</a:t>
            </a:r>
          </a:p>
          <a:p>
            <a:pPr marL="1245870" lvl="2" indent="-285750">
              <a:buClr>
                <a:schemeClr val="tx1"/>
              </a:buClr>
            </a:pPr>
            <a:r>
              <a:rPr lang="en-US" dirty="0">
                <a:solidFill>
                  <a:srgbClr val="000000"/>
                </a:solidFill>
              </a:rPr>
              <a:t>Puts about 300,000 Cubans in concentration camps</a:t>
            </a:r>
          </a:p>
          <a:p>
            <a:pPr lvl="1"/>
            <a:r>
              <a:rPr lang="en-US" dirty="0"/>
              <a:t>Headline Wars</a:t>
            </a:r>
          </a:p>
          <a:p>
            <a:pPr marL="1245870" lvl="2" indent="-285750"/>
            <a:r>
              <a:rPr lang="en-US" dirty="0">
                <a:cs typeface="Verdana" charset="0"/>
              </a:rPr>
              <a:t>Newspapers exploit </a:t>
            </a:r>
            <a:r>
              <a:rPr lang="en-US" dirty="0" err="1">
                <a:cs typeface="Verdana" charset="0"/>
              </a:rPr>
              <a:t>Weyler’s</a:t>
            </a:r>
            <a:r>
              <a:rPr lang="en-US" dirty="0">
                <a:cs typeface="Verdana" charset="0"/>
              </a:rPr>
              <a:t> actions in circulation war; Hearst vs. Pulitzer</a:t>
            </a:r>
          </a:p>
          <a:p>
            <a:pPr marL="1245870" lvl="2" indent="-285750">
              <a:buClr>
                <a:schemeClr val="tx1"/>
              </a:buClr>
            </a:pPr>
            <a:r>
              <a:rPr lang="en-US" b="1" dirty="0">
                <a:solidFill>
                  <a:srgbClr val="FF6600"/>
                </a:solidFill>
                <a:cs typeface="Verdana" charset="0"/>
              </a:rPr>
              <a:t>Yellow journalism</a:t>
            </a:r>
            <a:r>
              <a:rPr lang="en-US" dirty="0">
                <a:cs typeface="Verdana" charset="0"/>
              </a:rPr>
              <a:t>—sensational writing used to lure, enrage readers</a:t>
            </a:r>
          </a:p>
          <a:p>
            <a:pPr lvl="1"/>
            <a:r>
              <a:rPr lang="en-US" dirty="0"/>
              <a:t>The De </a:t>
            </a:r>
            <a:r>
              <a:rPr lang="en-US" dirty="0" err="1"/>
              <a:t>Lôme</a:t>
            </a:r>
            <a:r>
              <a:rPr lang="en-US" dirty="0"/>
              <a:t> Letter</a:t>
            </a:r>
          </a:p>
          <a:p>
            <a:pPr marL="1245870" lvl="2" indent="-285750"/>
            <a:r>
              <a:rPr lang="en-US" dirty="0">
                <a:cs typeface="Verdana" charset="0"/>
              </a:rPr>
              <a:t>Headlines increase American sympathy for independent Cuba</a:t>
            </a:r>
          </a:p>
          <a:p>
            <a:pPr marL="1245870" lvl="2" indent="-285750"/>
            <a:r>
              <a:rPr lang="en-US" dirty="0">
                <a:cs typeface="Verdana" charset="0"/>
              </a:rPr>
              <a:t>McKinley wants to avoid war, tries diplomacy to resolve crisis</a:t>
            </a:r>
          </a:p>
          <a:p>
            <a:pPr marL="1245870" lvl="2" indent="-285750"/>
            <a:r>
              <a:rPr lang="en-US" dirty="0">
                <a:cs typeface="Verdana" charset="0"/>
              </a:rPr>
              <a:t>Private letter by Spanish minister Enrique </a:t>
            </a:r>
            <a:r>
              <a:rPr lang="en-US" dirty="0" err="1">
                <a:cs typeface="Verdana" charset="0"/>
              </a:rPr>
              <a:t>Dupuy</a:t>
            </a:r>
            <a:r>
              <a:rPr lang="en-US" dirty="0">
                <a:cs typeface="Verdana" charset="0"/>
              </a:rPr>
              <a:t> de </a:t>
            </a:r>
            <a:r>
              <a:rPr lang="en-US" dirty="0" err="1">
                <a:cs typeface="Verdana" charset="0"/>
              </a:rPr>
              <a:t>Lôme</a:t>
            </a:r>
            <a:r>
              <a:rPr lang="en-US" dirty="0">
                <a:cs typeface="Verdana" charset="0"/>
              </a:rPr>
              <a:t> published</a:t>
            </a:r>
          </a:p>
          <a:p>
            <a:pPr marL="2343150" lvl="4" indent="-285750">
              <a:buFont typeface="Arial"/>
              <a:buChar char="–"/>
            </a:pPr>
            <a:r>
              <a:rPr lang="en-US" sz="1400" dirty="0">
                <a:cs typeface="Verdana" charset="0"/>
              </a:rPr>
              <a:t>calls McKinley weak, swayed by public</a:t>
            </a:r>
          </a:p>
          <a:p>
            <a:pPr marL="1245870" lvl="2" indent="-285750"/>
            <a:r>
              <a:rPr lang="en-US" dirty="0">
                <a:cs typeface="Verdana" charset="0"/>
              </a:rPr>
              <a:t>Spain apologizes, de </a:t>
            </a:r>
            <a:r>
              <a:rPr lang="en-US" dirty="0" err="1">
                <a:cs typeface="Verdana" charset="0"/>
              </a:rPr>
              <a:t>Lôme</a:t>
            </a:r>
            <a:r>
              <a:rPr lang="en-US" dirty="0">
                <a:cs typeface="Verdana" charset="0"/>
              </a:rPr>
              <a:t> resigns; American public angry</a:t>
            </a:r>
          </a:p>
          <a:p>
            <a:pPr lvl="2" indent="0">
              <a:buNone/>
            </a:pPr>
            <a:r>
              <a:rPr lang="en-US" dirty="0">
                <a:solidFill>
                  <a:srgbClr val="0D0D0D"/>
                </a:solidFill>
                <a:cs typeface="Verdana" charset="0"/>
              </a:rPr>
              <a:t>                    </a:t>
            </a:r>
            <a:endParaRPr lang="en-US" dirty="0">
              <a:solidFill>
                <a:srgbClr val="000000"/>
              </a:solidFill>
              <a:cs typeface="Verdana" charset="0"/>
            </a:endParaRPr>
          </a:p>
          <a:p>
            <a:pPr marL="1245870" lvl="2" indent="-285750"/>
            <a:endParaRPr lang="en-US" dirty="0">
              <a:solidFill>
                <a:prstClr val="black"/>
              </a:solidFill>
              <a:ea typeface="Verdana" pitchFamily="34" charset="0"/>
              <a:cs typeface="Verdana" pitchFamily="34" charset="0"/>
            </a:endParaRPr>
          </a:p>
          <a:p>
            <a:pPr lvl="1">
              <a:spcBef>
                <a:spcPct val="20000"/>
              </a:spcBef>
              <a:buFont typeface="Arial" charset="0"/>
              <a:buChar char="•"/>
            </a:pPr>
            <a:endParaRPr lang="en-US" sz="1400" dirty="0">
              <a:solidFill>
                <a:srgbClr val="000000"/>
              </a:solidFill>
              <a:cs typeface="Verdana" charset="0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7543800" y="6188881"/>
            <a:ext cx="1143000" cy="3643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itchFamily="34" charset="0"/>
              <a:buNone/>
            </a:pPr>
            <a:r>
              <a:rPr lang="en-US" sz="1400" i="1" dirty="0">
                <a:solidFill>
                  <a:srgbClr val="0076B7"/>
                </a:solidFill>
                <a:ea typeface="Verdana" pitchFamily="34" charset="0"/>
                <a:cs typeface="Verdana" pitchFamily="34" charset="0"/>
              </a:rPr>
              <a:t>Continued…</a:t>
            </a:r>
            <a:endParaRPr lang="en-IN" sz="1400" i="1" dirty="0">
              <a:solidFill>
                <a:srgbClr val="0076B7"/>
              </a:solidFill>
              <a:ea typeface="Verdana" pitchFamily="34" charset="0"/>
              <a:cs typeface="Verdana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7B3515F-8753-4C0E-B8AA-27D6BAC5468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86625" y="4191695"/>
            <a:ext cx="1657350" cy="20089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96D843F-C8EE-463E-95AC-D005B05B811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73116" y="811685"/>
            <a:ext cx="2642284" cy="30274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5A25063-9D2A-4A0C-A058-3DFC04CCFA8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99445" y="126023"/>
            <a:ext cx="2133600" cy="273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27788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Lesson 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>
                <a:solidFill>
                  <a:schemeClr val="tx1">
                    <a:lumMod val="50000"/>
                    <a:lumOff val="50000"/>
                  </a:schemeClr>
                </a:solidFill>
              </a:rPr>
              <a:t>Copyright © by Houghton Mifflin Harcourt Publishing Company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D5280-DBD0-2343-946D-B32C2D72E926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04800" y="1298448"/>
            <a:ext cx="8458200" cy="464515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War Fever Escalates </a:t>
            </a:r>
            <a:r>
              <a:rPr lang="en-US" sz="1200" i="1" dirty="0">
                <a:solidFill>
                  <a:srgbClr val="2284A9"/>
                </a:solidFill>
                <a:ea typeface="Verdana" pitchFamily="34" charset="0"/>
                <a:cs typeface="Verdana" pitchFamily="34" charset="0"/>
              </a:rPr>
              <a:t>(continued)</a:t>
            </a:r>
          </a:p>
          <a:p>
            <a:pPr lvl="1"/>
            <a:r>
              <a:rPr lang="en-US" dirty="0"/>
              <a:t>The USS </a:t>
            </a:r>
            <a:r>
              <a:rPr lang="en-US" i="1" dirty="0"/>
              <a:t>Maine</a:t>
            </a:r>
            <a:r>
              <a:rPr lang="en-US" dirty="0"/>
              <a:t> Explodes</a:t>
            </a:r>
          </a:p>
          <a:p>
            <a:pPr marL="1245870" lvl="2" indent="-285750">
              <a:lnSpc>
                <a:spcPct val="90000"/>
              </a:lnSpc>
              <a:buClr>
                <a:srgbClr val="000000"/>
              </a:buClr>
            </a:pPr>
            <a:r>
              <a:rPr lang="en-US" b="1" dirty="0">
                <a:solidFill>
                  <a:srgbClr val="FF6600"/>
                </a:solidFill>
                <a:cs typeface="Verdana" charset="0"/>
              </a:rPr>
              <a:t>U.S.S. </a:t>
            </a:r>
            <a:r>
              <a:rPr lang="en-US" b="1" i="1" dirty="0">
                <a:solidFill>
                  <a:srgbClr val="FF6600"/>
                </a:solidFill>
                <a:cs typeface="Verdana" charset="0"/>
              </a:rPr>
              <a:t>Maine</a:t>
            </a:r>
            <a:r>
              <a:rPr lang="en-US" b="1" dirty="0">
                <a:solidFill>
                  <a:srgbClr val="FF6600"/>
                </a:solidFill>
                <a:cs typeface="Verdana" charset="0"/>
              </a:rPr>
              <a:t> </a:t>
            </a:r>
            <a:r>
              <a:rPr lang="en-US" dirty="0">
                <a:cs typeface="Verdana" charset="0"/>
              </a:rPr>
              <a:t>sent to pick up U.S. citizens, protect U.S. property</a:t>
            </a:r>
          </a:p>
          <a:p>
            <a:pPr marL="1245870" lvl="2" indent="-285750">
              <a:lnSpc>
                <a:spcPct val="90000"/>
              </a:lnSpc>
              <a:buClr>
                <a:srgbClr val="000000"/>
              </a:buClr>
            </a:pPr>
            <a:r>
              <a:rPr lang="en-US" dirty="0">
                <a:cs typeface="Verdana" charset="0"/>
              </a:rPr>
              <a:t>Ship blows up in Havana harbor; newspapers blame Spain</a:t>
            </a:r>
          </a:p>
          <a:p>
            <a:pPr lvl="2" indent="0">
              <a:lnSpc>
                <a:spcPct val="90000"/>
              </a:lnSpc>
              <a:buClr>
                <a:srgbClr val="000000"/>
              </a:buClr>
              <a:buNone/>
            </a:pPr>
            <a:endParaRPr lang="en-US" dirty="0">
              <a:cs typeface="Verdana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8E85EDE-E41A-4A6B-9F62-F1B426AAEDB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0" y="2615684"/>
            <a:ext cx="4572000" cy="328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314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>
                <a:solidFill>
                  <a:schemeClr val="tx1">
                    <a:lumMod val="50000"/>
                    <a:lumOff val="50000"/>
                  </a:schemeClr>
                </a:solidFill>
              </a:rPr>
              <a:t>Copyright © by Houghton Mifflin Harcourt Publishing Company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D5280-DBD0-2343-946D-B32C2D72E926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066800" y="598932"/>
            <a:ext cx="4572000" cy="396240"/>
          </a:xfrm>
        </p:spPr>
        <p:txBody>
          <a:bodyPr/>
          <a:lstStyle/>
          <a:p>
            <a:r>
              <a:rPr lang="en-US" dirty="0"/>
              <a:t>The Spanish-American War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115824" y="616517"/>
            <a:ext cx="950976" cy="228600"/>
          </a:xfrm>
        </p:spPr>
        <p:txBody>
          <a:bodyPr/>
          <a:lstStyle/>
          <a:p>
            <a:r>
              <a:rPr lang="en-US" dirty="0"/>
              <a:t>LESSON 2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23446" y="2667000"/>
            <a:ext cx="8458200" cy="4358640"/>
          </a:xfrm>
        </p:spPr>
        <p:txBody>
          <a:bodyPr>
            <a:normAutofit/>
          </a:bodyPr>
          <a:lstStyle/>
          <a:p>
            <a:r>
              <a:rPr lang="en-US" dirty="0"/>
              <a:t>War with Spain Erupts</a:t>
            </a:r>
          </a:p>
          <a:p>
            <a:pPr marL="1245870" lvl="2" indent="-285750">
              <a:buClr>
                <a:schemeClr val="tx1"/>
              </a:buClr>
            </a:pPr>
            <a:r>
              <a:rPr lang="en-US" dirty="0">
                <a:solidFill>
                  <a:srgbClr val="000000"/>
                </a:solidFill>
              </a:rPr>
              <a:t>Spain agrees to most U.S. demands, public opinion still favors war</a:t>
            </a:r>
          </a:p>
          <a:p>
            <a:pPr marL="1245870" lvl="2" indent="-285750">
              <a:buClr>
                <a:schemeClr val="tx1"/>
              </a:buClr>
            </a:pPr>
            <a:r>
              <a:rPr lang="en-US" dirty="0">
                <a:solidFill>
                  <a:srgbClr val="000000"/>
                </a:solidFill>
              </a:rPr>
              <a:t>U.S. declares war April 1898</a:t>
            </a:r>
          </a:p>
          <a:p>
            <a:pPr lvl="1"/>
            <a:r>
              <a:rPr lang="en-US" dirty="0"/>
              <a:t>The War in the Philippines</a:t>
            </a:r>
          </a:p>
          <a:p>
            <a:pPr marL="1245870" lvl="2" indent="-285750"/>
            <a:r>
              <a:rPr lang="en-US" dirty="0">
                <a:cs typeface="Verdana" charset="0"/>
              </a:rPr>
              <a:t>First battle with Spain occurs in Spanish colony of the Philippines</a:t>
            </a:r>
          </a:p>
          <a:p>
            <a:pPr marL="1245870" lvl="2" indent="-285750"/>
            <a:r>
              <a:rPr lang="en-US" dirty="0">
                <a:cs typeface="Verdana" charset="0"/>
              </a:rPr>
              <a:t>Commodore </a:t>
            </a:r>
            <a:r>
              <a:rPr lang="en-US" b="1" dirty="0">
                <a:solidFill>
                  <a:srgbClr val="FF6600"/>
                </a:solidFill>
                <a:cs typeface="Verdana" charset="0"/>
              </a:rPr>
              <a:t>George Dewey </a:t>
            </a:r>
            <a:r>
              <a:rPr lang="en-US" dirty="0">
                <a:cs typeface="Verdana" charset="0"/>
              </a:rPr>
              <a:t>destroys Spanish fleet in Manila harbor</a:t>
            </a:r>
          </a:p>
          <a:p>
            <a:pPr marL="1245870" lvl="2" indent="-285750"/>
            <a:r>
              <a:rPr lang="en-US" dirty="0">
                <a:cs typeface="Verdana" charset="0"/>
              </a:rPr>
              <a:t>Filipino rebels, led by Emilio Aguinaldo, support the U.S.</a:t>
            </a:r>
          </a:p>
          <a:p>
            <a:pPr marL="1245870" lvl="2" indent="-285750"/>
            <a:r>
              <a:rPr lang="en-US" dirty="0">
                <a:cs typeface="Verdana" charset="0"/>
              </a:rPr>
              <a:t>August 1898, Spanish troops in Manila surrender to U.S</a:t>
            </a:r>
            <a:r>
              <a:rPr lang="en-US" dirty="0">
                <a:solidFill>
                  <a:srgbClr val="0D0D0D"/>
                </a:solidFill>
                <a:cs typeface="Verdana" charset="0"/>
              </a:rPr>
              <a:t>                    </a:t>
            </a:r>
            <a:endParaRPr lang="en-US" dirty="0">
              <a:solidFill>
                <a:srgbClr val="000000"/>
              </a:solidFill>
              <a:cs typeface="Verdana" charset="0"/>
            </a:endParaRPr>
          </a:p>
          <a:p>
            <a:pPr lvl="1"/>
            <a:r>
              <a:rPr lang="en-US" dirty="0"/>
              <a:t>The War in the Caribbean</a:t>
            </a:r>
          </a:p>
          <a:p>
            <a:pPr marL="1245870" lvl="2" indent="-285750"/>
            <a:r>
              <a:rPr lang="en-US" dirty="0">
                <a:cs typeface="Verdana" charset="0"/>
              </a:rPr>
              <a:t>U.S. blockades Cuba; Spanish fleet in Santiago de Cuba harbor</a:t>
            </a:r>
          </a:p>
          <a:p>
            <a:pPr marL="1245870" lvl="2" indent="-285750"/>
            <a:r>
              <a:rPr lang="en-US" dirty="0">
                <a:cs typeface="Verdana" charset="0"/>
              </a:rPr>
              <a:t>Unlike navy, U.S. army has small professional force, many volunteers</a:t>
            </a:r>
          </a:p>
          <a:p>
            <a:pPr marL="2343150" lvl="4" indent="-285750">
              <a:buFont typeface="Arial"/>
              <a:buChar char="–"/>
            </a:pPr>
            <a:r>
              <a:rPr lang="en-US" sz="1400" dirty="0">
                <a:cs typeface="Verdana" charset="0"/>
              </a:rPr>
              <a:t>volunteers ill-prepared, ill-supplied</a:t>
            </a:r>
            <a:r>
              <a:rPr lang="en-US" sz="1400" dirty="0">
                <a:solidFill>
                  <a:srgbClr val="0D0D0D"/>
                </a:solidFill>
                <a:cs typeface="Verdana" charset="0"/>
              </a:rPr>
              <a:t>                   </a:t>
            </a:r>
            <a:endParaRPr lang="en-US" sz="1400" dirty="0">
              <a:solidFill>
                <a:srgbClr val="000000"/>
              </a:solidFill>
              <a:cs typeface="Verdana" charset="0"/>
            </a:endParaRPr>
          </a:p>
          <a:p>
            <a:pPr lvl="1">
              <a:spcBef>
                <a:spcPct val="20000"/>
              </a:spcBef>
              <a:buFont typeface="Arial" charset="0"/>
              <a:buChar char="•"/>
            </a:pPr>
            <a:endParaRPr lang="en-US" sz="1400" dirty="0">
              <a:solidFill>
                <a:srgbClr val="000000"/>
              </a:solidFill>
              <a:cs typeface="Verdana" charset="0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7543800" y="6188881"/>
            <a:ext cx="1143000" cy="3643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itchFamily="34" charset="0"/>
              <a:buNone/>
            </a:pPr>
            <a:r>
              <a:rPr lang="en-US" sz="1400" i="1" dirty="0">
                <a:solidFill>
                  <a:srgbClr val="0076B7"/>
                </a:solidFill>
                <a:ea typeface="Verdana" pitchFamily="34" charset="0"/>
                <a:cs typeface="Verdana" pitchFamily="34" charset="0"/>
              </a:rPr>
              <a:t>Continued…</a:t>
            </a:r>
            <a:endParaRPr lang="en-IN" sz="1400" i="1" dirty="0">
              <a:solidFill>
                <a:srgbClr val="0076B7"/>
              </a:solidFill>
              <a:ea typeface="Verdana" pitchFamily="34" charset="0"/>
              <a:cs typeface="Verdana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AE1F6B3-6F68-4846-B0E4-F9029CDDE31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00800" y="1417320"/>
            <a:ext cx="2533400" cy="3429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0FE9D70-9D27-48DF-AB63-E22CD22D6B6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40623" y="929406"/>
            <a:ext cx="3009900" cy="1991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27198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Lesson 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>
                <a:solidFill>
                  <a:schemeClr val="tx1">
                    <a:lumMod val="50000"/>
                    <a:lumOff val="50000"/>
                  </a:schemeClr>
                </a:solidFill>
              </a:rPr>
              <a:t>Copyright © by Houghton Mifflin Harcourt Publishing Company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D5280-DBD0-2343-946D-B32C2D72E926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9308" y="2286000"/>
            <a:ext cx="8458200" cy="464515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War with Spain Erupts </a:t>
            </a:r>
            <a:r>
              <a:rPr lang="en-US" sz="1200" i="1" dirty="0">
                <a:solidFill>
                  <a:srgbClr val="2284A9"/>
                </a:solidFill>
                <a:ea typeface="Verdana" pitchFamily="34" charset="0"/>
                <a:cs typeface="Verdana" pitchFamily="34" charset="0"/>
              </a:rPr>
              <a:t>(continued)</a:t>
            </a:r>
          </a:p>
          <a:p>
            <a:pPr lvl="1"/>
            <a:r>
              <a:rPr lang="en-US" dirty="0"/>
              <a:t>Rough Riders</a:t>
            </a:r>
          </a:p>
          <a:p>
            <a:pPr marL="1245870" lvl="2" indent="-285750">
              <a:lnSpc>
                <a:spcPct val="90000"/>
              </a:lnSpc>
              <a:buClr>
                <a:srgbClr val="000000"/>
              </a:buClr>
            </a:pPr>
            <a:r>
              <a:rPr lang="en-US" b="1" dirty="0">
                <a:solidFill>
                  <a:srgbClr val="FF6600"/>
                </a:solidFill>
                <a:cs typeface="Verdana" charset="0"/>
              </a:rPr>
              <a:t>Rough Riders</a:t>
            </a:r>
            <a:r>
              <a:rPr lang="en-US" dirty="0">
                <a:cs typeface="Verdana" charset="0"/>
              </a:rPr>
              <a:t>—Leonard Wood, Theodore Roosevelt lead volunteer cavalry</a:t>
            </a:r>
          </a:p>
          <a:p>
            <a:pPr marL="1245870" lvl="2" indent="-285750">
              <a:lnSpc>
                <a:spcPct val="90000"/>
              </a:lnSpc>
              <a:buClr>
                <a:srgbClr val="000000"/>
              </a:buClr>
            </a:pPr>
            <a:r>
              <a:rPr lang="en-US" dirty="0">
                <a:cs typeface="Verdana" charset="0"/>
              </a:rPr>
              <a:t>Roosevelt declared hero of attack on strategic </a:t>
            </a:r>
            <a:r>
              <a:rPr lang="en-US" b="1" dirty="0">
                <a:solidFill>
                  <a:srgbClr val="FF6600"/>
                </a:solidFill>
                <a:cs typeface="Verdana" charset="0"/>
              </a:rPr>
              <a:t>San Juan Hill</a:t>
            </a:r>
          </a:p>
          <a:p>
            <a:pPr marL="1245870" lvl="2" indent="-285750">
              <a:lnSpc>
                <a:spcPct val="90000"/>
              </a:lnSpc>
              <a:buClr>
                <a:srgbClr val="000000"/>
              </a:buClr>
            </a:pPr>
            <a:r>
              <a:rPr lang="en-US" dirty="0">
                <a:cs typeface="Verdana" charset="0"/>
              </a:rPr>
              <a:t>Spanish fleet tries to escape blockade, is destroyed in naval battle </a:t>
            </a:r>
          </a:p>
          <a:p>
            <a:pPr marL="1245870" lvl="2" indent="-285750">
              <a:lnSpc>
                <a:spcPct val="90000"/>
              </a:lnSpc>
              <a:buClr>
                <a:srgbClr val="000000"/>
              </a:buClr>
            </a:pPr>
            <a:r>
              <a:rPr lang="en-US" dirty="0">
                <a:cs typeface="Verdana" charset="0"/>
              </a:rPr>
              <a:t>U.S. troops invade Puerto Rico soon after</a:t>
            </a:r>
          </a:p>
          <a:p>
            <a:pPr lvl="1"/>
            <a:r>
              <a:rPr lang="en-US" dirty="0"/>
              <a:t>Treaty of Paris</a:t>
            </a:r>
          </a:p>
          <a:p>
            <a:pPr marL="1245870" lvl="2" indent="-285750">
              <a:lnSpc>
                <a:spcPct val="90000"/>
              </a:lnSpc>
              <a:buClr>
                <a:srgbClr val="000000"/>
              </a:buClr>
            </a:pPr>
            <a:r>
              <a:rPr lang="en-US" dirty="0">
                <a:cs typeface="Verdana" charset="0"/>
              </a:rPr>
              <a:t>Spain, U.S. sign armistice August 1898; meet in Paris to make treaty</a:t>
            </a:r>
          </a:p>
          <a:p>
            <a:pPr marL="1245870" lvl="2" indent="-285750">
              <a:lnSpc>
                <a:spcPct val="90000"/>
              </a:lnSpc>
              <a:buClr>
                <a:srgbClr val="000000"/>
              </a:buClr>
            </a:pPr>
            <a:r>
              <a:rPr lang="en-US" dirty="0">
                <a:cs typeface="Verdana" charset="0"/>
              </a:rPr>
              <a:t>Spain frees Cuba; hands Guam, Puerto Rico to U.S.; sells Philippines</a:t>
            </a:r>
          </a:p>
          <a:p>
            <a:pPr lvl="1"/>
            <a:r>
              <a:rPr lang="en-US" dirty="0"/>
              <a:t>Debate over the Treaty</a:t>
            </a:r>
          </a:p>
          <a:p>
            <a:pPr marL="1245870" lvl="2" indent="-285750">
              <a:lnSpc>
                <a:spcPct val="90000"/>
              </a:lnSpc>
              <a:buClr>
                <a:srgbClr val="000000"/>
              </a:buClr>
            </a:pPr>
            <a:r>
              <a:rPr lang="en-US" b="1" dirty="0">
                <a:solidFill>
                  <a:srgbClr val="FF6600"/>
                </a:solidFill>
                <a:cs typeface="Verdana" charset="0"/>
              </a:rPr>
              <a:t>Treaty of Paris </a:t>
            </a:r>
            <a:r>
              <a:rPr lang="en-US" dirty="0">
                <a:cs typeface="Verdana" charset="0"/>
              </a:rPr>
              <a:t>touches off great debate over imperialism</a:t>
            </a:r>
          </a:p>
          <a:p>
            <a:pPr marL="1245870" lvl="2" indent="-285750">
              <a:lnSpc>
                <a:spcPct val="90000"/>
              </a:lnSpc>
              <a:buClr>
                <a:srgbClr val="000000"/>
              </a:buClr>
            </a:pPr>
            <a:r>
              <a:rPr lang="en-US" dirty="0">
                <a:cs typeface="Verdana" charset="0"/>
              </a:rPr>
              <a:t>McKinley tries to justify annexation of Philippines on moral grounds</a:t>
            </a:r>
          </a:p>
          <a:p>
            <a:pPr marL="1245870" lvl="2" indent="-285750">
              <a:lnSpc>
                <a:spcPct val="90000"/>
              </a:lnSpc>
              <a:buClr>
                <a:srgbClr val="000000"/>
              </a:buClr>
            </a:pPr>
            <a:r>
              <a:rPr lang="en-US" dirty="0">
                <a:cs typeface="Verdana" charset="0"/>
              </a:rPr>
              <a:t>Opponents give political, moral, economic arguments against</a:t>
            </a:r>
          </a:p>
          <a:p>
            <a:pPr marL="1245870" lvl="2" indent="-285750">
              <a:lnSpc>
                <a:spcPct val="90000"/>
              </a:lnSpc>
              <a:buClr>
                <a:srgbClr val="000000"/>
              </a:buClr>
            </a:pPr>
            <a:endParaRPr lang="en-US" dirty="0">
              <a:cs typeface="Verdana" charset="0"/>
            </a:endParaRPr>
          </a:p>
          <a:p>
            <a:pPr lvl="2" indent="0">
              <a:lnSpc>
                <a:spcPct val="90000"/>
              </a:lnSpc>
              <a:buClr>
                <a:srgbClr val="000000"/>
              </a:buClr>
              <a:buNone/>
            </a:pPr>
            <a:endParaRPr lang="en-US" dirty="0">
              <a:cs typeface="Verdana" charset="0"/>
            </a:endParaRPr>
          </a:p>
          <a:p>
            <a:pPr lvl="2" indent="0">
              <a:lnSpc>
                <a:spcPct val="90000"/>
              </a:lnSpc>
              <a:buClr>
                <a:srgbClr val="000000"/>
              </a:buClr>
              <a:buNone/>
            </a:pPr>
            <a:endParaRPr lang="en-US" dirty="0">
              <a:cs typeface="Verdana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51A7542-E7DE-4AB0-9819-F9E400B6739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82915" y="246962"/>
            <a:ext cx="3921370" cy="268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497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U.S. Imperialism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>
                <a:solidFill>
                  <a:schemeClr val="tx1">
                    <a:lumMod val="50000"/>
                    <a:lumOff val="50000"/>
                  </a:schemeClr>
                </a:solidFill>
              </a:rPr>
              <a:t>Copyright © by Houghton Mifflin Harcourt Publishing Company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D5280-DBD0-2343-946D-B32C2D72E926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cs typeface="Verdana" charset="0"/>
              </a:rPr>
              <a:t>Imperialism and America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LESSON 1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LESSON 2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cs typeface="Verdana" charset="0"/>
              </a:rPr>
              <a:t>The Spanish-American War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LESSON 3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cs typeface="Verdana" charset="0"/>
              </a:rPr>
              <a:t>Acquiring New Lands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LESSON 4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cs typeface="Verdana" charset="0"/>
              </a:rPr>
              <a:t>America as a World Power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28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Did American Imperialism have a positive or negative impact on the world and on the United States?</a:t>
            </a:r>
          </a:p>
        </p:txBody>
      </p:sp>
    </p:spTree>
    <p:extLst>
      <p:ext uri="{BB962C8B-B14F-4D97-AF65-F5344CB8AC3E}">
        <p14:creationId xmlns:p14="http://schemas.microsoft.com/office/powerpoint/2010/main" xmlns="" val="3122156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>
                <a:solidFill>
                  <a:schemeClr val="tx1">
                    <a:lumMod val="50000"/>
                    <a:lumOff val="50000"/>
                  </a:schemeClr>
                </a:solidFill>
              </a:rPr>
              <a:t>Copyright © by Houghton Mifflin Harcourt Publishing Company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D5280-DBD0-2343-946D-B32C2D72E926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Imperialism and America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LESSON 1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304800" y="1737360"/>
            <a:ext cx="8686800" cy="3200400"/>
          </a:xfrm>
        </p:spPr>
        <p:txBody>
          <a:bodyPr/>
          <a:lstStyle/>
          <a:p>
            <a:r>
              <a:rPr lang="en-US" dirty="0">
                <a:solidFill>
                  <a:srgbClr val="0D0D0D"/>
                </a:solidFill>
                <a:cs typeface="Verdana" charset="0"/>
              </a:rPr>
              <a:t>Beginning in 1867 and continuing through the century, global competition causes the United States to expand.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5ED407C-2FC5-4653-A75B-AC29720155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85900" y="2021123"/>
            <a:ext cx="6324600" cy="407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34557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>
                <a:solidFill>
                  <a:schemeClr val="tx1">
                    <a:lumMod val="50000"/>
                    <a:lumOff val="50000"/>
                  </a:schemeClr>
                </a:solidFill>
              </a:rPr>
              <a:t>Copyright © by Houghton Mifflin Harcourt Publishing Company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D5280-DBD0-2343-946D-B32C2D72E926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Imperialism and America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LESSON 1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263769" y="2346960"/>
            <a:ext cx="8458200" cy="4206240"/>
          </a:xfrm>
        </p:spPr>
        <p:txBody>
          <a:bodyPr>
            <a:normAutofit/>
          </a:bodyPr>
          <a:lstStyle/>
          <a:p>
            <a:r>
              <a:rPr lang="en-US" dirty="0"/>
              <a:t>American Expansionism</a:t>
            </a:r>
          </a:p>
          <a:p>
            <a:pPr marL="1245870" lvl="2" indent="-285750">
              <a:buClr>
                <a:schemeClr val="tx1"/>
              </a:buClr>
            </a:pPr>
            <a:r>
              <a:rPr lang="en-US" dirty="0">
                <a:cs typeface="Verdana" charset="0"/>
              </a:rPr>
              <a:t>U.S. expands the size of the nation West toward the Pacific Ocean</a:t>
            </a:r>
          </a:p>
          <a:p>
            <a:pPr lvl="1"/>
            <a:r>
              <a:rPr lang="en-US" dirty="0"/>
              <a:t>Early Encounters</a:t>
            </a:r>
          </a:p>
          <a:p>
            <a:pPr marL="1245870" lvl="2" indent="-285750"/>
            <a:r>
              <a:rPr lang="en-US" dirty="0">
                <a:solidFill>
                  <a:srgbClr val="000000"/>
                </a:solidFill>
                <a:cs typeface="Verdana" charset="0"/>
              </a:rPr>
              <a:t>New port cities on the Pacific allow U.S. to expand global trade network</a:t>
            </a:r>
          </a:p>
          <a:p>
            <a:pPr marL="2343150" lvl="4" indent="-285750">
              <a:buFont typeface="Arial"/>
              <a:buChar char="–"/>
            </a:pPr>
            <a:r>
              <a:rPr lang="en-US" sz="1400" dirty="0">
                <a:solidFill>
                  <a:srgbClr val="000000"/>
                </a:solidFill>
                <a:cs typeface="Verdana" charset="0"/>
              </a:rPr>
              <a:t>Attempt to expand diplomatic relation with China and Japan</a:t>
            </a:r>
          </a:p>
          <a:p>
            <a:pPr marL="2343150" lvl="4" indent="-285750">
              <a:buFont typeface="Arial"/>
              <a:buChar char="–"/>
            </a:pPr>
            <a:r>
              <a:rPr lang="en-US" sz="1400" dirty="0">
                <a:solidFill>
                  <a:srgbClr val="000000"/>
                </a:solidFill>
                <a:cs typeface="Verdana" charset="0"/>
              </a:rPr>
              <a:t>U.S. uses gunboat diplomacy to open Japanese ports to trade</a:t>
            </a:r>
            <a:r>
              <a:rPr lang="en-US" dirty="0">
                <a:solidFill>
                  <a:srgbClr val="000000"/>
                </a:solidFill>
                <a:cs typeface="Verdana" charset="0"/>
              </a:rPr>
              <a:t> </a:t>
            </a:r>
          </a:p>
          <a:p>
            <a:pPr marL="1245870" lvl="2" indent="-285750"/>
            <a:r>
              <a:rPr lang="en-US" dirty="0">
                <a:solidFill>
                  <a:srgbClr val="000000"/>
                </a:solidFill>
                <a:cs typeface="Verdana" charset="0"/>
              </a:rPr>
              <a:t>U.S. leaders want to join Europeans imperialists in establishing colonies</a:t>
            </a:r>
          </a:p>
          <a:p>
            <a:pPr marL="1245870" lvl="2" indent="-285750">
              <a:buClr>
                <a:schemeClr val="tx1"/>
              </a:buClr>
            </a:pPr>
            <a:r>
              <a:rPr lang="en-US" b="1" dirty="0">
                <a:solidFill>
                  <a:srgbClr val="E46C0A"/>
                </a:solidFill>
              </a:rPr>
              <a:t>Imperialism</a:t>
            </a:r>
            <a:r>
              <a:rPr lang="en-US" dirty="0"/>
              <a:t>—policy of extending control over weaker nations</a:t>
            </a:r>
          </a:p>
          <a:p>
            <a:pPr lvl="1"/>
            <a:r>
              <a:rPr lang="en-US" dirty="0"/>
              <a:t>Global Competition</a:t>
            </a:r>
          </a:p>
          <a:p>
            <a:pPr marL="1245870" lvl="2" indent="-285750"/>
            <a:r>
              <a:rPr lang="en-US" dirty="0">
                <a:solidFill>
                  <a:srgbClr val="000000"/>
                </a:solidFill>
                <a:cs typeface="Verdana" charset="0"/>
              </a:rPr>
              <a:t>In 1800s, Europeans divide up most of Africa, compete for China</a:t>
            </a:r>
          </a:p>
          <a:p>
            <a:pPr marL="1245870" lvl="2" indent="-285750"/>
            <a:r>
              <a:rPr lang="en-US" dirty="0">
                <a:solidFill>
                  <a:srgbClr val="000000"/>
                </a:solidFill>
                <a:cs typeface="Verdana" charset="0"/>
              </a:rPr>
              <a:t>Japan joins race for China; U.S. decides to expand overseas</a:t>
            </a:r>
          </a:p>
          <a:p>
            <a:pPr marL="1245870" lvl="2" indent="-285750"/>
            <a:r>
              <a:rPr lang="en-US" dirty="0">
                <a:solidFill>
                  <a:srgbClr val="000000"/>
                </a:solidFill>
                <a:cs typeface="Verdana" charset="0"/>
              </a:rPr>
              <a:t>Three factors fuel U.S. imperialism: </a:t>
            </a:r>
            <a:r>
              <a:rPr lang="en-US" sz="1400" dirty="0">
                <a:solidFill>
                  <a:srgbClr val="000000"/>
                </a:solidFill>
                <a:cs typeface="Verdana" charset="0"/>
              </a:rPr>
              <a:t>military strength, new markets, cultural superiority </a:t>
            </a:r>
          </a:p>
          <a:p>
            <a:pPr marL="2343150" lvl="4" indent="-285750"/>
            <a:endParaRPr lang="en-US" sz="1400" dirty="0">
              <a:solidFill>
                <a:srgbClr val="000000"/>
              </a:solidFill>
              <a:cs typeface="Verdana" charset="0"/>
            </a:endParaRPr>
          </a:p>
          <a:p>
            <a:pPr marL="1245870" lvl="2" indent="-285750"/>
            <a:endParaRPr lang="en-US" dirty="0">
              <a:solidFill>
                <a:srgbClr val="000000"/>
              </a:solidFill>
              <a:cs typeface="Verdana" charset="0"/>
            </a:endParaRPr>
          </a:p>
          <a:p>
            <a:pPr lvl="1">
              <a:spcBef>
                <a:spcPct val="20000"/>
              </a:spcBef>
              <a:buFont typeface="Arial" charset="0"/>
              <a:buChar char="•"/>
            </a:pPr>
            <a:endParaRPr lang="en-US" sz="1400" dirty="0">
              <a:solidFill>
                <a:srgbClr val="000000"/>
              </a:solidFill>
              <a:cs typeface="Verdana" charset="0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7543800" y="6188881"/>
            <a:ext cx="1143000" cy="3643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itchFamily="34" charset="0"/>
              <a:buNone/>
            </a:pPr>
            <a:r>
              <a:rPr lang="en-US" sz="1400" i="1" dirty="0">
                <a:solidFill>
                  <a:srgbClr val="0076B7"/>
                </a:solidFill>
                <a:ea typeface="Verdana" pitchFamily="34" charset="0"/>
                <a:cs typeface="Verdana" pitchFamily="34" charset="0"/>
              </a:rPr>
              <a:t>Continued…</a:t>
            </a:r>
            <a:endParaRPr lang="en-IN" sz="1400" i="1" dirty="0">
              <a:solidFill>
                <a:srgbClr val="0076B7"/>
              </a:solidFill>
              <a:ea typeface="Verdana" pitchFamily="34" charset="0"/>
              <a:cs typeface="Verdana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8D7EBB4-5DD6-4C5E-A48A-59619B173E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308" t="6673" r="15037" b="6574"/>
          <a:stretch/>
        </p:blipFill>
        <p:spPr>
          <a:xfrm>
            <a:off x="4838700" y="80772"/>
            <a:ext cx="32766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4214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Lesson 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>
                <a:solidFill>
                  <a:schemeClr val="tx1">
                    <a:lumMod val="50000"/>
                    <a:lumOff val="50000"/>
                  </a:schemeClr>
                </a:solidFill>
              </a:rPr>
              <a:t>Copyright © by Houghton Mifflin Harcourt Publishing Company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D5280-DBD0-2343-946D-B32C2D72E926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152400" y="2667000"/>
            <a:ext cx="8458200" cy="464515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American Expansionism </a:t>
            </a:r>
            <a:r>
              <a:rPr lang="en-US" sz="1200" i="1" dirty="0">
                <a:solidFill>
                  <a:srgbClr val="2284A9"/>
                </a:solidFill>
                <a:ea typeface="Verdana" pitchFamily="34" charset="0"/>
                <a:cs typeface="Verdana" pitchFamily="34" charset="0"/>
              </a:rPr>
              <a:t>(continued)</a:t>
            </a:r>
          </a:p>
          <a:p>
            <a:pPr lvl="1"/>
            <a:r>
              <a:rPr lang="en-US" dirty="0"/>
              <a:t>Desire for Military Strength</a:t>
            </a:r>
          </a:p>
          <a:p>
            <a:pPr marL="1245870" lvl="2" indent="-285750">
              <a:lnSpc>
                <a:spcPct val="90000"/>
              </a:lnSpc>
              <a:buClr>
                <a:srgbClr val="000000"/>
              </a:buClr>
            </a:pPr>
            <a:r>
              <a:rPr lang="en-US" dirty="0">
                <a:solidFill>
                  <a:srgbClr val="000000"/>
                </a:solidFill>
                <a:cs typeface="Verdana" charset="0"/>
              </a:rPr>
              <a:t>Admiral </a:t>
            </a:r>
            <a:r>
              <a:rPr lang="en-US" b="1" dirty="0">
                <a:solidFill>
                  <a:srgbClr val="FF6600"/>
                </a:solidFill>
                <a:cs typeface="Verdana" charset="0"/>
              </a:rPr>
              <a:t>Alfred T. Mahan </a:t>
            </a:r>
            <a:r>
              <a:rPr lang="en-US" dirty="0">
                <a:solidFill>
                  <a:srgbClr val="000000"/>
                </a:solidFill>
                <a:cs typeface="Verdana" charset="0"/>
              </a:rPr>
              <a:t>urges U.S. to build up navy to compete</a:t>
            </a:r>
          </a:p>
          <a:p>
            <a:pPr marL="1245870" lvl="2" indent="-285750">
              <a:lnSpc>
                <a:spcPct val="90000"/>
              </a:lnSpc>
              <a:buClr>
                <a:srgbClr val="000000"/>
              </a:buClr>
            </a:pPr>
            <a:r>
              <a:rPr lang="en-US" dirty="0">
                <a:solidFill>
                  <a:srgbClr val="000000"/>
                </a:solidFill>
                <a:cs typeface="Verdana" charset="0"/>
              </a:rPr>
              <a:t>U.S. builds modern battleships, becomes third largest naval power</a:t>
            </a:r>
          </a:p>
          <a:p>
            <a:pPr lvl="1"/>
            <a:r>
              <a:rPr lang="en-US" dirty="0"/>
              <a:t>Thirst for New Markets</a:t>
            </a:r>
          </a:p>
          <a:p>
            <a:pPr marL="1245870" lvl="2" indent="-285750">
              <a:lnSpc>
                <a:spcPct val="90000"/>
              </a:lnSpc>
              <a:buClr>
                <a:srgbClr val="000000"/>
              </a:buClr>
            </a:pPr>
            <a:r>
              <a:rPr lang="en-US" dirty="0">
                <a:solidFill>
                  <a:srgbClr val="000000"/>
                </a:solidFill>
                <a:cs typeface="Verdana" charset="0"/>
              </a:rPr>
              <a:t>U.S. farms, factories produce more than Americans can consume</a:t>
            </a:r>
          </a:p>
          <a:p>
            <a:pPr marL="1245870" lvl="2" indent="-285750">
              <a:lnSpc>
                <a:spcPct val="90000"/>
              </a:lnSpc>
              <a:buClr>
                <a:srgbClr val="000000"/>
              </a:buClr>
            </a:pPr>
            <a:r>
              <a:rPr lang="en-US" dirty="0">
                <a:solidFill>
                  <a:srgbClr val="000000"/>
                </a:solidFill>
                <a:cs typeface="Verdana" charset="0"/>
              </a:rPr>
              <a:t>U.S. needs raw materials, new markets for goods</a:t>
            </a:r>
          </a:p>
          <a:p>
            <a:pPr marL="1245870" lvl="2" indent="-285750">
              <a:lnSpc>
                <a:spcPct val="90000"/>
              </a:lnSpc>
              <a:buClr>
                <a:srgbClr val="000000"/>
              </a:buClr>
            </a:pPr>
            <a:r>
              <a:rPr lang="en-US" dirty="0">
                <a:solidFill>
                  <a:srgbClr val="000000"/>
                </a:solidFill>
                <a:cs typeface="Verdana" charset="0"/>
              </a:rPr>
              <a:t>Foreign trade: solution to overproduction, unemployment, depression</a:t>
            </a:r>
          </a:p>
          <a:p>
            <a:pPr lvl="1"/>
            <a:r>
              <a:rPr lang="en-US" dirty="0"/>
              <a:t>Belief in Cultural Superiority</a:t>
            </a:r>
          </a:p>
          <a:p>
            <a:pPr marL="1245870" lvl="2" indent="-285750">
              <a:lnSpc>
                <a:spcPct val="90000"/>
              </a:lnSpc>
              <a:buClr>
                <a:srgbClr val="000000"/>
              </a:buClr>
            </a:pPr>
            <a:r>
              <a:rPr lang="en-US" dirty="0">
                <a:solidFill>
                  <a:srgbClr val="000000"/>
                </a:solidFill>
                <a:cs typeface="Verdana" charset="0"/>
              </a:rPr>
              <a:t>Some combine Social Darwinism, belief in superiority of Anglo-Saxons</a:t>
            </a:r>
          </a:p>
          <a:p>
            <a:pPr marL="1245870" lvl="2" indent="-285750">
              <a:lnSpc>
                <a:spcPct val="90000"/>
              </a:lnSpc>
              <a:buClr>
                <a:srgbClr val="000000"/>
              </a:buClr>
            </a:pPr>
            <a:r>
              <a:rPr lang="en-US" dirty="0">
                <a:solidFill>
                  <a:srgbClr val="000000"/>
                </a:solidFill>
                <a:cs typeface="Verdana" charset="0"/>
              </a:rPr>
              <a:t>Argue U.S. has duty to Christianize, civilize “inferior peoples”</a:t>
            </a:r>
          </a:p>
          <a:p>
            <a:pPr lvl="2" indent="0">
              <a:lnSpc>
                <a:spcPct val="90000"/>
              </a:lnSpc>
              <a:buClr>
                <a:srgbClr val="000000"/>
              </a:buClr>
              <a:buNone/>
            </a:pPr>
            <a:endParaRPr lang="en-US" dirty="0">
              <a:solidFill>
                <a:srgbClr val="000000"/>
              </a:solidFill>
              <a:cs typeface="Verdana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6524818-C57D-4718-8F4A-A261F255FF2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85746" y="931985"/>
            <a:ext cx="1847850" cy="23737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045A323-C719-4A38-B811-F008AB60E3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45564" y="926343"/>
            <a:ext cx="3165036" cy="237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97820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>
                <a:solidFill>
                  <a:schemeClr val="tx1">
                    <a:lumMod val="50000"/>
                    <a:lumOff val="50000"/>
                  </a:schemeClr>
                </a:solidFill>
              </a:rPr>
              <a:t>Copyright © by Houghton Mifflin Harcourt Publishing Company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D5280-DBD0-2343-946D-B32C2D72E926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Imperialism and America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LESSON 1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United States Acquires Alaska</a:t>
            </a:r>
          </a:p>
          <a:p>
            <a:pPr marL="1245870" lvl="2" indent="-285750">
              <a:buClr>
                <a:schemeClr val="tx1"/>
              </a:buClr>
            </a:pPr>
            <a:r>
              <a:rPr lang="en-US" b="1" dirty="0">
                <a:solidFill>
                  <a:srgbClr val="FF6600"/>
                </a:solidFill>
                <a:cs typeface="Verdana" charset="0"/>
              </a:rPr>
              <a:t>William Seward</a:t>
            </a:r>
            <a:r>
              <a:rPr lang="en-US" dirty="0">
                <a:cs typeface="Verdana" charset="0"/>
              </a:rPr>
              <a:t>—Secretary of State under Lincoln, Johnson</a:t>
            </a:r>
          </a:p>
          <a:p>
            <a:pPr marL="1245870" lvl="2" indent="-285750">
              <a:buClr>
                <a:schemeClr val="tx1"/>
              </a:buClr>
            </a:pPr>
            <a:r>
              <a:rPr lang="en-US" dirty="0">
                <a:cs typeface="Verdana" charset="0"/>
              </a:rPr>
              <a:t>1867, arranges purchase of Alaska from Russia for $7.2 million</a:t>
            </a:r>
          </a:p>
          <a:p>
            <a:pPr marL="2343150" lvl="4" indent="-285750">
              <a:buClr>
                <a:schemeClr val="tx1"/>
              </a:buClr>
              <a:buFont typeface="Arial"/>
              <a:buChar char="–"/>
            </a:pPr>
            <a:r>
              <a:rPr lang="en-US" sz="1400" dirty="0">
                <a:cs typeface="Verdana" charset="0"/>
              </a:rPr>
              <a:t>has trouble convincing House to fund purchase</a:t>
            </a:r>
          </a:p>
          <a:p>
            <a:pPr marL="2343150" lvl="4" indent="-285750">
              <a:buClr>
                <a:schemeClr val="tx1"/>
              </a:buClr>
              <a:buFont typeface="Arial"/>
              <a:buChar char="–"/>
            </a:pPr>
            <a:r>
              <a:rPr lang="en-US" sz="1400" dirty="0">
                <a:cs typeface="Verdana" charset="0"/>
              </a:rPr>
              <a:t>Alaska called “Seward’s Icebox,” “Seward’s Folly”</a:t>
            </a:r>
          </a:p>
          <a:p>
            <a:pPr marL="1245870" lvl="2" indent="-285750">
              <a:buClr>
                <a:schemeClr val="tx1"/>
              </a:buClr>
            </a:pPr>
            <a:r>
              <a:rPr lang="en-US" dirty="0">
                <a:cs typeface="Verdana" charset="0"/>
              </a:rPr>
              <a:t>Alaska rich in timber, minerals, oil</a:t>
            </a:r>
          </a:p>
          <a:p>
            <a:pPr lvl="2" indent="0">
              <a:buNone/>
            </a:pPr>
            <a:endParaRPr lang="en-US" dirty="0">
              <a:solidFill>
                <a:prstClr val="black"/>
              </a:solidFill>
              <a:ea typeface="Verdana" pitchFamily="34" charset="0"/>
              <a:cs typeface="Verdana" pitchFamily="34" charset="0"/>
            </a:endParaRPr>
          </a:p>
          <a:p>
            <a:pPr lvl="1">
              <a:spcBef>
                <a:spcPct val="20000"/>
              </a:spcBef>
              <a:buFont typeface="Arial" charset="0"/>
              <a:buChar char="•"/>
            </a:pPr>
            <a:endParaRPr lang="en-US" sz="1400" dirty="0">
              <a:solidFill>
                <a:srgbClr val="000000"/>
              </a:solidFill>
              <a:cs typeface="Verdana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7ECC710-6787-47CA-A9BE-BC2FC4AB1D2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3451274"/>
            <a:ext cx="4495800" cy="2697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F9B1FF1-5D58-4E44-B0F2-CF0B3634BCD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29200" y="3451274"/>
            <a:ext cx="3626339" cy="271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3500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>
                <a:solidFill>
                  <a:schemeClr val="tx1">
                    <a:lumMod val="50000"/>
                    <a:lumOff val="50000"/>
                  </a:schemeClr>
                </a:solidFill>
              </a:rPr>
              <a:t>Copyright © by Houghton Mifflin Harcourt Publishing Company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D5280-DBD0-2343-946D-B32C2D72E926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371600" y="699831"/>
            <a:ext cx="4572000" cy="396240"/>
          </a:xfrm>
        </p:spPr>
        <p:txBody>
          <a:bodyPr/>
          <a:lstStyle/>
          <a:p>
            <a:r>
              <a:rPr lang="en-US" dirty="0"/>
              <a:t>Imperialism and America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76200" y="758131"/>
            <a:ext cx="950976" cy="228600"/>
          </a:xfrm>
        </p:spPr>
        <p:txBody>
          <a:bodyPr/>
          <a:lstStyle/>
          <a:p>
            <a:r>
              <a:rPr lang="en-US" dirty="0"/>
              <a:t>LESSON 1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304800" y="3352097"/>
            <a:ext cx="8458200" cy="4206240"/>
          </a:xfrm>
        </p:spPr>
        <p:txBody>
          <a:bodyPr>
            <a:normAutofit/>
          </a:bodyPr>
          <a:lstStyle/>
          <a:p>
            <a:r>
              <a:rPr lang="en-US" dirty="0"/>
              <a:t>The United States Takes Hawaii</a:t>
            </a:r>
          </a:p>
          <a:p>
            <a:pPr marL="1245870" lvl="2" indent="-285750">
              <a:buClr>
                <a:schemeClr val="tx1"/>
              </a:buClr>
            </a:pPr>
            <a:r>
              <a:rPr lang="en-US" dirty="0">
                <a:cs typeface="Verdana" charset="0"/>
              </a:rPr>
              <a:t>Since 1790s, U.S. merchants stop in Hawaii on way to China, India</a:t>
            </a:r>
          </a:p>
          <a:p>
            <a:pPr marL="1245870" lvl="2" indent="-285750">
              <a:buClr>
                <a:schemeClr val="tx1"/>
              </a:buClr>
            </a:pPr>
            <a:r>
              <a:rPr lang="en-US" dirty="0">
                <a:cs typeface="Verdana" charset="0"/>
              </a:rPr>
              <a:t>1820s, Yankee missionaries found schools, churches on islands</a:t>
            </a:r>
          </a:p>
          <a:p>
            <a:pPr lvl="1"/>
            <a:r>
              <a:rPr lang="en-US" dirty="0"/>
              <a:t>The Cry for Annexation</a:t>
            </a:r>
          </a:p>
          <a:p>
            <a:pPr marL="1245870" lvl="2" indent="-285750">
              <a:buClr>
                <a:schemeClr val="tx1"/>
              </a:buClr>
            </a:pPr>
            <a:r>
              <a:rPr lang="en-US" dirty="0">
                <a:cs typeface="Verdana" charset="0"/>
              </a:rPr>
              <a:t>Mid-1800s, American-owned sugar plantations 75% of islands’ wealth</a:t>
            </a:r>
          </a:p>
          <a:p>
            <a:pPr marL="1245870" lvl="2" indent="-285750">
              <a:buClr>
                <a:schemeClr val="tx1"/>
              </a:buClr>
            </a:pPr>
            <a:r>
              <a:rPr lang="en-US" dirty="0">
                <a:cs typeface="Verdana" charset="0"/>
              </a:rPr>
              <a:t>1887, U.S. pressures Hawaii to allow naval base at </a:t>
            </a:r>
            <a:r>
              <a:rPr lang="en-US" b="1" dirty="0">
                <a:solidFill>
                  <a:srgbClr val="FF6600"/>
                </a:solidFill>
                <a:cs typeface="Verdana" charset="0"/>
              </a:rPr>
              <a:t>Pearl Harbor</a:t>
            </a:r>
          </a:p>
          <a:p>
            <a:pPr marL="2343150" lvl="4" indent="-285750">
              <a:buClr>
                <a:schemeClr val="tx1"/>
              </a:buClr>
              <a:buFont typeface="Arial"/>
              <a:buChar char="–"/>
            </a:pPr>
            <a:r>
              <a:rPr lang="en-US" sz="1400" dirty="0">
                <a:cs typeface="Verdana" charset="0"/>
              </a:rPr>
              <a:t>becomes refueling station</a:t>
            </a:r>
          </a:p>
          <a:p>
            <a:pPr marL="1245870" lvl="2" indent="-285750">
              <a:buClr>
                <a:schemeClr val="tx1"/>
              </a:buClr>
            </a:pPr>
            <a:r>
              <a:rPr lang="en-US" dirty="0">
                <a:cs typeface="Verdana" charset="0"/>
              </a:rPr>
              <a:t>1890 McKinley Tariff eliminates duty-free status of Hawaiian sugar</a:t>
            </a:r>
          </a:p>
          <a:p>
            <a:pPr marL="1245870" lvl="2" indent="-285750">
              <a:buClr>
                <a:schemeClr val="tx1"/>
              </a:buClr>
            </a:pPr>
            <a:r>
              <a:rPr lang="en-US" dirty="0">
                <a:cs typeface="Verdana" charset="0"/>
              </a:rPr>
              <a:t>By 1900, foreigners outnumber native Hawaiians 3 to 1</a:t>
            </a:r>
          </a:p>
          <a:p>
            <a:pPr marL="1245870" lvl="2" indent="-285750">
              <a:buClr>
                <a:schemeClr val="tx1"/>
              </a:buClr>
            </a:pPr>
            <a:r>
              <a:rPr lang="en-US" dirty="0">
                <a:cs typeface="Verdana" charset="0"/>
              </a:rPr>
              <a:t>Planters call for U.S. to annex islands so will not have to pay duty</a:t>
            </a:r>
            <a:endParaRPr lang="en-US" dirty="0">
              <a:solidFill>
                <a:prstClr val="black"/>
              </a:solidFill>
              <a:ea typeface="Verdana" pitchFamily="34" charset="0"/>
              <a:cs typeface="Verdana" pitchFamily="34" charset="0"/>
            </a:endParaRPr>
          </a:p>
          <a:p>
            <a:pPr lvl="1">
              <a:spcBef>
                <a:spcPct val="20000"/>
              </a:spcBef>
              <a:buFont typeface="Arial" charset="0"/>
              <a:buChar char="•"/>
            </a:pPr>
            <a:endParaRPr lang="en-US" sz="1400" dirty="0">
              <a:solidFill>
                <a:srgbClr val="000000"/>
              </a:solidFill>
              <a:cs typeface="Verdana" charset="0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7543800" y="6188881"/>
            <a:ext cx="1143000" cy="3643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itchFamily="34" charset="0"/>
              <a:buNone/>
            </a:pPr>
            <a:r>
              <a:rPr lang="en-US" sz="1400" i="1" dirty="0">
                <a:solidFill>
                  <a:srgbClr val="0076B7"/>
                </a:solidFill>
                <a:ea typeface="Verdana" pitchFamily="34" charset="0"/>
                <a:cs typeface="Verdana" pitchFamily="34" charset="0"/>
              </a:rPr>
              <a:t>Continued…</a:t>
            </a:r>
            <a:endParaRPr lang="en-IN" sz="1400" i="1" dirty="0">
              <a:solidFill>
                <a:srgbClr val="0076B7"/>
              </a:solidFill>
              <a:ea typeface="Verdana" pitchFamily="34" charset="0"/>
              <a:cs typeface="Verdana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3D0223D-B7C0-4108-975B-8C00F9FD8B4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36829" y="304800"/>
            <a:ext cx="4132385" cy="32589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35090CF-71C2-4DD1-A6F5-006477C0D7E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7198" y="1157419"/>
            <a:ext cx="2895233" cy="213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7967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Lesson 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>
                <a:solidFill>
                  <a:schemeClr val="tx1">
                    <a:lumMod val="50000"/>
                    <a:lumOff val="50000"/>
                  </a:schemeClr>
                </a:solidFill>
              </a:rPr>
              <a:t>Copyright © by Houghton Mifflin Harcourt Publishing Company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D5280-DBD0-2343-946D-B32C2D72E926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04800" y="1298448"/>
            <a:ext cx="8458200" cy="464515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The United States Takes Hawaii </a:t>
            </a:r>
            <a:r>
              <a:rPr lang="en-US" sz="1200" i="1" dirty="0">
                <a:solidFill>
                  <a:srgbClr val="2284A9"/>
                </a:solidFill>
                <a:ea typeface="Verdana" pitchFamily="34" charset="0"/>
                <a:cs typeface="Verdana" pitchFamily="34" charset="0"/>
              </a:rPr>
              <a:t>(continued)</a:t>
            </a:r>
          </a:p>
          <a:p>
            <a:pPr lvl="1"/>
            <a:r>
              <a:rPr lang="en-US" dirty="0"/>
              <a:t>The End of a Monarchy</a:t>
            </a:r>
          </a:p>
          <a:p>
            <a:pPr marL="1245870" lvl="2" indent="-285750">
              <a:lnSpc>
                <a:spcPct val="90000"/>
              </a:lnSpc>
              <a:buClr>
                <a:srgbClr val="000000"/>
              </a:buClr>
            </a:pPr>
            <a:r>
              <a:rPr lang="en-US" dirty="0">
                <a:solidFill>
                  <a:srgbClr val="000000"/>
                </a:solidFill>
                <a:cs typeface="Verdana" charset="0"/>
              </a:rPr>
              <a:t>1887, businessmen force King </a:t>
            </a:r>
            <a:r>
              <a:rPr lang="en-US" dirty="0" err="1">
                <a:solidFill>
                  <a:srgbClr val="000000"/>
                </a:solidFill>
                <a:cs typeface="Verdana" charset="0"/>
              </a:rPr>
              <a:t>Kalakaua</a:t>
            </a:r>
            <a:r>
              <a:rPr lang="en-US" dirty="0">
                <a:solidFill>
                  <a:srgbClr val="000000"/>
                </a:solidFill>
                <a:cs typeface="Verdana" charset="0"/>
              </a:rPr>
              <a:t> to limit vote to landowners </a:t>
            </a:r>
          </a:p>
          <a:p>
            <a:pPr marL="1245870" lvl="2" indent="-285750">
              <a:lnSpc>
                <a:spcPct val="90000"/>
              </a:lnSpc>
              <a:buClr>
                <a:srgbClr val="000000"/>
              </a:buClr>
            </a:pPr>
            <a:r>
              <a:rPr lang="en-US" b="1" dirty="0">
                <a:solidFill>
                  <a:srgbClr val="FF6600"/>
                </a:solidFill>
                <a:cs typeface="Verdana" charset="0"/>
              </a:rPr>
              <a:t>Queen Liliuokalani </a:t>
            </a:r>
            <a:r>
              <a:rPr lang="en-US" dirty="0">
                <a:solidFill>
                  <a:srgbClr val="000000"/>
                </a:solidFill>
                <a:cs typeface="Verdana" charset="0"/>
              </a:rPr>
              <a:t>tries to remove landowning requirement</a:t>
            </a:r>
          </a:p>
          <a:p>
            <a:pPr marL="1245870" lvl="2" indent="-285750">
              <a:lnSpc>
                <a:spcPct val="90000"/>
              </a:lnSpc>
              <a:buClr>
                <a:srgbClr val="000000"/>
              </a:buClr>
            </a:pPr>
            <a:r>
              <a:rPr lang="en-US" dirty="0">
                <a:solidFill>
                  <a:srgbClr val="000000"/>
                </a:solidFill>
                <a:cs typeface="Verdana" charset="0"/>
              </a:rPr>
              <a:t>With help of marines, business groups overthrow the queen</a:t>
            </a:r>
          </a:p>
          <a:p>
            <a:pPr marL="2343150" lvl="4" indent="-285750">
              <a:lnSpc>
                <a:spcPct val="90000"/>
              </a:lnSpc>
              <a:buClr>
                <a:srgbClr val="000000"/>
              </a:buClr>
              <a:buFont typeface="Arial"/>
              <a:buChar char="–"/>
            </a:pPr>
            <a:r>
              <a:rPr lang="en-US" sz="1400" dirty="0">
                <a:solidFill>
                  <a:srgbClr val="000000"/>
                </a:solidFill>
                <a:cs typeface="Verdana" charset="0"/>
              </a:rPr>
              <a:t>Set up government headed by </a:t>
            </a:r>
            <a:r>
              <a:rPr lang="en-US" sz="1400" b="1" dirty="0">
                <a:solidFill>
                  <a:srgbClr val="FF6600"/>
                </a:solidFill>
                <a:cs typeface="Verdana" charset="0"/>
              </a:rPr>
              <a:t>Sanford B. Dole</a:t>
            </a:r>
          </a:p>
          <a:p>
            <a:pPr marL="1245870" lvl="2" indent="-285750">
              <a:lnSpc>
                <a:spcPct val="90000"/>
              </a:lnSpc>
              <a:buClr>
                <a:srgbClr val="000000"/>
              </a:buClr>
            </a:pPr>
            <a:r>
              <a:rPr lang="en-US" dirty="0">
                <a:solidFill>
                  <a:srgbClr val="000000"/>
                </a:solidFill>
                <a:cs typeface="Verdana" charset="0"/>
              </a:rPr>
              <a:t>President Cleveland cannot make Dole surrender power to queen</a:t>
            </a:r>
          </a:p>
          <a:p>
            <a:pPr marL="2343150" lvl="4" indent="-285750">
              <a:lnSpc>
                <a:spcPct val="90000"/>
              </a:lnSpc>
              <a:buClr>
                <a:srgbClr val="000000"/>
              </a:buClr>
              <a:buFont typeface="Arial"/>
              <a:buChar char="–"/>
            </a:pPr>
            <a:r>
              <a:rPr lang="en-US" sz="1400" dirty="0">
                <a:solidFill>
                  <a:srgbClr val="000000"/>
                </a:solidFill>
                <a:cs typeface="Verdana" charset="0"/>
              </a:rPr>
              <a:t>recognizes Republic of Hawaii</a:t>
            </a:r>
          </a:p>
          <a:p>
            <a:pPr marL="1245870" lvl="2" indent="-285750">
              <a:lnSpc>
                <a:spcPct val="90000"/>
              </a:lnSpc>
              <a:buClr>
                <a:srgbClr val="000000"/>
              </a:buClr>
            </a:pPr>
            <a:r>
              <a:rPr lang="en-US" dirty="0">
                <a:solidFill>
                  <a:srgbClr val="000000"/>
                </a:solidFill>
                <a:cs typeface="Verdana" charset="0"/>
              </a:rPr>
              <a:t>Under President McKinley, Congress proclaims Hawaii U.S. territory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19ECE07-54B5-42F2-ACD1-D1B29515422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6583" y="3733800"/>
            <a:ext cx="2193594" cy="2819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F1A69D7-E4B5-4991-8891-496E268454D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83823" y="3700930"/>
            <a:ext cx="2193595" cy="28522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28E5943-4A4F-44BA-B6C8-E77DBFB9F6F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19500" y="3892712"/>
            <a:ext cx="1905000" cy="227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6508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>
                <a:solidFill>
                  <a:schemeClr val="tx1">
                    <a:lumMod val="50000"/>
                    <a:lumOff val="50000"/>
                  </a:schemeClr>
                </a:solidFill>
              </a:rPr>
              <a:t>Copyright © by Houghton Mifflin Harcourt Publishing Company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D5280-DBD0-2343-946D-B32C2D72E926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The Spanish-American War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LESSON 2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>
                <a:solidFill>
                  <a:srgbClr val="0D0D0D"/>
                </a:solidFill>
                <a:cs typeface="Verdana" charset="0"/>
              </a:rPr>
              <a:t>In 1898, the United States goes to war to help Cuba win its independence from Spain.</a:t>
            </a:r>
            <a:endParaRPr lang="en-US" b="1" dirty="0">
              <a:solidFill>
                <a:srgbClr val="C00000"/>
              </a:solidFill>
              <a:cs typeface="Verdana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6DD1D54-4FD7-490E-90AA-4745458AF11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31947" y="2209800"/>
            <a:ext cx="4680106" cy="380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2791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S_AH2018_Presentations_template">
  <a:themeElements>
    <a:clrScheme name="Custom 7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005294"/>
      </a:accent3>
      <a:accent4>
        <a:srgbClr val="989AAC"/>
      </a:accent4>
      <a:accent5>
        <a:srgbClr val="DC5924"/>
      </a:accent5>
      <a:accent6>
        <a:srgbClr val="B4B392"/>
      </a:accent6>
      <a:hlink>
        <a:srgbClr val="C71D0C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3040</TotalTime>
  <Words>1152</Words>
  <Application>Microsoft Office PowerPoint</Application>
  <PresentationFormat>On-screen Show (4:3)</PresentationFormat>
  <Paragraphs>171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SS_AH2018_Presentations_template</vt:lpstr>
      <vt:lpstr>Slide 1</vt:lpstr>
      <vt:lpstr>Slide 2</vt:lpstr>
      <vt:lpstr>Slide 3</vt:lpstr>
      <vt:lpstr>Slide 4</vt:lpstr>
      <vt:lpstr>Lesson 1</vt:lpstr>
      <vt:lpstr>Slide 6</vt:lpstr>
      <vt:lpstr>Slide 7</vt:lpstr>
      <vt:lpstr>Lesson 1</vt:lpstr>
      <vt:lpstr>Slide 9</vt:lpstr>
      <vt:lpstr>Slide 10</vt:lpstr>
      <vt:lpstr>Slide 11</vt:lpstr>
      <vt:lpstr>Lesson 2</vt:lpstr>
      <vt:lpstr>Slide 13</vt:lpstr>
      <vt:lpstr>Lesson 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Suraj Prakash</dc:creator>
  <cp:lastModifiedBy>harrisb</cp:lastModifiedBy>
  <cp:revision>621</cp:revision>
  <dcterms:created xsi:type="dcterms:W3CDTF">2012-10-05T05:31:36Z</dcterms:created>
  <dcterms:modified xsi:type="dcterms:W3CDTF">2018-10-02T12:49:01Z</dcterms:modified>
</cp:coreProperties>
</file>