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95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5341" autoAdjust="0"/>
  </p:normalViewPr>
  <p:slideViewPr>
    <p:cSldViewPr snapToGrid="0">
      <p:cViewPr varScale="1">
        <p:scale>
          <a:sx n="63" d="100"/>
          <a:sy n="63" d="100"/>
        </p:scale>
        <p:origin x="-114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5172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8304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562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209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9169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4598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10025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2733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56755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5161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10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454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4243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128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57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07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673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8806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pPr/>
              <a:t>9/5/2018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204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DF8920-C587-4255-AEFA-D3BE287BBF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/>
              <a:t>Module 3: Industrialization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054BB5-1374-4F21-BD31-26998E8E5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Image result for industrial e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86"/>
          <a:stretch/>
        </p:blipFill>
        <p:spPr bwMode="auto">
          <a:xfrm>
            <a:off x="2118732" y="4379293"/>
            <a:ext cx="8124980" cy="247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industrial 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4915" b="6420"/>
          <a:stretch/>
        </p:blipFill>
        <p:spPr bwMode="auto">
          <a:xfrm>
            <a:off x="2787805" y="387238"/>
            <a:ext cx="6786834" cy="286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9491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0DC7AD-CFDB-4F6D-A498-3575CF019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1: The Expansion of Industry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C5A0D0-5FDB-4CB9-B44C-203B17331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The Big Idea: </a:t>
            </a:r>
            <a:r>
              <a:rPr lang="en-US" dirty="0"/>
              <a:t>At the end of the 19</a:t>
            </a:r>
            <a:r>
              <a:rPr lang="en-US" baseline="30000" dirty="0"/>
              <a:t>th</a:t>
            </a:r>
            <a:r>
              <a:rPr lang="en-US" dirty="0"/>
              <a:t> Century, natural resources, creative ideas, and growing markets fueled an industrial boom</a:t>
            </a:r>
          </a:p>
          <a:p>
            <a:r>
              <a:rPr lang="en-US" u="sng" dirty="0"/>
              <a:t>Why It Matters Now: </a:t>
            </a:r>
            <a:r>
              <a:rPr lang="en-US" dirty="0"/>
              <a:t>Technological developments of the late 19</a:t>
            </a:r>
            <a:r>
              <a:rPr lang="en-US" baseline="30000" dirty="0"/>
              <a:t>th</a:t>
            </a:r>
            <a:r>
              <a:rPr lang="en-US" dirty="0"/>
              <a:t> century paved the way for the continued growth of American Industry</a:t>
            </a:r>
          </a:p>
          <a:p>
            <a:r>
              <a:rPr lang="en-US" u="sng" dirty="0"/>
              <a:t>Key Terms and People: </a:t>
            </a:r>
            <a:r>
              <a:rPr lang="en-US" dirty="0"/>
              <a:t>Edwin Drake / Bessemer Process / Thomas Alva Edison / Lewis H. Latimer / Christopher Sholes / Alexander Graham Bell</a:t>
            </a:r>
          </a:p>
        </p:txBody>
      </p:sp>
    </p:spTree>
    <p:extLst>
      <p:ext uri="{BB962C8B-B14F-4D97-AF65-F5344CB8AC3E}">
        <p14:creationId xmlns:p14="http://schemas.microsoft.com/office/powerpoint/2010/main" xmlns="" val="10340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520528-D1F3-4EAD-AB52-761B8BC1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0CF580-7CF3-499A-A7A7-5C02023FF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80756"/>
            <a:ext cx="9613861" cy="3599316"/>
          </a:xfrm>
        </p:spPr>
        <p:txBody>
          <a:bodyPr/>
          <a:lstStyle/>
          <a:p>
            <a:pPr lvl="0"/>
            <a:r>
              <a:rPr lang="en-US" dirty="0">
                <a:solidFill>
                  <a:prstClr val="white"/>
                </a:solidFill>
              </a:rPr>
              <a:t>I</a:t>
            </a:r>
            <a:r>
              <a:rPr lang="en-US" sz="3200" dirty="0">
                <a:solidFill>
                  <a:prstClr val="white"/>
                </a:solidFill>
              </a:rPr>
              <a:t>. Natural Resources Fuel Industrialization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New technologies and industries emerge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Factories and machines replace manual labor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U.S. becomes the world’s leading industrial power</a:t>
            </a:r>
          </a:p>
          <a:p>
            <a:pPr lvl="1"/>
            <a:r>
              <a:rPr lang="en-US" sz="2800" dirty="0">
                <a:solidFill>
                  <a:prstClr val="white"/>
                </a:solidFill>
              </a:rPr>
              <a:t>Reasons:</a:t>
            </a:r>
          </a:p>
          <a:p>
            <a:pPr lvl="2"/>
            <a:r>
              <a:rPr lang="en-US" sz="2400" dirty="0">
                <a:solidFill>
                  <a:prstClr val="white"/>
                </a:solidFill>
              </a:rPr>
              <a:t>Natural resources</a:t>
            </a:r>
          </a:p>
          <a:p>
            <a:pPr lvl="2"/>
            <a:r>
              <a:rPr lang="en-US" sz="2400" dirty="0">
                <a:solidFill>
                  <a:prstClr val="white"/>
                </a:solidFill>
              </a:rPr>
              <a:t>Government support</a:t>
            </a:r>
          </a:p>
          <a:p>
            <a:pPr lvl="2"/>
            <a:r>
              <a:rPr lang="en-US" sz="2400" dirty="0">
                <a:solidFill>
                  <a:prstClr val="white"/>
                </a:solidFill>
              </a:rPr>
              <a:t>Growing Population</a:t>
            </a:r>
          </a:p>
          <a:p>
            <a:endParaRPr lang="en-US" dirty="0"/>
          </a:p>
        </p:txBody>
      </p:sp>
      <p:pic>
        <p:nvPicPr>
          <p:cNvPr id="1026" name="Picture 2" descr="Image result for industrial e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021" y="4170556"/>
            <a:ext cx="3777004" cy="239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industrial er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584"/>
          <a:stretch/>
        </p:blipFill>
        <p:spPr bwMode="auto">
          <a:xfrm>
            <a:off x="9035748" y="1516566"/>
            <a:ext cx="2999712" cy="385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3316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992712-1EBE-459E-8A7A-743D46919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14302D-24E6-4D56-80D7-5E59B75E4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853439"/>
            <a:ext cx="12192000" cy="3599316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A. Black Gold</a:t>
            </a:r>
          </a:p>
          <a:p>
            <a:pPr lvl="2"/>
            <a:r>
              <a:rPr lang="en-US" sz="2800" dirty="0"/>
              <a:t>1840’s: Americans begin using kerosene in lanterns</a:t>
            </a:r>
          </a:p>
          <a:p>
            <a:pPr lvl="2"/>
            <a:r>
              <a:rPr lang="en-US" sz="2800" dirty="0"/>
              <a:t>Abraham Gesner 1</a:t>
            </a:r>
            <a:r>
              <a:rPr lang="en-US" sz="2800" baseline="30000" dirty="0"/>
              <a:t>st</a:t>
            </a:r>
            <a:r>
              <a:rPr lang="en-US" sz="2800" dirty="0"/>
              <a:t> distills fuel from coal/oil</a:t>
            </a:r>
          </a:p>
          <a:p>
            <a:pPr lvl="2"/>
            <a:r>
              <a:rPr lang="en-US" sz="2800" dirty="0"/>
              <a:t>1859: Edwin L. Drake drills oil in Titusville, PA</a:t>
            </a:r>
          </a:p>
          <a:p>
            <a:pPr lvl="3"/>
            <a:r>
              <a:rPr lang="en-US" sz="2400" dirty="0"/>
              <a:t>Starts an oil boom ranging from PA to TX</a:t>
            </a:r>
          </a:p>
          <a:p>
            <a:pPr lvl="2"/>
            <a:r>
              <a:rPr lang="en-US" sz="2800" dirty="0"/>
              <a:t>Automobiles eventually create a demand for gasoline</a:t>
            </a:r>
          </a:p>
        </p:txBody>
      </p:sp>
      <p:pic>
        <p:nvPicPr>
          <p:cNvPr id="3074" name="Picture 2" descr="Image result for titusville oi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495"/>
          <a:stretch/>
        </p:blipFill>
        <p:spPr bwMode="auto">
          <a:xfrm>
            <a:off x="4950599" y="356838"/>
            <a:ext cx="5524500" cy="384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1800's o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239" y="948796"/>
            <a:ext cx="1771108" cy="265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47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67F8CB-A532-4326-BE62-14F7A1CC8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18529F-9B44-4408-B70F-2DD067A0F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258684"/>
            <a:ext cx="11991278" cy="3599316"/>
          </a:xfrm>
        </p:spPr>
        <p:txBody>
          <a:bodyPr/>
          <a:lstStyle/>
          <a:p>
            <a:pPr lvl="1"/>
            <a:r>
              <a:rPr lang="en-US" sz="3200" dirty="0"/>
              <a:t>B. The Bessemer Steel Process</a:t>
            </a:r>
          </a:p>
          <a:p>
            <a:pPr lvl="2"/>
            <a:r>
              <a:rPr lang="en-US" sz="2800" dirty="0"/>
              <a:t>U.S. was rich in coal &amp; iron deposits</a:t>
            </a:r>
          </a:p>
          <a:p>
            <a:pPr lvl="2"/>
            <a:r>
              <a:rPr lang="en-US" sz="2800" dirty="0"/>
              <a:t>Steele = Iron – Carbon</a:t>
            </a:r>
          </a:p>
          <a:p>
            <a:pPr lvl="2"/>
            <a:r>
              <a:rPr lang="en-US" sz="2800" dirty="0"/>
              <a:t>1850: Henry Bessemer and William Kelley develop the Bessemer Process</a:t>
            </a:r>
          </a:p>
          <a:p>
            <a:pPr lvl="2"/>
            <a:r>
              <a:rPr lang="en-US" sz="2800" dirty="0"/>
              <a:t>Creates 90% of American steel by the 1880s</a:t>
            </a:r>
          </a:p>
          <a:p>
            <a:pPr lvl="2"/>
            <a:r>
              <a:rPr lang="en-US" sz="2800" dirty="0"/>
              <a:t>Replaces by the open hearth process (could also use scrap metal)</a:t>
            </a:r>
          </a:p>
          <a:p>
            <a:pPr lvl="2"/>
            <a:endParaRPr lang="en-US" dirty="0"/>
          </a:p>
        </p:txBody>
      </p:sp>
      <p:pic>
        <p:nvPicPr>
          <p:cNvPr id="4098" name="Picture 2" descr="Image result for bessemer proc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6883" y="264338"/>
            <a:ext cx="42862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bessemer proces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0" r="16305"/>
          <a:stretch/>
        </p:blipFill>
        <p:spPr bwMode="auto">
          <a:xfrm>
            <a:off x="6877267" y="264338"/>
            <a:ext cx="4653095" cy="306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4FB8A8-521A-4263-8012-499164668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899164-6B5A-46BD-B3B7-077AD01F9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095154"/>
            <a:ext cx="12191999" cy="4521127"/>
          </a:xfrm>
        </p:spPr>
        <p:txBody>
          <a:bodyPr>
            <a:normAutofit/>
          </a:bodyPr>
          <a:lstStyle/>
          <a:p>
            <a:pPr lvl="1"/>
            <a:r>
              <a:rPr lang="en-US" sz="3200" dirty="0"/>
              <a:t>C. New Uses for Steel</a:t>
            </a:r>
          </a:p>
          <a:p>
            <a:pPr lvl="2"/>
            <a:r>
              <a:rPr lang="en-US" sz="2800" dirty="0"/>
              <a:t>Railroads are the biggest customers</a:t>
            </a:r>
          </a:p>
          <a:p>
            <a:pPr lvl="2"/>
            <a:r>
              <a:rPr lang="en-US" sz="2800" dirty="0"/>
              <a:t>Cyrus McCormick &amp; John Deere create reapers and plows</a:t>
            </a:r>
          </a:p>
          <a:p>
            <a:pPr lvl="3"/>
            <a:r>
              <a:rPr lang="en-US" sz="2400" dirty="0"/>
              <a:t>Decreased labor causes relocation</a:t>
            </a:r>
          </a:p>
          <a:p>
            <a:pPr lvl="2"/>
            <a:r>
              <a:rPr lang="en-US" sz="2800" dirty="0"/>
              <a:t>1883: The Brooklyn Bridge - 1,595 ft. </a:t>
            </a:r>
          </a:p>
          <a:p>
            <a:pPr lvl="3"/>
            <a:r>
              <a:rPr lang="en-US" sz="2400" dirty="0"/>
              <a:t> 2</a:t>
            </a:r>
            <a:r>
              <a:rPr lang="en-US" sz="2400" baseline="30000" dirty="0"/>
              <a:t>nd</a:t>
            </a:r>
            <a:r>
              <a:rPr lang="en-US" sz="2400" dirty="0"/>
              <a:t> only to Pyramids as largest manmade structure at the time</a:t>
            </a:r>
          </a:p>
          <a:p>
            <a:pPr lvl="2"/>
            <a:r>
              <a:rPr lang="en-US" sz="2800" dirty="0"/>
              <a:t>William Le Baron Jenney: 1</a:t>
            </a:r>
            <a:r>
              <a:rPr lang="en-US" sz="2800" baseline="30000" dirty="0"/>
              <a:t>st</a:t>
            </a:r>
            <a:r>
              <a:rPr lang="en-US" sz="2800" dirty="0"/>
              <a:t> steel frame skyscrapers</a:t>
            </a:r>
          </a:p>
          <a:p>
            <a:pPr lvl="3"/>
            <a:r>
              <a:rPr lang="en-US" sz="2400" dirty="0"/>
              <a:t>Responsible for today’s city skylines </a:t>
            </a:r>
          </a:p>
          <a:p>
            <a:pPr lvl="2"/>
            <a:endParaRPr lang="en-US" dirty="0"/>
          </a:p>
        </p:txBody>
      </p:sp>
      <p:pic>
        <p:nvPicPr>
          <p:cNvPr id="5122" name="Picture 2" descr="Image result for steel brooklyn b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410" y="490654"/>
            <a:ext cx="4982770" cy="32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531" y="305380"/>
            <a:ext cx="3952875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39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9BEFF-E6A7-48A0-AA1F-9DB0DD921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4E692F-1CBF-46EF-BB28-AA5D2AF72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71408"/>
            <a:ext cx="12192000" cy="4521127"/>
          </a:xfrm>
        </p:spPr>
        <p:txBody>
          <a:bodyPr>
            <a:normAutofit/>
          </a:bodyPr>
          <a:lstStyle/>
          <a:p>
            <a:r>
              <a:rPr lang="en-US" sz="3600" dirty="0"/>
              <a:t>II. Inventions Promote Change</a:t>
            </a:r>
          </a:p>
          <a:p>
            <a:pPr lvl="1"/>
            <a:r>
              <a:rPr lang="en-US" sz="3200" dirty="0"/>
              <a:t>A. The Power of Electricity</a:t>
            </a:r>
          </a:p>
          <a:p>
            <a:pPr lvl="2"/>
            <a:r>
              <a:rPr lang="en-US" sz="2800" dirty="0"/>
              <a:t>1876: Thomas Alva Edison – Menlo Park, New Jersey</a:t>
            </a:r>
          </a:p>
          <a:p>
            <a:pPr lvl="3"/>
            <a:r>
              <a:rPr lang="en-US" sz="2400" dirty="0"/>
              <a:t>1879: Develops the incandescent light bulb</a:t>
            </a:r>
          </a:p>
          <a:p>
            <a:pPr lvl="3"/>
            <a:r>
              <a:rPr lang="en-US" sz="2400" dirty="0"/>
              <a:t>1881:Lewis H. Latimer adds a carbon filament</a:t>
            </a:r>
          </a:p>
          <a:p>
            <a:pPr lvl="3"/>
            <a:r>
              <a:rPr lang="en-US" sz="2400" dirty="0"/>
              <a:t>Also developed today’s electrical production/distribution systems</a:t>
            </a:r>
          </a:p>
          <a:p>
            <a:pPr lvl="2"/>
            <a:r>
              <a:rPr lang="en-US" sz="2800" dirty="0"/>
              <a:t>George Westinghouse: Increased </a:t>
            </a:r>
            <a:r>
              <a:rPr lang="en-US" sz="2800" dirty="0" smtClean="0"/>
              <a:t>safety </a:t>
            </a:r>
            <a:r>
              <a:rPr lang="en-US" sz="2800" dirty="0"/>
              <a:t>and decreased cost</a:t>
            </a:r>
          </a:p>
          <a:p>
            <a:pPr lvl="2"/>
            <a:r>
              <a:rPr lang="en-US" sz="2800" dirty="0"/>
              <a:t>Soon prompted new appliances, growth of cities, and the relocation of businesses (Ex. Automobiles in Detroit, Michigan)</a:t>
            </a:r>
          </a:p>
        </p:txBody>
      </p:sp>
      <p:pic>
        <p:nvPicPr>
          <p:cNvPr id="6146" name="Picture 2" descr="Image result for thomas edison electri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5591" y="106963"/>
            <a:ext cx="5011003" cy="226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george westinghou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79398" y="111634"/>
            <a:ext cx="5219313" cy="346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8850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846FB-D74D-4B93-AEA4-4FE0799AB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16566"/>
            <a:ext cx="12192000" cy="5765180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3200" dirty="0"/>
              <a:t>B. Inventions Change Lifestyles</a:t>
            </a:r>
          </a:p>
          <a:p>
            <a:pPr lvl="2"/>
            <a:r>
              <a:rPr lang="en-US" sz="2800" dirty="0"/>
              <a:t>Christopher Sholes: 1876 invention of the typewriter</a:t>
            </a:r>
          </a:p>
          <a:p>
            <a:pPr lvl="2"/>
            <a:r>
              <a:rPr lang="en-US" sz="2800" dirty="0"/>
              <a:t>Alexander Graham Bell &amp; Thomas Watson: 1876 invention of the telephone</a:t>
            </a:r>
          </a:p>
          <a:p>
            <a:pPr lvl="3"/>
            <a:r>
              <a:rPr lang="en-US" sz="2400" dirty="0"/>
              <a:t>Both created jobs for women and revolutionized the workplace</a:t>
            </a:r>
          </a:p>
          <a:p>
            <a:pPr lvl="3"/>
            <a:r>
              <a:rPr lang="en-US" sz="2400" dirty="0"/>
              <a:t>Women made up 5% of office workers in 1870 and 40% in 1910</a:t>
            </a:r>
          </a:p>
          <a:p>
            <a:pPr lvl="2"/>
            <a:r>
              <a:rPr lang="en-US" sz="2800" dirty="0"/>
              <a:t>Machinery now ran clothing factories, but promised more industrial jobs</a:t>
            </a:r>
          </a:p>
          <a:p>
            <a:pPr lvl="2"/>
            <a:r>
              <a:rPr lang="en-US" sz="2800" dirty="0"/>
              <a:t>Machines reduced labor</a:t>
            </a:r>
          </a:p>
          <a:p>
            <a:pPr lvl="3"/>
            <a:r>
              <a:rPr lang="en-US" sz="2400" dirty="0"/>
              <a:t>Jan Ernst Matzeliger and Margaret Knight in shoemaking</a:t>
            </a:r>
          </a:p>
          <a:p>
            <a:pPr lvl="3"/>
            <a:r>
              <a:rPr lang="en-US" sz="2400" dirty="0"/>
              <a:t>Less required skill, more power in the marketplace</a:t>
            </a:r>
          </a:p>
          <a:p>
            <a:pPr lvl="2"/>
            <a:r>
              <a:rPr lang="en-US" sz="2800" dirty="0"/>
              <a:t>New inventions also increased living standards</a:t>
            </a:r>
          </a:p>
          <a:p>
            <a:pPr lvl="3"/>
            <a:r>
              <a:rPr lang="en-US" sz="2400" dirty="0"/>
              <a:t>Higher standards of living attracted migrant workers and potential customers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39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1286</TotalTime>
  <Words>446</Words>
  <Application>Microsoft Office PowerPoint</Application>
  <PresentationFormat>Custom</PresentationFormat>
  <Paragraphs>52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Berlin</vt:lpstr>
      <vt:lpstr>Module 3: Industrialization</vt:lpstr>
      <vt:lpstr>Lesson 1: The Expansion of Industry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3: Industrialization</dc:title>
  <dc:creator>Angela</dc:creator>
  <cp:lastModifiedBy>harrisb</cp:lastModifiedBy>
  <cp:revision>50</cp:revision>
  <dcterms:created xsi:type="dcterms:W3CDTF">2018-09-03T13:26:11Z</dcterms:created>
  <dcterms:modified xsi:type="dcterms:W3CDTF">2018-09-05T18:17:55Z</dcterms:modified>
</cp:coreProperties>
</file>