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3EA5-2DFD-4669-B7E3-951628D68CE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4D00-6DDA-431E-9075-5860A0DAD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3EA5-2DFD-4669-B7E3-951628D68CE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4D00-6DDA-431E-9075-5860A0DAD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3EA5-2DFD-4669-B7E3-951628D68CE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4D00-6DDA-431E-9075-5860A0DAD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0" y="1219200"/>
            <a:ext cx="42672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267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Principles of Human Anatomy and Physiology, 11e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185E4-387F-469A-B62D-AE607C9D9D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19200"/>
            <a:ext cx="4267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267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Principles of Human Anatomy and Physiology, 11e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38768-92D9-421E-B66B-8C3DD1B10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3EA5-2DFD-4669-B7E3-951628D68CE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4D00-6DDA-431E-9075-5860A0DAD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3EA5-2DFD-4669-B7E3-951628D68CE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4D00-6DDA-431E-9075-5860A0DAD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3EA5-2DFD-4669-B7E3-951628D68CE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4D00-6DDA-431E-9075-5860A0DAD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3EA5-2DFD-4669-B7E3-951628D68CE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4D00-6DDA-431E-9075-5860A0DAD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3EA5-2DFD-4669-B7E3-951628D68CE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4D00-6DDA-431E-9075-5860A0DAD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3EA5-2DFD-4669-B7E3-951628D68CE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4D00-6DDA-431E-9075-5860A0DAD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3EA5-2DFD-4669-B7E3-951628D68CE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4D00-6DDA-431E-9075-5860A0DAD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3EA5-2DFD-4669-B7E3-951628D68CE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4D00-6DDA-431E-9075-5860A0DAD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23EA5-2DFD-4669-B7E3-951628D68CE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E4D00-6DDA-431E-9075-5860A0DAD3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524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Inorganic Acids, Bases &amp; Salts. 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2468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88392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Acids, bases and salts always dissociate into ions if they are dissolved in water.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Acid &amp; bases react in the body to form salts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i="1" dirty="0" smtClean="0"/>
              <a:t>salt</a:t>
            </a:r>
            <a:r>
              <a:rPr lang="en-US" dirty="0" smtClean="0"/>
              <a:t>, when dissolved in water, dissociates into </a:t>
            </a:r>
            <a:r>
              <a:rPr lang="en-US" dirty="0" err="1" smtClean="0"/>
              <a:t>cations</a:t>
            </a:r>
            <a:r>
              <a:rPr lang="en-US" dirty="0" smtClean="0"/>
              <a:t> and anions. Many salts are present in the body and are formed when acids and bases react with each other.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Electrolytes are important salts in the body that carry electric current (in nerve or muscle)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dirty="0" smtClean="0"/>
          </a:p>
        </p:txBody>
      </p:sp>
      <p:sp>
        <p:nvSpPr>
          <p:cNvPr id="624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6DDF1B-F464-4918-B72E-E62AD3B4FDF4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 Lipids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i="1" dirty="0" smtClean="0"/>
              <a:t>Lipids</a:t>
            </a:r>
            <a:r>
              <a:rPr lang="en-US" dirty="0" smtClean="0"/>
              <a:t>, like carbohydrates, contain </a:t>
            </a:r>
            <a:r>
              <a:rPr lang="en-US" b="1" dirty="0" smtClean="0"/>
              <a:t>carbon</a:t>
            </a:r>
            <a:r>
              <a:rPr lang="en-US" dirty="0" smtClean="0"/>
              <a:t>, </a:t>
            </a:r>
            <a:r>
              <a:rPr lang="en-US" b="1" dirty="0" smtClean="0"/>
              <a:t>hydrogen</a:t>
            </a:r>
            <a:r>
              <a:rPr lang="en-US" dirty="0" smtClean="0"/>
              <a:t>, and </a:t>
            </a:r>
            <a:r>
              <a:rPr lang="en-US" b="1" dirty="0" smtClean="0"/>
              <a:t>oxygen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They are </a:t>
            </a:r>
          </a:p>
          <a:p>
            <a:pPr lvl="1" eaLnBrk="1" hangingPunct="1"/>
            <a:r>
              <a:rPr lang="en-US" dirty="0" smtClean="0"/>
              <a:t>hydrophobic</a:t>
            </a:r>
          </a:p>
          <a:p>
            <a:pPr lvl="1" eaLnBrk="1" hangingPunct="1"/>
            <a:r>
              <a:rPr lang="en-US" dirty="0" smtClean="0"/>
              <a:t>mostly insoluble in water</a:t>
            </a:r>
          </a:p>
          <a:p>
            <a:pPr lvl="1" eaLnBrk="1" hangingPunct="1"/>
            <a:r>
              <a:rPr lang="en-US" dirty="0" smtClean="0"/>
              <a:t>combines with proteins (lipoproteins) for transport in blood	</a:t>
            </a:r>
          </a:p>
          <a:p>
            <a:pPr eaLnBrk="1" hangingPunct="1">
              <a:buNone/>
            </a:pPr>
            <a:endParaRPr lang="en-US" dirty="0" smtClean="0"/>
          </a:p>
        </p:txBody>
      </p:sp>
      <p:sp>
        <p:nvSpPr>
          <p:cNvPr id="727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4E1175-F04C-42FC-A0B4-C914E5BD1877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Lipids = fats</a:t>
            </a:r>
            <a:endParaRPr lang="en-US" b="1" dirty="0" smtClean="0"/>
          </a:p>
        </p:txBody>
      </p:sp>
      <p:sp>
        <p:nvSpPr>
          <p:cNvPr id="73732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90678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Formed from </a:t>
            </a:r>
            <a:r>
              <a:rPr lang="en-US" b="1" i="1" dirty="0" smtClean="0"/>
              <a:t>C, H and O</a:t>
            </a:r>
          </a:p>
          <a:p>
            <a:pPr lvl="1" eaLnBrk="1" hangingPunct="1"/>
            <a:r>
              <a:rPr lang="en-US" b="1" i="1" dirty="0" smtClean="0"/>
              <a:t>fats</a:t>
            </a:r>
          </a:p>
          <a:p>
            <a:pPr lvl="1" eaLnBrk="1" hangingPunct="1"/>
            <a:r>
              <a:rPr lang="en-US" dirty="0" smtClean="0"/>
              <a:t>phospholipids</a:t>
            </a:r>
          </a:p>
          <a:p>
            <a:pPr lvl="1" eaLnBrk="1" hangingPunct="1"/>
            <a:r>
              <a:rPr lang="en-US" dirty="0" smtClean="0"/>
              <a:t>steroids</a:t>
            </a:r>
          </a:p>
          <a:p>
            <a:pPr lvl="1" eaLnBrk="1" hangingPunct="1"/>
            <a:r>
              <a:rPr lang="en-US" dirty="0" smtClean="0"/>
              <a:t>lipoproteins </a:t>
            </a:r>
          </a:p>
          <a:p>
            <a:pPr lvl="1" eaLnBrk="1" hangingPunct="1"/>
            <a:r>
              <a:rPr lang="en-US" dirty="0" smtClean="0"/>
              <a:t>some vitamins</a:t>
            </a:r>
          </a:p>
          <a:p>
            <a:pPr eaLnBrk="1" hangingPunct="1"/>
            <a:r>
              <a:rPr lang="en-US" dirty="0" smtClean="0"/>
              <a:t>18-25% of body weight</a:t>
            </a:r>
          </a:p>
          <a:p>
            <a:pPr eaLnBrk="1" hangingPunct="1"/>
            <a:endParaRPr lang="en-US" dirty="0" smtClean="0"/>
          </a:p>
        </p:txBody>
      </p:sp>
      <p:sp>
        <p:nvSpPr>
          <p:cNvPr id="737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E273BD-1C02-4CCB-BE42-0A7348932AE4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Triglycerides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86800" cy="50292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 smtClean="0"/>
              <a:t>Triglycerides - lipids in the body and </a:t>
            </a:r>
            <a:r>
              <a:rPr lang="en-US" b="1" i="1" u="sng" dirty="0" smtClean="0"/>
              <a:t>provide protection</a:t>
            </a:r>
            <a:r>
              <a:rPr lang="en-US" dirty="0" smtClean="0"/>
              <a:t>, </a:t>
            </a:r>
            <a:r>
              <a:rPr lang="en-US" b="1" u="sng" dirty="0" smtClean="0"/>
              <a:t>insulation</a:t>
            </a:r>
            <a:r>
              <a:rPr lang="en-US" dirty="0" smtClean="0"/>
              <a:t>, and energy (both immediate and stored).</a:t>
            </a:r>
          </a:p>
          <a:p>
            <a:pPr lvl="1" eaLnBrk="1" hangingPunct="1"/>
            <a:r>
              <a:rPr lang="en-US" dirty="0" smtClean="0"/>
              <a:t>At room temperature, triglycerides may be either solid (fats) or liquid (oils).</a:t>
            </a:r>
          </a:p>
          <a:p>
            <a:pPr lvl="1" eaLnBrk="1" hangingPunct="1"/>
            <a:r>
              <a:rPr lang="en-US" dirty="0" smtClean="0"/>
              <a:t>Triglycerides provide more than twice as much energy per gram as either carbohydrates or proteins.</a:t>
            </a:r>
          </a:p>
          <a:p>
            <a:pPr lvl="1" eaLnBrk="1" hangingPunct="1"/>
            <a:r>
              <a:rPr lang="en-US" dirty="0" smtClean="0"/>
              <a:t>Triglyceride storage is virtually unlimited.</a:t>
            </a:r>
          </a:p>
          <a:p>
            <a:pPr lvl="1" eaLnBrk="1" hangingPunct="1"/>
            <a:r>
              <a:rPr lang="en-US" dirty="0" smtClean="0"/>
              <a:t>Excess dietary carbohydrates, proteins, fats, and oils will be deposited in adipose tissue as triglycerides.</a:t>
            </a:r>
          </a:p>
          <a:p>
            <a:pPr eaLnBrk="1" hangingPunct="1"/>
            <a:r>
              <a:rPr lang="en-US" dirty="0" smtClean="0"/>
              <a:t>Very concentrated form of energy</a:t>
            </a:r>
          </a:p>
          <a:p>
            <a:pPr lvl="1" eaLnBrk="1" hangingPunct="1"/>
            <a:r>
              <a:rPr lang="en-US" dirty="0" smtClean="0"/>
              <a:t>9 calories/gram compared to 4 for proteins &amp; carbohydrates</a:t>
            </a:r>
          </a:p>
          <a:p>
            <a:pPr lvl="1" eaLnBrk="1" hangingPunct="1"/>
            <a:r>
              <a:rPr lang="en-US" dirty="0" smtClean="0"/>
              <a:t>our bodies store triglycerides in fat cells if we eat extra food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747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463185-BA38-4402-8118-B4126729DBC1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76200"/>
            <a:ext cx="2362200" cy="1828800"/>
          </a:xfrm>
        </p:spPr>
        <p:txBody>
          <a:bodyPr/>
          <a:lstStyle/>
          <a:p>
            <a:pPr eaLnBrk="1" hangingPunct="1"/>
            <a:r>
              <a:rPr lang="en-US" smtClean="0"/>
              <a:t>Concept of pH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2971800"/>
            <a:ext cx="7620000" cy="3505200"/>
          </a:xfrm>
        </p:spPr>
        <p:txBody>
          <a:bodyPr/>
          <a:lstStyle/>
          <a:p>
            <a:pPr eaLnBrk="1" hangingPunct="1"/>
            <a:r>
              <a:rPr lang="en-US" sz="2000" smtClean="0"/>
              <a:t>pH scale runs from 0 to 14 (concentration of H+ in moles/liter)</a:t>
            </a:r>
          </a:p>
          <a:p>
            <a:pPr eaLnBrk="1" hangingPunct="1"/>
            <a:r>
              <a:rPr lang="en-US" sz="2000" smtClean="0"/>
              <a:t>pH of 7 is neutral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 (distilled water -- concentration of OH- and H+ are equal)</a:t>
            </a:r>
          </a:p>
          <a:p>
            <a:pPr eaLnBrk="1" hangingPunct="1"/>
            <a:r>
              <a:rPr lang="en-US" sz="2000" smtClean="0"/>
              <a:t>pH below 7 is acidic</a:t>
            </a:r>
          </a:p>
          <a:p>
            <a:pPr eaLnBrk="1" hangingPunct="1"/>
            <a:r>
              <a:rPr lang="en-US" sz="2000" smtClean="0"/>
              <a:t>pH above 7 is alkaline</a:t>
            </a:r>
          </a:p>
        </p:txBody>
      </p:sp>
      <p:sp>
        <p:nvSpPr>
          <p:cNvPr id="634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B4643C8-0C10-44FB-87B3-6F1BBF284FBE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pic>
        <p:nvPicPr>
          <p:cNvPr id="63493" name="Picture 4" descr="w0039-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9850"/>
            <a:ext cx="5638800" cy="290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Acid-Base Balance: The Concept of pH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Biochemical reactions are very sensitive to even small changes in acidity or alkalinity.</a:t>
            </a:r>
          </a:p>
          <a:p>
            <a:pPr lvl="1" eaLnBrk="1" hangingPunct="1"/>
            <a:r>
              <a:rPr lang="en-US" dirty="0" smtClean="0"/>
              <a:t>pH of blood is 7.35 to 7.45</a:t>
            </a:r>
          </a:p>
          <a:p>
            <a:pPr lvl="1"/>
            <a:r>
              <a:rPr lang="en-US" dirty="0" smtClean="0"/>
              <a:t>gastric juice 1.2 to 3.0</a:t>
            </a:r>
          </a:p>
          <a:p>
            <a:pPr lvl="1"/>
            <a:r>
              <a:rPr lang="en-US" dirty="0" smtClean="0"/>
              <a:t> saliva 6.35 to 6.85</a:t>
            </a:r>
          </a:p>
          <a:p>
            <a:pPr lvl="1"/>
            <a:r>
              <a:rPr lang="en-US" dirty="0" smtClean="0"/>
              <a:t> bile  7.6 to 8.6 </a:t>
            </a:r>
          </a:p>
          <a:p>
            <a:pPr lvl="1" eaLnBrk="1" hangingPunct="1"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A solution’s acidity or alkalinity is based on the pH scale</a:t>
            </a:r>
          </a:p>
        </p:txBody>
      </p:sp>
      <p:sp>
        <p:nvSpPr>
          <p:cNvPr id="645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E189C8-E195-4D72-8E1C-8BF30A8F4B55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Maintaining pH: Buffer Systems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pH values of different parts of the body are maintained fairly  constant by buffer systems, which usually consist of a weak acid and a weak base.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convert strong acids or bases into weak acids or bases.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655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D0B19C-A4BD-4D37-85FF-6AFCB756CBC4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828800"/>
          </a:xfrm>
        </p:spPr>
        <p:txBody>
          <a:bodyPr/>
          <a:lstStyle/>
          <a:p>
            <a:pPr eaLnBrk="1" hangingPunct="1"/>
            <a:r>
              <a:rPr lang="en-US" dirty="0" smtClean="0"/>
              <a:t>ORGANIC COMPOUNDS</a:t>
            </a:r>
            <a:br>
              <a:rPr lang="en-US" dirty="0" smtClean="0"/>
            </a:br>
            <a:r>
              <a:rPr lang="en-US" dirty="0" smtClean="0"/>
              <a:t>Carbon and Its Functional Groups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686800" cy="44958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mtClean="0"/>
              <a:t>The carbon that organic compounds always contain has several  properties that make it particularly useful to living organisms.</a:t>
            </a:r>
          </a:p>
          <a:p>
            <a:pPr eaLnBrk="1" hangingPunct="1"/>
            <a:r>
              <a:rPr lang="en-US" smtClean="0"/>
              <a:t>It can react with one to several hundred other carbon atoms</a:t>
            </a:r>
          </a:p>
          <a:p>
            <a:pPr lvl="1" eaLnBrk="1" hangingPunct="1"/>
            <a:r>
              <a:rPr lang="en-US" smtClean="0"/>
              <a:t>forms large molecules of many different shapes.</a:t>
            </a:r>
          </a:p>
          <a:p>
            <a:pPr eaLnBrk="1" hangingPunct="1"/>
            <a:r>
              <a:rPr lang="en-US" smtClean="0"/>
              <a:t>Many carbon compounds do not dissolve easily in water</a:t>
            </a:r>
          </a:p>
          <a:p>
            <a:pPr lvl="1" eaLnBrk="1" hangingPunct="1"/>
            <a:r>
              <a:rPr lang="en-US" smtClean="0"/>
              <a:t>useful materials for building body structures.</a:t>
            </a:r>
          </a:p>
          <a:p>
            <a:pPr eaLnBrk="1" hangingPunct="1"/>
            <a:r>
              <a:rPr lang="en-US" smtClean="0"/>
              <a:t>Carbon compounds are mostly or entirely held together by covalent bonds and tend to decompose easily</a:t>
            </a:r>
          </a:p>
          <a:p>
            <a:pPr lvl="1" eaLnBrk="1" hangingPunct="1"/>
            <a:r>
              <a:rPr lang="en-US" smtClean="0"/>
              <a:t>organic compounds are a good source of energy.</a:t>
            </a:r>
          </a:p>
        </p:txBody>
      </p:sp>
      <p:sp>
        <p:nvSpPr>
          <p:cNvPr id="665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681F11-280C-4060-8F00-3C92ED8AC93A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1. Carbohydrates</a:t>
            </a:r>
            <a:endParaRPr lang="en-US" b="1" dirty="0" smtClean="0"/>
          </a:p>
        </p:txBody>
      </p:sp>
      <p:sp>
        <p:nvSpPr>
          <p:cNvPr id="6861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458200" cy="4267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i="1" dirty="0" smtClean="0"/>
              <a:t>Carbohydrates</a:t>
            </a:r>
            <a:r>
              <a:rPr lang="en-US" sz="2400" dirty="0" smtClean="0"/>
              <a:t> provide most of the energy needed for life and include sugars, </a:t>
            </a:r>
            <a:r>
              <a:rPr lang="en-US" sz="2400" b="1" i="1" dirty="0" smtClean="0"/>
              <a:t>starches,</a:t>
            </a:r>
            <a:r>
              <a:rPr lang="en-US" sz="2400" dirty="0" smtClean="0"/>
              <a:t> glycogen, and cellulose</a:t>
            </a:r>
          </a:p>
          <a:p>
            <a:pPr eaLnBrk="1" hangingPunct="1"/>
            <a:r>
              <a:rPr lang="en-US" sz="2400" b="1" i="1" dirty="0" smtClean="0"/>
              <a:t>Provide an immediate source of energy</a:t>
            </a:r>
          </a:p>
          <a:p>
            <a:pPr eaLnBrk="1" hangingPunct="1"/>
            <a:r>
              <a:rPr lang="en-US" sz="2400" dirty="0" smtClean="0"/>
              <a:t>formed from </a:t>
            </a:r>
            <a:r>
              <a:rPr lang="en-US" sz="2400" b="1" i="1" dirty="0" smtClean="0"/>
              <a:t>C, H, and O</a:t>
            </a:r>
          </a:p>
          <a:p>
            <a:pPr eaLnBrk="1" hangingPunct="1"/>
            <a:r>
              <a:rPr lang="en-US" sz="2400" dirty="0" smtClean="0"/>
              <a:t>source of energy for ATP formation</a:t>
            </a:r>
          </a:p>
          <a:p>
            <a:pPr eaLnBrk="1" hangingPunct="1"/>
            <a:r>
              <a:rPr lang="en-US" sz="2400" dirty="0" smtClean="0"/>
              <a:t>2-3 % of total body weight</a:t>
            </a:r>
          </a:p>
          <a:p>
            <a:pPr lvl="1" eaLnBrk="1" hangingPunct="1"/>
            <a:r>
              <a:rPr lang="en-US" dirty="0" smtClean="0"/>
              <a:t>glycogen is stored in liver and muscle tissue</a:t>
            </a:r>
          </a:p>
          <a:p>
            <a:pPr lvl="1" eaLnBrk="1" hangingPunct="1"/>
            <a:r>
              <a:rPr lang="en-US" dirty="0" smtClean="0"/>
              <a:t>three major groups based on their size: </a:t>
            </a:r>
          </a:p>
          <a:p>
            <a:pPr lvl="1" eaLnBrk="1" hangingPunct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monosaccharides</a:t>
            </a:r>
            <a:r>
              <a:rPr lang="en-US" dirty="0" smtClean="0"/>
              <a:t>, disaccharides, and polysaccharides </a:t>
            </a:r>
            <a:r>
              <a:rPr lang="en-US" sz="2000" dirty="0" smtClean="0"/>
              <a:t>	</a:t>
            </a:r>
          </a:p>
        </p:txBody>
      </p:sp>
      <p:sp>
        <p:nvSpPr>
          <p:cNvPr id="686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B17E1EC-871D-4999-9533-99BEBA47EC82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pic>
        <p:nvPicPr>
          <p:cNvPr id="68611" name="Picture 2" descr="w0042-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410200"/>
            <a:ext cx="1981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Monosaccharides and Disaccharides: Sugars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Monosaccharides</a:t>
            </a:r>
            <a:r>
              <a:rPr lang="en-US" dirty="0" smtClean="0"/>
              <a:t> include glucose, main energy-supplying compound of the body.</a:t>
            </a:r>
          </a:p>
          <a:p>
            <a:pPr eaLnBrk="1" hangingPunct="1"/>
            <a:r>
              <a:rPr lang="en-US" dirty="0" smtClean="0"/>
              <a:t>Humans absorb only 3 simple sugars without further digestion in our small intestine</a:t>
            </a:r>
          </a:p>
          <a:p>
            <a:pPr lvl="1" eaLnBrk="1" hangingPunct="1"/>
            <a:r>
              <a:rPr lang="en-US" dirty="0" smtClean="0"/>
              <a:t>glucose is found in syrup &amp; honey</a:t>
            </a:r>
          </a:p>
          <a:p>
            <a:pPr lvl="1" eaLnBrk="1" hangingPunct="1"/>
            <a:r>
              <a:rPr lang="en-US" dirty="0" smtClean="0"/>
              <a:t>fructose found in fruit</a:t>
            </a:r>
          </a:p>
          <a:p>
            <a:pPr lvl="1" eaLnBrk="1" hangingPunct="1"/>
            <a:r>
              <a:rPr lang="en-US" dirty="0" err="1" smtClean="0"/>
              <a:t>galactose</a:t>
            </a:r>
            <a:r>
              <a:rPr lang="en-US" dirty="0" smtClean="0"/>
              <a:t> found in dairy products</a:t>
            </a:r>
          </a:p>
        </p:txBody>
      </p:sp>
      <p:sp>
        <p:nvSpPr>
          <p:cNvPr id="696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9EDC84-B52D-4BA1-A85F-C2EE59401BB5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Clinical Application:  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Lactose intolerance is a deficiency of the enzyme lactase.  As a result undigested lactose remains in the feces and bacterial fermentation of lactose produces gas.</a:t>
            </a:r>
          </a:p>
          <a:p>
            <a:r>
              <a:rPr lang="en-US" dirty="0" smtClean="0"/>
              <a:t>Inherited disorder: </a:t>
            </a:r>
            <a:r>
              <a:rPr lang="en-US" dirty="0" err="1" smtClean="0"/>
              <a:t>Galactosemia</a:t>
            </a:r>
            <a:endParaRPr lang="en-US" dirty="0" smtClean="0"/>
          </a:p>
          <a:p>
            <a:pPr lvl="1"/>
            <a:r>
              <a:rPr lang="en-US" dirty="0" smtClean="0"/>
              <a:t>Infant lacks enzyme.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galactosemia</a:t>
            </a:r>
            <a:r>
              <a:rPr lang="en-US" dirty="0" smtClean="0"/>
              <a:t> is untreated, high levels of </a:t>
            </a:r>
            <a:r>
              <a:rPr lang="en-US" dirty="0" err="1" smtClean="0"/>
              <a:t>galactose</a:t>
            </a:r>
            <a:r>
              <a:rPr lang="en-US" dirty="0" smtClean="0"/>
              <a:t> cause vomiting, diarrhea, lethargy, low blood sugar, brain damage, jaundice, liver enlargement, cataracts, susceptibility to infection, and death. </a:t>
            </a:r>
          </a:p>
          <a:p>
            <a:pPr lvl="1"/>
            <a:r>
              <a:rPr lang="en-US" dirty="0" smtClean="0"/>
              <a:t>Treatment is elimination of milk from the diet.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706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20A51A-82C3-4093-9D81-759ADAC93983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Polysaccharides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Polysaccharides are the largest carbohydrates and may contain hundreds of </a:t>
            </a:r>
            <a:r>
              <a:rPr lang="en-US" dirty="0" err="1" smtClean="0"/>
              <a:t>monosaccharides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The principal polysaccharide in the human body is </a:t>
            </a:r>
            <a:r>
              <a:rPr lang="en-US" i="1" dirty="0" smtClean="0"/>
              <a:t>glycogen</a:t>
            </a:r>
            <a:r>
              <a:rPr lang="en-US" dirty="0" smtClean="0"/>
              <a:t>, which is stored in the liver or skeletal muscles. </a:t>
            </a:r>
          </a:p>
          <a:p>
            <a:pPr lvl="1" eaLnBrk="1" hangingPunct="1"/>
            <a:r>
              <a:rPr lang="en-US" dirty="0" smtClean="0"/>
              <a:t>When blood sugar level drops, the liver hydrolyzes glycogen to yield glucose which is released from the liver into the blood</a:t>
            </a:r>
          </a:p>
        </p:txBody>
      </p:sp>
      <p:sp>
        <p:nvSpPr>
          <p:cNvPr id="716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7F5D54-50BC-41D5-BA9D-C25B951736BD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729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Inorganic Acids, Bases &amp; Salts.   </vt:lpstr>
      <vt:lpstr>Concept of pH</vt:lpstr>
      <vt:lpstr>Acid-Base Balance: The Concept of pH</vt:lpstr>
      <vt:lpstr>Maintaining pH: Buffer Systems</vt:lpstr>
      <vt:lpstr>ORGANIC COMPOUNDS Carbon and Its Functional Groups</vt:lpstr>
      <vt:lpstr>1. Carbohydrates</vt:lpstr>
      <vt:lpstr>Monosaccharides and Disaccharides: Sugars</vt:lpstr>
      <vt:lpstr>Clinical Application:  </vt:lpstr>
      <vt:lpstr>Polysaccharides</vt:lpstr>
      <vt:lpstr>2. Lipids</vt:lpstr>
      <vt:lpstr>Lipids = fats</vt:lpstr>
      <vt:lpstr>Triglycerides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Inorganic Acids, Bases &amp; Salts.   </dc:title>
  <dc:creator>Carol R. Andrews</dc:creator>
  <cp:lastModifiedBy>Carol R. Andrews</cp:lastModifiedBy>
  <cp:revision>1</cp:revision>
  <dcterms:created xsi:type="dcterms:W3CDTF">2019-02-25T17:53:13Z</dcterms:created>
  <dcterms:modified xsi:type="dcterms:W3CDTF">2019-02-25T17:53:46Z</dcterms:modified>
</cp:coreProperties>
</file>