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9" r:id="rId4"/>
    <p:sldId id="258" r:id="rId5"/>
    <p:sldId id="260" r:id="rId6"/>
    <p:sldId id="261" r:id="rId7"/>
    <p:sldId id="264" r:id="rId8"/>
    <p:sldId id="262" r:id="rId9"/>
    <p:sldId id="287" r:id="rId10"/>
    <p:sldId id="266" r:id="rId11"/>
    <p:sldId id="267" r:id="rId12"/>
    <p:sldId id="270" r:id="rId13"/>
    <p:sldId id="268" r:id="rId14"/>
    <p:sldId id="269" r:id="rId15"/>
    <p:sldId id="271" r:id="rId16"/>
    <p:sldId id="272" r:id="rId17"/>
    <p:sldId id="273" r:id="rId18"/>
    <p:sldId id="286" r:id="rId19"/>
    <p:sldId id="274" r:id="rId20"/>
    <p:sldId id="275" r:id="rId21"/>
    <p:sldId id="276" r:id="rId22"/>
    <p:sldId id="277" r:id="rId23"/>
    <p:sldId id="279" r:id="rId24"/>
    <p:sldId id="278" r:id="rId25"/>
    <p:sldId id="280" r:id="rId26"/>
    <p:sldId id="281" r:id="rId27"/>
    <p:sldId id="282" r:id="rId28"/>
    <p:sldId id="283" r:id="rId29"/>
    <p:sldId id="284" r:id="rId30"/>
    <p:sldId id="285"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15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0A033FAD-4C79-4D41-82F6-37894FD041B0}" type="datetimeFigureOut">
              <a:rPr lang="en-US" smtClean="0"/>
              <a:pPr/>
              <a:t>12/30/2016</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76131407-5F96-44F1-A87E-C7FAF5E6BEAE}"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A033FAD-4C79-4D41-82F6-37894FD041B0}" type="datetimeFigureOut">
              <a:rPr lang="en-US" smtClean="0"/>
              <a:pPr/>
              <a:t>12/30/2016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131407-5F96-44F1-A87E-C7FAF5E6BEA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A033FAD-4C79-4D41-82F6-37894FD041B0}" type="datetimeFigureOut">
              <a:rPr lang="en-US" smtClean="0"/>
              <a:pPr/>
              <a:t>12/30/2016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131407-5F96-44F1-A87E-C7FAF5E6BEA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A033FAD-4C79-4D41-82F6-37894FD041B0}" type="datetimeFigureOut">
              <a:rPr lang="en-US" smtClean="0"/>
              <a:pPr/>
              <a:t>12/30/2016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131407-5F96-44F1-A87E-C7FAF5E6BEA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0A033FAD-4C79-4D41-82F6-37894FD041B0}" type="datetimeFigureOut">
              <a:rPr lang="en-US" smtClean="0"/>
              <a:pPr/>
              <a:t>12/30/2016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76131407-5F96-44F1-A87E-C7FAF5E6BEA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A033FAD-4C79-4D41-82F6-37894FD041B0}" type="datetimeFigureOut">
              <a:rPr lang="en-US" smtClean="0"/>
              <a:pPr/>
              <a:t>12/30/2016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131407-5F96-44F1-A87E-C7FAF5E6BEA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0A033FAD-4C79-4D41-82F6-37894FD041B0}" type="datetimeFigureOut">
              <a:rPr lang="en-US" smtClean="0"/>
              <a:pPr/>
              <a:t>12/30/2016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131407-5F96-44F1-A87E-C7FAF5E6BEA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0A033FAD-4C79-4D41-82F6-37894FD041B0}" type="datetimeFigureOut">
              <a:rPr lang="en-US" smtClean="0"/>
              <a:pPr/>
              <a:t>12/30/2016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131407-5F96-44F1-A87E-C7FAF5E6BEA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033FAD-4C79-4D41-82F6-37894FD041B0}" type="datetimeFigureOut">
              <a:rPr lang="en-US" smtClean="0"/>
              <a:pPr/>
              <a:t>12/30/2016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131407-5F96-44F1-A87E-C7FAF5E6BEA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A033FAD-4C79-4D41-82F6-37894FD041B0}" type="datetimeFigureOut">
              <a:rPr lang="en-US" smtClean="0"/>
              <a:pPr/>
              <a:t>12/30/2016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131407-5F96-44F1-A87E-C7FAF5E6BEA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0A033FAD-4C79-4D41-82F6-37894FD041B0}" type="datetimeFigureOut">
              <a:rPr lang="en-US" smtClean="0"/>
              <a:pPr/>
              <a:t>12/30/2016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131407-5F96-44F1-A87E-C7FAF5E6BEA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0A033FAD-4C79-4D41-82F6-37894FD041B0}" type="datetimeFigureOut">
              <a:rPr lang="en-US" smtClean="0"/>
              <a:pPr/>
              <a:t>12/30/2016</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6131407-5F96-44F1-A87E-C7FAF5E6BEAE}"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solidFill>
                  <a:schemeClr val="tx2">
                    <a:lumMod val="10000"/>
                  </a:schemeClr>
                </a:solidFill>
              </a:rPr>
              <a:t>Chapter 48</a:t>
            </a:r>
            <a:br>
              <a:rPr lang="en-US" dirty="0">
                <a:solidFill>
                  <a:schemeClr val="tx2">
                    <a:lumMod val="10000"/>
                  </a:schemeClr>
                </a:solidFill>
              </a:rPr>
            </a:br>
            <a:r>
              <a:rPr lang="en-US" dirty="0">
                <a:solidFill>
                  <a:schemeClr val="tx2">
                    <a:lumMod val="10000"/>
                  </a:schemeClr>
                </a:solidFill>
              </a:rPr>
              <a:t>Populations and Communities</a:t>
            </a:r>
            <a:br>
              <a:rPr lang="en-US" dirty="0"/>
            </a:br>
            <a:endParaRPr lang="en-US" dirty="0"/>
          </a:p>
        </p:txBody>
      </p:sp>
      <p:sp>
        <p:nvSpPr>
          <p:cNvPr id="3" name="Subtitle 2"/>
          <p:cNvSpPr>
            <a:spLocks noGrp="1"/>
          </p:cNvSpPr>
          <p:nvPr>
            <p:ph type="subTitle" idx="1"/>
          </p:nvPr>
        </p:nvSpPr>
        <p:spPr/>
        <p:txBody>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762000"/>
            <a:ext cx="8534400" cy="2246769"/>
          </a:xfrm>
          <a:prstGeom prst="rect">
            <a:avLst/>
          </a:prstGeom>
        </p:spPr>
        <p:txBody>
          <a:bodyPr wrap="square">
            <a:spAutoFit/>
          </a:bodyPr>
          <a:lstStyle/>
          <a:p>
            <a:r>
              <a:rPr lang="en-US" sz="2800" dirty="0"/>
              <a:t>During the </a:t>
            </a:r>
            <a:r>
              <a:rPr lang="en-US" sz="2800" dirty="0">
                <a:solidFill>
                  <a:srgbClr val="FFC000"/>
                </a:solidFill>
              </a:rPr>
              <a:t>steady state </a:t>
            </a:r>
            <a:r>
              <a:rPr lang="en-US" sz="2800" dirty="0"/>
              <a:t>the growth rate is zero.  A straight line drawn through this region of the graph will tell how big the population is.  Ecologists say this line represents the </a:t>
            </a:r>
            <a:r>
              <a:rPr lang="en-US" sz="2800" dirty="0">
                <a:solidFill>
                  <a:srgbClr val="FFC000"/>
                </a:solidFill>
              </a:rPr>
              <a:t>carrying capacity</a:t>
            </a:r>
            <a:r>
              <a:rPr lang="en-US" sz="2800" dirty="0"/>
              <a:t>. What is </a:t>
            </a:r>
            <a:r>
              <a:rPr lang="en-US" sz="2800" b="1" dirty="0"/>
              <a:t>carrying capacity</a:t>
            </a:r>
            <a:r>
              <a:rPr lang="en-US" sz="2800" dirty="0"/>
              <a:t>?</a:t>
            </a:r>
          </a:p>
        </p:txBody>
      </p:sp>
      <p:sp>
        <p:nvSpPr>
          <p:cNvPr id="3" name="TextBox 2"/>
          <p:cNvSpPr txBox="1"/>
          <p:nvPr/>
        </p:nvSpPr>
        <p:spPr>
          <a:xfrm>
            <a:off x="609600" y="3886200"/>
            <a:ext cx="7467600" cy="1384995"/>
          </a:xfrm>
          <a:prstGeom prst="rect">
            <a:avLst/>
          </a:prstGeom>
          <a:noFill/>
        </p:spPr>
        <p:txBody>
          <a:bodyPr wrap="square" rtlCol="0">
            <a:spAutoFit/>
          </a:bodyPr>
          <a:lstStyle/>
          <a:p>
            <a:r>
              <a:rPr lang="en-US" sz="2800" dirty="0"/>
              <a:t>The carrying capacity is the number of individuals that a particular environment can support.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81000"/>
            <a:ext cx="6553200" cy="1200329"/>
          </a:xfrm>
          <a:prstGeom prst="rect">
            <a:avLst/>
          </a:prstGeom>
        </p:spPr>
        <p:txBody>
          <a:bodyPr wrap="square">
            <a:spAutoFit/>
          </a:bodyPr>
          <a:lstStyle/>
          <a:p>
            <a:r>
              <a:rPr lang="en-US" sz="3600" dirty="0"/>
              <a:t>What factors will keep the carrying capacity steady?</a:t>
            </a:r>
          </a:p>
        </p:txBody>
      </p:sp>
      <p:sp>
        <p:nvSpPr>
          <p:cNvPr id="3" name="Rectangle 2"/>
          <p:cNvSpPr/>
          <p:nvPr/>
        </p:nvSpPr>
        <p:spPr>
          <a:xfrm>
            <a:off x="685800" y="1828800"/>
            <a:ext cx="7696200" cy="1815882"/>
          </a:xfrm>
          <a:prstGeom prst="rect">
            <a:avLst/>
          </a:prstGeom>
        </p:spPr>
        <p:txBody>
          <a:bodyPr wrap="square">
            <a:spAutoFit/>
          </a:bodyPr>
          <a:lstStyle/>
          <a:p>
            <a:r>
              <a:rPr lang="en-US" dirty="0"/>
              <a:t> </a:t>
            </a:r>
            <a:r>
              <a:rPr lang="en-US" sz="2800" dirty="0"/>
              <a:t>Certain environmental factors keep the population from growing any further, including lack of food, overcrowding, and competition between individuals.</a:t>
            </a:r>
            <a:endParaRPr lang="en-US" dirty="0"/>
          </a:p>
        </p:txBody>
      </p:sp>
      <p:pic>
        <p:nvPicPr>
          <p:cNvPr id="4" name="Picture 3" descr="overcrowding.bmp"/>
          <p:cNvPicPr>
            <a:picLocks noChangeAspect="1"/>
          </p:cNvPicPr>
          <p:nvPr/>
        </p:nvPicPr>
        <p:blipFill>
          <a:blip r:embed="rId2" cstate="print"/>
          <a:stretch>
            <a:fillRect/>
          </a:stretch>
        </p:blipFill>
        <p:spPr>
          <a:xfrm rot="20789907">
            <a:off x="914400" y="3962400"/>
            <a:ext cx="2619048" cy="1742857"/>
          </a:xfrm>
          <a:prstGeom prst="rect">
            <a:avLst/>
          </a:prstGeom>
        </p:spPr>
      </p:pic>
      <p:pic>
        <p:nvPicPr>
          <p:cNvPr id="5" name="Picture 4" descr="competition.jpg"/>
          <p:cNvPicPr>
            <a:picLocks noChangeAspect="1"/>
          </p:cNvPicPr>
          <p:nvPr/>
        </p:nvPicPr>
        <p:blipFill>
          <a:blip r:embed="rId3" cstate="print"/>
          <a:stretch>
            <a:fillRect/>
          </a:stretch>
        </p:blipFill>
        <p:spPr>
          <a:xfrm rot="1220621">
            <a:off x="4648200" y="3962400"/>
            <a:ext cx="3200400" cy="213055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752600"/>
            <a:ext cx="7086600" cy="1828800"/>
          </a:xfrm>
        </p:spPr>
        <p:txBody>
          <a:bodyPr/>
          <a:lstStyle/>
          <a:p>
            <a:r>
              <a:rPr lang="en-US" dirty="0">
                <a:solidFill>
                  <a:schemeClr val="bg1"/>
                </a:solidFill>
              </a:rPr>
              <a:t>Section 48-2: Factors That Control Population Growth</a:t>
            </a:r>
            <a:br>
              <a:rPr lang="en-US" dirty="0">
                <a:solidFill>
                  <a:schemeClr val="bg1"/>
                </a:solidFill>
              </a:rPr>
            </a:br>
            <a:endParaRPr lang="en-US" dirty="0">
              <a:solidFill>
                <a:schemeClr val="bg1"/>
              </a:solidFill>
            </a:endParaRPr>
          </a:p>
        </p:txBody>
      </p:sp>
      <p:sp>
        <p:nvSpPr>
          <p:cNvPr id="3" name="Text Placeholder 2"/>
          <p:cNvSpPr>
            <a:spLocks noGrp="1"/>
          </p:cNvSpPr>
          <p:nvPr>
            <p:ph type="body" idx="1"/>
          </p:nvPr>
        </p:nvSpPr>
        <p:spPr/>
        <p:txBody>
          <a:bodyPr/>
          <a:lstStyle/>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895600"/>
            <a:ext cx="14478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0" y="304800"/>
            <a:ext cx="9144000" cy="954107"/>
          </a:xfrm>
          <a:prstGeom prst="rect">
            <a:avLst/>
          </a:prstGeom>
        </p:spPr>
        <p:txBody>
          <a:bodyPr wrap="square">
            <a:spAutoFit/>
          </a:bodyPr>
          <a:lstStyle/>
          <a:p>
            <a:r>
              <a:rPr lang="en-US" sz="2800" dirty="0"/>
              <a:t>Note:  The number of individuals of a certain species per unit area is called </a:t>
            </a:r>
            <a:r>
              <a:rPr lang="en-US" sz="2800" b="1" dirty="0">
                <a:solidFill>
                  <a:srgbClr val="FFC000"/>
                </a:solidFill>
              </a:rPr>
              <a:t>population density</a:t>
            </a:r>
            <a:r>
              <a:rPr lang="en-US" sz="2800" dirty="0"/>
              <a:t>.</a:t>
            </a:r>
          </a:p>
        </p:txBody>
      </p:sp>
      <p:sp>
        <p:nvSpPr>
          <p:cNvPr id="27650" name="Rectangle 2"/>
          <p:cNvSpPr>
            <a:spLocks noChangeArrowheads="1"/>
          </p:cNvSpPr>
          <p:nvPr/>
        </p:nvSpPr>
        <p:spPr bwMode="auto">
          <a:xfrm>
            <a:off x="0" y="1447800"/>
            <a:ext cx="8791638" cy="243143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Arial" pitchFamily="34" charset="0"/>
                <a:ea typeface="Times New Roman" pitchFamily="18" charset="0"/>
              </a:rPr>
              <a:t>Density = D	n = number of individuals     A = area</a:t>
            </a:r>
            <a:endParaRPr kumimoji="0" lang="en-US" sz="16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ea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n-US" sz="2000" dirty="0">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pitchFamily="34" charset="0"/>
                <a:ea typeface="Times New Roman" pitchFamily="18" charset="0"/>
              </a:rPr>
              <a:t>D = </a:t>
            </a:r>
            <a:r>
              <a:rPr kumimoji="0" lang="en-US" sz="3200" b="0" i="0" u="sng" strike="noStrike" cap="none" normalizeH="0" baseline="0" dirty="0">
                <a:ln>
                  <a:noFill/>
                </a:ln>
                <a:solidFill>
                  <a:schemeClr val="tx1"/>
                </a:solidFill>
                <a:effectLst/>
                <a:latin typeface="Arial" pitchFamily="34" charset="0"/>
                <a:ea typeface="Times New Roman" pitchFamily="18" charset="0"/>
              </a:rPr>
              <a:t>  n </a:t>
            </a:r>
            <a:endParaRPr kumimoji="0" lang="en-US"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3200" dirty="0">
                <a:latin typeface="Arial" pitchFamily="34" charset="0"/>
                <a:ea typeface="Times New Roman" pitchFamily="18" charset="0"/>
              </a:rPr>
              <a:t>         </a:t>
            </a:r>
            <a:r>
              <a:rPr kumimoji="0" lang="en-US" sz="3200" b="0" i="0" u="none" strike="noStrike" cap="none" normalizeH="0" baseline="0" dirty="0">
                <a:ln>
                  <a:noFill/>
                </a:ln>
                <a:solidFill>
                  <a:schemeClr val="tx1"/>
                </a:solidFill>
                <a:effectLst/>
                <a:latin typeface="Arial" pitchFamily="34" charset="0"/>
                <a:ea typeface="Times New Roman" pitchFamily="18" charset="0"/>
              </a:rPr>
              <a:t>A</a:t>
            </a:r>
            <a:endParaRPr kumimoji="0" lang="en-US" sz="4400" b="0" i="0" u="none" strike="noStrike" cap="none" normalizeH="0" baseline="0" dirty="0">
              <a:ln>
                <a:noFill/>
              </a:ln>
              <a:solidFill>
                <a:schemeClr val="tx1"/>
              </a:solidFill>
              <a:effectLst/>
              <a:latin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0" y="727375"/>
            <a:ext cx="8848897" cy="31700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pitchFamily="34" charset="0"/>
                <a:ea typeface="Times New Roman" pitchFamily="18" charset="0"/>
              </a:rPr>
              <a:t>Calculate the density of the following </a:t>
            </a:r>
            <a:r>
              <a:rPr kumimoji="0" lang="en-US" b="0" i="0" u="none" strike="noStrike" cap="none" normalizeH="0" baseline="0" dirty="0" err="1">
                <a:ln>
                  <a:noFill/>
                </a:ln>
                <a:solidFill>
                  <a:schemeClr val="tx1"/>
                </a:solidFill>
                <a:effectLst/>
                <a:latin typeface="Arial" pitchFamily="34" charset="0"/>
                <a:ea typeface="Times New Roman" pitchFamily="18" charset="0"/>
              </a:rPr>
              <a:t>populaions</a:t>
            </a:r>
            <a:r>
              <a:rPr kumimoji="0" lang="en-US" b="0" i="0" u="none" strike="noStrike" cap="none" normalizeH="0" baseline="0" dirty="0">
                <a:ln>
                  <a:noFill/>
                </a:ln>
                <a:solidFill>
                  <a:schemeClr val="tx1"/>
                </a:solidFill>
                <a:effectLst/>
                <a:latin typeface="Arial" pitchFamily="34" charset="0"/>
                <a:ea typeface="Times New Roman" pitchFamily="18" charset="0"/>
              </a:rPr>
              <a:t>:</a:t>
            </a:r>
            <a:endParaRPr kumimoji="0" lang="en-US" sz="11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a:ln>
                  <a:noFill/>
                </a:ln>
                <a:solidFill>
                  <a:schemeClr val="tx1"/>
                </a:solidFill>
                <a:effectLst/>
                <a:latin typeface="Arial" pitchFamily="34" charset="0"/>
                <a:ea typeface="Times New Roman" pitchFamily="18" charset="0"/>
              </a:rPr>
              <a:t>a.What</a:t>
            </a:r>
            <a:r>
              <a:rPr kumimoji="0" lang="en-US" sz="1600" b="0" i="0" u="none" strike="noStrike" cap="none" normalizeH="0" baseline="0" dirty="0">
                <a:ln>
                  <a:noFill/>
                </a:ln>
                <a:solidFill>
                  <a:schemeClr val="tx1"/>
                </a:solidFill>
                <a:effectLst/>
                <a:latin typeface="Arial" pitchFamily="34" charset="0"/>
                <a:ea typeface="Times New Roman" pitchFamily="18" charset="0"/>
              </a:rPr>
              <a:t> is the population density of  150,500 army ants in section of land (area = 10 cm</a:t>
            </a:r>
            <a:r>
              <a:rPr kumimoji="0" lang="en-US" sz="1600" b="0" i="0" u="none" strike="noStrike" cap="none" normalizeH="0" baseline="30000" dirty="0">
                <a:ln>
                  <a:noFill/>
                </a:ln>
                <a:solidFill>
                  <a:schemeClr val="tx1"/>
                </a:solidFill>
                <a:effectLst/>
                <a:latin typeface="Arial" pitchFamily="34" charset="0"/>
                <a:ea typeface="Times New Roman" pitchFamily="18" charset="0"/>
              </a:rPr>
              <a:t>2</a:t>
            </a:r>
            <a:r>
              <a:rPr kumimoji="0" lang="en-US" sz="1600" b="0" i="0" u="none" strike="noStrike" cap="none" normalizeH="0" baseline="0" dirty="0">
                <a:ln>
                  <a:noFill/>
                </a:ln>
                <a:solidFill>
                  <a:schemeClr val="tx1"/>
                </a:solidFill>
                <a:effectLst/>
                <a:latin typeface="Arial" pitchFamily="34" charset="0"/>
                <a:ea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lang="en-US" sz="1600" dirty="0">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1050" dirty="0">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1050" dirty="0">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1050" dirty="0">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1050" dirty="0">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1050" dirty="0">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pitchFamily="34" charset="0"/>
                <a:ea typeface="Times New Roman" pitchFamily="18" charset="0"/>
              </a:rPr>
              <a:t>b.  What is the population density of students in this room?  (area approx. </a:t>
            </a:r>
            <a:r>
              <a:rPr kumimoji="0" lang="en-US" b="0" i="0" u="none" strike="noStrike" cap="none" normalizeH="0" baseline="0">
                <a:ln>
                  <a:noFill/>
                </a:ln>
                <a:solidFill>
                  <a:schemeClr val="tx1"/>
                </a:solidFill>
                <a:effectLst/>
                <a:latin typeface="Arial" pitchFamily="34" charset="0"/>
                <a:ea typeface="Times New Roman" pitchFamily="18" charset="0"/>
              </a:rPr>
              <a:t>71.92 </a:t>
            </a:r>
            <a:r>
              <a:rPr kumimoji="0" lang="en-US" b="0" i="0" u="none" strike="noStrike" cap="none" normalizeH="0" baseline="0" dirty="0">
                <a:ln>
                  <a:noFill/>
                </a:ln>
                <a:solidFill>
                  <a:schemeClr val="tx1"/>
                </a:solidFill>
                <a:effectLst/>
                <a:latin typeface="Arial" pitchFamily="34" charset="0"/>
                <a:ea typeface="Times New Roman" pitchFamily="18" charset="0"/>
              </a:rPr>
              <a:t>m</a:t>
            </a:r>
            <a:r>
              <a:rPr kumimoji="0" lang="en-US" b="0" i="0" u="none" strike="noStrike" cap="none" normalizeH="0" baseline="30000" dirty="0">
                <a:ln>
                  <a:noFill/>
                </a:ln>
                <a:solidFill>
                  <a:schemeClr val="tx1"/>
                </a:solidFill>
                <a:effectLst/>
                <a:latin typeface="Arial" pitchFamily="34" charset="0"/>
                <a:ea typeface="Times New Roman" pitchFamily="18" charset="0"/>
              </a:rPr>
              <a:t>2</a:t>
            </a:r>
            <a:r>
              <a:rPr kumimoji="0" lang="en-US" b="0" i="0" u="none" strike="noStrike" cap="none" normalizeH="0" baseline="0" dirty="0">
                <a:ln>
                  <a:noFill/>
                </a:ln>
                <a:solidFill>
                  <a:schemeClr val="tx1"/>
                </a:solidFill>
                <a:effectLst/>
                <a:latin typeface="Arial" pitchFamily="34" charset="0"/>
                <a:ea typeface="Times New Roman" pitchFamily="18" charset="0"/>
              </a:rPr>
              <a:t>)?</a:t>
            </a:r>
            <a:endParaRPr kumimoji="0" lang="en-US" sz="2800" b="0" i="0" u="none" strike="noStrike" cap="none" normalizeH="0" baseline="0" dirty="0">
              <a:ln>
                <a:noFill/>
              </a:ln>
              <a:solidFill>
                <a:schemeClr val="tx1"/>
              </a:solidFill>
              <a:effectLst/>
              <a:latin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152400" y="543581"/>
            <a:ext cx="83058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rgbClr val="FFC000"/>
                </a:solidFill>
                <a:effectLst/>
                <a:latin typeface="Arial" pitchFamily="34" charset="0"/>
                <a:ea typeface="Times New Roman" pitchFamily="18" charset="0"/>
              </a:rPr>
              <a:t>Density-dependent limiting factors </a:t>
            </a:r>
            <a:r>
              <a:rPr kumimoji="0" lang="en-US" sz="3600" b="0" i="0" u="none" strike="noStrike" cap="none" normalizeH="0" baseline="0" dirty="0">
                <a:ln>
                  <a:noFill/>
                </a:ln>
                <a:solidFill>
                  <a:schemeClr val="tx1"/>
                </a:solidFill>
                <a:effectLst/>
                <a:latin typeface="Arial" pitchFamily="34" charset="0"/>
                <a:ea typeface="Times New Roman" pitchFamily="18" charset="0"/>
              </a:rPr>
              <a:t>are factors that control population size in a large population.  These include: competition, predation,  parasitism and crowding</a:t>
            </a:r>
            <a:r>
              <a:rPr kumimoji="0" lang="en-US" sz="3200" b="0" i="0" u="none" strike="noStrike" cap="none" normalizeH="0" baseline="0" dirty="0">
                <a:ln>
                  <a:noFill/>
                </a:ln>
                <a:solidFill>
                  <a:schemeClr val="tx1"/>
                </a:solidFill>
                <a:effectLst/>
                <a:latin typeface="Arial" pitchFamily="34" charset="0"/>
                <a:ea typeface="Times New Roman" pitchFamily="18" charset="0"/>
              </a:rPr>
              <a:t>.</a:t>
            </a:r>
            <a:endParaRPr kumimoji="0" lang="en-US" sz="4400" b="0" i="0" u="none" strike="noStrike" cap="none" normalizeH="0" baseline="0" dirty="0">
              <a:ln>
                <a:noFill/>
              </a:ln>
              <a:solidFill>
                <a:schemeClr val="tx1"/>
              </a:solidFill>
              <a:effectLst/>
              <a:latin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533400"/>
            <a:ext cx="6603090" cy="523220"/>
          </a:xfrm>
          <a:prstGeom prst="rect">
            <a:avLst/>
          </a:prstGeom>
        </p:spPr>
        <p:txBody>
          <a:bodyPr wrap="none">
            <a:spAutoFit/>
          </a:bodyPr>
          <a:lstStyle/>
          <a:p>
            <a:r>
              <a:rPr lang="en-US" sz="2800" dirty="0"/>
              <a:t>Explain </a:t>
            </a:r>
            <a:r>
              <a:rPr lang="en-US" sz="2800" b="1" dirty="0"/>
              <a:t>competition</a:t>
            </a:r>
            <a:r>
              <a:rPr lang="en-US" sz="2800" dirty="0"/>
              <a:t> as a limiting factor:</a:t>
            </a:r>
          </a:p>
        </p:txBody>
      </p:sp>
      <p:sp>
        <p:nvSpPr>
          <p:cNvPr id="3" name="TextBox 2"/>
          <p:cNvSpPr txBox="1"/>
          <p:nvPr/>
        </p:nvSpPr>
        <p:spPr>
          <a:xfrm>
            <a:off x="685800" y="1600200"/>
            <a:ext cx="7924800" cy="5016758"/>
          </a:xfrm>
          <a:prstGeom prst="rect">
            <a:avLst/>
          </a:prstGeom>
          <a:noFill/>
        </p:spPr>
        <p:txBody>
          <a:bodyPr wrap="square" rtlCol="0">
            <a:spAutoFit/>
          </a:bodyPr>
          <a:lstStyle/>
          <a:p>
            <a:r>
              <a:rPr lang="en-US" sz="3200" dirty="0"/>
              <a:t>When populations become crowded, individuals compete with one another for available resources.  </a:t>
            </a:r>
          </a:p>
          <a:p>
            <a:endParaRPr lang="en-US" sz="3200" dirty="0"/>
          </a:p>
          <a:p>
            <a:r>
              <a:rPr lang="en-US" sz="3200" dirty="0"/>
              <a:t>The more individuals there are, the more of them there are to use up the resources (food, water).</a:t>
            </a:r>
          </a:p>
          <a:p>
            <a:endParaRPr lang="en-US" sz="3200" dirty="0"/>
          </a:p>
          <a:p>
            <a:r>
              <a:rPr lang="en-US" sz="3200" dirty="0"/>
              <a:t>The fewer individuals around, the less they compete.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3421129" cy="523220"/>
          </a:xfrm>
          <a:prstGeom prst="rect">
            <a:avLst/>
          </a:prstGeom>
        </p:spPr>
        <p:txBody>
          <a:bodyPr wrap="none">
            <a:spAutoFit/>
          </a:bodyPr>
          <a:lstStyle/>
          <a:p>
            <a:r>
              <a:rPr lang="en-US" sz="2800" dirty="0"/>
              <a:t>What is </a:t>
            </a:r>
            <a:r>
              <a:rPr lang="en-US" sz="2800" b="1" dirty="0"/>
              <a:t>predation</a:t>
            </a:r>
            <a:r>
              <a:rPr lang="en-US" sz="2800" dirty="0"/>
              <a:t>?  </a:t>
            </a:r>
          </a:p>
        </p:txBody>
      </p:sp>
      <p:sp>
        <p:nvSpPr>
          <p:cNvPr id="3" name="TextBox 2"/>
          <p:cNvSpPr txBox="1"/>
          <p:nvPr/>
        </p:nvSpPr>
        <p:spPr>
          <a:xfrm>
            <a:off x="457200" y="1600200"/>
            <a:ext cx="8458200" cy="461665"/>
          </a:xfrm>
          <a:prstGeom prst="rect">
            <a:avLst/>
          </a:prstGeom>
          <a:noFill/>
        </p:spPr>
        <p:txBody>
          <a:bodyPr wrap="square" rtlCol="0">
            <a:spAutoFit/>
          </a:bodyPr>
          <a:lstStyle/>
          <a:p>
            <a:r>
              <a:rPr lang="en-US" sz="2400" dirty="0"/>
              <a:t>Predator-prey relationship where one animal eats the other.</a:t>
            </a:r>
          </a:p>
        </p:txBody>
      </p:sp>
      <p:sp>
        <p:nvSpPr>
          <p:cNvPr id="4" name="TextBox 3"/>
          <p:cNvSpPr txBox="1"/>
          <p:nvPr/>
        </p:nvSpPr>
        <p:spPr>
          <a:xfrm>
            <a:off x="609600" y="2667000"/>
            <a:ext cx="7315200" cy="4093428"/>
          </a:xfrm>
          <a:prstGeom prst="rect">
            <a:avLst/>
          </a:prstGeom>
          <a:noFill/>
        </p:spPr>
        <p:txBody>
          <a:bodyPr wrap="square" rtlCol="0">
            <a:spAutoFit/>
          </a:bodyPr>
          <a:lstStyle/>
          <a:p>
            <a:r>
              <a:rPr lang="en-US" sz="2000" dirty="0"/>
              <a:t>Fact: The more dense a population is, the more prey available for the predator.  </a:t>
            </a:r>
          </a:p>
          <a:p>
            <a:endParaRPr lang="en-US" sz="2000" dirty="0"/>
          </a:p>
          <a:p>
            <a:r>
              <a:rPr lang="en-US" sz="2000" dirty="0"/>
              <a:t>Fact:  Predators become more numerous with more food source.</a:t>
            </a:r>
          </a:p>
          <a:p>
            <a:endParaRPr lang="en-US" sz="2000" dirty="0"/>
          </a:p>
          <a:p>
            <a:r>
              <a:rPr lang="en-US" sz="2000" dirty="0"/>
              <a:t>Fact:  Prey death rate will increase, thus decreasing population.</a:t>
            </a:r>
          </a:p>
          <a:p>
            <a:endParaRPr lang="en-US" sz="2000" dirty="0"/>
          </a:p>
          <a:p>
            <a:r>
              <a:rPr lang="en-US" sz="2000" dirty="0"/>
              <a:t>Fact:  Predators begin to starve and their population will then decrease.  </a:t>
            </a:r>
          </a:p>
          <a:p>
            <a:endParaRPr lang="en-US" sz="2000" dirty="0"/>
          </a:p>
          <a:p>
            <a:r>
              <a:rPr lang="en-US" sz="2000" dirty="0"/>
              <a:t>Fact:  prey population will then begin to increase since few predators.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redatory prey.jpg"/>
          <p:cNvPicPr>
            <a:picLocks noChangeAspect="1"/>
          </p:cNvPicPr>
          <p:nvPr/>
        </p:nvPicPr>
        <p:blipFill>
          <a:blip r:embed="rId2" cstate="print"/>
          <a:stretch>
            <a:fillRect/>
          </a:stretch>
        </p:blipFill>
        <p:spPr>
          <a:xfrm>
            <a:off x="1219200" y="381000"/>
            <a:ext cx="7007381" cy="5897879"/>
          </a:xfrm>
          <a:prstGeom prst="rect">
            <a:avLst/>
          </a:prstGeom>
        </p:spPr>
      </p:pic>
      <p:sp>
        <p:nvSpPr>
          <p:cNvPr id="3" name="TextBox 2"/>
          <p:cNvSpPr txBox="1"/>
          <p:nvPr/>
        </p:nvSpPr>
        <p:spPr>
          <a:xfrm>
            <a:off x="3505200" y="6488668"/>
            <a:ext cx="5257800" cy="369332"/>
          </a:xfrm>
          <a:prstGeom prst="rect">
            <a:avLst/>
          </a:prstGeom>
          <a:noFill/>
        </p:spPr>
        <p:txBody>
          <a:bodyPr wrap="square" rtlCol="0">
            <a:spAutoFit/>
          </a:bodyPr>
          <a:lstStyle/>
          <a:p>
            <a:r>
              <a:rPr lang="en-US" dirty="0"/>
              <a:t>Months</a:t>
            </a:r>
          </a:p>
        </p:txBody>
      </p:sp>
      <p:sp>
        <p:nvSpPr>
          <p:cNvPr id="4" name="TextBox 3"/>
          <p:cNvSpPr txBox="1"/>
          <p:nvPr/>
        </p:nvSpPr>
        <p:spPr>
          <a:xfrm rot="16200000">
            <a:off x="-1217900" y="2970500"/>
            <a:ext cx="4176733" cy="369332"/>
          </a:xfrm>
          <a:prstGeom prst="rect">
            <a:avLst/>
          </a:prstGeom>
          <a:noFill/>
        </p:spPr>
        <p:txBody>
          <a:bodyPr wrap="square" rtlCol="0">
            <a:spAutoFit/>
          </a:bodyPr>
          <a:lstStyle/>
          <a:p>
            <a:r>
              <a:rPr lang="en-US" dirty="0"/>
              <a:t>Number of individuals (hundreds)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52400"/>
            <a:ext cx="8153400" cy="954107"/>
          </a:xfrm>
          <a:prstGeom prst="rect">
            <a:avLst/>
          </a:prstGeom>
        </p:spPr>
        <p:txBody>
          <a:bodyPr wrap="square">
            <a:spAutoFit/>
          </a:bodyPr>
          <a:lstStyle/>
          <a:p>
            <a:r>
              <a:rPr lang="en-US" sz="2800" dirty="0"/>
              <a:t>How can </a:t>
            </a:r>
            <a:r>
              <a:rPr lang="en-US" sz="2800" b="1" dirty="0"/>
              <a:t>parasitism</a:t>
            </a:r>
            <a:r>
              <a:rPr lang="en-US" sz="2800" dirty="0"/>
              <a:t> work as a density-dependent limiting factor?</a:t>
            </a:r>
          </a:p>
        </p:txBody>
      </p:sp>
      <p:sp>
        <p:nvSpPr>
          <p:cNvPr id="3" name="TextBox 2"/>
          <p:cNvSpPr txBox="1"/>
          <p:nvPr/>
        </p:nvSpPr>
        <p:spPr>
          <a:xfrm>
            <a:off x="533400" y="2971800"/>
            <a:ext cx="7772400" cy="2031325"/>
          </a:xfrm>
          <a:prstGeom prst="rect">
            <a:avLst/>
          </a:prstGeom>
          <a:noFill/>
        </p:spPr>
        <p:txBody>
          <a:bodyPr wrap="square" rtlCol="0">
            <a:spAutoFit/>
          </a:bodyPr>
          <a:lstStyle/>
          <a:p>
            <a:r>
              <a:rPr lang="en-US" dirty="0"/>
              <a:t>Like predators, parasites work most effectively if hosts are present in large numbers.  Crowding helps parasites travel from one host to another.  Stress related to crowding can also reduce a host’s resistance to parasites.  As a result, parasitism often affects large, concentrated population more than small, scattered ones.</a:t>
            </a:r>
          </a:p>
          <a:p>
            <a:endParaRPr lang="en-US" dirty="0"/>
          </a:p>
          <a:p>
            <a:r>
              <a:rPr lang="en-US" dirty="0"/>
              <a:t>It is to the parasite’s advantage not to be too deadly.  </a:t>
            </a:r>
          </a:p>
        </p:txBody>
      </p:sp>
      <p:sp>
        <p:nvSpPr>
          <p:cNvPr id="4" name="TextBox 3"/>
          <p:cNvSpPr txBox="1"/>
          <p:nvPr/>
        </p:nvSpPr>
        <p:spPr>
          <a:xfrm>
            <a:off x="685800" y="1295400"/>
            <a:ext cx="8077200" cy="1200329"/>
          </a:xfrm>
          <a:prstGeom prst="rect">
            <a:avLst/>
          </a:prstGeom>
          <a:noFill/>
        </p:spPr>
        <p:txBody>
          <a:bodyPr wrap="square" rtlCol="0">
            <a:spAutoFit/>
          </a:bodyPr>
          <a:lstStyle/>
          <a:p>
            <a:r>
              <a:rPr lang="en-US" dirty="0"/>
              <a:t>Host:  organism that the parasite gets food or nutrients off of</a:t>
            </a:r>
          </a:p>
          <a:p>
            <a:endParaRPr lang="en-US" dirty="0"/>
          </a:p>
          <a:p>
            <a:r>
              <a:rPr lang="en-US" dirty="0"/>
              <a:t>Parasite:  organism that feeds or lives off of another organism, without killing it (initially)</a:t>
            </a:r>
          </a:p>
        </p:txBody>
      </p:sp>
      <p:pic>
        <p:nvPicPr>
          <p:cNvPr id="5" name="Picture 4" descr="TapewormImg_1395.jpg"/>
          <p:cNvPicPr>
            <a:picLocks noChangeAspect="1"/>
          </p:cNvPicPr>
          <p:nvPr/>
        </p:nvPicPr>
        <p:blipFill>
          <a:blip r:embed="rId2" cstate="print"/>
          <a:stretch>
            <a:fillRect/>
          </a:stretch>
        </p:blipFill>
        <p:spPr>
          <a:xfrm>
            <a:off x="5867400" y="4191000"/>
            <a:ext cx="2971800" cy="2228850"/>
          </a:xfrm>
          <a:prstGeom prst="rect">
            <a:avLst/>
          </a:prstGeom>
        </p:spPr>
      </p:pic>
      <p:pic>
        <p:nvPicPr>
          <p:cNvPr id="6" name="Picture 5" descr="ringworm.jpg"/>
          <p:cNvPicPr>
            <a:picLocks noChangeAspect="1"/>
          </p:cNvPicPr>
          <p:nvPr/>
        </p:nvPicPr>
        <p:blipFill>
          <a:blip r:embed="rId3" cstate="print"/>
          <a:stretch>
            <a:fillRect/>
          </a:stretch>
        </p:blipFill>
        <p:spPr>
          <a:xfrm>
            <a:off x="0" y="4905375"/>
            <a:ext cx="2343150" cy="195262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381000"/>
            <a:ext cx="8382000" cy="2677656"/>
          </a:xfrm>
          <a:prstGeom prst="rect">
            <a:avLst/>
          </a:prstGeom>
        </p:spPr>
        <p:txBody>
          <a:bodyPr wrap="square">
            <a:spAutoFit/>
          </a:bodyPr>
          <a:lstStyle/>
          <a:p>
            <a:r>
              <a:rPr lang="en-US" sz="2800" dirty="0"/>
              <a:t>Main Ideas:  	</a:t>
            </a:r>
          </a:p>
          <a:p>
            <a:r>
              <a:rPr lang="en-US" sz="2800" dirty="0"/>
              <a:t>Exponential and logistic growth of populations</a:t>
            </a:r>
          </a:p>
          <a:p>
            <a:r>
              <a:rPr lang="en-US" sz="2800" dirty="0"/>
              <a:t>		</a:t>
            </a:r>
          </a:p>
          <a:p>
            <a:r>
              <a:rPr lang="en-US" sz="2800" dirty="0"/>
              <a:t>Limiting factors in population growth</a:t>
            </a:r>
          </a:p>
          <a:p>
            <a:r>
              <a:rPr lang="en-US" sz="2800" dirty="0"/>
              <a:t>		</a:t>
            </a:r>
          </a:p>
          <a:p>
            <a:r>
              <a:rPr lang="en-US" sz="2800" dirty="0"/>
              <a:t>Interactions between communities and ecosystems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6627135" cy="523220"/>
          </a:xfrm>
          <a:prstGeom prst="rect">
            <a:avLst/>
          </a:prstGeom>
        </p:spPr>
        <p:txBody>
          <a:bodyPr wrap="none">
            <a:spAutoFit/>
          </a:bodyPr>
          <a:lstStyle/>
          <a:p>
            <a:r>
              <a:rPr lang="en-US" sz="2800" dirty="0"/>
              <a:t>How does </a:t>
            </a:r>
            <a:r>
              <a:rPr lang="en-US" sz="2800" b="1" dirty="0"/>
              <a:t>crowding</a:t>
            </a:r>
            <a:r>
              <a:rPr lang="en-US" sz="2800" dirty="0"/>
              <a:t> affect a population</a:t>
            </a:r>
            <a:r>
              <a:rPr lang="en-US" dirty="0"/>
              <a:t>?</a:t>
            </a:r>
          </a:p>
        </p:txBody>
      </p:sp>
      <p:sp>
        <p:nvSpPr>
          <p:cNvPr id="3" name="TextBox 2"/>
          <p:cNvSpPr txBox="1"/>
          <p:nvPr/>
        </p:nvSpPr>
        <p:spPr>
          <a:xfrm>
            <a:off x="609600" y="1143000"/>
            <a:ext cx="7315200" cy="2308324"/>
          </a:xfrm>
          <a:prstGeom prst="rect">
            <a:avLst/>
          </a:prstGeom>
          <a:noFill/>
        </p:spPr>
        <p:txBody>
          <a:bodyPr wrap="square" rtlCol="0">
            <a:spAutoFit/>
          </a:bodyPr>
          <a:lstStyle/>
          <a:p>
            <a:r>
              <a:rPr lang="en-US" sz="2400" dirty="0"/>
              <a:t>Certain species of animals fight among themselves if they are overcrowded.  Too much fighting and crowding can cause high levels of stress.  As a result, animals fight more and breed less.  Females may neglect, kill or eat their young.  All of these factors combine to lower the birthrate.</a:t>
            </a:r>
          </a:p>
        </p:txBody>
      </p:sp>
      <p:pic>
        <p:nvPicPr>
          <p:cNvPr id="4" name="Picture 3" descr="tigers-fighting.jpg"/>
          <p:cNvPicPr>
            <a:picLocks noChangeAspect="1"/>
          </p:cNvPicPr>
          <p:nvPr/>
        </p:nvPicPr>
        <p:blipFill>
          <a:blip r:embed="rId2" cstate="print"/>
          <a:stretch>
            <a:fillRect/>
          </a:stretch>
        </p:blipFill>
        <p:spPr>
          <a:xfrm rot="863902">
            <a:off x="712376" y="3890439"/>
            <a:ext cx="3810000" cy="2533650"/>
          </a:xfrm>
          <a:prstGeom prst="rect">
            <a:avLst/>
          </a:prstGeom>
        </p:spPr>
      </p:pic>
      <p:pic>
        <p:nvPicPr>
          <p:cNvPr id="5" name="Picture 4" descr="Mouse_litter.jpg"/>
          <p:cNvPicPr>
            <a:picLocks noChangeAspect="1"/>
          </p:cNvPicPr>
          <p:nvPr/>
        </p:nvPicPr>
        <p:blipFill>
          <a:blip r:embed="rId3" cstate="print"/>
          <a:stretch>
            <a:fillRect/>
          </a:stretch>
        </p:blipFill>
        <p:spPr>
          <a:xfrm rot="20109645">
            <a:off x="5105400" y="3657600"/>
            <a:ext cx="3733800" cy="2527782"/>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7848600" cy="1384995"/>
          </a:xfrm>
          <a:prstGeom prst="rect">
            <a:avLst/>
          </a:prstGeom>
        </p:spPr>
        <p:txBody>
          <a:bodyPr wrap="square">
            <a:spAutoFit/>
          </a:bodyPr>
          <a:lstStyle/>
          <a:p>
            <a:r>
              <a:rPr lang="en-US" sz="2800" dirty="0"/>
              <a:t>How is </a:t>
            </a:r>
            <a:r>
              <a:rPr lang="en-US" sz="2800" b="1" dirty="0"/>
              <a:t>density-independent limiting factors</a:t>
            </a:r>
            <a:r>
              <a:rPr lang="en-US" sz="2800" dirty="0"/>
              <a:t> different from density-dependent limiting factors?</a:t>
            </a:r>
          </a:p>
        </p:txBody>
      </p:sp>
      <p:sp>
        <p:nvSpPr>
          <p:cNvPr id="3" name="TextBox 2"/>
          <p:cNvSpPr txBox="1"/>
          <p:nvPr/>
        </p:nvSpPr>
        <p:spPr>
          <a:xfrm>
            <a:off x="457200" y="1600200"/>
            <a:ext cx="8229600" cy="2308324"/>
          </a:xfrm>
          <a:prstGeom prst="rect">
            <a:avLst/>
          </a:prstGeom>
          <a:noFill/>
        </p:spPr>
        <p:txBody>
          <a:bodyPr wrap="square" rtlCol="0">
            <a:spAutoFit/>
          </a:bodyPr>
          <a:lstStyle/>
          <a:p>
            <a:r>
              <a:rPr lang="en-US" sz="2400" dirty="0"/>
              <a:t>Natural occurrences such as storms, cold weather , and dry weather can nearly wipe out entire populations.  These population “crashes” can happen regardless of how large the population is at the time.  Population density does not matter in such cases, so these occurrences are referred to as </a:t>
            </a:r>
            <a:r>
              <a:rPr lang="en-US" sz="2400" i="1" dirty="0"/>
              <a:t>density-independent limiting factors</a:t>
            </a:r>
            <a:r>
              <a:rPr lang="en-US" sz="2400" dirty="0"/>
              <a: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534400" cy="1384995"/>
          </a:xfrm>
          <a:prstGeom prst="rect">
            <a:avLst/>
          </a:prstGeom>
        </p:spPr>
        <p:txBody>
          <a:bodyPr wrap="square">
            <a:spAutoFit/>
          </a:bodyPr>
          <a:lstStyle/>
          <a:p>
            <a:r>
              <a:rPr lang="en-US" sz="2800" dirty="0"/>
              <a:t>Look at the Human Population Growth graph (Fig 48-9) on page 1039.  Describe the size of the human population of the course of history:</a:t>
            </a:r>
          </a:p>
        </p:txBody>
      </p:sp>
      <p:pic>
        <p:nvPicPr>
          <p:cNvPr id="3" name="Picture 2" descr="human population.jpg"/>
          <p:cNvPicPr>
            <a:picLocks noChangeAspect="1"/>
          </p:cNvPicPr>
          <p:nvPr/>
        </p:nvPicPr>
        <p:blipFill>
          <a:blip r:embed="rId2" cstate="print"/>
          <a:stretch>
            <a:fillRect/>
          </a:stretch>
        </p:blipFill>
        <p:spPr>
          <a:xfrm>
            <a:off x="1219200" y="1752600"/>
            <a:ext cx="6394579" cy="48768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124200"/>
            <a:ext cx="7086600" cy="1828800"/>
          </a:xfrm>
        </p:spPr>
        <p:txBody>
          <a:bodyPr/>
          <a:lstStyle/>
          <a:p>
            <a:r>
              <a:rPr lang="en-US" dirty="0">
                <a:solidFill>
                  <a:schemeClr val="bg1"/>
                </a:solidFill>
              </a:rPr>
              <a:t>Section 48-3  Interactions Within and Between Communities</a:t>
            </a:r>
            <a:br>
              <a:rPr lang="en-US" dirty="0"/>
            </a:b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457200"/>
            <a:ext cx="4305987" cy="584775"/>
          </a:xfrm>
          <a:prstGeom prst="rect">
            <a:avLst/>
          </a:prstGeom>
        </p:spPr>
        <p:txBody>
          <a:bodyPr wrap="none">
            <a:spAutoFit/>
          </a:bodyPr>
          <a:lstStyle/>
          <a:p>
            <a:r>
              <a:rPr lang="en-US" sz="3200" dirty="0"/>
              <a:t>What is a </a:t>
            </a:r>
            <a:r>
              <a:rPr lang="en-US" sz="3200" b="1" dirty="0"/>
              <a:t>community</a:t>
            </a:r>
            <a:r>
              <a:rPr lang="en-US" sz="3200" dirty="0"/>
              <a:t>?</a:t>
            </a:r>
          </a:p>
        </p:txBody>
      </p:sp>
      <p:sp>
        <p:nvSpPr>
          <p:cNvPr id="3" name="TextBox 2"/>
          <p:cNvSpPr txBox="1"/>
          <p:nvPr/>
        </p:nvSpPr>
        <p:spPr>
          <a:xfrm>
            <a:off x="1066800" y="1371600"/>
            <a:ext cx="7239000" cy="830997"/>
          </a:xfrm>
          <a:prstGeom prst="rect">
            <a:avLst/>
          </a:prstGeom>
          <a:noFill/>
        </p:spPr>
        <p:txBody>
          <a:bodyPr wrap="square" rtlCol="0">
            <a:spAutoFit/>
          </a:bodyPr>
          <a:lstStyle/>
          <a:p>
            <a:r>
              <a:rPr lang="en-US" sz="2400" dirty="0"/>
              <a:t>A community consists of all the populations of organism living in a given area.</a:t>
            </a:r>
          </a:p>
        </p:txBody>
      </p:sp>
      <p:pic>
        <p:nvPicPr>
          <p:cNvPr id="4" name="Picture 3" descr="community.jpg"/>
          <p:cNvPicPr>
            <a:picLocks noChangeAspect="1"/>
          </p:cNvPicPr>
          <p:nvPr/>
        </p:nvPicPr>
        <p:blipFill>
          <a:blip r:embed="rId2" cstate="print"/>
          <a:stretch>
            <a:fillRect/>
          </a:stretch>
        </p:blipFill>
        <p:spPr>
          <a:xfrm>
            <a:off x="1828800" y="2438400"/>
            <a:ext cx="5867400" cy="3904488"/>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3799438" cy="646331"/>
          </a:xfrm>
          <a:prstGeom prst="rect">
            <a:avLst/>
          </a:prstGeom>
        </p:spPr>
        <p:txBody>
          <a:bodyPr wrap="none">
            <a:spAutoFit/>
          </a:bodyPr>
          <a:lstStyle/>
          <a:p>
            <a:r>
              <a:rPr lang="en-US" sz="3600" dirty="0"/>
              <a:t>Define symbiosis:</a:t>
            </a:r>
          </a:p>
        </p:txBody>
      </p:sp>
      <p:sp>
        <p:nvSpPr>
          <p:cNvPr id="3" name="TextBox 2"/>
          <p:cNvSpPr txBox="1"/>
          <p:nvPr/>
        </p:nvSpPr>
        <p:spPr>
          <a:xfrm>
            <a:off x="2057400" y="990600"/>
            <a:ext cx="6172200" cy="2677656"/>
          </a:xfrm>
          <a:prstGeom prst="rect">
            <a:avLst/>
          </a:prstGeom>
          <a:noFill/>
        </p:spPr>
        <p:txBody>
          <a:bodyPr wrap="square" rtlCol="0">
            <a:spAutoFit/>
          </a:bodyPr>
          <a:lstStyle/>
          <a:p>
            <a:r>
              <a:rPr lang="en-US" sz="2800" dirty="0"/>
              <a:t>Symbiosis is a relationship between organisms or groups of organisms.</a:t>
            </a:r>
          </a:p>
          <a:p>
            <a:endParaRPr lang="en-US" sz="2800" dirty="0"/>
          </a:p>
          <a:p>
            <a:r>
              <a:rPr lang="en-US" sz="2800" dirty="0"/>
              <a:t>These relationships can either harm, help, or have no effect on the participants.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81000"/>
            <a:ext cx="6700873" cy="523220"/>
          </a:xfrm>
          <a:prstGeom prst="rect">
            <a:avLst/>
          </a:prstGeom>
        </p:spPr>
        <p:txBody>
          <a:bodyPr wrap="none">
            <a:spAutoFit/>
          </a:bodyPr>
          <a:lstStyle/>
          <a:p>
            <a:r>
              <a:rPr lang="en-US" sz="2800" dirty="0"/>
              <a:t>Define </a:t>
            </a:r>
            <a:r>
              <a:rPr lang="en-US" sz="2800" b="1" dirty="0"/>
              <a:t>parasitism</a:t>
            </a:r>
            <a:r>
              <a:rPr lang="en-US" sz="2800" dirty="0"/>
              <a:t> and give one example:</a:t>
            </a:r>
          </a:p>
        </p:txBody>
      </p:sp>
      <p:sp>
        <p:nvSpPr>
          <p:cNvPr id="3" name="TextBox 2"/>
          <p:cNvSpPr txBox="1"/>
          <p:nvPr/>
        </p:nvSpPr>
        <p:spPr>
          <a:xfrm>
            <a:off x="685800" y="1066800"/>
            <a:ext cx="7696200" cy="2308324"/>
          </a:xfrm>
          <a:prstGeom prst="rect">
            <a:avLst/>
          </a:prstGeom>
          <a:noFill/>
        </p:spPr>
        <p:txBody>
          <a:bodyPr wrap="square" rtlCol="0">
            <a:spAutoFit/>
          </a:bodyPr>
          <a:lstStyle/>
          <a:p>
            <a:r>
              <a:rPr lang="en-US" sz="2400" dirty="0"/>
              <a:t>Parasitism is a relationship in which one species benefits and the  other is harmed from the relationship.</a:t>
            </a:r>
          </a:p>
          <a:p>
            <a:endParaRPr lang="en-US" sz="2400" dirty="0"/>
          </a:p>
          <a:p>
            <a:r>
              <a:rPr lang="en-US" sz="2400" dirty="0"/>
              <a:t>Example: ringworm</a:t>
            </a:r>
          </a:p>
          <a:p>
            <a:r>
              <a:rPr lang="en-US" sz="2400" dirty="0"/>
              <a:t>                  tapeworm</a:t>
            </a:r>
          </a:p>
          <a:p>
            <a:r>
              <a:rPr lang="en-US" sz="2400" dirty="0"/>
              <a:t>	       malaria </a:t>
            </a:r>
          </a:p>
        </p:txBody>
      </p:sp>
      <p:pic>
        <p:nvPicPr>
          <p:cNvPr id="4" name="Picture 3" descr="malaria2.jpg"/>
          <p:cNvPicPr>
            <a:picLocks noChangeAspect="1"/>
          </p:cNvPicPr>
          <p:nvPr/>
        </p:nvPicPr>
        <p:blipFill>
          <a:blip r:embed="rId2" cstate="print"/>
          <a:stretch>
            <a:fillRect/>
          </a:stretch>
        </p:blipFill>
        <p:spPr>
          <a:xfrm>
            <a:off x="5486400" y="3657600"/>
            <a:ext cx="2971800" cy="2228850"/>
          </a:xfrm>
          <a:prstGeom prst="rect">
            <a:avLst/>
          </a:prstGeom>
        </p:spPr>
      </p:pic>
      <p:pic>
        <p:nvPicPr>
          <p:cNvPr id="5" name="Picture 4" descr="malaria.jpg"/>
          <p:cNvPicPr>
            <a:picLocks noChangeAspect="1"/>
          </p:cNvPicPr>
          <p:nvPr/>
        </p:nvPicPr>
        <p:blipFill>
          <a:blip r:embed="rId3" cstate="print"/>
          <a:stretch>
            <a:fillRect/>
          </a:stretch>
        </p:blipFill>
        <p:spPr>
          <a:xfrm>
            <a:off x="1295400" y="3962400"/>
            <a:ext cx="3276600" cy="2454287"/>
          </a:xfrm>
          <a:prstGeom prst="rect">
            <a:avLst/>
          </a:prstGeom>
        </p:spPr>
      </p:pic>
      <p:cxnSp>
        <p:nvCxnSpPr>
          <p:cNvPr id="7" name="Straight Arrow Connector 6"/>
          <p:cNvCxnSpPr/>
          <p:nvPr/>
        </p:nvCxnSpPr>
        <p:spPr>
          <a:xfrm>
            <a:off x="381000" y="4953000"/>
            <a:ext cx="762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276600" y="3276600"/>
            <a:ext cx="19050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7620000" cy="523220"/>
          </a:xfrm>
          <a:prstGeom prst="rect">
            <a:avLst/>
          </a:prstGeom>
        </p:spPr>
        <p:txBody>
          <a:bodyPr wrap="square">
            <a:spAutoFit/>
          </a:bodyPr>
          <a:lstStyle/>
          <a:p>
            <a:r>
              <a:rPr lang="en-US" sz="2800" dirty="0"/>
              <a:t>Define </a:t>
            </a:r>
            <a:r>
              <a:rPr lang="en-US" sz="2800" b="1" dirty="0"/>
              <a:t>commensalism</a:t>
            </a:r>
            <a:r>
              <a:rPr lang="en-US" sz="2800" dirty="0"/>
              <a:t> and give one example:</a:t>
            </a:r>
          </a:p>
        </p:txBody>
      </p:sp>
      <p:sp>
        <p:nvSpPr>
          <p:cNvPr id="3" name="TextBox 2"/>
          <p:cNvSpPr txBox="1"/>
          <p:nvPr/>
        </p:nvSpPr>
        <p:spPr>
          <a:xfrm>
            <a:off x="685800" y="1219200"/>
            <a:ext cx="6172200" cy="1938992"/>
          </a:xfrm>
          <a:prstGeom prst="rect">
            <a:avLst/>
          </a:prstGeom>
          <a:noFill/>
        </p:spPr>
        <p:txBody>
          <a:bodyPr wrap="square" rtlCol="0">
            <a:spAutoFit/>
          </a:bodyPr>
          <a:lstStyle/>
          <a:p>
            <a:r>
              <a:rPr lang="en-US" sz="2000" dirty="0"/>
              <a:t>A relationship between organisms in which one member benefits ant the other is not harmed, or unaffected.</a:t>
            </a:r>
          </a:p>
          <a:p>
            <a:endParaRPr lang="en-US" sz="2000" dirty="0"/>
          </a:p>
          <a:p>
            <a:r>
              <a:rPr lang="en-US" sz="2000" dirty="0"/>
              <a:t>Example:  Coral reef where shrimp live within the stinging tentacles of sea anemones</a:t>
            </a:r>
          </a:p>
        </p:txBody>
      </p:sp>
      <p:pic>
        <p:nvPicPr>
          <p:cNvPr id="4" name="Picture 3" descr="sean an and shrimp.bmp"/>
          <p:cNvPicPr>
            <a:picLocks noChangeAspect="1"/>
          </p:cNvPicPr>
          <p:nvPr/>
        </p:nvPicPr>
        <p:blipFill>
          <a:blip r:embed="rId2" cstate="print"/>
          <a:stretch>
            <a:fillRect/>
          </a:stretch>
        </p:blipFill>
        <p:spPr>
          <a:xfrm>
            <a:off x="2819400" y="3276599"/>
            <a:ext cx="4572000" cy="3207223"/>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6851556" cy="523220"/>
          </a:xfrm>
          <a:prstGeom prst="rect">
            <a:avLst/>
          </a:prstGeom>
        </p:spPr>
        <p:txBody>
          <a:bodyPr wrap="none">
            <a:spAutoFit/>
          </a:bodyPr>
          <a:lstStyle/>
          <a:p>
            <a:r>
              <a:rPr lang="en-US" sz="2800" dirty="0"/>
              <a:t>Define </a:t>
            </a:r>
            <a:r>
              <a:rPr lang="en-US" sz="2800" b="1" dirty="0"/>
              <a:t>mutualism</a:t>
            </a:r>
            <a:r>
              <a:rPr lang="en-US" sz="2800" dirty="0"/>
              <a:t> and give one example: </a:t>
            </a:r>
          </a:p>
        </p:txBody>
      </p:sp>
      <p:sp>
        <p:nvSpPr>
          <p:cNvPr id="3" name="TextBox 2"/>
          <p:cNvSpPr txBox="1"/>
          <p:nvPr/>
        </p:nvSpPr>
        <p:spPr>
          <a:xfrm>
            <a:off x="685800" y="1371600"/>
            <a:ext cx="7086600" cy="1938992"/>
          </a:xfrm>
          <a:prstGeom prst="rect">
            <a:avLst/>
          </a:prstGeom>
          <a:noFill/>
        </p:spPr>
        <p:txBody>
          <a:bodyPr wrap="square" rtlCol="0">
            <a:spAutoFit/>
          </a:bodyPr>
          <a:lstStyle/>
          <a:p>
            <a:r>
              <a:rPr lang="en-US" sz="2400" dirty="0"/>
              <a:t>Mutualism is a relationship in which two species live together is such a way that both species benefit.</a:t>
            </a:r>
          </a:p>
          <a:p>
            <a:endParaRPr lang="en-US" sz="2400" dirty="0"/>
          </a:p>
          <a:p>
            <a:r>
              <a:rPr lang="en-US" sz="2400" dirty="0"/>
              <a:t>Example:  Clownfish and sea anemone</a:t>
            </a:r>
          </a:p>
        </p:txBody>
      </p:sp>
      <p:pic>
        <p:nvPicPr>
          <p:cNvPr id="4" name="Picture 3" descr="clown fish and sea.bmp"/>
          <p:cNvPicPr>
            <a:picLocks noChangeAspect="1"/>
          </p:cNvPicPr>
          <p:nvPr/>
        </p:nvPicPr>
        <p:blipFill>
          <a:blip r:embed="rId2" cstate="print"/>
          <a:stretch>
            <a:fillRect/>
          </a:stretch>
        </p:blipFill>
        <p:spPr>
          <a:xfrm>
            <a:off x="2286000" y="3352800"/>
            <a:ext cx="4495800" cy="2953919"/>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04800"/>
            <a:ext cx="5997155" cy="461665"/>
          </a:xfrm>
          <a:prstGeom prst="rect">
            <a:avLst/>
          </a:prstGeom>
        </p:spPr>
        <p:txBody>
          <a:bodyPr wrap="none">
            <a:spAutoFit/>
          </a:bodyPr>
          <a:lstStyle/>
          <a:p>
            <a:r>
              <a:rPr lang="en-US" sz="2400" dirty="0"/>
              <a:t>Define </a:t>
            </a:r>
            <a:r>
              <a:rPr lang="en-US" sz="2400" b="1" dirty="0"/>
              <a:t>competition</a:t>
            </a:r>
            <a:r>
              <a:rPr lang="en-US" sz="2400" dirty="0"/>
              <a:t> and give one example:</a:t>
            </a:r>
          </a:p>
        </p:txBody>
      </p:sp>
      <p:sp>
        <p:nvSpPr>
          <p:cNvPr id="3" name="TextBox 2"/>
          <p:cNvSpPr txBox="1"/>
          <p:nvPr/>
        </p:nvSpPr>
        <p:spPr>
          <a:xfrm>
            <a:off x="685800" y="1219200"/>
            <a:ext cx="6553200" cy="1323439"/>
          </a:xfrm>
          <a:prstGeom prst="rect">
            <a:avLst/>
          </a:prstGeom>
          <a:noFill/>
        </p:spPr>
        <p:txBody>
          <a:bodyPr wrap="square" rtlCol="0">
            <a:spAutoFit/>
          </a:bodyPr>
          <a:lstStyle/>
          <a:p>
            <a:r>
              <a:rPr lang="en-US" sz="2000" dirty="0"/>
              <a:t>Competition is a relationship in which both species are harmed, either physically or in population numbers.</a:t>
            </a:r>
          </a:p>
          <a:p>
            <a:endParaRPr lang="en-US" sz="2000" dirty="0"/>
          </a:p>
          <a:p>
            <a:r>
              <a:rPr lang="en-US" sz="2000" dirty="0"/>
              <a:t>Example: bears fighting for territory</a:t>
            </a:r>
          </a:p>
        </p:txBody>
      </p:sp>
      <p:pic>
        <p:nvPicPr>
          <p:cNvPr id="4" name="Picture 3" descr="grizz.bmp"/>
          <p:cNvPicPr>
            <a:picLocks noChangeAspect="1"/>
          </p:cNvPicPr>
          <p:nvPr/>
        </p:nvPicPr>
        <p:blipFill>
          <a:blip r:embed="rId2" cstate="print"/>
          <a:stretch>
            <a:fillRect/>
          </a:stretch>
        </p:blipFill>
        <p:spPr>
          <a:xfrm>
            <a:off x="1600200" y="3048000"/>
            <a:ext cx="4419600" cy="294104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219200"/>
            <a:ext cx="7086600" cy="1828800"/>
          </a:xfrm>
        </p:spPr>
        <p:txBody>
          <a:bodyPr/>
          <a:lstStyle/>
          <a:p>
            <a:r>
              <a:rPr lang="en-US" dirty="0">
                <a:solidFill>
                  <a:schemeClr val="bg1"/>
                </a:solidFill>
              </a:rPr>
              <a:t>Section 48-1  Population Growth</a:t>
            </a:r>
            <a:br>
              <a:rPr lang="en-US" dirty="0"/>
            </a:br>
            <a:endParaRPr lang="en-US" dirty="0"/>
          </a:p>
        </p:txBody>
      </p:sp>
      <p:sp>
        <p:nvSpPr>
          <p:cNvPr id="3" name="Text Placeholder 2"/>
          <p:cNvSpPr>
            <a:spLocks noGrp="1"/>
          </p:cNvSpPr>
          <p:nvPr>
            <p:ph type="body" idx="1"/>
          </p:nvPr>
        </p:nvSpPr>
        <p:spPr/>
        <p:txBody>
          <a:bodyPr/>
          <a:lstStyle/>
          <a:p>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04800"/>
            <a:ext cx="5671745" cy="461665"/>
          </a:xfrm>
          <a:prstGeom prst="rect">
            <a:avLst/>
          </a:prstGeom>
        </p:spPr>
        <p:txBody>
          <a:bodyPr wrap="none">
            <a:spAutoFit/>
          </a:bodyPr>
          <a:lstStyle/>
          <a:p>
            <a:r>
              <a:rPr lang="en-US" sz="2400" dirty="0"/>
              <a:t>Define </a:t>
            </a:r>
            <a:r>
              <a:rPr lang="en-US" sz="2400" b="1" dirty="0"/>
              <a:t>predation</a:t>
            </a:r>
            <a:r>
              <a:rPr lang="en-US" sz="2400" dirty="0"/>
              <a:t> and give one example:</a:t>
            </a:r>
          </a:p>
        </p:txBody>
      </p:sp>
      <p:sp>
        <p:nvSpPr>
          <p:cNvPr id="3" name="TextBox 2"/>
          <p:cNvSpPr txBox="1"/>
          <p:nvPr/>
        </p:nvSpPr>
        <p:spPr>
          <a:xfrm>
            <a:off x="685800" y="1524000"/>
            <a:ext cx="7620000" cy="1938992"/>
          </a:xfrm>
          <a:prstGeom prst="rect">
            <a:avLst/>
          </a:prstGeom>
          <a:noFill/>
        </p:spPr>
        <p:txBody>
          <a:bodyPr wrap="square" rtlCol="0">
            <a:spAutoFit/>
          </a:bodyPr>
          <a:lstStyle/>
          <a:p>
            <a:r>
              <a:rPr lang="en-US" sz="2400" dirty="0"/>
              <a:t>Predation is a relationship in which one species kills and eats the other species.  One is harmed and the other benefits.</a:t>
            </a:r>
          </a:p>
          <a:p>
            <a:endParaRPr lang="en-US" sz="2400" dirty="0"/>
          </a:p>
          <a:p>
            <a:r>
              <a:rPr lang="en-US" sz="2400" dirty="0"/>
              <a:t>Example: </a:t>
            </a:r>
          </a:p>
        </p:txBody>
      </p:sp>
      <p:pic>
        <p:nvPicPr>
          <p:cNvPr id="4" name="Picture 3" descr="lion hunt.jpg"/>
          <p:cNvPicPr>
            <a:picLocks noChangeAspect="1"/>
          </p:cNvPicPr>
          <p:nvPr/>
        </p:nvPicPr>
        <p:blipFill>
          <a:blip r:embed="rId2" cstate="print"/>
          <a:stretch>
            <a:fillRect/>
          </a:stretch>
        </p:blipFill>
        <p:spPr>
          <a:xfrm>
            <a:off x="2438400" y="3048000"/>
            <a:ext cx="4495800" cy="339111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81000"/>
            <a:ext cx="4233851" cy="584775"/>
          </a:xfrm>
          <a:prstGeom prst="rect">
            <a:avLst/>
          </a:prstGeom>
        </p:spPr>
        <p:txBody>
          <a:bodyPr wrap="none">
            <a:spAutoFit/>
          </a:bodyPr>
          <a:lstStyle/>
          <a:p>
            <a:r>
              <a:rPr lang="en-US" sz="3200" dirty="0"/>
              <a:t>What is a </a:t>
            </a:r>
            <a:r>
              <a:rPr lang="en-US" sz="3200" b="1" dirty="0"/>
              <a:t>population</a:t>
            </a:r>
            <a:r>
              <a:rPr lang="en-US" sz="3200" dirty="0"/>
              <a:t>?</a:t>
            </a:r>
          </a:p>
        </p:txBody>
      </p:sp>
      <p:sp>
        <p:nvSpPr>
          <p:cNvPr id="3" name="TextBox 2"/>
          <p:cNvSpPr txBox="1"/>
          <p:nvPr/>
        </p:nvSpPr>
        <p:spPr>
          <a:xfrm>
            <a:off x="838200" y="1447800"/>
            <a:ext cx="7772400" cy="1384995"/>
          </a:xfrm>
          <a:prstGeom prst="rect">
            <a:avLst/>
          </a:prstGeom>
          <a:noFill/>
        </p:spPr>
        <p:txBody>
          <a:bodyPr wrap="square" rtlCol="0">
            <a:spAutoFit/>
          </a:bodyPr>
          <a:lstStyle/>
          <a:p>
            <a:r>
              <a:rPr lang="en-US" sz="2800" dirty="0"/>
              <a:t>A population is a group of organism that all belong to the same species and live in a given area at the same time.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457200"/>
            <a:ext cx="6882012" cy="584775"/>
          </a:xfrm>
          <a:prstGeom prst="rect">
            <a:avLst/>
          </a:prstGeom>
        </p:spPr>
        <p:txBody>
          <a:bodyPr wrap="none">
            <a:spAutoFit/>
          </a:bodyPr>
          <a:lstStyle/>
          <a:p>
            <a:r>
              <a:rPr lang="en-US" sz="3200" dirty="0"/>
              <a:t>Give three examples of a population:</a:t>
            </a:r>
          </a:p>
        </p:txBody>
      </p:sp>
      <p:sp>
        <p:nvSpPr>
          <p:cNvPr id="3" name="TextBox 2"/>
          <p:cNvSpPr txBox="1"/>
          <p:nvPr/>
        </p:nvSpPr>
        <p:spPr>
          <a:xfrm rot="20740652">
            <a:off x="654509" y="3502494"/>
            <a:ext cx="4953000" cy="369332"/>
          </a:xfrm>
          <a:prstGeom prst="rect">
            <a:avLst/>
          </a:prstGeom>
          <a:noFill/>
        </p:spPr>
        <p:txBody>
          <a:bodyPr wrap="square" rtlCol="0">
            <a:spAutoFit/>
          </a:bodyPr>
          <a:lstStyle/>
          <a:p>
            <a:r>
              <a:rPr lang="en-US" dirty="0"/>
              <a:t>E. Coli bacteria in your intestines</a:t>
            </a:r>
          </a:p>
        </p:txBody>
      </p:sp>
      <p:pic>
        <p:nvPicPr>
          <p:cNvPr id="4" name="Picture 3" descr="ecoli.jpg"/>
          <p:cNvPicPr>
            <a:picLocks noChangeAspect="1"/>
          </p:cNvPicPr>
          <p:nvPr/>
        </p:nvPicPr>
        <p:blipFill>
          <a:blip r:embed="rId2" cstate="print"/>
          <a:stretch>
            <a:fillRect/>
          </a:stretch>
        </p:blipFill>
        <p:spPr>
          <a:xfrm rot="20684786">
            <a:off x="914400" y="1447800"/>
            <a:ext cx="2143125" cy="2133600"/>
          </a:xfrm>
          <a:prstGeom prst="rect">
            <a:avLst/>
          </a:prstGeom>
        </p:spPr>
      </p:pic>
      <p:sp>
        <p:nvSpPr>
          <p:cNvPr id="5" name="TextBox 4"/>
          <p:cNvSpPr txBox="1"/>
          <p:nvPr/>
        </p:nvSpPr>
        <p:spPr>
          <a:xfrm rot="776111">
            <a:off x="4800600" y="3276600"/>
            <a:ext cx="3962400" cy="369332"/>
          </a:xfrm>
          <a:prstGeom prst="rect">
            <a:avLst/>
          </a:prstGeom>
          <a:noFill/>
        </p:spPr>
        <p:txBody>
          <a:bodyPr wrap="square" rtlCol="0">
            <a:spAutoFit/>
          </a:bodyPr>
          <a:lstStyle/>
          <a:p>
            <a:r>
              <a:rPr lang="en-US" dirty="0"/>
              <a:t>White mice in a laboratory </a:t>
            </a:r>
          </a:p>
        </p:txBody>
      </p:sp>
      <p:pic>
        <p:nvPicPr>
          <p:cNvPr id="6" name="Picture 5" descr="mice.jpg"/>
          <p:cNvPicPr>
            <a:picLocks noChangeAspect="1"/>
          </p:cNvPicPr>
          <p:nvPr/>
        </p:nvPicPr>
        <p:blipFill>
          <a:blip r:embed="rId3" cstate="print"/>
          <a:stretch>
            <a:fillRect/>
          </a:stretch>
        </p:blipFill>
        <p:spPr>
          <a:xfrm rot="868775">
            <a:off x="5562600" y="1371600"/>
            <a:ext cx="2657475" cy="1724025"/>
          </a:xfrm>
          <a:prstGeom prst="rect">
            <a:avLst/>
          </a:prstGeom>
        </p:spPr>
      </p:pic>
      <p:sp>
        <p:nvSpPr>
          <p:cNvPr id="7" name="TextBox 6"/>
          <p:cNvSpPr txBox="1"/>
          <p:nvPr/>
        </p:nvSpPr>
        <p:spPr>
          <a:xfrm>
            <a:off x="2819400" y="6096000"/>
            <a:ext cx="5181600" cy="381000"/>
          </a:xfrm>
          <a:prstGeom prst="rect">
            <a:avLst/>
          </a:prstGeom>
          <a:noFill/>
        </p:spPr>
        <p:txBody>
          <a:bodyPr wrap="square" rtlCol="0">
            <a:spAutoFit/>
          </a:bodyPr>
          <a:lstStyle/>
          <a:p>
            <a:r>
              <a:rPr lang="en-US" dirty="0"/>
              <a:t>A pod of beluga whales in the Pacific Ocean</a:t>
            </a:r>
          </a:p>
        </p:txBody>
      </p:sp>
      <p:pic>
        <p:nvPicPr>
          <p:cNvPr id="8" name="Picture 7" descr="beluga whales.jpg"/>
          <p:cNvPicPr>
            <a:picLocks noChangeAspect="1"/>
          </p:cNvPicPr>
          <p:nvPr/>
        </p:nvPicPr>
        <p:blipFill>
          <a:blip r:embed="rId4" cstate="print"/>
          <a:stretch>
            <a:fillRect/>
          </a:stretch>
        </p:blipFill>
        <p:spPr>
          <a:xfrm>
            <a:off x="3505200" y="4038600"/>
            <a:ext cx="2466975" cy="184785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609600"/>
            <a:ext cx="8686800" cy="2554545"/>
          </a:xfrm>
          <a:prstGeom prst="rect">
            <a:avLst/>
          </a:prstGeom>
        </p:spPr>
        <p:txBody>
          <a:bodyPr wrap="square">
            <a:spAutoFit/>
          </a:bodyPr>
          <a:lstStyle/>
          <a:p>
            <a:r>
              <a:rPr lang="en-US" sz="3200" dirty="0"/>
              <a:t>Almost any organism provided with ideal conditions for growth and reproduction will experience a </a:t>
            </a:r>
            <a:r>
              <a:rPr lang="en-US" sz="3200" dirty="0">
                <a:solidFill>
                  <a:schemeClr val="tx2">
                    <a:lumMod val="10000"/>
                  </a:schemeClr>
                </a:solidFill>
              </a:rPr>
              <a:t>rapid</a:t>
            </a:r>
            <a:r>
              <a:rPr lang="en-US" sz="3200" dirty="0"/>
              <a:t> </a:t>
            </a:r>
            <a:r>
              <a:rPr lang="en-US" sz="3200" dirty="0">
                <a:solidFill>
                  <a:schemeClr val="tx2">
                    <a:lumMod val="10000"/>
                  </a:schemeClr>
                </a:solidFill>
              </a:rPr>
              <a:t>increase in its population</a:t>
            </a:r>
            <a:r>
              <a:rPr lang="en-US" sz="3200" dirty="0"/>
              <a:t>.  If nothing stops the population from growing, it will continue to expand faster and faster.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xponential%20growth.gif"/>
          <p:cNvPicPr>
            <a:picLocks noChangeAspect="1"/>
          </p:cNvPicPr>
          <p:nvPr/>
        </p:nvPicPr>
        <p:blipFill>
          <a:blip r:embed="rId2" cstate="print"/>
          <a:stretch>
            <a:fillRect/>
          </a:stretch>
        </p:blipFill>
        <p:spPr>
          <a:xfrm>
            <a:off x="2209800" y="381000"/>
            <a:ext cx="4267199" cy="4899376"/>
          </a:xfrm>
          <a:prstGeom prst="rect">
            <a:avLst/>
          </a:prstGeom>
        </p:spPr>
      </p:pic>
      <p:sp>
        <p:nvSpPr>
          <p:cNvPr id="3" name="TextBox 2"/>
          <p:cNvSpPr txBox="1"/>
          <p:nvPr/>
        </p:nvSpPr>
        <p:spPr>
          <a:xfrm>
            <a:off x="3810000" y="5410200"/>
            <a:ext cx="3200400" cy="584775"/>
          </a:xfrm>
          <a:prstGeom prst="rect">
            <a:avLst/>
          </a:prstGeom>
          <a:noFill/>
        </p:spPr>
        <p:txBody>
          <a:bodyPr wrap="square" rtlCol="0">
            <a:spAutoFit/>
          </a:bodyPr>
          <a:lstStyle/>
          <a:p>
            <a:r>
              <a:rPr lang="en-US" sz="3200" dirty="0"/>
              <a:t>time</a:t>
            </a:r>
          </a:p>
        </p:txBody>
      </p:sp>
      <p:sp>
        <p:nvSpPr>
          <p:cNvPr id="4" name="TextBox 3"/>
          <p:cNvSpPr txBox="1"/>
          <p:nvPr/>
        </p:nvSpPr>
        <p:spPr>
          <a:xfrm rot="16200000">
            <a:off x="-272533" y="2633991"/>
            <a:ext cx="3962399" cy="523220"/>
          </a:xfrm>
          <a:prstGeom prst="rect">
            <a:avLst/>
          </a:prstGeom>
          <a:noFill/>
        </p:spPr>
        <p:txBody>
          <a:bodyPr wrap="square" rtlCol="0">
            <a:spAutoFit/>
          </a:bodyPr>
          <a:lstStyle/>
          <a:p>
            <a:r>
              <a:rPr lang="en-US" sz="2800" dirty="0"/>
              <a:t>Number of </a:t>
            </a:r>
            <a:r>
              <a:rPr lang="en-US" sz="2800" dirty="0" err="1"/>
              <a:t>indivuals</a:t>
            </a:r>
            <a:endParaRPr lang="en-US"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686800" cy="1384995"/>
          </a:xfrm>
          <a:prstGeom prst="rect">
            <a:avLst/>
          </a:prstGeom>
        </p:spPr>
        <p:txBody>
          <a:bodyPr wrap="square">
            <a:spAutoFit/>
          </a:bodyPr>
          <a:lstStyle/>
          <a:p>
            <a:r>
              <a:rPr lang="en-US" sz="2800" dirty="0"/>
              <a:t>Realistically, populations do not increase indefinitely.  Most populations go through a number of growth phases. </a:t>
            </a:r>
          </a:p>
        </p:txBody>
      </p:sp>
      <p:pic>
        <p:nvPicPr>
          <p:cNvPr id="3" name="Picture 8" descr="08_03"/>
          <p:cNvPicPr>
            <a:picLocks noChangeAspect="1" noChangeArrowheads="1"/>
          </p:cNvPicPr>
          <p:nvPr/>
        </p:nvPicPr>
        <p:blipFill>
          <a:blip r:embed="rId2" cstate="print"/>
          <a:srcRect/>
          <a:stretch>
            <a:fillRect/>
          </a:stretch>
        </p:blipFill>
        <p:spPr bwMode="auto">
          <a:xfrm>
            <a:off x="1371600" y="1742985"/>
            <a:ext cx="6880145" cy="5115015"/>
          </a:xfrm>
          <a:prstGeom prst="rect">
            <a:avLst/>
          </a:prstGeom>
          <a:noFill/>
        </p:spPr>
      </p:pic>
      <p:sp>
        <p:nvSpPr>
          <p:cNvPr id="4" name="TextBox 3"/>
          <p:cNvSpPr txBox="1"/>
          <p:nvPr/>
        </p:nvSpPr>
        <p:spPr>
          <a:xfrm>
            <a:off x="2057400" y="6019800"/>
            <a:ext cx="381000" cy="369332"/>
          </a:xfrm>
          <a:prstGeom prst="rect">
            <a:avLst/>
          </a:prstGeom>
          <a:noFill/>
        </p:spPr>
        <p:txBody>
          <a:bodyPr wrap="square" rtlCol="0">
            <a:spAutoFit/>
          </a:bodyPr>
          <a:lstStyle/>
          <a:p>
            <a:r>
              <a:rPr lang="en-US" dirty="0">
                <a:solidFill>
                  <a:schemeClr val="tx2">
                    <a:lumMod val="10000"/>
                  </a:schemeClr>
                </a:solidFill>
              </a:rPr>
              <a:t>A</a:t>
            </a:r>
          </a:p>
        </p:txBody>
      </p:sp>
      <p:sp>
        <p:nvSpPr>
          <p:cNvPr id="5" name="TextBox 4"/>
          <p:cNvSpPr txBox="1"/>
          <p:nvPr/>
        </p:nvSpPr>
        <p:spPr>
          <a:xfrm>
            <a:off x="2743200" y="4724400"/>
            <a:ext cx="304800" cy="369332"/>
          </a:xfrm>
          <a:prstGeom prst="rect">
            <a:avLst/>
          </a:prstGeom>
          <a:noFill/>
        </p:spPr>
        <p:txBody>
          <a:bodyPr wrap="square" rtlCol="0">
            <a:spAutoFit/>
          </a:bodyPr>
          <a:lstStyle/>
          <a:p>
            <a:r>
              <a:rPr lang="en-US" dirty="0">
                <a:solidFill>
                  <a:schemeClr val="tx2">
                    <a:lumMod val="10000"/>
                  </a:schemeClr>
                </a:solidFill>
              </a:rPr>
              <a:t>B</a:t>
            </a:r>
          </a:p>
        </p:txBody>
      </p:sp>
      <p:sp>
        <p:nvSpPr>
          <p:cNvPr id="6" name="TextBox 5"/>
          <p:cNvSpPr txBox="1"/>
          <p:nvPr/>
        </p:nvSpPr>
        <p:spPr>
          <a:xfrm>
            <a:off x="3276600" y="3505200"/>
            <a:ext cx="304800" cy="369332"/>
          </a:xfrm>
          <a:prstGeom prst="rect">
            <a:avLst/>
          </a:prstGeom>
          <a:noFill/>
        </p:spPr>
        <p:txBody>
          <a:bodyPr wrap="square" rtlCol="0">
            <a:spAutoFit/>
          </a:bodyPr>
          <a:lstStyle/>
          <a:p>
            <a:r>
              <a:rPr lang="en-US" dirty="0">
                <a:solidFill>
                  <a:schemeClr val="tx2">
                    <a:lumMod val="10000"/>
                  </a:schemeClr>
                </a:solidFill>
              </a:rPr>
              <a:t>C</a:t>
            </a:r>
          </a:p>
        </p:txBody>
      </p:sp>
      <p:sp>
        <p:nvSpPr>
          <p:cNvPr id="7" name="TextBox 6"/>
          <p:cNvSpPr txBox="1"/>
          <p:nvPr/>
        </p:nvSpPr>
        <p:spPr>
          <a:xfrm>
            <a:off x="3657600" y="3124200"/>
            <a:ext cx="304800" cy="381000"/>
          </a:xfrm>
          <a:prstGeom prst="rect">
            <a:avLst/>
          </a:prstGeom>
          <a:noFill/>
        </p:spPr>
        <p:txBody>
          <a:bodyPr wrap="square" rtlCol="0">
            <a:spAutoFit/>
          </a:bodyPr>
          <a:lstStyle/>
          <a:p>
            <a:r>
              <a:rPr lang="en-US" dirty="0">
                <a:solidFill>
                  <a:schemeClr val="tx2">
                    <a:lumMod val="10000"/>
                  </a:schemeClr>
                </a:solidFill>
              </a:rPr>
              <a:t>D</a:t>
            </a:r>
          </a:p>
        </p:txBody>
      </p:sp>
      <p:sp>
        <p:nvSpPr>
          <p:cNvPr id="8" name="TextBox 7"/>
          <p:cNvSpPr txBox="1"/>
          <p:nvPr/>
        </p:nvSpPr>
        <p:spPr>
          <a:xfrm>
            <a:off x="5638800" y="3505200"/>
            <a:ext cx="381000" cy="369332"/>
          </a:xfrm>
          <a:prstGeom prst="rect">
            <a:avLst/>
          </a:prstGeom>
          <a:noFill/>
        </p:spPr>
        <p:txBody>
          <a:bodyPr wrap="square" rtlCol="0">
            <a:spAutoFit/>
          </a:bodyPr>
          <a:lstStyle/>
          <a:p>
            <a:r>
              <a:rPr lang="en-US" dirty="0">
                <a:solidFill>
                  <a:schemeClr val="tx2">
                    <a:lumMod val="10000"/>
                  </a:schemeClr>
                </a:solidFill>
              </a:rPr>
              <a:t>E</a:t>
            </a:r>
          </a:p>
        </p:txBody>
      </p:sp>
      <p:sp>
        <p:nvSpPr>
          <p:cNvPr id="9" name="TextBox 8"/>
          <p:cNvSpPr txBox="1"/>
          <p:nvPr/>
        </p:nvSpPr>
        <p:spPr>
          <a:xfrm>
            <a:off x="5105400" y="4038600"/>
            <a:ext cx="2971800" cy="369332"/>
          </a:xfrm>
          <a:prstGeom prst="rect">
            <a:avLst/>
          </a:prstGeom>
          <a:noFill/>
        </p:spPr>
        <p:txBody>
          <a:bodyPr wrap="square" rtlCol="0">
            <a:spAutoFit/>
          </a:bodyPr>
          <a:lstStyle/>
          <a:p>
            <a:r>
              <a:rPr lang="en-US" dirty="0">
                <a:solidFill>
                  <a:schemeClr val="tx2">
                    <a:lumMod val="10000"/>
                  </a:schemeClr>
                </a:solidFill>
              </a:rPr>
              <a:t>[               steady state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descr="08_03"/>
          <p:cNvPicPr>
            <a:picLocks noChangeAspect="1" noChangeArrowheads="1"/>
          </p:cNvPicPr>
          <p:nvPr/>
        </p:nvPicPr>
        <p:blipFill>
          <a:blip r:embed="rId2" cstate="print">
            <a:duotone>
              <a:schemeClr val="accent5">
                <a:shade val="45000"/>
                <a:satMod val="135000"/>
              </a:schemeClr>
              <a:prstClr val="white"/>
            </a:duotone>
          </a:blip>
          <a:srcRect/>
          <a:stretch>
            <a:fillRect/>
          </a:stretch>
        </p:blipFill>
        <p:spPr bwMode="auto">
          <a:xfrm>
            <a:off x="1371600" y="1742985"/>
            <a:ext cx="6880145" cy="5115015"/>
          </a:xfrm>
          <a:prstGeom prst="rect">
            <a:avLst/>
          </a:prstGeom>
          <a:noFill/>
        </p:spPr>
      </p:pic>
      <p:sp>
        <p:nvSpPr>
          <p:cNvPr id="4" name="TextBox 3"/>
          <p:cNvSpPr txBox="1"/>
          <p:nvPr/>
        </p:nvSpPr>
        <p:spPr>
          <a:xfrm>
            <a:off x="2057400" y="6019800"/>
            <a:ext cx="381000" cy="369332"/>
          </a:xfrm>
          <a:prstGeom prst="rect">
            <a:avLst/>
          </a:prstGeom>
          <a:noFill/>
        </p:spPr>
        <p:txBody>
          <a:bodyPr wrap="square" rtlCol="0">
            <a:spAutoFit/>
          </a:bodyPr>
          <a:lstStyle/>
          <a:p>
            <a:r>
              <a:rPr lang="en-US" dirty="0">
                <a:solidFill>
                  <a:schemeClr val="tx2">
                    <a:lumMod val="10000"/>
                  </a:schemeClr>
                </a:solidFill>
              </a:rPr>
              <a:t>A</a:t>
            </a:r>
          </a:p>
        </p:txBody>
      </p:sp>
      <p:sp>
        <p:nvSpPr>
          <p:cNvPr id="5" name="TextBox 4"/>
          <p:cNvSpPr txBox="1"/>
          <p:nvPr/>
        </p:nvSpPr>
        <p:spPr>
          <a:xfrm>
            <a:off x="2743200" y="4724400"/>
            <a:ext cx="304800" cy="369332"/>
          </a:xfrm>
          <a:prstGeom prst="rect">
            <a:avLst/>
          </a:prstGeom>
          <a:noFill/>
        </p:spPr>
        <p:txBody>
          <a:bodyPr wrap="square" rtlCol="0">
            <a:spAutoFit/>
          </a:bodyPr>
          <a:lstStyle/>
          <a:p>
            <a:r>
              <a:rPr lang="en-US" dirty="0">
                <a:solidFill>
                  <a:schemeClr val="tx2">
                    <a:lumMod val="10000"/>
                  </a:schemeClr>
                </a:solidFill>
              </a:rPr>
              <a:t>B</a:t>
            </a:r>
          </a:p>
        </p:txBody>
      </p:sp>
      <p:sp>
        <p:nvSpPr>
          <p:cNvPr id="6" name="TextBox 5"/>
          <p:cNvSpPr txBox="1"/>
          <p:nvPr/>
        </p:nvSpPr>
        <p:spPr>
          <a:xfrm>
            <a:off x="3276600" y="3505200"/>
            <a:ext cx="304800" cy="369332"/>
          </a:xfrm>
          <a:prstGeom prst="rect">
            <a:avLst/>
          </a:prstGeom>
          <a:noFill/>
        </p:spPr>
        <p:txBody>
          <a:bodyPr wrap="square" rtlCol="0">
            <a:spAutoFit/>
          </a:bodyPr>
          <a:lstStyle/>
          <a:p>
            <a:r>
              <a:rPr lang="en-US" dirty="0">
                <a:solidFill>
                  <a:schemeClr val="tx2">
                    <a:lumMod val="10000"/>
                  </a:schemeClr>
                </a:solidFill>
              </a:rPr>
              <a:t>C</a:t>
            </a:r>
          </a:p>
        </p:txBody>
      </p:sp>
      <p:sp>
        <p:nvSpPr>
          <p:cNvPr id="7" name="TextBox 6"/>
          <p:cNvSpPr txBox="1"/>
          <p:nvPr/>
        </p:nvSpPr>
        <p:spPr>
          <a:xfrm>
            <a:off x="3657600" y="3124200"/>
            <a:ext cx="304800" cy="381000"/>
          </a:xfrm>
          <a:prstGeom prst="rect">
            <a:avLst/>
          </a:prstGeom>
          <a:noFill/>
        </p:spPr>
        <p:txBody>
          <a:bodyPr wrap="square" rtlCol="0">
            <a:spAutoFit/>
          </a:bodyPr>
          <a:lstStyle/>
          <a:p>
            <a:r>
              <a:rPr lang="en-US" dirty="0">
                <a:solidFill>
                  <a:schemeClr val="tx2">
                    <a:lumMod val="10000"/>
                  </a:schemeClr>
                </a:solidFill>
              </a:rPr>
              <a:t>D</a:t>
            </a:r>
          </a:p>
        </p:txBody>
      </p:sp>
      <p:sp>
        <p:nvSpPr>
          <p:cNvPr id="8" name="TextBox 7"/>
          <p:cNvSpPr txBox="1"/>
          <p:nvPr/>
        </p:nvSpPr>
        <p:spPr>
          <a:xfrm>
            <a:off x="5638800" y="3505200"/>
            <a:ext cx="381000" cy="369332"/>
          </a:xfrm>
          <a:prstGeom prst="rect">
            <a:avLst/>
          </a:prstGeom>
          <a:noFill/>
        </p:spPr>
        <p:txBody>
          <a:bodyPr wrap="square" rtlCol="0">
            <a:spAutoFit/>
          </a:bodyPr>
          <a:lstStyle/>
          <a:p>
            <a:r>
              <a:rPr lang="en-US" dirty="0">
                <a:solidFill>
                  <a:schemeClr val="tx2">
                    <a:lumMod val="10000"/>
                  </a:schemeClr>
                </a:solidFill>
              </a:rPr>
              <a:t>E</a:t>
            </a:r>
          </a:p>
        </p:txBody>
      </p:sp>
      <p:sp>
        <p:nvSpPr>
          <p:cNvPr id="9" name="TextBox 8"/>
          <p:cNvSpPr txBox="1"/>
          <p:nvPr/>
        </p:nvSpPr>
        <p:spPr>
          <a:xfrm>
            <a:off x="5105400" y="4038600"/>
            <a:ext cx="2971800" cy="369332"/>
          </a:xfrm>
          <a:prstGeom prst="rect">
            <a:avLst/>
          </a:prstGeom>
          <a:noFill/>
        </p:spPr>
        <p:txBody>
          <a:bodyPr wrap="square" rtlCol="0">
            <a:spAutoFit/>
          </a:bodyPr>
          <a:lstStyle/>
          <a:p>
            <a:r>
              <a:rPr lang="en-US" dirty="0">
                <a:solidFill>
                  <a:schemeClr val="tx2">
                    <a:lumMod val="10000"/>
                  </a:schemeClr>
                </a:solidFill>
              </a:rPr>
              <a:t>[               steady state          ]</a:t>
            </a:r>
          </a:p>
        </p:txBody>
      </p:sp>
      <p:sp>
        <p:nvSpPr>
          <p:cNvPr id="10" name="Rectangle 9"/>
          <p:cNvSpPr/>
          <p:nvPr/>
        </p:nvSpPr>
        <p:spPr>
          <a:xfrm>
            <a:off x="381000" y="152400"/>
            <a:ext cx="8229600" cy="2539157"/>
          </a:xfrm>
          <a:prstGeom prst="rect">
            <a:avLst/>
          </a:prstGeom>
        </p:spPr>
        <p:txBody>
          <a:bodyPr wrap="square">
            <a:spAutoFit/>
          </a:bodyPr>
          <a:lstStyle/>
          <a:p>
            <a:pPr lvl="0" eaLnBrk="0" fontAlgn="base" hangingPunct="0">
              <a:spcBef>
                <a:spcPct val="0"/>
              </a:spcBef>
              <a:spcAft>
                <a:spcPct val="0"/>
              </a:spcAft>
              <a:buFontTx/>
              <a:buChar char="•"/>
              <a:tabLst>
                <a:tab pos="3429000" algn="l"/>
              </a:tabLst>
            </a:pPr>
            <a:r>
              <a:rPr lang="en-US" dirty="0">
                <a:solidFill>
                  <a:schemeClr val="bg1"/>
                </a:solidFill>
                <a:latin typeface="Arial" pitchFamily="34" charset="0"/>
                <a:ea typeface="Times New Roman" pitchFamily="18" charset="0"/>
              </a:rPr>
              <a:t> A    initial growth (lag phase) - population begins to grow slowly</a:t>
            </a:r>
          </a:p>
          <a:p>
            <a:pPr lvl="0" eaLnBrk="0" fontAlgn="base" hangingPunct="0">
              <a:spcBef>
                <a:spcPct val="0"/>
              </a:spcBef>
              <a:spcAft>
                <a:spcPct val="0"/>
              </a:spcAft>
              <a:buFontTx/>
              <a:buChar char="•"/>
              <a:tabLst>
                <a:tab pos="3429000" algn="l"/>
              </a:tabLst>
            </a:pPr>
            <a:endParaRPr lang="en-US" sz="1100" dirty="0">
              <a:solidFill>
                <a:schemeClr val="bg1"/>
              </a:solidFill>
              <a:latin typeface="Arial" pitchFamily="34" charset="0"/>
            </a:endParaRPr>
          </a:p>
          <a:p>
            <a:pPr lvl="0" eaLnBrk="0" fontAlgn="base" hangingPunct="0">
              <a:spcBef>
                <a:spcPct val="0"/>
              </a:spcBef>
              <a:spcAft>
                <a:spcPct val="0"/>
              </a:spcAft>
              <a:buFontTx/>
              <a:buChar char="•"/>
              <a:tabLst>
                <a:tab pos="3429000" algn="l"/>
              </a:tabLst>
            </a:pPr>
            <a:r>
              <a:rPr lang="en-US" dirty="0">
                <a:solidFill>
                  <a:schemeClr val="bg1"/>
                </a:solidFill>
                <a:latin typeface="Arial" pitchFamily="34" charset="0"/>
              </a:rPr>
              <a:t> B    exponential growth - population grows quickly because few animals are dying and a great many are being reproduced</a:t>
            </a:r>
          </a:p>
          <a:p>
            <a:pPr lvl="0" eaLnBrk="0" fontAlgn="base" hangingPunct="0">
              <a:spcBef>
                <a:spcPct val="0"/>
              </a:spcBef>
              <a:spcAft>
                <a:spcPct val="0"/>
              </a:spcAft>
              <a:buFontTx/>
              <a:buChar char="•"/>
              <a:tabLst>
                <a:tab pos="3429000" algn="l"/>
              </a:tabLst>
            </a:pPr>
            <a:endParaRPr lang="en-US" sz="1100" dirty="0">
              <a:solidFill>
                <a:schemeClr val="bg1"/>
              </a:solidFill>
              <a:latin typeface="Arial" pitchFamily="34" charset="0"/>
            </a:endParaRPr>
          </a:p>
          <a:p>
            <a:pPr lvl="0" eaLnBrk="0" fontAlgn="base" hangingPunct="0">
              <a:spcBef>
                <a:spcPct val="0"/>
              </a:spcBef>
              <a:spcAft>
                <a:spcPct val="0"/>
              </a:spcAft>
              <a:buFontTx/>
              <a:buChar char="•"/>
              <a:tabLst>
                <a:tab pos="3429000" algn="l"/>
              </a:tabLst>
            </a:pPr>
            <a:r>
              <a:rPr lang="en-US" dirty="0">
                <a:solidFill>
                  <a:schemeClr val="bg1"/>
                </a:solidFill>
                <a:latin typeface="Arial" pitchFamily="34" charset="0"/>
                <a:ea typeface="Times New Roman" pitchFamily="18" charset="0"/>
              </a:rPr>
              <a:t>C    population growth slows- still growing, but at a slower rate</a:t>
            </a:r>
          </a:p>
          <a:p>
            <a:pPr lvl="0" eaLnBrk="0" fontAlgn="base" hangingPunct="0">
              <a:spcBef>
                <a:spcPct val="0"/>
              </a:spcBef>
              <a:spcAft>
                <a:spcPct val="0"/>
              </a:spcAft>
              <a:buFontTx/>
              <a:buChar char="•"/>
              <a:tabLst>
                <a:tab pos="3429000" algn="l"/>
              </a:tabLst>
            </a:pPr>
            <a:endParaRPr lang="en-US" sz="1100" dirty="0">
              <a:solidFill>
                <a:schemeClr val="bg1"/>
              </a:solidFill>
              <a:latin typeface="Arial" pitchFamily="34" charset="0"/>
            </a:endParaRPr>
          </a:p>
          <a:p>
            <a:pPr lvl="0" eaLnBrk="0" fontAlgn="base" hangingPunct="0">
              <a:spcBef>
                <a:spcPct val="0"/>
              </a:spcBef>
              <a:spcAft>
                <a:spcPct val="0"/>
              </a:spcAft>
              <a:buFontTx/>
              <a:buChar char="•"/>
              <a:tabLst>
                <a:tab pos="3429000" algn="l"/>
              </a:tabLst>
            </a:pPr>
            <a:r>
              <a:rPr lang="en-US" dirty="0">
                <a:solidFill>
                  <a:schemeClr val="bg1"/>
                </a:solidFill>
                <a:latin typeface="Arial" pitchFamily="34" charset="0"/>
                <a:ea typeface="Times New Roman" pitchFamily="18" charset="0"/>
              </a:rPr>
              <a:t>D    population growth rate slows, not decrease</a:t>
            </a:r>
          </a:p>
          <a:p>
            <a:pPr lvl="0" eaLnBrk="0" fontAlgn="base" hangingPunct="0">
              <a:spcBef>
                <a:spcPct val="0"/>
              </a:spcBef>
              <a:spcAft>
                <a:spcPct val="0"/>
              </a:spcAft>
              <a:buFontTx/>
              <a:buChar char="•"/>
              <a:tabLst>
                <a:tab pos="3429000" algn="l"/>
              </a:tabLst>
            </a:pPr>
            <a:endParaRPr lang="en-US" dirty="0">
              <a:solidFill>
                <a:schemeClr val="bg1"/>
              </a:solidFill>
              <a:latin typeface="Arial" pitchFamily="34" charset="0"/>
              <a:ea typeface="Times New Roman" pitchFamily="18" charset="0"/>
            </a:endParaRPr>
          </a:p>
          <a:p>
            <a:pPr lvl="0" eaLnBrk="0" fontAlgn="base" hangingPunct="0">
              <a:spcBef>
                <a:spcPct val="0"/>
              </a:spcBef>
              <a:spcAft>
                <a:spcPct val="0"/>
              </a:spcAft>
              <a:buFontTx/>
              <a:buChar char="•"/>
              <a:tabLst>
                <a:tab pos="3429000" algn="l"/>
              </a:tabLst>
            </a:pPr>
            <a:r>
              <a:rPr lang="en-US" dirty="0">
                <a:solidFill>
                  <a:schemeClr val="bg1"/>
                </a:solidFill>
                <a:latin typeface="Arial" pitchFamily="34" charset="0"/>
              </a:rPr>
              <a:t>E    steady state- the birth rate and death rate average to a growth rate of zero</a:t>
            </a:r>
            <a:endParaRPr lang="en-US" sz="2800" dirty="0">
              <a:solidFill>
                <a:schemeClr val="bg1"/>
              </a:solidFill>
              <a:latin typeface="Arial"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705</TotalTime>
  <Words>1032</Words>
  <Application>Microsoft Office PowerPoint</Application>
  <PresentationFormat>On-screen Show (4:3)</PresentationFormat>
  <Paragraphs>128</Paragraphs>
  <Slides>30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Book Antiqua</vt:lpstr>
      <vt:lpstr>Lucida Sans</vt:lpstr>
      <vt:lpstr>Times New Roman</vt:lpstr>
      <vt:lpstr>Wingdings</vt:lpstr>
      <vt:lpstr>Wingdings 2</vt:lpstr>
      <vt:lpstr>Wingdings 3</vt:lpstr>
      <vt:lpstr>Apex</vt:lpstr>
      <vt:lpstr>Chapter 48 Populations and Communities </vt:lpstr>
      <vt:lpstr>PowerPoint Presentation</vt:lpstr>
      <vt:lpstr>Section 48-1  Population Growth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Section 48-2: Factors That Control Population Growth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Section 48-3  Interactions Within and Between Communities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AVSD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48 Populations and Communities</dc:title>
  <dc:creator>amcdermott</dc:creator>
  <cp:lastModifiedBy>Allman</cp:lastModifiedBy>
  <cp:revision>57</cp:revision>
  <dcterms:created xsi:type="dcterms:W3CDTF">2011-01-25T14:04:37Z</dcterms:created>
  <dcterms:modified xsi:type="dcterms:W3CDTF">2016-12-30T23:12:50Z</dcterms:modified>
</cp:coreProperties>
</file>