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slideLayouts/slideLayout5.xml" ContentType="application/vnd.openxmlformats-officedocument.presentationml.slideLayout+xml"/>
  <Override PartName="/ppt/theme/theme5.xml" ContentType="application/vnd.openxmlformats-officedocument.theme+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theme/theme7.xml" ContentType="application/vnd.openxmlformats-officedocument.theme+xml"/>
  <Override PartName="/ppt/slideLayouts/slideLayout8.xml" ContentType="application/vnd.openxmlformats-officedocument.presentationml.slideLayout+xml"/>
  <Override PartName="/ppt/theme/theme8.xml" ContentType="application/vnd.openxmlformats-officedocument.theme+xml"/>
  <Override PartName="/ppt/slideLayouts/slideLayout9.xml" ContentType="application/vnd.openxmlformats-officedocument.presentationml.slideLayout+xml"/>
  <Override PartName="/ppt/theme/theme9.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688" r:id="rId2"/>
    <p:sldMasterId id="2147483690" r:id="rId3"/>
    <p:sldMasterId id="2147483696" r:id="rId4"/>
    <p:sldMasterId id="2147483702" r:id="rId5"/>
    <p:sldMasterId id="2147483704" r:id="rId6"/>
    <p:sldMasterId id="2147483708" r:id="rId7"/>
    <p:sldMasterId id="2147483714" r:id="rId8"/>
    <p:sldMasterId id="2147483716" r:id="rId9"/>
    <p:sldMasterId id="2147483854" r:id="rId10"/>
  </p:sldMasterIdLst>
  <p:notesMasterIdLst>
    <p:notesMasterId r:id="rId54"/>
  </p:notesMasterIdLst>
  <p:sldIdLst>
    <p:sldId id="256" r:id="rId11"/>
    <p:sldId id="433" r:id="rId12"/>
    <p:sldId id="258" r:id="rId13"/>
    <p:sldId id="259" r:id="rId14"/>
    <p:sldId id="262" r:id="rId15"/>
    <p:sldId id="263" r:id="rId16"/>
    <p:sldId id="427" r:id="rId17"/>
    <p:sldId id="432" r:id="rId18"/>
    <p:sldId id="264" r:id="rId19"/>
    <p:sldId id="273" r:id="rId20"/>
    <p:sldId id="274" r:id="rId21"/>
    <p:sldId id="275" r:id="rId22"/>
    <p:sldId id="276" r:id="rId23"/>
    <p:sldId id="277" r:id="rId24"/>
    <p:sldId id="434" r:id="rId25"/>
    <p:sldId id="279" r:id="rId26"/>
    <p:sldId id="280" r:id="rId27"/>
    <p:sldId id="281" r:id="rId28"/>
    <p:sldId id="428" r:id="rId29"/>
    <p:sldId id="283" r:id="rId30"/>
    <p:sldId id="286" r:id="rId31"/>
    <p:sldId id="429" r:id="rId32"/>
    <p:sldId id="435" r:id="rId33"/>
    <p:sldId id="287" r:id="rId34"/>
    <p:sldId id="288" r:id="rId35"/>
    <p:sldId id="430" r:id="rId36"/>
    <p:sldId id="289" r:id="rId37"/>
    <p:sldId id="436" r:id="rId38"/>
    <p:sldId id="290" r:id="rId39"/>
    <p:sldId id="291" r:id="rId40"/>
    <p:sldId id="431" r:id="rId41"/>
    <p:sldId id="294" r:id="rId42"/>
    <p:sldId id="295" r:id="rId43"/>
    <p:sldId id="297" r:id="rId44"/>
    <p:sldId id="298" r:id="rId45"/>
    <p:sldId id="300" r:id="rId46"/>
    <p:sldId id="302" r:id="rId47"/>
    <p:sldId id="303" r:id="rId48"/>
    <p:sldId id="304" r:id="rId49"/>
    <p:sldId id="306" r:id="rId50"/>
    <p:sldId id="308" r:id="rId51"/>
    <p:sldId id="310" r:id="rId52"/>
    <p:sldId id="437"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anna Dinsmore"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C552"/>
    <a:srgbClr val="1F89BD"/>
    <a:srgbClr val="187AAB"/>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47" autoAdjust="0"/>
    <p:restoredTop sz="93404" autoAdjust="0"/>
  </p:normalViewPr>
  <p:slideViewPr>
    <p:cSldViewPr snapToGrid="0">
      <p:cViewPr varScale="1">
        <p:scale>
          <a:sx n="83" d="100"/>
          <a:sy n="83" d="100"/>
        </p:scale>
        <p:origin x="1464" y="67"/>
      </p:cViewPr>
      <p:guideLst>
        <p:guide orient="horz" pos="2160"/>
        <p:guide pos="2880"/>
      </p:guideLst>
    </p:cSldViewPr>
  </p:slideViewPr>
  <p:notesTextViewPr>
    <p:cViewPr>
      <p:scale>
        <a:sx n="1" d="1"/>
        <a:sy n="1" d="1"/>
      </p:scale>
      <p:origin x="0" y="0"/>
    </p:cViewPr>
  </p:notesTextViewPr>
  <p:sorterViewPr>
    <p:cViewPr>
      <p:scale>
        <a:sx n="66" d="100"/>
        <a:sy n="66" d="100"/>
      </p:scale>
      <p:origin x="0" y="-229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commentAuthors" Target="commentAuthors.xml"/><Relationship Id="rId7" Type="http://schemas.openxmlformats.org/officeDocument/2006/relationships/slideMaster" Target="slideMasters/slideMaster7.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0" Type="http://schemas.openxmlformats.org/officeDocument/2006/relationships/slide" Target="slides/slide10.xml"/><Relationship Id="rId29" Type="http://schemas.openxmlformats.org/officeDocument/2006/relationships/slide" Target="slides/slide19.xml"/><Relationship Id="rId41" Type="http://schemas.openxmlformats.org/officeDocument/2006/relationships/slide" Target="slides/slide31.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BC7192-EF1E-429B-B47B-F5B51B7C9377}" type="datetimeFigureOut">
              <a:rPr lang="en-US" smtClean="0"/>
              <a:t>11/18/2016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33DCB9-FCFA-424C-9390-3ECF613363B3}" type="slidenum">
              <a:rPr lang="en-US" smtClean="0"/>
              <a:t>‹#›</a:t>
            </a:fld>
            <a:endParaRPr lang="en-US"/>
          </a:p>
        </p:txBody>
      </p:sp>
    </p:spTree>
    <p:extLst>
      <p:ext uri="{BB962C8B-B14F-4D97-AF65-F5344CB8AC3E}">
        <p14:creationId xmlns:p14="http://schemas.microsoft.com/office/powerpoint/2010/main" val="580886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As the textbook authors note in Module 8.1, biologists use the term “daughter” to indicate offspring and not gender. Students with little experience in this terminology can easily become confused.</a:t>
            </a:r>
          </a:p>
          <a:p>
            <a:r>
              <a:rPr lang="en-US" sz="1200" kern="1200" dirty="0" smtClean="0">
                <a:solidFill>
                  <a:schemeClr val="tx1"/>
                </a:solidFill>
                <a:latin typeface="Times New Roman" charset="0"/>
                <a:ea typeface="ＭＳ Ｐゴシック" charset="-128"/>
                <a:cs typeface="ＭＳ Ｐゴシック" charset="-128"/>
              </a:rPr>
              <a:t>• Some basic familiarity or faint memory of mitosis and meiosis might result in a lack of enthusiasm for these topics in some of your students. Consider beginning such lectures with important topics related to cellular reproduction. For example, cancer cells reproduce uncontrollably, stem cells have the capacity to regenerate lost or damaged tissues, and the study of embryonic stem cells is variously restricted and regulated by government.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Sometimes the most basic questions can challenge students and get them focused on the subject at hand. Consider asking your students why we expect that dogs will produce dogs, cats will produce more cats, and chickens will only produce chickens. Why does like produce like?</a:t>
            </a:r>
          </a:p>
        </p:txBody>
      </p:sp>
      <p:sp>
        <p:nvSpPr>
          <p:cNvPr id="4" name="Slide Number Placeholder 3"/>
          <p:cNvSpPr>
            <a:spLocks noGrp="1"/>
          </p:cNvSpPr>
          <p:nvPr>
            <p:ph type="sldNum" sz="quarter" idx="10"/>
          </p:nvPr>
        </p:nvSpPr>
        <p:spPr/>
        <p:txBody>
          <a:bodyPr/>
          <a:lstStyle/>
          <a:p>
            <a:fld id="{5133DCB9-FCFA-424C-9390-3ECF613363B3}" type="slidenum">
              <a:rPr lang="en-US" smtClean="0"/>
              <a:t>4</a:t>
            </a:fld>
            <a:endParaRPr lang="en-US"/>
          </a:p>
        </p:txBody>
      </p:sp>
    </p:spTree>
    <p:extLst>
      <p:ext uri="{BB962C8B-B14F-4D97-AF65-F5344CB8AC3E}">
        <p14:creationId xmlns:p14="http://schemas.microsoft.com/office/powerpoint/2010/main" val="3254374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often seem confused by the difference between a DNA molecule and a chromosome. This is especially problematic when discussing DNA replication.</a:t>
            </a:r>
          </a:p>
          <a:p>
            <a:r>
              <a:rPr lang="en-US" sz="1200" kern="1200" dirty="0" smtClean="0">
                <a:solidFill>
                  <a:schemeClr val="tx1"/>
                </a:solidFill>
                <a:latin typeface="Times New Roman" charset="0"/>
                <a:ea typeface="ＭＳ Ｐゴシック" charset="-128"/>
                <a:cs typeface="ＭＳ Ｐゴシック" charset="-128"/>
              </a:rPr>
              <a:t>• Students are often confused by photographs of chromosomes. Such photographs, such as Figure 8.3B, typically show duplicated chromosomes during some aspect of cell division. It remains unclear to many (a) why chromosome structure is typically different between interphase G</a:t>
            </a:r>
            <a:r>
              <a:rPr lang="en-US" sz="1200" kern="1200" baseline="-25000" dirty="0" smtClean="0">
                <a:solidFill>
                  <a:schemeClr val="tx1"/>
                </a:solidFill>
                <a:latin typeface="Times New Roman" charset="0"/>
                <a:ea typeface="ＭＳ Ｐゴシック" charset="-128"/>
                <a:cs typeface="ＭＳ Ｐゴシック" charset="-128"/>
              </a:rPr>
              <a:t>1</a:t>
            </a:r>
            <a:r>
              <a:rPr lang="en-US" sz="1200" kern="1200" dirty="0" smtClean="0">
                <a:solidFill>
                  <a:schemeClr val="tx1"/>
                </a:solidFill>
                <a:latin typeface="Times New Roman" charset="0"/>
                <a:ea typeface="ＭＳ Ｐゴシック" charset="-128"/>
                <a:cs typeface="ＭＳ Ｐゴシック" charset="-128"/>
              </a:rPr>
              <a:t> and the stages of division and (b) why chromosomes are not photographed during interphase (the stage in which chromosomes are typically first discussed) before the chromosomes duplicate.</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Figure 8.3B is an important point of reference for some basic terminology. Consider referring to it as you distinguish between a DNA molecule and a chromosome, </a:t>
            </a:r>
            <a:r>
              <a:rPr lang="en-US" sz="1200" kern="1200" dirty="0" err="1" smtClean="0">
                <a:solidFill>
                  <a:schemeClr val="tx1"/>
                </a:solidFill>
                <a:latin typeface="Times New Roman" charset="0"/>
                <a:ea typeface="ＭＳ Ｐゴシック" charset="-128"/>
                <a:cs typeface="ＭＳ Ｐゴシック" charset="-128"/>
              </a:rPr>
              <a:t>unreplicated</a:t>
            </a:r>
            <a:r>
              <a:rPr lang="en-US" sz="1200" kern="1200" dirty="0" smtClean="0">
                <a:solidFill>
                  <a:schemeClr val="tx1"/>
                </a:solidFill>
                <a:latin typeface="Times New Roman" charset="0"/>
                <a:ea typeface="ＭＳ Ｐゴシック" charset="-128"/>
                <a:cs typeface="ＭＳ Ｐゴシック" charset="-128"/>
              </a:rPr>
              <a:t> and replicated chromosomes, and the nature of sister chromatids.</a:t>
            </a:r>
          </a:p>
          <a:p>
            <a:r>
              <a:rPr lang="en-US" sz="1200" kern="1200" dirty="0" smtClean="0">
                <a:solidFill>
                  <a:schemeClr val="tx1"/>
                </a:solidFill>
                <a:latin typeface="Times New Roman" charset="0"/>
                <a:ea typeface="ＭＳ Ｐゴシック" charset="-128"/>
                <a:cs typeface="ＭＳ Ｐゴシック" charset="-128"/>
              </a:rPr>
              <a:t>• Consider an analogy between the precise packaging of DNA into chromosomes and packing a home for a move to another home. Tap into the intuitive advantages of packaging DNA using this or any other analogy of highly packaged materials (perhaps a boxed “desk” that requires some assembly).</a:t>
            </a:r>
          </a:p>
          <a:p>
            <a:r>
              <a:rPr lang="en-US" sz="1200" kern="1200" dirty="0" smtClean="0">
                <a:solidFill>
                  <a:schemeClr val="tx1"/>
                </a:solidFill>
                <a:latin typeface="Times New Roman" charset="0"/>
                <a:ea typeface="ＭＳ Ｐゴシック" charset="-128"/>
                <a:cs typeface="ＭＳ Ｐゴシック" charset="-128"/>
              </a:rPr>
              <a:t>• The concepts of DNA replication and sister chromatids are often obstacles for many students. If you can find twist ties or other bendable wire, you can demonstrate or have students model the difference between (a) a chromosome before DNA replication and (b) sister chromatids after DNA replication. One piece of wire will represent a chromosome before replication. Two twist ties twisted about each other can represent sister chromatids. We have doubled the DNA, but the molecules remain attached (although not attached in the same way as the wire). You might also want to point out that when sister chromatids are separated, they are considered separate chromosomes.</a:t>
            </a:r>
          </a:p>
        </p:txBody>
      </p:sp>
      <p:sp>
        <p:nvSpPr>
          <p:cNvPr id="4" name="Slide Number Placeholder 3"/>
          <p:cNvSpPr>
            <a:spLocks noGrp="1"/>
          </p:cNvSpPr>
          <p:nvPr>
            <p:ph type="sldNum" sz="quarter" idx="10"/>
          </p:nvPr>
        </p:nvSpPr>
        <p:spPr/>
        <p:txBody>
          <a:bodyPr/>
          <a:lstStyle/>
          <a:p>
            <a:fld id="{5133DCB9-FCFA-424C-9390-3ECF613363B3}" type="slidenum">
              <a:rPr lang="en-US" smtClean="0"/>
              <a:t>17</a:t>
            </a:fld>
            <a:endParaRPr lang="en-US"/>
          </a:p>
        </p:txBody>
      </p:sp>
    </p:spTree>
    <p:extLst>
      <p:ext uri="{BB962C8B-B14F-4D97-AF65-F5344CB8AC3E}">
        <p14:creationId xmlns:p14="http://schemas.microsoft.com/office/powerpoint/2010/main" val="12504226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often seem confused by the difference between a DNA molecule and a chromosome. This is especially problematic when discussing DNA replication.</a:t>
            </a:r>
          </a:p>
          <a:p>
            <a:r>
              <a:rPr lang="en-US" sz="1200" kern="1200" dirty="0" smtClean="0">
                <a:solidFill>
                  <a:schemeClr val="tx1"/>
                </a:solidFill>
                <a:latin typeface="Times New Roman" charset="0"/>
                <a:ea typeface="ＭＳ Ｐゴシック" charset="-128"/>
                <a:cs typeface="ＭＳ Ｐゴシック" charset="-128"/>
              </a:rPr>
              <a:t>• Students are often confused by photographs of chromosomes. Such photographs, such as Figure 8.3B, typically show duplicated chromosomes during some aspect of cell division. It remains unclear to many (a) why chromosome structure is typically different between interphase G</a:t>
            </a:r>
            <a:r>
              <a:rPr lang="en-US" sz="1200" kern="1200" baseline="-25000" dirty="0" smtClean="0">
                <a:solidFill>
                  <a:schemeClr val="tx1"/>
                </a:solidFill>
                <a:latin typeface="Times New Roman" charset="0"/>
                <a:ea typeface="ＭＳ Ｐゴシック" charset="-128"/>
                <a:cs typeface="ＭＳ Ｐゴシック" charset="-128"/>
              </a:rPr>
              <a:t>1</a:t>
            </a:r>
            <a:r>
              <a:rPr lang="en-US" sz="1200" kern="1200" dirty="0" smtClean="0">
                <a:solidFill>
                  <a:schemeClr val="tx1"/>
                </a:solidFill>
                <a:latin typeface="Times New Roman" charset="0"/>
                <a:ea typeface="ＭＳ Ｐゴシック" charset="-128"/>
                <a:cs typeface="ＭＳ Ｐゴシック" charset="-128"/>
              </a:rPr>
              <a:t> and the stages of division and (b) why chromosomes are not photographed during interphase (the stage in which chromosomes are typically first discussed) before the chromosomes duplicate.</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Figure 8.3B is an important point of reference for some basic terminology. Consider referring to it as you distinguish between a DNA molecule and a chromosome, </a:t>
            </a:r>
            <a:r>
              <a:rPr lang="en-US" sz="1200" kern="1200" dirty="0" err="1" smtClean="0">
                <a:solidFill>
                  <a:schemeClr val="tx1"/>
                </a:solidFill>
                <a:latin typeface="Times New Roman" charset="0"/>
                <a:ea typeface="ＭＳ Ｐゴシック" charset="-128"/>
                <a:cs typeface="ＭＳ Ｐゴシック" charset="-128"/>
              </a:rPr>
              <a:t>unreplicated</a:t>
            </a:r>
            <a:r>
              <a:rPr lang="en-US" sz="1200" kern="1200" dirty="0" smtClean="0">
                <a:solidFill>
                  <a:schemeClr val="tx1"/>
                </a:solidFill>
                <a:latin typeface="Times New Roman" charset="0"/>
                <a:ea typeface="ＭＳ Ｐゴシック" charset="-128"/>
                <a:cs typeface="ＭＳ Ｐゴシック" charset="-128"/>
              </a:rPr>
              <a:t> and replicated chromosomes, and the nature of sister chromatids.</a:t>
            </a:r>
          </a:p>
          <a:p>
            <a:r>
              <a:rPr lang="en-US" sz="1200" kern="1200" dirty="0" smtClean="0">
                <a:solidFill>
                  <a:schemeClr val="tx1"/>
                </a:solidFill>
                <a:latin typeface="Times New Roman" charset="0"/>
                <a:ea typeface="ＭＳ Ｐゴシック" charset="-128"/>
                <a:cs typeface="ＭＳ Ｐゴシック" charset="-128"/>
              </a:rPr>
              <a:t>• Consider an analogy between the precise packaging of DNA into chromosomes and packing a home for a move to another home. Tap into the intuitive advantages of packaging DNA using this or any other analogy of highly packaged materials (perhaps a boxed “desk” that requires some assembly).</a:t>
            </a:r>
          </a:p>
          <a:p>
            <a:r>
              <a:rPr lang="en-US" sz="1200" kern="1200" dirty="0" smtClean="0">
                <a:solidFill>
                  <a:schemeClr val="tx1"/>
                </a:solidFill>
                <a:latin typeface="Times New Roman" charset="0"/>
                <a:ea typeface="ＭＳ Ｐゴシック" charset="-128"/>
                <a:cs typeface="ＭＳ Ｐゴシック" charset="-128"/>
              </a:rPr>
              <a:t>• The concepts of DNA replication and sister chromatids are often obstacles for many students. If you can find twist ties or other bendable wire, you can demonstrate or have students model the difference between (a) a chromosome before DNA replication and (b) sister chromatids after DNA replication. One piece of wire will represent a chromosome before replication. Two twist ties twisted about each other can represent sister chromatids. We have doubled the DNA, but the molecules remain attached (although not attached in the same way as the wire). You might also want to point out that when sister chromatids are separated, they are considered separate chromosomes.</a:t>
            </a:r>
          </a:p>
        </p:txBody>
      </p:sp>
      <p:sp>
        <p:nvSpPr>
          <p:cNvPr id="4" name="Slide Number Placeholder 3"/>
          <p:cNvSpPr>
            <a:spLocks noGrp="1"/>
          </p:cNvSpPr>
          <p:nvPr>
            <p:ph type="sldNum" sz="quarter" idx="10"/>
          </p:nvPr>
        </p:nvSpPr>
        <p:spPr/>
        <p:txBody>
          <a:bodyPr/>
          <a:lstStyle/>
          <a:p>
            <a:fld id="{5133DCB9-FCFA-424C-9390-3ECF613363B3}" type="slidenum">
              <a:rPr lang="en-US" smtClean="0"/>
              <a:t>18</a:t>
            </a:fld>
            <a:endParaRPr lang="en-US"/>
          </a:p>
        </p:txBody>
      </p:sp>
    </p:spTree>
    <p:extLst>
      <p:ext uri="{BB962C8B-B14F-4D97-AF65-F5344CB8AC3E}">
        <p14:creationId xmlns:p14="http://schemas.microsoft.com/office/powerpoint/2010/main" val="128384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20</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8.3b-0 Chromosome duplication and distribution</a:t>
            </a:r>
            <a:endParaRPr lang="en-US" dirty="0">
              <a:latin typeface="Times New Roman"/>
              <a:cs typeface="Times New Roman"/>
            </a:endParaRPr>
          </a:p>
        </p:txBody>
      </p:sp>
    </p:spTree>
    <p:extLst>
      <p:ext uri="{BB962C8B-B14F-4D97-AF65-F5344CB8AC3E}">
        <p14:creationId xmlns:p14="http://schemas.microsoft.com/office/powerpoint/2010/main" val="2607827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often seem confused by the difference between a DNA molecule and a chromosome. This is especially problematic when discussing DNA replication.</a:t>
            </a:r>
          </a:p>
          <a:p>
            <a:r>
              <a:rPr lang="en-US" sz="1200" kern="1200" dirty="0" smtClean="0">
                <a:solidFill>
                  <a:schemeClr val="tx1"/>
                </a:solidFill>
                <a:latin typeface="Times New Roman" charset="0"/>
                <a:ea typeface="ＭＳ Ｐゴシック" charset="-128"/>
                <a:cs typeface="ＭＳ Ｐゴシック" charset="-128"/>
              </a:rPr>
              <a:t>• Students are often confused by photographs of chromosomes. Such photographs, such as Figure 8.3B, typically show duplicated chromosomes during some aspect of cell division. It remains unclear to many (a) why chromosome structure is typically different between interphase G</a:t>
            </a:r>
            <a:r>
              <a:rPr lang="en-US" sz="1200" kern="1200" baseline="-25000" dirty="0" smtClean="0">
                <a:solidFill>
                  <a:schemeClr val="tx1"/>
                </a:solidFill>
                <a:latin typeface="Times New Roman" charset="0"/>
                <a:ea typeface="ＭＳ Ｐゴシック" charset="-128"/>
                <a:cs typeface="ＭＳ Ｐゴシック" charset="-128"/>
              </a:rPr>
              <a:t>1</a:t>
            </a:r>
            <a:r>
              <a:rPr lang="en-US" sz="1200" kern="1200" dirty="0" smtClean="0">
                <a:solidFill>
                  <a:schemeClr val="tx1"/>
                </a:solidFill>
                <a:latin typeface="Times New Roman" charset="0"/>
                <a:ea typeface="ＭＳ Ｐゴシック" charset="-128"/>
                <a:cs typeface="ＭＳ Ｐゴシック" charset="-128"/>
              </a:rPr>
              <a:t> and the stages of division and (b) why chromosomes are not photographed during interphase (the stage in which chromosomes are typically first discussed) before the chromosomes duplicate.</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Figure 8.3B is an important point of reference for some basic terminology. Consider referring to it as you distinguish between a DNA molecule and a chromosome, </a:t>
            </a:r>
            <a:r>
              <a:rPr lang="en-US" sz="1200" kern="1200" dirty="0" err="1" smtClean="0">
                <a:solidFill>
                  <a:schemeClr val="tx1"/>
                </a:solidFill>
                <a:latin typeface="Times New Roman" charset="0"/>
                <a:ea typeface="ＭＳ Ｐゴシック" charset="-128"/>
                <a:cs typeface="ＭＳ Ｐゴシック" charset="-128"/>
              </a:rPr>
              <a:t>unreplicated</a:t>
            </a:r>
            <a:r>
              <a:rPr lang="en-US" sz="1200" kern="1200" dirty="0" smtClean="0">
                <a:solidFill>
                  <a:schemeClr val="tx1"/>
                </a:solidFill>
                <a:latin typeface="Times New Roman" charset="0"/>
                <a:ea typeface="ＭＳ Ｐゴシック" charset="-128"/>
                <a:cs typeface="ＭＳ Ｐゴシック" charset="-128"/>
              </a:rPr>
              <a:t> and replicated chromosomes, and the nature of sister chromatids.</a:t>
            </a:r>
          </a:p>
          <a:p>
            <a:r>
              <a:rPr lang="en-US" sz="1200" kern="1200" dirty="0" smtClean="0">
                <a:solidFill>
                  <a:schemeClr val="tx1"/>
                </a:solidFill>
                <a:latin typeface="Times New Roman" charset="0"/>
                <a:ea typeface="ＭＳ Ｐゴシック" charset="-128"/>
                <a:cs typeface="ＭＳ Ｐゴシック" charset="-128"/>
              </a:rPr>
              <a:t>• Consider an analogy between the precise packaging of DNA into chromosomes and packing a home for a move to another home. Tap into the intuitive advantages of packaging DNA using this or any other analogy of highly packaged materials (perhaps a boxed “desk” that requires some assembly).</a:t>
            </a:r>
          </a:p>
          <a:p>
            <a:r>
              <a:rPr lang="en-US" sz="1200" kern="1200" dirty="0" smtClean="0">
                <a:solidFill>
                  <a:schemeClr val="tx1"/>
                </a:solidFill>
                <a:latin typeface="Times New Roman" charset="0"/>
                <a:ea typeface="ＭＳ Ｐゴシック" charset="-128"/>
                <a:cs typeface="ＭＳ Ｐゴシック" charset="-128"/>
              </a:rPr>
              <a:t>• The concepts of DNA replication and sister chromatids are often obstacles for many students. If you can find twist ties or other bendable wire, you can demonstrate or have students model the difference between (a) a chromosome before DNA replication and (b) sister chromatids after DNA replication. One piece of wire will represent a chromosome before replication. Two twist ties twisted about each other can represent sister chromatids. We have doubled the DNA, but the molecules remain attached (although not attached in the same way as the wire). You might also want to point out that when sister chromatids are separated, they are considered separate chromosomes.</a:t>
            </a:r>
          </a:p>
        </p:txBody>
      </p:sp>
      <p:sp>
        <p:nvSpPr>
          <p:cNvPr id="4" name="Slide Number Placeholder 3"/>
          <p:cNvSpPr>
            <a:spLocks noGrp="1"/>
          </p:cNvSpPr>
          <p:nvPr>
            <p:ph type="sldNum" sz="quarter" idx="10"/>
          </p:nvPr>
        </p:nvSpPr>
        <p:spPr/>
        <p:txBody>
          <a:bodyPr/>
          <a:lstStyle/>
          <a:p>
            <a:fld id="{5133DCB9-FCFA-424C-9390-3ECF613363B3}" type="slidenum">
              <a:rPr lang="en-US" smtClean="0"/>
              <a:t>21</a:t>
            </a:fld>
            <a:endParaRPr lang="en-US"/>
          </a:p>
        </p:txBody>
      </p:sp>
    </p:spTree>
    <p:extLst>
      <p:ext uri="{BB962C8B-B14F-4D97-AF65-F5344CB8AC3E}">
        <p14:creationId xmlns:p14="http://schemas.microsoft.com/office/powerpoint/2010/main" val="3958743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The textbook authors note in Module 8.4 that each of your students consists of about 10 trillion cells. It is likely that this number is beyond comprehension for most of your students. Consider sharing several simple examples of the enormity of that number to try to make it more meaningful. For example, the U.S. population in 2014 is about 317 million people. To give every one of those people about $31,500, we will need a total of 10 trillion dollars. Here is another example. If we gave you $32,000 every second, it would take 10 years to give you 10 trillion dollars. The U.S. Debt Clock helps relate these large numbers to the U.S. national debt at www.usdebtclock.org.</a:t>
            </a:r>
          </a:p>
          <a:p>
            <a:r>
              <a:rPr lang="en-US" sz="1200" kern="1200" dirty="0" smtClean="0">
                <a:solidFill>
                  <a:schemeClr val="tx1"/>
                </a:solidFill>
                <a:latin typeface="Times New Roman" charset="0"/>
                <a:ea typeface="ＭＳ Ｐゴシック" charset="-128"/>
                <a:cs typeface="ＭＳ Ｐゴシック" charset="-128"/>
              </a:rPr>
              <a:t>• In G</a:t>
            </a:r>
            <a:r>
              <a:rPr lang="en-US" sz="1200" kern="1200" baseline="-25000" dirty="0" smtClean="0">
                <a:solidFill>
                  <a:schemeClr val="tx1"/>
                </a:solidFill>
                <a:latin typeface="Times New Roman" charset="0"/>
                <a:ea typeface="ＭＳ Ｐゴシック" charset="-128"/>
                <a:cs typeface="ＭＳ Ｐゴシック" charset="-128"/>
              </a:rPr>
              <a:t>1</a:t>
            </a:r>
            <a:r>
              <a:rPr lang="en-US" sz="1200" kern="1200" dirty="0" smtClean="0">
                <a:solidFill>
                  <a:schemeClr val="tx1"/>
                </a:solidFill>
                <a:latin typeface="Times New Roman" charset="0"/>
                <a:ea typeface="ＭＳ Ｐゴシック" charset="-128"/>
                <a:cs typeface="ＭＳ Ｐゴシック" charset="-128"/>
              </a:rPr>
              <a:t>, the chromosomes have not duplicated. But by G</a:t>
            </a:r>
            <a:r>
              <a:rPr lang="en-US" sz="1200" kern="1200" baseline="-25000" dirty="0" smtClean="0">
                <a:solidFill>
                  <a:schemeClr val="tx1"/>
                </a:solidFill>
                <a:latin typeface="Times New Roman" charset="0"/>
                <a:ea typeface="ＭＳ Ｐゴシック" charset="-128"/>
                <a:cs typeface="ＭＳ Ｐゴシック" charset="-128"/>
              </a:rPr>
              <a:t>2</a:t>
            </a:r>
            <a:r>
              <a:rPr lang="en-US" sz="1200" kern="1200" dirty="0" smtClean="0">
                <a:solidFill>
                  <a:schemeClr val="tx1"/>
                </a:solidFill>
                <a:latin typeface="Times New Roman" charset="0"/>
                <a:ea typeface="ＭＳ Ｐゴシック" charset="-128"/>
                <a:cs typeface="ＭＳ Ｐゴシック" charset="-128"/>
              </a:rPr>
              <a:t>, chromosomes consist of sister chromatids. If you have created a demonstration of sister chromatids, relate DNA replication and sister chromatids to the cell cycle.</a:t>
            </a:r>
          </a:p>
        </p:txBody>
      </p:sp>
      <p:sp>
        <p:nvSpPr>
          <p:cNvPr id="4" name="Slide Number Placeholder 3"/>
          <p:cNvSpPr>
            <a:spLocks noGrp="1"/>
          </p:cNvSpPr>
          <p:nvPr>
            <p:ph type="sldNum" sz="quarter" idx="10"/>
          </p:nvPr>
        </p:nvSpPr>
        <p:spPr/>
        <p:txBody>
          <a:bodyPr/>
          <a:lstStyle/>
          <a:p>
            <a:fld id="{5133DCB9-FCFA-424C-9390-3ECF613363B3}" type="slidenum">
              <a:rPr lang="en-US" smtClean="0"/>
              <a:t>24</a:t>
            </a:fld>
            <a:endParaRPr lang="en-US"/>
          </a:p>
        </p:txBody>
      </p:sp>
    </p:spTree>
    <p:extLst>
      <p:ext uri="{BB962C8B-B14F-4D97-AF65-F5344CB8AC3E}">
        <p14:creationId xmlns:p14="http://schemas.microsoft.com/office/powerpoint/2010/main" val="3827735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The textbook authors note in Module 8.4 that each of your students consists of about 10 trillion cells. It is likely that this number is beyond comprehension for most of your students. Consider sharing several simple examples of the enormity of that number to try to make it more meaningful. For example, the U.S. population in 2014 is about 317 million people. To give every one of those people about $31,500, we will need a total of 10 trillion dollars. Here is another example. If we gave you $32,000 every second, it would take 10 years to give you 10 trillion dollars. The U.S. Debt Clock helps relate these large numbers to the U.S. national debt at www.usdebtclock.org.</a:t>
            </a:r>
          </a:p>
          <a:p>
            <a:r>
              <a:rPr lang="en-US" sz="1200" kern="1200" dirty="0" smtClean="0">
                <a:solidFill>
                  <a:schemeClr val="tx1"/>
                </a:solidFill>
                <a:latin typeface="Times New Roman" charset="0"/>
                <a:ea typeface="ＭＳ Ｐゴシック" charset="-128"/>
                <a:cs typeface="ＭＳ Ｐゴシック" charset="-128"/>
              </a:rPr>
              <a:t>• In G</a:t>
            </a:r>
            <a:r>
              <a:rPr lang="en-US" sz="1200" kern="1200" baseline="-25000" dirty="0" smtClean="0">
                <a:solidFill>
                  <a:schemeClr val="tx1"/>
                </a:solidFill>
                <a:latin typeface="Times New Roman" charset="0"/>
                <a:ea typeface="ＭＳ Ｐゴシック" charset="-128"/>
                <a:cs typeface="ＭＳ Ｐゴシック" charset="-128"/>
              </a:rPr>
              <a:t>1</a:t>
            </a:r>
            <a:r>
              <a:rPr lang="en-US" sz="1200" kern="1200" dirty="0" smtClean="0">
                <a:solidFill>
                  <a:schemeClr val="tx1"/>
                </a:solidFill>
                <a:latin typeface="Times New Roman" charset="0"/>
                <a:ea typeface="ＭＳ Ｐゴシック" charset="-128"/>
                <a:cs typeface="ＭＳ Ｐゴシック" charset="-128"/>
              </a:rPr>
              <a:t>, the chromosomes have not duplicated. But by G</a:t>
            </a:r>
            <a:r>
              <a:rPr lang="en-US" sz="1200" kern="1200" baseline="-25000" dirty="0" smtClean="0">
                <a:solidFill>
                  <a:schemeClr val="tx1"/>
                </a:solidFill>
                <a:latin typeface="Times New Roman" charset="0"/>
                <a:ea typeface="ＭＳ Ｐゴシック" charset="-128"/>
                <a:cs typeface="ＭＳ Ｐゴシック" charset="-128"/>
              </a:rPr>
              <a:t>2</a:t>
            </a:r>
            <a:r>
              <a:rPr lang="en-US" sz="1200" kern="1200" dirty="0" smtClean="0">
                <a:solidFill>
                  <a:schemeClr val="tx1"/>
                </a:solidFill>
                <a:latin typeface="Times New Roman" charset="0"/>
                <a:ea typeface="ＭＳ Ｐゴシック" charset="-128"/>
                <a:cs typeface="ＭＳ Ｐゴシック" charset="-128"/>
              </a:rPr>
              <a:t>, chromosomes consist of sister chromatids. If you have created a demonstration of sister chromatids, relate DNA replication and sister chromatids to the cell cycle.</a:t>
            </a:r>
          </a:p>
          <a:p>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25</a:t>
            </a:fld>
            <a:endParaRPr lang="en-US"/>
          </a:p>
        </p:txBody>
      </p:sp>
    </p:spTree>
    <p:extLst>
      <p:ext uri="{BB962C8B-B14F-4D97-AF65-F5344CB8AC3E}">
        <p14:creationId xmlns:p14="http://schemas.microsoft.com/office/powerpoint/2010/main" val="25153360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27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8.4 The eukaryotic cell cycle</a:t>
            </a:r>
            <a:endParaRPr lang="en-US" dirty="0">
              <a:latin typeface="Times New Roman"/>
              <a:cs typeface="Times New Roman"/>
            </a:endParaRPr>
          </a:p>
        </p:txBody>
      </p:sp>
    </p:spTree>
    <p:extLst>
      <p:ext uri="{BB962C8B-B14F-4D97-AF65-F5344CB8AC3E}">
        <p14:creationId xmlns:p14="http://schemas.microsoft.com/office/powerpoint/2010/main" val="1935440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might keep better track of the sequence of events in a cell cycle by simply memorizing the letters IPPMAT, which are the first letters of interphase, prophase, </a:t>
            </a:r>
            <a:r>
              <a:rPr lang="en-US" sz="1200" kern="1200" dirty="0" err="1" smtClean="0">
                <a:solidFill>
                  <a:schemeClr val="tx1"/>
                </a:solidFill>
                <a:latin typeface="Times New Roman" charset="0"/>
                <a:ea typeface="ＭＳ Ｐゴシック" charset="-128"/>
                <a:cs typeface="ＭＳ Ｐゴシック" charset="-128"/>
              </a:rPr>
              <a:t>prometaphase</a:t>
            </a:r>
            <a:r>
              <a:rPr lang="en-US" sz="1200" kern="1200" dirty="0" smtClean="0">
                <a:solidFill>
                  <a:schemeClr val="tx1"/>
                </a:solidFill>
                <a:latin typeface="Times New Roman" charset="0"/>
                <a:ea typeface="ＭＳ Ｐゴシック" charset="-128"/>
                <a:cs typeface="ＭＳ Ｐゴシック" charset="-128"/>
              </a:rPr>
              <a:t>, metaphase, anaphase, and </a:t>
            </a:r>
            <a:r>
              <a:rPr lang="en-US" sz="1200" kern="1200" dirty="0" err="1" smtClean="0">
                <a:solidFill>
                  <a:schemeClr val="tx1"/>
                </a:solidFill>
                <a:latin typeface="Times New Roman" charset="0"/>
                <a:ea typeface="ＭＳ Ｐゴシック" charset="-128"/>
                <a:cs typeface="ＭＳ Ｐゴシック" charset="-128"/>
              </a:rPr>
              <a:t>telophase</a:t>
            </a:r>
            <a:r>
              <a:rPr lang="en-US" sz="1200" kern="1200" dirty="0" smtClean="0">
                <a:solidFill>
                  <a:schemeClr val="tx1"/>
                </a:solidFill>
                <a:latin typeface="Times New Roman" charset="0"/>
                <a:ea typeface="ＭＳ Ｐゴシック" charset="-128"/>
                <a:cs typeface="ＭＳ Ｐゴシック" charset="-128"/>
              </a:rPr>
              <a:t>.</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Student Demonstration of Mitosis and Meiosis Using Chromosome Cut-Outs as Models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29</a:t>
            </a:fld>
            <a:endParaRPr lang="en-US"/>
          </a:p>
        </p:txBody>
      </p:sp>
    </p:spTree>
    <p:extLst>
      <p:ext uri="{BB962C8B-B14F-4D97-AF65-F5344CB8AC3E}">
        <p14:creationId xmlns:p14="http://schemas.microsoft.com/office/powerpoint/2010/main" val="4091443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might keep better track of the sequence of events in a cell cycle by simply memorizing the letters IPPMAT, which are the first letters of interphase, prophase, </a:t>
            </a:r>
            <a:r>
              <a:rPr lang="en-US" sz="1200" kern="1200" dirty="0" err="1" smtClean="0">
                <a:solidFill>
                  <a:schemeClr val="tx1"/>
                </a:solidFill>
                <a:latin typeface="Times New Roman" charset="0"/>
                <a:ea typeface="ＭＳ Ｐゴシック" charset="-128"/>
                <a:cs typeface="ＭＳ Ｐゴシック" charset="-128"/>
              </a:rPr>
              <a:t>prometaphase</a:t>
            </a:r>
            <a:r>
              <a:rPr lang="en-US" sz="1200" kern="1200" dirty="0" smtClean="0">
                <a:solidFill>
                  <a:schemeClr val="tx1"/>
                </a:solidFill>
                <a:latin typeface="Times New Roman" charset="0"/>
                <a:ea typeface="ＭＳ Ｐゴシック" charset="-128"/>
                <a:cs typeface="ＭＳ Ｐゴシック" charset="-128"/>
              </a:rPr>
              <a:t>, metaphase, anaphase, and </a:t>
            </a:r>
            <a:r>
              <a:rPr lang="en-US" sz="1200" kern="1200" dirty="0" err="1" smtClean="0">
                <a:solidFill>
                  <a:schemeClr val="tx1"/>
                </a:solidFill>
                <a:latin typeface="Times New Roman" charset="0"/>
                <a:ea typeface="ＭＳ Ｐゴシック" charset="-128"/>
                <a:cs typeface="ＭＳ Ｐゴシック" charset="-128"/>
              </a:rPr>
              <a:t>telophase</a:t>
            </a:r>
            <a:r>
              <a:rPr lang="en-US" sz="1200" kern="1200" dirty="0" smtClean="0">
                <a:solidFill>
                  <a:schemeClr val="tx1"/>
                </a:solidFill>
                <a:latin typeface="Times New Roman" charset="0"/>
                <a:ea typeface="ＭＳ Ｐゴシック" charset="-128"/>
                <a:cs typeface="ＭＳ Ｐゴシック" charset="-128"/>
              </a:rPr>
              <a:t>.</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Student Demonstration of Mitosis and Meiosis Using Chromosome Cut-Outs as Models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30</a:t>
            </a:fld>
            <a:endParaRPr lang="en-US"/>
          </a:p>
        </p:txBody>
      </p:sp>
    </p:spTree>
    <p:extLst>
      <p:ext uri="{BB962C8B-B14F-4D97-AF65-F5344CB8AC3E}">
        <p14:creationId xmlns:p14="http://schemas.microsoft.com/office/powerpoint/2010/main" val="4044710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8.5</a:t>
            </a:r>
            <a:r>
              <a:rPr lang="en-US" dirty="0" smtClean="0">
                <a:latin typeface="Times New Roman"/>
                <a:cs typeface="Times New Roman"/>
              </a:rPr>
              <a:t>-2 </a:t>
            </a:r>
            <a:r>
              <a:rPr lang="en-US" dirty="0">
                <a:latin typeface="Times New Roman"/>
                <a:cs typeface="Times New Roman"/>
              </a:rPr>
              <a:t>The stages of cell division by mitosis: interphase through </a:t>
            </a:r>
            <a:r>
              <a:rPr lang="en-US" dirty="0" err="1">
                <a:latin typeface="Times New Roman"/>
                <a:cs typeface="Times New Roman"/>
              </a:rPr>
              <a:t>prometaphase</a:t>
            </a:r>
            <a:endParaRPr lang="en-US" dirty="0">
              <a:latin typeface="Times New Roman"/>
              <a:cs typeface="Times New Roman"/>
            </a:endParaRPr>
          </a:p>
        </p:txBody>
      </p:sp>
    </p:spTree>
    <p:extLst>
      <p:ext uri="{BB962C8B-B14F-4D97-AF65-F5344CB8AC3E}">
        <p14:creationId xmlns:p14="http://schemas.microsoft.com/office/powerpoint/2010/main" val="809442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As the textbook authors note in Module 8.1, biologists use the term “daughter” to indicate offspring and not gender. Students with little experience in this terminology can easily become confused.</a:t>
            </a:r>
          </a:p>
          <a:p>
            <a:r>
              <a:rPr lang="en-US" sz="1200" kern="1200" dirty="0" smtClean="0">
                <a:solidFill>
                  <a:schemeClr val="tx1"/>
                </a:solidFill>
                <a:latin typeface="Times New Roman" charset="0"/>
                <a:ea typeface="ＭＳ Ｐゴシック" charset="-128"/>
                <a:cs typeface="ＭＳ Ｐゴシック" charset="-128"/>
              </a:rPr>
              <a:t>• Some basic familiarity or faint memory of mitosis and meiosis might result in a lack of enthusiasm for these topics in some of your students. Consider beginning such lectures with important topics related to cellular reproduction. For example, cancer cells reproduce uncontrollably, stem cells have the capacity to regenerate lost or damaged tissues, and the study of embryonic stem cells is variously restricted and regulated by government.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Sometimes the most basic questions can challenge students and get them focused on the subject at hand. Consider asking your students why we expect that dogs will produce dogs, cats will produce more cats, and chickens will only produce chickens. Why does like produce like?</a:t>
            </a:r>
          </a:p>
        </p:txBody>
      </p:sp>
      <p:sp>
        <p:nvSpPr>
          <p:cNvPr id="4" name="Slide Number Placeholder 3"/>
          <p:cNvSpPr>
            <a:spLocks noGrp="1"/>
          </p:cNvSpPr>
          <p:nvPr>
            <p:ph type="sldNum" sz="quarter" idx="10"/>
          </p:nvPr>
        </p:nvSpPr>
        <p:spPr/>
        <p:txBody>
          <a:bodyPr/>
          <a:lstStyle/>
          <a:p>
            <a:fld id="{5133DCB9-FCFA-424C-9390-3ECF613363B3}" type="slidenum">
              <a:rPr lang="en-US" smtClean="0"/>
              <a:t>5</a:t>
            </a:fld>
            <a:endParaRPr lang="en-US"/>
          </a:p>
        </p:txBody>
      </p:sp>
    </p:spTree>
    <p:extLst>
      <p:ext uri="{BB962C8B-B14F-4D97-AF65-F5344CB8AC3E}">
        <p14:creationId xmlns:p14="http://schemas.microsoft.com/office/powerpoint/2010/main" val="35848867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might keep better track of the sequence of events in a cell cycle by simply memorizing the letters IPPMAT, which are the first letters of interphase, prophase, </a:t>
            </a:r>
            <a:r>
              <a:rPr lang="en-US" sz="1200" kern="1200" dirty="0" err="1" smtClean="0">
                <a:solidFill>
                  <a:schemeClr val="tx1"/>
                </a:solidFill>
                <a:latin typeface="Times New Roman" charset="0"/>
                <a:ea typeface="ＭＳ Ｐゴシック" charset="-128"/>
                <a:cs typeface="ＭＳ Ｐゴシック" charset="-128"/>
              </a:rPr>
              <a:t>prometaphase</a:t>
            </a:r>
            <a:r>
              <a:rPr lang="en-US" sz="1200" kern="1200" dirty="0" smtClean="0">
                <a:solidFill>
                  <a:schemeClr val="tx1"/>
                </a:solidFill>
                <a:latin typeface="Times New Roman" charset="0"/>
                <a:ea typeface="ＭＳ Ｐゴシック" charset="-128"/>
                <a:cs typeface="ＭＳ Ｐゴシック" charset="-128"/>
              </a:rPr>
              <a:t>, metaphase, anaphase, and </a:t>
            </a:r>
            <a:r>
              <a:rPr lang="en-US" sz="1200" kern="1200" dirty="0" err="1" smtClean="0">
                <a:solidFill>
                  <a:schemeClr val="tx1"/>
                </a:solidFill>
                <a:latin typeface="Times New Roman" charset="0"/>
                <a:ea typeface="ＭＳ Ｐゴシック" charset="-128"/>
                <a:cs typeface="ＭＳ Ｐゴシック" charset="-128"/>
              </a:rPr>
              <a:t>telophase</a:t>
            </a:r>
            <a:r>
              <a:rPr lang="en-US" sz="1200" kern="1200" dirty="0" smtClean="0">
                <a:solidFill>
                  <a:schemeClr val="tx1"/>
                </a:solidFill>
                <a:latin typeface="Times New Roman" charset="0"/>
                <a:ea typeface="ＭＳ Ｐゴシック" charset="-128"/>
                <a:cs typeface="ＭＳ Ｐゴシック" charset="-128"/>
              </a:rPr>
              <a:t>.</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Student Demonstration of Mitosis and Meiosis Using Chromosome Cut-Outs as Models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33</a:t>
            </a:fld>
            <a:endParaRPr lang="en-US"/>
          </a:p>
        </p:txBody>
      </p:sp>
    </p:spTree>
    <p:extLst>
      <p:ext uri="{BB962C8B-B14F-4D97-AF65-F5344CB8AC3E}">
        <p14:creationId xmlns:p14="http://schemas.microsoft.com/office/powerpoint/2010/main" val="39656262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8.5-1 The stages of cell division by mitosis: interphase through </a:t>
            </a:r>
            <a:r>
              <a:rPr lang="en-US" dirty="0" err="1" smtClean="0">
                <a:latin typeface="Times New Roman"/>
                <a:cs typeface="Times New Roman"/>
              </a:rPr>
              <a:t>prometaphase</a:t>
            </a:r>
            <a:endParaRPr lang="en-US" dirty="0">
              <a:latin typeface="Times New Roman"/>
              <a:cs typeface="Times New Roman"/>
            </a:endParaRPr>
          </a:p>
        </p:txBody>
      </p:sp>
    </p:spTree>
    <p:extLst>
      <p:ext uri="{BB962C8B-B14F-4D97-AF65-F5344CB8AC3E}">
        <p14:creationId xmlns:p14="http://schemas.microsoft.com/office/powerpoint/2010/main" val="992688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might keep better track of the sequence of events in a cell cycle by simply memorizing the letters IPPMAT, which are the first letters of interphase, prophase, </a:t>
            </a:r>
            <a:r>
              <a:rPr lang="en-US" sz="1200" kern="1200" dirty="0" err="1" smtClean="0">
                <a:solidFill>
                  <a:schemeClr val="tx1"/>
                </a:solidFill>
                <a:latin typeface="Times New Roman" charset="0"/>
                <a:ea typeface="ＭＳ Ｐゴシック" charset="-128"/>
                <a:cs typeface="ＭＳ Ｐゴシック" charset="-128"/>
              </a:rPr>
              <a:t>prometaphase</a:t>
            </a:r>
            <a:r>
              <a:rPr lang="en-US" sz="1200" kern="1200" dirty="0" smtClean="0">
                <a:solidFill>
                  <a:schemeClr val="tx1"/>
                </a:solidFill>
                <a:latin typeface="Times New Roman" charset="0"/>
                <a:ea typeface="ＭＳ Ｐゴシック" charset="-128"/>
                <a:cs typeface="ＭＳ Ｐゴシック" charset="-128"/>
              </a:rPr>
              <a:t>, metaphase, anaphase, and </a:t>
            </a:r>
            <a:r>
              <a:rPr lang="en-US" sz="1200" kern="1200" dirty="0" err="1" smtClean="0">
                <a:solidFill>
                  <a:schemeClr val="tx1"/>
                </a:solidFill>
                <a:latin typeface="Times New Roman" charset="0"/>
                <a:ea typeface="ＭＳ Ｐゴシック" charset="-128"/>
                <a:cs typeface="ＭＳ Ｐゴシック" charset="-128"/>
              </a:rPr>
              <a:t>telophase</a:t>
            </a:r>
            <a:r>
              <a:rPr lang="en-US" sz="1200" kern="1200" dirty="0" smtClean="0">
                <a:solidFill>
                  <a:schemeClr val="tx1"/>
                </a:solidFill>
                <a:latin typeface="Times New Roman" charset="0"/>
                <a:ea typeface="ＭＳ Ｐゴシック" charset="-128"/>
                <a:cs typeface="ＭＳ Ｐゴシック" charset="-128"/>
              </a:rPr>
              <a:t>.</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Student Demonstration of Mitosis and Meiosis Using Chromosome Cut-Outs as Models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35</a:t>
            </a:fld>
            <a:endParaRPr lang="en-US"/>
          </a:p>
        </p:txBody>
      </p:sp>
    </p:spTree>
    <p:extLst>
      <p:ext uri="{BB962C8B-B14F-4D97-AF65-F5344CB8AC3E}">
        <p14:creationId xmlns:p14="http://schemas.microsoft.com/office/powerpoint/2010/main" val="39135378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might keep better track of the sequence of events in a cell cycle by simply memorizing the letters IPPMAT, which are the first letters of interphase, prophase, </a:t>
            </a:r>
            <a:r>
              <a:rPr lang="en-US" sz="1200" kern="1200" dirty="0" err="1" smtClean="0">
                <a:solidFill>
                  <a:schemeClr val="tx1"/>
                </a:solidFill>
                <a:latin typeface="Times New Roman" charset="0"/>
                <a:ea typeface="ＭＳ Ｐゴシック" charset="-128"/>
                <a:cs typeface="ＭＳ Ｐゴシック" charset="-128"/>
              </a:rPr>
              <a:t>prometaphase</a:t>
            </a:r>
            <a:r>
              <a:rPr lang="en-US" sz="1200" kern="1200" dirty="0" smtClean="0">
                <a:solidFill>
                  <a:schemeClr val="tx1"/>
                </a:solidFill>
                <a:latin typeface="Times New Roman" charset="0"/>
                <a:ea typeface="ＭＳ Ｐゴシック" charset="-128"/>
                <a:cs typeface="ＭＳ Ｐゴシック" charset="-128"/>
              </a:rPr>
              <a:t>, metaphase, anaphase, and </a:t>
            </a:r>
            <a:r>
              <a:rPr lang="en-US" sz="1200" kern="1200" dirty="0" err="1" smtClean="0">
                <a:solidFill>
                  <a:schemeClr val="tx1"/>
                </a:solidFill>
                <a:latin typeface="Times New Roman" charset="0"/>
                <a:ea typeface="ＭＳ Ｐゴシック" charset="-128"/>
                <a:cs typeface="ＭＳ Ｐゴシック" charset="-128"/>
              </a:rPr>
              <a:t>telophase</a:t>
            </a:r>
            <a:r>
              <a:rPr lang="en-US" sz="1200" kern="1200" dirty="0" smtClean="0">
                <a:solidFill>
                  <a:schemeClr val="tx1"/>
                </a:solidFill>
                <a:latin typeface="Times New Roman" charset="0"/>
                <a:ea typeface="ＭＳ Ｐゴシック" charset="-128"/>
                <a:cs typeface="ＭＳ Ｐゴシック" charset="-128"/>
              </a:rPr>
              <a:t>.</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Student Demonstration of Mitosis and Meiosis Using Chromosome Cut-Outs as Models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a:p>
            <a:endParaRPr lang="en-US" dirty="0"/>
          </a:p>
        </p:txBody>
      </p:sp>
      <p:sp>
        <p:nvSpPr>
          <p:cNvPr id="4" name="Slide Number Placeholder 3"/>
          <p:cNvSpPr>
            <a:spLocks noGrp="1"/>
          </p:cNvSpPr>
          <p:nvPr>
            <p:ph type="sldNum" sz="quarter" idx="10"/>
          </p:nvPr>
        </p:nvSpPr>
        <p:spPr/>
        <p:txBody>
          <a:bodyPr/>
          <a:lstStyle/>
          <a:p>
            <a:fld id="{5133DCB9-FCFA-424C-9390-3ECF613363B3}" type="slidenum">
              <a:rPr lang="en-US" smtClean="0"/>
              <a:t>36</a:t>
            </a:fld>
            <a:endParaRPr lang="en-US"/>
          </a:p>
        </p:txBody>
      </p:sp>
    </p:spTree>
    <p:extLst>
      <p:ext uri="{BB962C8B-B14F-4D97-AF65-F5344CB8AC3E}">
        <p14:creationId xmlns:p14="http://schemas.microsoft.com/office/powerpoint/2010/main" val="3528333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37</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8.5</a:t>
            </a:r>
            <a:r>
              <a:rPr lang="en-US" dirty="0" smtClean="0">
                <a:latin typeface="Times New Roman"/>
                <a:cs typeface="Times New Roman"/>
              </a:rPr>
              <a:t>-7 </a:t>
            </a:r>
            <a:r>
              <a:rPr lang="en-US" dirty="0">
                <a:latin typeface="Times New Roman"/>
                <a:cs typeface="Times New Roman"/>
              </a:rPr>
              <a:t>The stages of cell division by mitosis: metaphase through </a:t>
            </a:r>
            <a:r>
              <a:rPr lang="en-US" dirty="0" smtClean="0">
                <a:latin typeface="Times New Roman"/>
                <a:cs typeface="Times New Roman"/>
              </a:rPr>
              <a:t>cytokinesis</a:t>
            </a:r>
            <a:endParaRPr lang="en-US" dirty="0">
              <a:latin typeface="Times New Roman"/>
              <a:cs typeface="Times New Roman"/>
            </a:endParaRPr>
          </a:p>
        </p:txBody>
      </p:sp>
    </p:spTree>
    <p:extLst>
      <p:ext uri="{BB962C8B-B14F-4D97-AF65-F5344CB8AC3E}">
        <p14:creationId xmlns:p14="http://schemas.microsoft.com/office/powerpoint/2010/main" val="13188180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38</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8.5</a:t>
            </a:r>
            <a:r>
              <a:rPr lang="en-US" dirty="0" smtClean="0">
                <a:latin typeface="Times New Roman"/>
                <a:cs typeface="Times New Roman"/>
              </a:rPr>
              <a:t>-6 </a:t>
            </a:r>
            <a:r>
              <a:rPr lang="en-US" dirty="0">
                <a:latin typeface="Times New Roman"/>
                <a:cs typeface="Times New Roman"/>
              </a:rPr>
              <a:t>The stages of cell division by mitosis: </a:t>
            </a:r>
            <a:r>
              <a:rPr lang="en-US" dirty="0" smtClean="0">
                <a:latin typeface="Times New Roman"/>
                <a:cs typeface="Times New Roman"/>
              </a:rPr>
              <a:t>metaphase through cytokinesis</a:t>
            </a:r>
            <a:endParaRPr lang="en-US" dirty="0">
              <a:latin typeface="Times New Roman"/>
              <a:cs typeface="Times New Roman"/>
            </a:endParaRPr>
          </a:p>
        </p:txBody>
      </p:sp>
    </p:spTree>
    <p:extLst>
      <p:ext uri="{BB962C8B-B14F-4D97-AF65-F5344CB8AC3E}">
        <p14:creationId xmlns:p14="http://schemas.microsoft.com/office/powerpoint/2010/main" val="2149396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might keep better track of the sequence of events in a cell cycle by simply memorizing the letters IPPMAT, which are the first letters of interphase, prophase, </a:t>
            </a:r>
            <a:r>
              <a:rPr lang="en-US" sz="1200" kern="1200" dirty="0" err="1" smtClean="0">
                <a:solidFill>
                  <a:schemeClr val="tx1"/>
                </a:solidFill>
                <a:latin typeface="Times New Roman" charset="0"/>
                <a:ea typeface="ＭＳ Ｐゴシック" charset="-128"/>
                <a:cs typeface="ＭＳ Ｐゴシック" charset="-128"/>
              </a:rPr>
              <a:t>prometaphase</a:t>
            </a:r>
            <a:r>
              <a:rPr lang="en-US" sz="1200" kern="1200" dirty="0" smtClean="0">
                <a:solidFill>
                  <a:schemeClr val="tx1"/>
                </a:solidFill>
                <a:latin typeface="Times New Roman" charset="0"/>
                <a:ea typeface="ＭＳ Ｐゴシック" charset="-128"/>
                <a:cs typeface="ＭＳ Ｐゴシック" charset="-128"/>
              </a:rPr>
              <a:t>, metaphase, anaphase, and </a:t>
            </a:r>
            <a:r>
              <a:rPr lang="en-US" sz="1200" kern="1200" dirty="0" err="1" smtClean="0">
                <a:solidFill>
                  <a:schemeClr val="tx1"/>
                </a:solidFill>
                <a:latin typeface="Times New Roman" charset="0"/>
                <a:ea typeface="ＭＳ Ｐゴシック" charset="-128"/>
                <a:cs typeface="ＭＳ Ｐゴシック" charset="-128"/>
              </a:rPr>
              <a:t>telophase</a:t>
            </a:r>
            <a:r>
              <a:rPr lang="en-US" sz="1200" kern="1200" dirty="0" smtClean="0">
                <a:solidFill>
                  <a:schemeClr val="tx1"/>
                </a:solidFill>
                <a:latin typeface="Times New Roman" charset="0"/>
                <a:ea typeface="ＭＳ Ｐゴシック" charset="-128"/>
                <a:cs typeface="ＭＳ Ｐゴシック" charset="-128"/>
              </a:rPr>
              <a:t>.</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Student Demonstration of Mitosis and Meiosis Using Chromosome Cut-Outs as Models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39</a:t>
            </a:fld>
            <a:endParaRPr lang="en-US"/>
          </a:p>
        </p:txBody>
      </p:sp>
    </p:spTree>
    <p:extLst>
      <p:ext uri="{BB962C8B-B14F-4D97-AF65-F5344CB8AC3E}">
        <p14:creationId xmlns:p14="http://schemas.microsoft.com/office/powerpoint/2010/main" val="17634357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might keep better track of the sequence of events in a cell cycle by simply memorizing the letters IPPMAT, which are the first letters of interphase, prophase, </a:t>
            </a:r>
            <a:r>
              <a:rPr lang="en-US" sz="1200" kern="1200" dirty="0" err="1" smtClean="0">
                <a:solidFill>
                  <a:schemeClr val="tx1"/>
                </a:solidFill>
                <a:latin typeface="Times New Roman" charset="0"/>
                <a:ea typeface="ＭＳ Ｐゴシック" charset="-128"/>
                <a:cs typeface="ＭＳ Ｐゴシック" charset="-128"/>
              </a:rPr>
              <a:t>prometaphase</a:t>
            </a:r>
            <a:r>
              <a:rPr lang="en-US" sz="1200" kern="1200" dirty="0" smtClean="0">
                <a:solidFill>
                  <a:schemeClr val="tx1"/>
                </a:solidFill>
                <a:latin typeface="Times New Roman" charset="0"/>
                <a:ea typeface="ＭＳ Ｐゴシック" charset="-128"/>
                <a:cs typeface="ＭＳ Ｐゴシック" charset="-128"/>
              </a:rPr>
              <a:t>, metaphase, anaphase, and </a:t>
            </a:r>
            <a:r>
              <a:rPr lang="en-US" sz="1200" kern="1200" dirty="0" err="1" smtClean="0">
                <a:solidFill>
                  <a:schemeClr val="tx1"/>
                </a:solidFill>
                <a:latin typeface="Times New Roman" charset="0"/>
                <a:ea typeface="ＭＳ Ｐゴシック" charset="-128"/>
                <a:cs typeface="ＭＳ Ｐゴシック" charset="-128"/>
              </a:rPr>
              <a:t>telophase</a:t>
            </a:r>
            <a:r>
              <a:rPr lang="en-US" sz="1200" kern="1200" dirty="0" smtClean="0">
                <a:solidFill>
                  <a:schemeClr val="tx1"/>
                </a:solidFill>
                <a:latin typeface="Times New Roman" charset="0"/>
                <a:ea typeface="ＭＳ Ｐゴシック" charset="-128"/>
                <a:cs typeface="ＭＳ Ｐゴシック" charset="-128"/>
              </a:rPr>
              <a:t>.</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Student Demonstration of Mitosis and Meiosis Using Chromosome Cut-Outs as Models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40</a:t>
            </a:fld>
            <a:endParaRPr lang="en-US"/>
          </a:p>
        </p:txBody>
      </p:sp>
    </p:spTree>
    <p:extLst>
      <p:ext uri="{BB962C8B-B14F-4D97-AF65-F5344CB8AC3E}">
        <p14:creationId xmlns:p14="http://schemas.microsoft.com/office/powerpoint/2010/main" val="29674850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might keep better track of the sequence of events in a cell cycle by simply memorizing the letters IPPMAT, which are the first letters of interphase, prophase, </a:t>
            </a:r>
            <a:r>
              <a:rPr lang="en-US" sz="1200" kern="1200" dirty="0" err="1" smtClean="0">
                <a:solidFill>
                  <a:schemeClr val="tx1"/>
                </a:solidFill>
                <a:latin typeface="Times New Roman" charset="0"/>
                <a:ea typeface="ＭＳ Ｐゴシック" charset="-128"/>
                <a:cs typeface="ＭＳ Ｐゴシック" charset="-128"/>
              </a:rPr>
              <a:t>prometaphase</a:t>
            </a:r>
            <a:r>
              <a:rPr lang="en-US" sz="1200" kern="1200" dirty="0" smtClean="0">
                <a:solidFill>
                  <a:schemeClr val="tx1"/>
                </a:solidFill>
                <a:latin typeface="Times New Roman" charset="0"/>
                <a:ea typeface="ＭＳ Ｐゴシック" charset="-128"/>
                <a:cs typeface="ＭＳ Ｐゴシック" charset="-128"/>
              </a:rPr>
              <a:t>, metaphase, anaphase, and </a:t>
            </a:r>
            <a:r>
              <a:rPr lang="en-US" sz="1200" kern="1200" dirty="0" err="1" smtClean="0">
                <a:solidFill>
                  <a:schemeClr val="tx1"/>
                </a:solidFill>
                <a:latin typeface="Times New Roman" charset="0"/>
                <a:ea typeface="ＭＳ Ｐゴシック" charset="-128"/>
                <a:cs typeface="ＭＳ Ｐゴシック" charset="-128"/>
              </a:rPr>
              <a:t>telophase</a:t>
            </a:r>
            <a:r>
              <a:rPr lang="en-US" sz="1200" kern="1200" dirty="0" smtClean="0">
                <a:solidFill>
                  <a:schemeClr val="tx1"/>
                </a:solidFill>
                <a:latin typeface="Times New Roman" charset="0"/>
                <a:ea typeface="ＭＳ Ｐゴシック" charset="-128"/>
                <a:cs typeface="ＭＳ Ｐゴシック" charset="-128"/>
              </a:rPr>
              <a:t>.</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Student Demonstration of Mitosis and Meiosis Using Chromosome Cut-Outs as Models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41</a:t>
            </a:fld>
            <a:endParaRPr lang="en-US"/>
          </a:p>
        </p:txBody>
      </p:sp>
    </p:spTree>
    <p:extLst>
      <p:ext uri="{BB962C8B-B14F-4D97-AF65-F5344CB8AC3E}">
        <p14:creationId xmlns:p14="http://schemas.microsoft.com/office/powerpoint/2010/main" val="41590917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Students might keep better track of the sequence of events in a cell cycle by simply memorizing the letters IPPMAT, which are the first letters of interphase, prophase, </a:t>
            </a:r>
            <a:r>
              <a:rPr lang="en-US" sz="1200" kern="1200" dirty="0" err="1" smtClean="0">
                <a:solidFill>
                  <a:schemeClr val="tx1"/>
                </a:solidFill>
                <a:latin typeface="Times New Roman" charset="0"/>
                <a:ea typeface="ＭＳ Ｐゴシック" charset="-128"/>
                <a:cs typeface="ＭＳ Ｐゴシック" charset="-128"/>
              </a:rPr>
              <a:t>prometaphase</a:t>
            </a:r>
            <a:r>
              <a:rPr lang="en-US" sz="1200" kern="1200" dirty="0" smtClean="0">
                <a:solidFill>
                  <a:schemeClr val="tx1"/>
                </a:solidFill>
                <a:latin typeface="Times New Roman" charset="0"/>
                <a:ea typeface="ＭＳ Ｐゴシック" charset="-128"/>
                <a:cs typeface="ＭＳ Ｐゴシック" charset="-128"/>
              </a:rPr>
              <a:t>, metaphase, anaphase, and </a:t>
            </a:r>
            <a:r>
              <a:rPr lang="en-US" sz="1200" kern="1200" dirty="0" err="1" smtClean="0">
                <a:solidFill>
                  <a:schemeClr val="tx1"/>
                </a:solidFill>
                <a:latin typeface="Times New Roman" charset="0"/>
                <a:ea typeface="ＭＳ Ｐゴシック" charset="-128"/>
                <a:cs typeface="ＭＳ Ｐゴシック" charset="-128"/>
              </a:rPr>
              <a:t>telophase</a:t>
            </a:r>
            <a:r>
              <a:rPr lang="en-US" sz="1200" kern="1200" dirty="0" smtClean="0">
                <a:solidFill>
                  <a:schemeClr val="tx1"/>
                </a:solidFill>
                <a:latin typeface="Times New Roman" charset="0"/>
                <a:ea typeface="ＭＳ Ｐゴシック" charset="-128"/>
                <a:cs typeface="ＭＳ Ｐゴシック" charset="-128"/>
              </a:rPr>
              <a:t>.</a:t>
            </a:r>
          </a:p>
          <a:p>
            <a:r>
              <a:rPr lang="en-US" sz="1200" b="1" kern="1200" dirty="0" smtClean="0">
                <a:solidFill>
                  <a:schemeClr val="tx1"/>
                </a:solidFill>
                <a:latin typeface="Times New Roman" charset="0"/>
                <a:ea typeface="ＭＳ Ｐゴシック" charset="-128"/>
                <a:cs typeface="ＭＳ Ｐゴシック" charset="-128"/>
              </a:rPr>
              <a:t>Active Lecture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See the Activity </a:t>
            </a:r>
            <a:r>
              <a:rPr lang="en-US" sz="1200" i="1" kern="1200" dirty="0" smtClean="0">
                <a:solidFill>
                  <a:schemeClr val="tx1"/>
                </a:solidFill>
                <a:latin typeface="Times New Roman" charset="0"/>
                <a:ea typeface="ＭＳ Ｐゴシック" charset="-128"/>
                <a:cs typeface="ＭＳ Ｐゴシック" charset="-128"/>
              </a:rPr>
              <a:t>Student Demonstration of Mitosis and Meiosis Using Chromosome Cut-Outs as Models</a:t>
            </a:r>
            <a:r>
              <a:rPr lang="en-US" sz="1200" kern="1200" dirty="0" smtClean="0">
                <a:solidFill>
                  <a:schemeClr val="tx1"/>
                </a:solidFill>
                <a:latin typeface="Times New Roman" charset="0"/>
                <a:ea typeface="ＭＳ Ｐゴシック" charset="-128"/>
                <a:cs typeface="ＭＳ Ｐゴシック" charset="-128"/>
              </a:rPr>
              <a:t> on the Instructor Exchange. Visit the Instructor Exchange in the </a:t>
            </a:r>
            <a:r>
              <a:rPr lang="en-US" sz="1200" kern="1200" dirty="0" err="1" smtClean="0">
                <a:solidFill>
                  <a:schemeClr val="tx1"/>
                </a:solidFill>
                <a:latin typeface="Times New Roman" charset="0"/>
                <a:ea typeface="ＭＳ Ｐゴシック" charset="-128"/>
                <a:cs typeface="ＭＳ Ｐゴシック" charset="-128"/>
              </a:rPr>
              <a:t>MasteringBiology</a:t>
            </a:r>
            <a:r>
              <a:rPr lang="en-US" sz="1200" kern="1200" dirty="0" smtClean="0">
                <a:solidFill>
                  <a:schemeClr val="tx1"/>
                </a:solidFill>
                <a:latin typeface="Times New Roman" charset="0"/>
                <a:ea typeface="ＭＳ Ｐゴシック" charset="-128"/>
                <a:cs typeface="ＭＳ Ｐゴシック" charset="-128"/>
              </a:rPr>
              <a:t> instructor resource area for a description of this activity.</a:t>
            </a:r>
          </a:p>
        </p:txBody>
      </p:sp>
      <p:sp>
        <p:nvSpPr>
          <p:cNvPr id="4" name="Slide Number Placeholder 3"/>
          <p:cNvSpPr>
            <a:spLocks noGrp="1"/>
          </p:cNvSpPr>
          <p:nvPr>
            <p:ph type="sldNum" sz="quarter" idx="10"/>
          </p:nvPr>
        </p:nvSpPr>
        <p:spPr/>
        <p:txBody>
          <a:bodyPr/>
          <a:lstStyle/>
          <a:p>
            <a:fld id="{5133DCB9-FCFA-424C-9390-3ECF613363B3}" type="slidenum">
              <a:rPr lang="en-US" smtClean="0"/>
              <a:t>42</a:t>
            </a:fld>
            <a:endParaRPr lang="en-US"/>
          </a:p>
        </p:txBody>
      </p:sp>
    </p:spTree>
    <p:extLst>
      <p:ext uri="{BB962C8B-B14F-4D97-AF65-F5344CB8AC3E}">
        <p14:creationId xmlns:p14="http://schemas.microsoft.com/office/powerpoint/2010/main" val="6631458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As the textbook authors note in Module 8.1, biologists use the term “daughter” to indicate offspring and not gender. Students with little experience in this terminology can easily become confused.</a:t>
            </a:r>
          </a:p>
          <a:p>
            <a:r>
              <a:rPr lang="en-US" sz="1200" kern="1200" dirty="0" smtClean="0">
                <a:solidFill>
                  <a:schemeClr val="tx1"/>
                </a:solidFill>
                <a:latin typeface="Times New Roman" charset="0"/>
                <a:ea typeface="ＭＳ Ｐゴシック" charset="-128"/>
                <a:cs typeface="ＭＳ Ｐゴシック" charset="-128"/>
              </a:rPr>
              <a:t>• Some basic familiarity or faint memory of mitosis and meiosis might result in a lack of enthusiasm for these topics in some of your students. Consider beginning such lectures with important topics related to cellular reproduction. For example, cancer cells reproduce uncontrollably, stem cells have the capacity to regenerate lost or damaged tissues, and the study of embryonic stem cells is variously restricted and regulated by government.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Sometimes the most basic questions can challenge students and get them focused on the subject at hand. Consider asking your students why we expect that dogs will produce dogs, cats will produce more cats, and chickens will only produce chickens. Why does like produce like?</a:t>
            </a:r>
          </a:p>
        </p:txBody>
      </p:sp>
      <p:sp>
        <p:nvSpPr>
          <p:cNvPr id="4" name="Slide Number Placeholder 3"/>
          <p:cNvSpPr>
            <a:spLocks noGrp="1"/>
          </p:cNvSpPr>
          <p:nvPr>
            <p:ph type="sldNum" sz="quarter" idx="10"/>
          </p:nvPr>
        </p:nvSpPr>
        <p:spPr/>
        <p:txBody>
          <a:bodyPr/>
          <a:lstStyle/>
          <a:p>
            <a:fld id="{5133DCB9-FCFA-424C-9390-3ECF613363B3}" type="slidenum">
              <a:rPr lang="en-US" smtClean="0"/>
              <a:t>6</a:t>
            </a:fld>
            <a:endParaRPr lang="en-US"/>
          </a:p>
        </p:txBody>
      </p:sp>
    </p:spTree>
    <p:extLst>
      <p:ext uri="{BB962C8B-B14F-4D97-AF65-F5344CB8AC3E}">
        <p14:creationId xmlns:p14="http://schemas.microsoft.com/office/powerpoint/2010/main" val="2292043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As the textbook authors note in Module 8.1, biologists use the term “daughter” to indicate offspring and not gender. Students with little experience in this terminology can easily become confused.</a:t>
            </a:r>
          </a:p>
          <a:p>
            <a:r>
              <a:rPr lang="en-US" sz="1200" kern="1200" dirty="0" smtClean="0">
                <a:solidFill>
                  <a:schemeClr val="tx1"/>
                </a:solidFill>
                <a:latin typeface="Times New Roman" charset="0"/>
                <a:ea typeface="ＭＳ Ｐゴシック" charset="-128"/>
                <a:cs typeface="ＭＳ Ｐゴシック" charset="-128"/>
              </a:rPr>
              <a:t>• Some basic familiarity or faint memory of mitosis and meiosis might result in a lack of enthusiasm for these topics in some of your students. Consider beginning such lectures with important topics related to cellular reproduction. For example, cancer cells reproduce uncontrollably, stem cells have the capacity to regenerate lost or damaged tissues, and the study of embryonic stem cells is variously restricted and regulated by government.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Sometimes the most basic questions can challenge students and get them focused on the subject at hand. Consider asking your students why we expect that dogs will produce dogs, cats will produce more cats, and chickens will only produce chickens. Why does like produce like?</a:t>
            </a:r>
          </a:p>
        </p:txBody>
      </p:sp>
      <p:sp>
        <p:nvSpPr>
          <p:cNvPr id="4" name="Slide Number Placeholder 3"/>
          <p:cNvSpPr>
            <a:spLocks noGrp="1"/>
          </p:cNvSpPr>
          <p:nvPr>
            <p:ph type="sldNum" sz="quarter" idx="10"/>
          </p:nvPr>
        </p:nvSpPr>
        <p:spPr/>
        <p:txBody>
          <a:bodyPr/>
          <a:lstStyle/>
          <a:p>
            <a:fld id="{5133DCB9-FCFA-424C-9390-3ECF613363B3}" type="slidenum">
              <a:rPr lang="en-US" smtClean="0"/>
              <a:t>9</a:t>
            </a:fld>
            <a:endParaRPr lang="en-US"/>
          </a:p>
        </p:txBody>
      </p:sp>
    </p:spTree>
    <p:extLst>
      <p:ext uri="{BB962C8B-B14F-4D97-AF65-F5344CB8AC3E}">
        <p14:creationId xmlns:p14="http://schemas.microsoft.com/office/powerpoint/2010/main" val="3691856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Some basic familiarity or faint memory of mitosis and meiosis might result in a lack of enthusiasm for these topics in some of your students. Consider beginning such lectures with important topics related to cellular reproduction. For example, cancer cells reproduce uncontrollably, stem cells have the capacity to regenerate lost or damaged tissues, and the study of embryonic stem cells is variously restricted and regulated by government.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The principle that “every cell comes from another cell” is worth thinking through with your class. Students might expect that, like automobiles, computers, and cell phones, parts are constructed and cells are assembled. In our society, few nonliving products are generated only from existing products (try to think of such examples). For example, you do not need a painting to paint or a house to construct a house. Yet, this is a common expectation in biology. Further, students who think through this principle might ask how the first cells formed. They might wonder further whether the same environments that produced these cells are still in existence. The conditions on Earth when life first formed were very different from those we know today. Chapter 15 of the textbook addresses the origin and early evolution of life on Earth.</a:t>
            </a:r>
          </a:p>
          <a:p>
            <a:r>
              <a:rPr lang="en-US" sz="1200" kern="1200" dirty="0" smtClean="0">
                <a:solidFill>
                  <a:schemeClr val="tx1"/>
                </a:solidFill>
                <a:latin typeface="Times New Roman" charset="0"/>
                <a:ea typeface="ＭＳ Ｐゴシック" charset="-128"/>
                <a:cs typeface="ＭＳ Ｐゴシック" charset="-128"/>
              </a:rPr>
              <a:t>• Consider contrasting the timing of DNA replication and cytokinesis in prokaryotes and eukaryotes. In prokaryotes, addressed in Module 8.2 of the textbook, these processes are overlapping. However, as revealed in the next few modules, these events are separate in eukaryotes.</a:t>
            </a:r>
          </a:p>
        </p:txBody>
      </p:sp>
      <p:sp>
        <p:nvSpPr>
          <p:cNvPr id="4" name="Slide Number Placeholder 3"/>
          <p:cNvSpPr>
            <a:spLocks noGrp="1"/>
          </p:cNvSpPr>
          <p:nvPr>
            <p:ph type="sldNum" sz="quarter" idx="10"/>
          </p:nvPr>
        </p:nvSpPr>
        <p:spPr/>
        <p:txBody>
          <a:bodyPr/>
          <a:lstStyle/>
          <a:p>
            <a:fld id="{5133DCB9-FCFA-424C-9390-3ECF613363B3}" type="slidenum">
              <a:rPr lang="en-US" smtClean="0"/>
              <a:t>10</a:t>
            </a:fld>
            <a:endParaRPr lang="en-US"/>
          </a:p>
        </p:txBody>
      </p:sp>
    </p:spTree>
    <p:extLst>
      <p:ext uri="{BB962C8B-B14F-4D97-AF65-F5344CB8AC3E}">
        <p14:creationId xmlns:p14="http://schemas.microsoft.com/office/powerpoint/2010/main" val="14142300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latin typeface="Times New Roman" charset="0"/>
                <a:ea typeface="ＭＳ Ｐゴシック" charset="-128"/>
                <a:cs typeface="ＭＳ Ｐゴシック" charset="-128"/>
              </a:rPr>
              <a:t>Student Misconceptions and Concerns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Some basic familiarity or faint memory of mitosis and meiosis might result in a lack of enthusiasm for these topics in some of your students. Consider beginning such lectures with important topics related to cellular reproduction. For example, cancer cells reproduce uncontrollably, stem cells have the capacity to regenerate lost or damaged tissues, and the study of embryonic stem cells is variously restricted and regulated by government.</a:t>
            </a:r>
          </a:p>
          <a:p>
            <a:r>
              <a:rPr lang="en-US" sz="1200" b="1" kern="1200" dirty="0" smtClean="0">
                <a:solidFill>
                  <a:schemeClr val="tx1"/>
                </a:solidFill>
                <a:latin typeface="Times New Roman" charset="0"/>
                <a:ea typeface="ＭＳ Ｐゴシック" charset="-128"/>
                <a:cs typeface="ＭＳ Ｐゴシック" charset="-128"/>
              </a:rPr>
              <a:t>Teaching Tips</a:t>
            </a:r>
            <a:endParaRPr lang="en-US" sz="1200" kern="1200" dirty="0" smtClean="0">
              <a:solidFill>
                <a:schemeClr val="tx1"/>
              </a:solidFill>
              <a:latin typeface="Times New Roman" charset="0"/>
              <a:ea typeface="ＭＳ Ｐゴシック" charset="-128"/>
              <a:cs typeface="ＭＳ Ｐゴシック" charset="-128"/>
            </a:endParaRPr>
          </a:p>
          <a:p>
            <a:r>
              <a:rPr lang="en-US" sz="1200" kern="1200" dirty="0" smtClean="0">
                <a:solidFill>
                  <a:schemeClr val="tx1"/>
                </a:solidFill>
                <a:latin typeface="Times New Roman" charset="0"/>
                <a:ea typeface="ＭＳ Ｐゴシック" charset="-128"/>
                <a:cs typeface="ＭＳ Ｐゴシック" charset="-128"/>
              </a:rPr>
              <a:t>• The principle that “every cell comes from another cell” is worth thinking through with your class. Students might expect that, like automobiles, computers, and cell phones, parts are constructed and cells are assembled. In our society, few nonliving products are generated only from existing products (try to think of such examples). For example, you do not need a painting to paint or a house to construct a house. Yet, this is a common expectation in biology. Further, students who think through this principle might ask how the first cells formed. They might wonder further whether the same environments that produced these cells are still in existence. The conditions on Earth when life first formed were very different from those we know today. Chapter 15 of the textbook addresses the origin and early evolution of life on Earth.</a:t>
            </a:r>
          </a:p>
          <a:p>
            <a:r>
              <a:rPr lang="en-US" sz="1200" kern="1200" dirty="0" smtClean="0">
                <a:solidFill>
                  <a:schemeClr val="tx1"/>
                </a:solidFill>
                <a:latin typeface="Times New Roman" charset="0"/>
                <a:ea typeface="ＭＳ Ｐゴシック" charset="-128"/>
                <a:cs typeface="ＭＳ Ｐゴシック" charset="-128"/>
              </a:rPr>
              <a:t>• Consider contrasting the timing of DNA replication and cytokinesis in prokaryotes and eukaryotes. In prokaryotes, addressed in Module 8.2 of the textbook, these processes are overlapping. However, as revealed in the next few modules, these events are separate in eukaryotes.</a:t>
            </a:r>
          </a:p>
        </p:txBody>
      </p:sp>
      <p:sp>
        <p:nvSpPr>
          <p:cNvPr id="4" name="Slide Number Placeholder 3"/>
          <p:cNvSpPr>
            <a:spLocks noGrp="1"/>
          </p:cNvSpPr>
          <p:nvPr>
            <p:ph type="sldNum" sz="quarter" idx="10"/>
          </p:nvPr>
        </p:nvSpPr>
        <p:spPr/>
        <p:txBody>
          <a:bodyPr/>
          <a:lstStyle/>
          <a:p>
            <a:fld id="{5133DCB9-FCFA-424C-9390-3ECF613363B3}" type="slidenum">
              <a:rPr lang="en-US" smtClean="0"/>
              <a:t>11</a:t>
            </a:fld>
            <a:endParaRPr lang="en-US"/>
          </a:p>
        </p:txBody>
      </p:sp>
    </p:spTree>
    <p:extLst>
      <p:ext uri="{BB962C8B-B14F-4D97-AF65-F5344CB8AC3E}">
        <p14:creationId xmlns:p14="http://schemas.microsoft.com/office/powerpoint/2010/main" val="1169774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12</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smtClean="0">
                <a:latin typeface="Times New Roman"/>
                <a:cs typeface="Times New Roman"/>
              </a:rPr>
              <a:t>Figure 8.2a-1 Binary fission of a prokaryotic cell (step 1)</a:t>
            </a:r>
            <a:endParaRPr lang="en-US" dirty="0">
              <a:latin typeface="Times New Roman"/>
              <a:cs typeface="Times New Roman"/>
            </a:endParaRPr>
          </a:p>
        </p:txBody>
      </p:sp>
    </p:spTree>
    <p:extLst>
      <p:ext uri="{BB962C8B-B14F-4D97-AF65-F5344CB8AC3E}">
        <p14:creationId xmlns:p14="http://schemas.microsoft.com/office/powerpoint/2010/main" val="4007924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13</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8.2a</a:t>
            </a:r>
            <a:r>
              <a:rPr lang="en-US" dirty="0" smtClean="0">
                <a:latin typeface="Times New Roman"/>
                <a:cs typeface="Times New Roman"/>
              </a:rPr>
              <a:t>-2 </a:t>
            </a:r>
            <a:r>
              <a:rPr lang="en-US" dirty="0">
                <a:latin typeface="Times New Roman"/>
                <a:cs typeface="Times New Roman"/>
              </a:rPr>
              <a:t>Binary fission of a prokaryotic cell (step </a:t>
            </a:r>
            <a:r>
              <a:rPr lang="en-US" dirty="0" smtClean="0">
                <a:latin typeface="Times New Roman"/>
                <a:cs typeface="Times New Roman"/>
              </a:rPr>
              <a:t>2)</a:t>
            </a:r>
            <a:endParaRPr lang="en-US" dirty="0">
              <a:latin typeface="Times New Roman"/>
              <a:cs typeface="Times New Roman"/>
            </a:endParaRPr>
          </a:p>
        </p:txBody>
      </p:sp>
    </p:spTree>
    <p:extLst>
      <p:ext uri="{BB962C8B-B14F-4D97-AF65-F5344CB8AC3E}">
        <p14:creationId xmlns:p14="http://schemas.microsoft.com/office/powerpoint/2010/main" val="3173933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fld id="{9148A38A-B184-0341-BDEB-CE893D63E018}" type="slidenum">
              <a:rPr lang="en-US" sz="1200" b="0">
                <a:solidFill>
                  <a:srgbClr val="000000"/>
                </a:solidFill>
              </a:rPr>
              <a:pPr/>
              <a:t>14</a:t>
            </a:fld>
            <a:endParaRPr lang="en-US" sz="1200" b="0">
              <a:solidFill>
                <a:srgbClr val="000000"/>
              </a:solidFill>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r>
              <a:rPr lang="en-US" dirty="0">
                <a:latin typeface="Times New Roman"/>
                <a:cs typeface="Times New Roman"/>
              </a:rPr>
              <a:t>Figure 8.2a</a:t>
            </a:r>
            <a:r>
              <a:rPr lang="en-US" dirty="0" smtClean="0">
                <a:latin typeface="Times New Roman"/>
                <a:cs typeface="Times New Roman"/>
              </a:rPr>
              <a:t>-3 </a:t>
            </a:r>
            <a:r>
              <a:rPr lang="en-US" dirty="0">
                <a:latin typeface="Times New Roman"/>
                <a:cs typeface="Times New Roman"/>
              </a:rPr>
              <a:t>Binary fission of a prokaryotic cell (step </a:t>
            </a:r>
            <a:r>
              <a:rPr lang="en-US" dirty="0" smtClean="0">
                <a:latin typeface="Times New Roman"/>
                <a:cs typeface="Times New Roman"/>
              </a:rPr>
              <a:t>3)</a:t>
            </a:r>
            <a:endParaRPr lang="en-US" dirty="0">
              <a:latin typeface="Times New Roman"/>
              <a:cs typeface="Times New Roman"/>
            </a:endParaRPr>
          </a:p>
        </p:txBody>
      </p:sp>
    </p:spTree>
    <p:extLst>
      <p:ext uri="{BB962C8B-B14F-4D97-AF65-F5344CB8AC3E}">
        <p14:creationId xmlns:p14="http://schemas.microsoft.com/office/powerpoint/2010/main" val="277906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290999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p:bg>
      <p:bgPr>
        <a:solidFill>
          <a:srgbClr val="1F89BD"/>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223" y="12204"/>
            <a:ext cx="7868312" cy="4433794"/>
          </a:xfrm>
          <a:prstGeom prst="rect">
            <a:avLst/>
          </a:prstGeom>
        </p:spPr>
      </p:pic>
      <p:sp>
        <p:nvSpPr>
          <p:cNvPr id="5" name="Footer Placeholder 4"/>
          <p:cNvSpPr>
            <a:spLocks noGrp="1"/>
          </p:cNvSpPr>
          <p:nvPr>
            <p:ph type="ftr" sz="quarter" idx="11"/>
          </p:nvPr>
        </p:nvSpPr>
        <p:spPr/>
        <p:txBody>
          <a:bodyPr/>
          <a:lstStyle/>
          <a:p>
            <a:r>
              <a:rPr lang="en-US" dirty="0" smtClean="0"/>
              <a:t>© 2015 Pearson Education, Inc.</a:t>
            </a:r>
            <a:endParaRPr lang="en-US" dirty="0"/>
          </a:p>
        </p:txBody>
      </p:sp>
      <p:sp>
        <p:nvSpPr>
          <p:cNvPr id="11" name="TextBox 10"/>
          <p:cNvSpPr txBox="1"/>
          <p:nvPr/>
        </p:nvSpPr>
        <p:spPr>
          <a:xfrm>
            <a:off x="67733" y="5354189"/>
            <a:ext cx="7829387" cy="923330"/>
          </a:xfrm>
          <a:prstGeom prst="rect">
            <a:avLst/>
          </a:prstGeom>
          <a:noFill/>
        </p:spPr>
        <p:txBody>
          <a:bodyPr wrap="none" rtlCol="0">
            <a:spAutoFit/>
          </a:bodyPr>
          <a:lstStyle/>
          <a:p>
            <a:pPr eaLnBrk="0" hangingPunct="0">
              <a:defRPr/>
            </a:pPr>
            <a:r>
              <a:rPr lang="en-US" sz="1800" dirty="0" smtClean="0">
                <a:latin typeface="+mn-lt"/>
                <a:ea typeface="Arial" charset="0"/>
                <a:cs typeface="Arial" charset="0"/>
              </a:rPr>
              <a:t>PowerPoint Lectures</a:t>
            </a:r>
          </a:p>
          <a:p>
            <a:pPr eaLnBrk="0" hangingPunct="0">
              <a:defRPr/>
            </a:pPr>
            <a:r>
              <a:rPr lang="en-US" sz="2200" b="1" i="1" dirty="0" smtClean="0">
                <a:latin typeface="+mn-lt"/>
                <a:ea typeface="Arial" charset="0"/>
                <a:cs typeface="Arial" charset="0"/>
              </a:rPr>
              <a:t>Campbell Biology: Concepts &amp; Connections, </a:t>
            </a:r>
            <a:r>
              <a:rPr lang="en-US" sz="1800" b="1" i="1" dirty="0" smtClean="0">
                <a:latin typeface="+mn-lt"/>
                <a:ea typeface="Arial" charset="0"/>
                <a:cs typeface="Arial" charset="0"/>
              </a:rPr>
              <a:t>Eighth Edition</a:t>
            </a:r>
          </a:p>
          <a:p>
            <a:pPr eaLnBrk="0" hangingPunct="0">
              <a:defRPr/>
            </a:pPr>
            <a:r>
              <a:rPr lang="en-US" sz="1400" b="0" i="0" cap="all" baseline="0" dirty="0" smtClean="0">
                <a:latin typeface="+mn-lt"/>
                <a:ea typeface="Arial" charset="0"/>
                <a:cs typeface="Arial" charset="0"/>
              </a:rPr>
              <a:t>Reece</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Taylor</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 </a:t>
            </a:r>
            <a:r>
              <a:rPr lang="en-US" sz="1400" b="0" i="0" cap="all" baseline="0" dirty="0" smtClean="0">
                <a:latin typeface="+mn-lt"/>
                <a:ea typeface="Arial" charset="0"/>
                <a:cs typeface="Arial" charset="0"/>
              </a:rPr>
              <a:t>Simon</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a:t>
            </a:r>
            <a:r>
              <a:rPr lang="en-US" sz="1400" b="0" i="0" dirty="0" smtClean="0">
                <a:latin typeface="+mn-lt"/>
                <a:ea typeface="Arial" charset="0"/>
                <a:cs typeface="Arial" charset="0"/>
              </a:rPr>
              <a:t> </a:t>
            </a:r>
            <a:r>
              <a:rPr lang="en-US" sz="1400" b="0" i="0" cap="all" baseline="0" dirty="0" smtClean="0">
                <a:latin typeface="+mn-lt"/>
                <a:ea typeface="Arial" charset="0"/>
                <a:cs typeface="Arial" charset="0"/>
              </a:rPr>
              <a:t>Dickey</a:t>
            </a:r>
            <a:r>
              <a:rPr lang="en-US" sz="1400" b="0" i="0" dirty="0" smtClean="0">
                <a:latin typeface="+mn-lt"/>
                <a:ea typeface="Arial" charset="0"/>
                <a:cs typeface="Arial" charset="0"/>
              </a:rPr>
              <a:t> </a:t>
            </a:r>
            <a:r>
              <a:rPr lang="en-US" sz="1400" b="0" i="0" dirty="0" smtClean="0">
                <a:latin typeface="Arial" panose="020B0604020202020204" pitchFamily="34" charset="0"/>
                <a:ea typeface="Arial" charset="0"/>
                <a:cs typeface="Arial" panose="020B0604020202020204" pitchFamily="34" charset="0"/>
                <a:sym typeface="Symbol" panose="05050102010706020507" pitchFamily="18" charset="2"/>
              </a:rPr>
              <a:t>• </a:t>
            </a:r>
            <a:r>
              <a:rPr lang="en-US" sz="1400" b="0" i="0" cap="all" baseline="0" dirty="0" smtClean="0">
                <a:latin typeface="Arial" panose="020B0604020202020204" pitchFamily="34" charset="0"/>
                <a:ea typeface="Arial" charset="0"/>
                <a:cs typeface="Arial" panose="020B0604020202020204" pitchFamily="34" charset="0"/>
                <a:sym typeface="Symbol" panose="05050102010706020507" pitchFamily="18" charset="2"/>
              </a:rPr>
              <a:t>Hogan</a:t>
            </a:r>
            <a:endParaRPr lang="en-US" sz="1400" b="0" i="0" cap="all" baseline="0" dirty="0">
              <a:latin typeface="+mn-lt"/>
            </a:endParaRPr>
          </a:p>
        </p:txBody>
      </p:sp>
      <p:sp>
        <p:nvSpPr>
          <p:cNvPr id="12" name="TextBox 11"/>
          <p:cNvSpPr txBox="1"/>
          <p:nvPr/>
        </p:nvSpPr>
        <p:spPr>
          <a:xfrm>
            <a:off x="67733" y="3878298"/>
            <a:ext cx="3198311" cy="830997"/>
          </a:xfrm>
          <a:prstGeom prst="rect">
            <a:avLst/>
          </a:prstGeom>
          <a:noFill/>
        </p:spPr>
        <p:txBody>
          <a:bodyPr wrap="none" rtlCol="0">
            <a:spAutoFit/>
          </a:bodyPr>
          <a:lstStyle/>
          <a:p>
            <a:r>
              <a:rPr lang="en-US" sz="4800" b="1" dirty="0" smtClean="0">
                <a:solidFill>
                  <a:srgbClr val="F2C552"/>
                </a:solidFill>
                <a:effectLst>
                  <a:outerShdw blurRad="50800" dist="38100" dir="8100000" algn="tr" rotWithShape="0">
                    <a:prstClr val="black">
                      <a:alpha val="40000"/>
                    </a:prstClr>
                  </a:outerShdw>
                </a:effectLst>
              </a:rPr>
              <a:t>Chapter 8 </a:t>
            </a:r>
            <a:endParaRPr lang="en-US" sz="4800" b="1" dirty="0">
              <a:solidFill>
                <a:srgbClr val="F2C552"/>
              </a:solidFill>
              <a:effectLst>
                <a:outerShdw blurRad="50800" dist="38100" dir="8100000" algn="tr" rotWithShape="0">
                  <a:prstClr val="black">
                    <a:alpha val="40000"/>
                  </a:prstClr>
                </a:outerShdw>
              </a:effectLst>
            </a:endParaRPr>
          </a:p>
        </p:txBody>
      </p:sp>
      <p:sp>
        <p:nvSpPr>
          <p:cNvPr id="13" name="TextBox 12"/>
          <p:cNvSpPr txBox="1"/>
          <p:nvPr/>
        </p:nvSpPr>
        <p:spPr>
          <a:xfrm>
            <a:off x="6392312" y="6434998"/>
            <a:ext cx="2650084" cy="307777"/>
          </a:xfrm>
          <a:prstGeom prst="rect">
            <a:avLst/>
          </a:prstGeom>
          <a:noFill/>
        </p:spPr>
        <p:txBody>
          <a:bodyPr wrap="non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1400" b="1" dirty="0" smtClean="0">
                <a:latin typeface="+mj-lt"/>
                <a:ea typeface="Arial" charset="0"/>
                <a:cs typeface="Arial" charset="0"/>
              </a:rPr>
              <a:t>Lecture by Edward J. </a:t>
            </a:r>
            <a:r>
              <a:rPr lang="en-US" sz="1400" b="1" dirty="0" err="1" smtClean="0">
                <a:latin typeface="+mj-lt"/>
                <a:ea typeface="Arial" charset="0"/>
                <a:cs typeface="Arial" charset="0"/>
              </a:rPr>
              <a:t>Zalisko</a:t>
            </a:r>
            <a:endParaRPr lang="en-US" sz="1400" b="1" dirty="0" smtClean="0">
              <a:latin typeface="+mj-lt"/>
              <a:ea typeface="Arial" charset="0"/>
              <a:cs typeface="Arial" charset="0"/>
            </a:endParaRPr>
          </a:p>
        </p:txBody>
      </p:sp>
      <p:sp>
        <p:nvSpPr>
          <p:cNvPr id="14" name="TextBox 13"/>
          <p:cNvSpPr txBox="1"/>
          <p:nvPr/>
        </p:nvSpPr>
        <p:spPr>
          <a:xfrm>
            <a:off x="67733" y="4606307"/>
            <a:ext cx="8933856" cy="523220"/>
          </a:xfrm>
          <a:prstGeom prst="rect">
            <a:avLst/>
          </a:prstGeom>
          <a:noFill/>
        </p:spPr>
        <p:txBody>
          <a:bodyPr wrap="none" rtlCol="0">
            <a:spAutoFit/>
          </a:bodyPr>
          <a:lstStyle/>
          <a:p>
            <a:pPr algn="l"/>
            <a:r>
              <a:rPr lang="en-US" sz="2800" b="1" dirty="0" smtClean="0">
                <a:solidFill>
                  <a:srgbClr val="F2C552"/>
                </a:solidFill>
                <a:effectLst>
                  <a:outerShdw blurRad="50800" dist="38100" dir="8100000" algn="tr" rotWithShape="0">
                    <a:prstClr val="black">
                      <a:alpha val="40000"/>
                    </a:prstClr>
                  </a:outerShdw>
                </a:effectLst>
              </a:rPr>
              <a:t>The Cellular Basis of Reproduction and Inheritance</a:t>
            </a:r>
            <a:endParaRPr lang="en-US" sz="2800" b="1" dirty="0">
              <a:solidFill>
                <a:srgbClr val="F2C552"/>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142865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1F89BD"/>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dirty="0" smtClean="0"/>
              <a:t>© 2015 Pearson Education, Inc.</a:t>
            </a:r>
            <a:endParaRPr lang="en-US" dirty="0"/>
          </a:p>
        </p:txBody>
      </p:sp>
      <p:cxnSp>
        <p:nvCxnSpPr>
          <p:cNvPr id="6" name="Straight Connector 5"/>
          <p:cNvCxnSpPr/>
          <p:nvPr/>
        </p:nvCxnSpPr>
        <p:spPr>
          <a:xfrm>
            <a:off x="-8470" y="25399"/>
            <a:ext cx="9144000" cy="0"/>
          </a:xfrm>
          <a:prstGeom prst="line">
            <a:avLst/>
          </a:prstGeom>
          <a:ln w="50800"/>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470" y="55665"/>
            <a:ext cx="9144000" cy="0"/>
          </a:xfrm>
          <a:prstGeom prst="line">
            <a:avLst/>
          </a:prstGeom>
          <a:ln w="25400">
            <a:solidFill>
              <a:srgbClr val="F2C55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11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Title Slide">
    <p:bg>
      <p:bgPr>
        <a:solidFill>
          <a:srgbClr val="1F89BD"/>
        </a:solidFill>
        <a:effectLst/>
      </p:bgPr>
    </p:bg>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smtClean="0"/>
              <a:t>© 2015 Pearson Education, Inc.</a:t>
            </a:r>
            <a:endParaRPr lang="en-US" dirty="0"/>
          </a:p>
        </p:txBody>
      </p:sp>
      <p:sp>
        <p:nvSpPr>
          <p:cNvPr id="5" name="Text Placeholder 7"/>
          <p:cNvSpPr>
            <a:spLocks noGrp="1"/>
          </p:cNvSpPr>
          <p:nvPr>
            <p:ph type="body" sz="quarter" idx="12"/>
          </p:nvPr>
        </p:nvSpPr>
        <p:spPr>
          <a:xfrm>
            <a:off x="425450" y="3065463"/>
            <a:ext cx="8302625" cy="685800"/>
          </a:xfrm>
        </p:spPr>
        <p:txBody>
          <a:bodyPr/>
          <a:lstStyle>
            <a:lvl1pPr marL="0" indent="0" algn="ctr">
              <a:buNone/>
              <a:defRPr sz="3600" b="1" cap="small" baseline="0">
                <a:solidFill>
                  <a:srgbClr val="F2C552"/>
                </a:solidFill>
                <a:effectLst>
                  <a:outerShdw blurRad="38100" dist="38100" dir="2700000" algn="tl">
                    <a:srgbClr val="000000">
                      <a:alpha val="43137"/>
                    </a:srgbClr>
                  </a:outerShdw>
                </a:effectLst>
              </a:defRPr>
            </a:lvl1pPr>
          </a:lstStyle>
          <a:p>
            <a:pPr lvl="0"/>
            <a:r>
              <a:rPr lang="en-US" smtClean="0"/>
              <a:t>Click to edit Master text styles</a:t>
            </a:r>
          </a:p>
        </p:txBody>
      </p:sp>
    </p:spTree>
    <p:extLst>
      <p:ext uri="{BB962C8B-B14F-4D97-AF65-F5344CB8AC3E}">
        <p14:creationId xmlns:p14="http://schemas.microsoft.com/office/powerpoint/2010/main" val="236073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endParaRPr lang="en-US"/>
          </a:p>
        </p:txBody>
      </p:sp>
      <p:sp>
        <p:nvSpPr>
          <p:cNvPr id="6" name="Footer Placeholder 5"/>
          <p:cNvSpPr>
            <a:spLocks noGrp="1"/>
          </p:cNvSpPr>
          <p:nvPr>
            <p:ph type="ftr" sz="quarter" idx="11"/>
          </p:nvPr>
        </p:nvSpPr>
        <p:spPr/>
        <p:txBody>
          <a:bodyPr/>
          <a:lstStyle/>
          <a:p>
            <a:r>
              <a:rPr lang="en-US" smtClean="0"/>
              <a:t>© 2015 Pearson Education, Inc.</a:t>
            </a:r>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180780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endParaRPr lang="en-US"/>
          </a:p>
        </p:txBody>
      </p:sp>
      <p:sp>
        <p:nvSpPr>
          <p:cNvPr id="8" name="Footer Placeholder 7"/>
          <p:cNvSpPr>
            <a:spLocks noGrp="1"/>
          </p:cNvSpPr>
          <p:nvPr>
            <p:ph type="ftr" sz="quarter" idx="11"/>
          </p:nvPr>
        </p:nvSpPr>
        <p:spPr/>
        <p:txBody>
          <a:bodyPr/>
          <a:lstStyle/>
          <a:p>
            <a:r>
              <a:rPr lang="en-US" smtClean="0"/>
              <a:t>© 2015 Pearson Education, Inc.</a:t>
            </a:r>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906A8973-3362-497B-9007-F5DEC9CE8D6A}" type="slidenum">
              <a:rPr lang="en-US" smtClean="0"/>
              <a:t>‹#›</a:t>
            </a:fld>
            <a:endParaRPr lang="en-US"/>
          </a:p>
        </p:txBody>
      </p:sp>
    </p:spTree>
    <p:extLst>
      <p:ext uri="{BB962C8B-B14F-4D97-AF65-F5344CB8AC3E}">
        <p14:creationId xmlns:p14="http://schemas.microsoft.com/office/powerpoint/2010/main" val="38034151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294490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468139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182863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858841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6318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93594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631023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4114954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4069928153"/>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theme" Target="../theme/theme10.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7.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8.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79777816"/>
      </p:ext>
    </p:extLst>
  </p:cSld>
  <p:clrMap bg1="lt1" tx1="dk1" bg2="lt2" tx2="dk2" accent1="accent1" accent2="accent2" accent3="accent3" accent4="accent4" accent5="accent5" accent6="accent6" hlink="hlink" folHlink="folHlink"/>
  <p:sldLayoutIdLst>
    <p:sldLayoutId id="214748368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3267" y="365126"/>
            <a:ext cx="8475133" cy="1040341"/>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13267" y="1600200"/>
            <a:ext cx="8475133" cy="4758267"/>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0" y="6492875"/>
            <a:ext cx="3086100" cy="365125"/>
          </a:xfrm>
          <a:prstGeom prst="rect">
            <a:avLst/>
          </a:prstGeom>
        </p:spPr>
        <p:txBody>
          <a:bodyPr vert="horz" lIns="91440" tIns="45720" rIns="91440" bIns="45720" rtlCol="0" anchor="ctr"/>
          <a:lstStyle>
            <a:lvl1pPr algn="l">
              <a:defRPr sz="900">
                <a:solidFill>
                  <a:schemeClr val="tx1"/>
                </a:solidFill>
                <a:latin typeface="Arial" panose="020B0604020202020204" pitchFamily="34" charset="0"/>
                <a:cs typeface="Arial" panose="020B0604020202020204" pitchFamily="34" charset="0"/>
              </a:defRPr>
            </a:lvl1pPr>
          </a:lstStyle>
          <a:p>
            <a:r>
              <a:rPr lang="en-US" dirty="0" smtClean="0"/>
              <a:t>© 2015 Pearson Education, Inc.</a:t>
            </a:r>
            <a:endParaRPr lang="en-US" dirty="0"/>
          </a:p>
        </p:txBody>
      </p:sp>
    </p:spTree>
    <p:extLst>
      <p:ext uri="{BB962C8B-B14F-4D97-AF65-F5344CB8AC3E}">
        <p14:creationId xmlns:p14="http://schemas.microsoft.com/office/powerpoint/2010/main" val="2583323820"/>
      </p:ext>
    </p:extLst>
  </p:cSld>
  <p:clrMap bg1="lt1" tx1="dk1" bg2="lt2" tx2="dk2" accent1="accent1" accent2="accent2" accent3="accent3" accent4="accent4" accent5="accent5" accent6="accent6" hlink="hlink" folHlink="folHlink"/>
  <p:sldLayoutIdLst>
    <p:sldLayoutId id="2147483855" r:id="rId1"/>
    <p:sldLayoutId id="2147483856" r:id="rId2"/>
    <p:sldLayoutId id="2147483857" r:id="rId3"/>
    <p:sldLayoutId id="2147483858" r:id="rId4"/>
    <p:sldLayoutId id="2147483859" r:id="rId5"/>
    <p:sldLayoutId id="2147483860" r:id="rId6"/>
  </p:sldLayoutIdLst>
  <p:hf sldNum="0" hdr="0" dt="0"/>
  <p:txStyles>
    <p:titleStyle>
      <a:lvl1pPr algn="l" defTabSz="914400" rtl="0" eaLnBrk="1" latinLnBrk="0" hangingPunct="1">
        <a:lnSpc>
          <a:spcPct val="90000"/>
        </a:lnSpc>
        <a:spcBef>
          <a:spcPct val="0"/>
        </a:spcBef>
        <a:buNone/>
        <a:defRPr sz="3000" b="1" kern="1200">
          <a:solidFill>
            <a:srgbClr val="1F89BD"/>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1F89BD"/>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1F89BD"/>
        </a:buClr>
        <a:buFont typeface="Arial" panose="020B0604020202020204" pitchFamily="34" charset="0"/>
        <a:buChar char="•"/>
        <a:defRPr sz="2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1F89BD"/>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1F89BD"/>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792106662"/>
      </p:ext>
    </p:extLst>
  </p:cSld>
  <p:clrMap bg1="lt1" tx1="dk1" bg2="lt2" tx2="dk2" accent1="accent1" accent2="accent2" accent3="accent3" accent4="accent4" accent5="accent5" accent6="accent6" hlink="hlink" folHlink="folHlink"/>
  <p:sldLayoutIdLst>
    <p:sldLayoutId id="214748368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4144154796"/>
      </p:ext>
    </p:extLst>
  </p:cSld>
  <p:clrMap bg1="lt1" tx1="dk1" bg2="lt2" tx2="dk2" accent1="accent1" accent2="accent2" accent3="accent3" accent4="accent4" accent5="accent5" accent6="accent6" hlink="hlink" folHlink="folHlink"/>
  <p:sldLayoutIdLst>
    <p:sldLayoutId id="2147483691"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069259660"/>
      </p:ext>
    </p:extLst>
  </p:cSld>
  <p:clrMap bg1="lt1" tx1="dk1" bg2="lt2" tx2="dk2" accent1="accent1" accent2="accent2" accent3="accent3" accent4="accent4" accent5="accent5" accent6="accent6" hlink="hlink" folHlink="folHlink"/>
  <p:sldLayoutIdLst>
    <p:sldLayoutId id="214748369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706469017"/>
      </p:ext>
    </p:extLst>
  </p:cSld>
  <p:clrMap bg1="lt1" tx1="dk1" bg2="lt2" tx2="dk2" accent1="accent1" accent2="accent2" accent3="accent3" accent4="accent4" accent5="accent5" accent6="accent6" hlink="hlink" folHlink="folHlink"/>
  <p:sldLayoutIdLst>
    <p:sldLayoutId id="2147483703"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3374315592"/>
      </p:ext>
    </p:extLst>
  </p:cSld>
  <p:clrMap bg1="lt1" tx1="dk1" bg2="lt2" tx2="dk2" accent1="accent1" accent2="accent2" accent3="accent3" accent4="accent4" accent5="accent5" accent6="accent6" hlink="hlink" folHlink="folHlink"/>
  <p:sldLayoutIdLst>
    <p:sldLayoutId id="214748370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816633313"/>
      </p:ext>
    </p:extLst>
  </p:cSld>
  <p:clrMap bg1="lt1" tx1="dk1" bg2="lt2" tx2="dk2" accent1="accent1" accent2="accent2" accent3="accent3" accent4="accent4" accent5="accent5" accent6="accent6" hlink="hlink" folHlink="folHlink"/>
  <p:sldLayoutIdLst>
    <p:sldLayoutId id="2147483709"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1879365322"/>
      </p:ext>
    </p:extLst>
  </p:cSld>
  <p:clrMap bg1="lt1" tx1="dk1" bg2="lt2" tx2="dk2" accent1="accent1" accent2="accent2" accent3="accent3" accent4="accent4" accent5="accent5" accent6="accent6" hlink="hlink" folHlink="folHlink"/>
  <p:sldLayoutIdLst>
    <p:sldLayoutId id="2147483715"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3"/>
          <p:cNvSpPr>
            <a:spLocks noChangeArrowheads="1"/>
          </p:cNvSpPr>
          <p:nvPr userDrawn="1"/>
        </p:nvSpPr>
        <p:spPr bwMode="auto">
          <a:xfrm>
            <a:off x="66973" y="6582040"/>
            <a:ext cx="2895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eaLnBrk="0" fontAlgn="base" hangingPunct="0">
              <a:spcBef>
                <a:spcPct val="0"/>
              </a:spcBef>
              <a:spcAft>
                <a:spcPct val="0"/>
              </a:spcAft>
            </a:pPr>
            <a:r>
              <a:rPr lang="en-US" sz="900" dirty="0">
                <a:solidFill>
                  <a:srgbClr val="000000"/>
                </a:solidFill>
                <a:latin typeface="Arial" charset="0"/>
                <a:ea typeface="ＭＳ Ｐゴシック" charset="0"/>
              </a:rPr>
              <a:t>© </a:t>
            </a:r>
            <a:r>
              <a:rPr lang="en-US" sz="900" dirty="0" smtClean="0">
                <a:solidFill>
                  <a:srgbClr val="000000"/>
                </a:solidFill>
                <a:latin typeface="Arial" charset="0"/>
                <a:ea typeface="ＭＳ Ｐゴシック" charset="0"/>
              </a:rPr>
              <a:t>2015 </a:t>
            </a:r>
            <a:r>
              <a:rPr lang="en-US" sz="900" dirty="0">
                <a:solidFill>
                  <a:srgbClr val="000000"/>
                </a:solidFill>
                <a:latin typeface="Arial" charset="0"/>
                <a:ea typeface="ＭＳ Ｐゴシック" charset="0"/>
              </a:rPr>
              <a:t>Pearson Education, Inc.</a:t>
            </a:r>
          </a:p>
        </p:txBody>
      </p:sp>
    </p:spTree>
    <p:extLst>
      <p:ext uri="{BB962C8B-B14F-4D97-AF65-F5344CB8AC3E}">
        <p14:creationId xmlns:p14="http://schemas.microsoft.com/office/powerpoint/2010/main" val="2555364712"/>
      </p:ext>
    </p:extLst>
  </p:cSld>
  <p:clrMap bg1="lt1" tx1="dk1" bg2="lt2" tx2="dk2" accent1="accent1" accent2="accent2" accent3="accent3" accent4="accent4" accent5="accent5" accent6="accent6" hlink="hlink" folHlink="folHlink"/>
  <p:sldLayoutIdLst>
    <p:sldLayoutId id="2147483717" r:id="rId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pitchFamily="84"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pitchFamily="84" charset="0"/>
        </a:defRPr>
      </a:lvl6pPr>
      <a:lvl7pPr marL="914400" algn="ctr" rtl="0" fontAlgn="base">
        <a:spcBef>
          <a:spcPct val="0"/>
        </a:spcBef>
        <a:spcAft>
          <a:spcPct val="0"/>
        </a:spcAft>
        <a:defRPr sz="4400">
          <a:solidFill>
            <a:schemeClr val="tx2"/>
          </a:solidFill>
          <a:latin typeface="Times" pitchFamily="84" charset="0"/>
        </a:defRPr>
      </a:lvl7pPr>
      <a:lvl8pPr marL="1371600" algn="ctr" rtl="0" fontAlgn="base">
        <a:spcBef>
          <a:spcPct val="0"/>
        </a:spcBef>
        <a:spcAft>
          <a:spcPct val="0"/>
        </a:spcAft>
        <a:defRPr sz="4400">
          <a:solidFill>
            <a:schemeClr val="tx2"/>
          </a:solidFill>
          <a:latin typeface="Times" pitchFamily="84" charset="0"/>
        </a:defRPr>
      </a:lvl8pPr>
      <a:lvl9pPr marL="1828800" algn="ctr" rtl="0" fontAlgn="base">
        <a:spcBef>
          <a:spcPct val="0"/>
        </a:spcBef>
        <a:spcAft>
          <a:spcPct val="0"/>
        </a:spcAft>
        <a:defRPr sz="4400">
          <a:solidFill>
            <a:schemeClr val="tx2"/>
          </a:solidFill>
          <a:latin typeface="Times" pitchFamily="8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cs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cs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cs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857665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8_01aBuddingYeast-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15823" y="4604244"/>
            <a:ext cx="2172577" cy="1888631"/>
          </a:xfrm>
          <a:prstGeom prst="rect">
            <a:avLst/>
          </a:prstGeom>
        </p:spPr>
      </p:pic>
      <p:sp>
        <p:nvSpPr>
          <p:cNvPr id="2" name="Title 1"/>
          <p:cNvSpPr>
            <a:spLocks noGrp="1"/>
          </p:cNvSpPr>
          <p:nvPr>
            <p:ph type="title"/>
          </p:nvPr>
        </p:nvSpPr>
        <p:spPr/>
        <p:txBody>
          <a:bodyPr/>
          <a:lstStyle/>
          <a:p>
            <a:r>
              <a:rPr lang="en-US" dirty="0"/>
              <a:t>8.2 Prokaryotes reproduce by binary fission</a:t>
            </a:r>
          </a:p>
        </p:txBody>
      </p:sp>
      <p:sp>
        <p:nvSpPr>
          <p:cNvPr id="3" name="Content Placeholder 2"/>
          <p:cNvSpPr>
            <a:spLocks noGrp="1"/>
          </p:cNvSpPr>
          <p:nvPr>
            <p:ph idx="1"/>
          </p:nvPr>
        </p:nvSpPr>
        <p:spPr/>
        <p:txBody>
          <a:bodyPr/>
          <a:lstStyle/>
          <a:p>
            <a:r>
              <a:rPr lang="en-US" dirty="0"/>
              <a:t>Prokaryotes (single-celled bacteria and archaea) reproduce by </a:t>
            </a:r>
            <a:r>
              <a:rPr lang="en-US" b="1" dirty="0"/>
              <a:t>binary</a:t>
            </a:r>
            <a:r>
              <a:rPr lang="en-US" dirty="0"/>
              <a:t> </a:t>
            </a:r>
            <a:r>
              <a:rPr lang="en-US" b="1" dirty="0"/>
              <a:t>fission</a:t>
            </a:r>
            <a:r>
              <a:rPr lang="en-US" dirty="0"/>
              <a:t> (“dividing in half</a:t>
            </a:r>
            <a:r>
              <a:rPr lang="en-US" dirty="0" smtClean="0"/>
              <a:t>”)</a:t>
            </a:r>
          </a:p>
          <a:p>
            <a:pPr marL="0" indent="0">
              <a:buNone/>
            </a:pPr>
            <a:endParaRPr lang="en-US" dirty="0"/>
          </a:p>
          <a:p>
            <a:r>
              <a:rPr lang="en-US" dirty="0"/>
              <a:t>The chromosome of a prokaryote is </a:t>
            </a:r>
            <a:r>
              <a:rPr lang="en-US" dirty="0" smtClean="0"/>
              <a:t>typically</a:t>
            </a:r>
          </a:p>
          <a:p>
            <a:endParaRPr lang="en-US" dirty="0"/>
          </a:p>
          <a:p>
            <a:pPr lvl="1"/>
            <a:r>
              <a:rPr lang="en-US" dirty="0"/>
              <a:t>a </a:t>
            </a:r>
            <a:r>
              <a:rPr lang="en-US" b="1" dirty="0"/>
              <a:t>single circular DNA </a:t>
            </a:r>
            <a:r>
              <a:rPr lang="en-US" dirty="0"/>
              <a:t>molecule associated with </a:t>
            </a:r>
            <a:r>
              <a:rPr lang="en-US" dirty="0" smtClean="0"/>
              <a:t>proteins and</a:t>
            </a:r>
          </a:p>
          <a:p>
            <a:pPr lvl="1"/>
            <a:endParaRPr lang="en-US" dirty="0"/>
          </a:p>
          <a:p>
            <a:pPr lvl="1"/>
            <a:r>
              <a:rPr lang="en-US" dirty="0"/>
              <a:t>much </a:t>
            </a:r>
            <a:r>
              <a:rPr lang="en-US" b="1" dirty="0"/>
              <a:t>smaller</a:t>
            </a:r>
            <a:r>
              <a:rPr lang="en-US" dirty="0"/>
              <a:t> than those of eukaryotes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6445599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8.2 Prokaryotes reproduce by binary fission</a:t>
            </a:r>
          </a:p>
        </p:txBody>
      </p:sp>
      <p:sp>
        <p:nvSpPr>
          <p:cNvPr id="3" name="Content Placeholder 2"/>
          <p:cNvSpPr>
            <a:spLocks noGrp="1"/>
          </p:cNvSpPr>
          <p:nvPr>
            <p:ph idx="1"/>
          </p:nvPr>
        </p:nvSpPr>
        <p:spPr>
          <a:xfrm>
            <a:off x="313266" y="1405467"/>
            <a:ext cx="8475133" cy="4758267"/>
          </a:xfrm>
        </p:spPr>
        <p:txBody>
          <a:bodyPr/>
          <a:lstStyle/>
          <a:p>
            <a:r>
              <a:rPr lang="en-US" dirty="0"/>
              <a:t>Binary fission of a prokaryote occurs in three </a:t>
            </a:r>
            <a:r>
              <a:rPr lang="en-US" dirty="0" smtClean="0"/>
              <a:t>stages:</a:t>
            </a:r>
          </a:p>
          <a:p>
            <a:endParaRPr lang="en-US" dirty="0" smtClean="0"/>
          </a:p>
          <a:p>
            <a:pPr marL="971550" lvl="1" indent="-514350">
              <a:buFont typeface="+mj-lt"/>
              <a:buAutoNum type="arabicPeriod"/>
            </a:pPr>
            <a:r>
              <a:rPr lang="en-US" b="1" dirty="0" smtClean="0"/>
              <a:t>duplication</a:t>
            </a:r>
            <a:r>
              <a:rPr lang="en-US" dirty="0" smtClean="0"/>
              <a:t> of the chromosome and </a:t>
            </a:r>
            <a:r>
              <a:rPr lang="en-US" b="1" dirty="0" smtClean="0"/>
              <a:t>separation</a:t>
            </a:r>
            <a:r>
              <a:rPr lang="en-US" dirty="0" smtClean="0"/>
              <a:t> of the copies</a:t>
            </a:r>
          </a:p>
          <a:p>
            <a:pPr marL="971550" lvl="1" indent="-514350">
              <a:buFont typeface="+mj-lt"/>
              <a:buAutoNum type="arabicPeriod"/>
            </a:pPr>
            <a:endParaRPr lang="en-US" dirty="0" smtClean="0"/>
          </a:p>
          <a:p>
            <a:pPr marL="971550" lvl="1" indent="-514350">
              <a:buFont typeface="+mj-lt"/>
              <a:buAutoNum type="arabicPeriod"/>
            </a:pPr>
            <a:r>
              <a:rPr lang="en-US" dirty="0" smtClean="0"/>
              <a:t>continued </a:t>
            </a:r>
            <a:r>
              <a:rPr lang="en-US" b="1" dirty="0" smtClean="0"/>
              <a:t>elongation</a:t>
            </a:r>
            <a:r>
              <a:rPr lang="en-US" dirty="0" smtClean="0"/>
              <a:t> of the cell and movement of the copies</a:t>
            </a:r>
          </a:p>
          <a:p>
            <a:pPr marL="971550" lvl="1" indent="-514350">
              <a:buFont typeface="+mj-lt"/>
              <a:buAutoNum type="arabicPeriod"/>
            </a:pPr>
            <a:endParaRPr lang="en-US" dirty="0"/>
          </a:p>
          <a:p>
            <a:pPr marL="971550" lvl="1" indent="-514350">
              <a:buFont typeface="+mj-lt"/>
              <a:buAutoNum type="arabicPeriod"/>
            </a:pPr>
            <a:r>
              <a:rPr lang="en-US" dirty="0"/>
              <a:t>division into </a:t>
            </a:r>
            <a:r>
              <a:rPr lang="en-US" b="1" dirty="0"/>
              <a:t>two daughter cells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5" name="Picture 4" descr="08_02bDividingBacterium-U.jpg"/>
          <p:cNvPicPr>
            <a:picLocks noChangeAspect="1"/>
          </p:cNvPicPr>
          <p:nvPr/>
        </p:nvPicPr>
        <p:blipFill rotWithShape="1">
          <a:blip r:embed="rId3" cstate="email">
            <a:extLst>
              <a:ext uri="{28A0092B-C50C-407E-A947-70E740481C1C}">
                <a14:useLocalDpi xmlns:a14="http://schemas.microsoft.com/office/drawing/2010/main" val="0"/>
              </a:ext>
            </a:extLst>
          </a:blip>
          <a:srcRect b="7213"/>
          <a:stretch/>
        </p:blipFill>
        <p:spPr>
          <a:xfrm>
            <a:off x="6398305" y="5392247"/>
            <a:ext cx="2390094" cy="936058"/>
          </a:xfrm>
          <a:prstGeom prst="rect">
            <a:avLst/>
          </a:prstGeom>
        </p:spPr>
      </p:pic>
    </p:spTree>
    <p:extLst>
      <p:ext uri="{BB962C8B-B14F-4D97-AF65-F5344CB8AC3E}">
        <p14:creationId xmlns:p14="http://schemas.microsoft.com/office/powerpoint/2010/main" val="203778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02aBinaryFission_1-U.jpg"/>
          <p:cNvPicPr>
            <a:picLocks noChangeAspect="1"/>
          </p:cNvPicPr>
          <p:nvPr/>
        </p:nvPicPr>
        <p:blipFill rotWithShape="1">
          <a:blip r:embed="rId3" cstate="email">
            <a:extLst>
              <a:ext uri="{28A0092B-C50C-407E-A947-70E740481C1C}">
                <a14:useLocalDpi xmlns:a14="http://schemas.microsoft.com/office/drawing/2010/main" val="0"/>
              </a:ext>
            </a:extLst>
          </a:blip>
          <a:srcRect b="17850"/>
          <a:stretch/>
        </p:blipFill>
        <p:spPr>
          <a:xfrm>
            <a:off x="1697736" y="137160"/>
            <a:ext cx="5748528" cy="540850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8.2a-1</a:t>
            </a:r>
            <a:endParaRPr lang="en-US" sz="1200" dirty="0">
              <a:latin typeface="Arial" charset="0"/>
            </a:endParaRPr>
          </a:p>
        </p:txBody>
      </p:sp>
      <p:sp>
        <p:nvSpPr>
          <p:cNvPr id="7" name="Text Box 31"/>
          <p:cNvSpPr txBox="1">
            <a:spLocks noChangeArrowheads="1"/>
          </p:cNvSpPr>
          <p:nvPr/>
        </p:nvSpPr>
        <p:spPr bwMode="auto">
          <a:xfrm>
            <a:off x="2075705" y="801991"/>
            <a:ext cx="8210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Cell wall</a:t>
            </a:r>
            <a:endParaRPr lang="en-US" sz="1600" dirty="0">
              <a:solidFill>
                <a:srgbClr val="000000"/>
              </a:solidFill>
              <a:latin typeface="Arial" charset="0"/>
            </a:endParaRPr>
          </a:p>
        </p:txBody>
      </p:sp>
      <p:cxnSp>
        <p:nvCxnSpPr>
          <p:cNvPr id="8" name="Straight Connector 7"/>
          <p:cNvCxnSpPr/>
          <p:nvPr/>
        </p:nvCxnSpPr>
        <p:spPr bwMode="auto">
          <a:xfrm>
            <a:off x="4825743" y="623782"/>
            <a:ext cx="669940" cy="1494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2918653" y="935720"/>
            <a:ext cx="15722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2948360" y="638636"/>
            <a:ext cx="19435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31"/>
          <p:cNvSpPr txBox="1">
            <a:spLocks noChangeArrowheads="1"/>
          </p:cNvSpPr>
          <p:nvPr/>
        </p:nvSpPr>
        <p:spPr bwMode="auto">
          <a:xfrm>
            <a:off x="1864201" y="263670"/>
            <a:ext cx="10377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Plasma</a:t>
            </a:r>
            <a:br>
              <a:rPr lang="en-US" sz="1600" dirty="0" smtClean="0">
                <a:solidFill>
                  <a:srgbClr val="000000"/>
                </a:solidFill>
                <a:latin typeface="Arial" charset="0"/>
              </a:rPr>
            </a:br>
            <a:r>
              <a:rPr lang="en-US" sz="1600" dirty="0" smtClean="0">
                <a:solidFill>
                  <a:srgbClr val="000000"/>
                </a:solidFill>
                <a:latin typeface="Arial" charset="0"/>
              </a:rPr>
              <a:t>membrane</a:t>
            </a:r>
            <a:endParaRPr lang="en-US" sz="1600" dirty="0">
              <a:solidFill>
                <a:srgbClr val="000000"/>
              </a:solidFill>
              <a:latin typeface="Arial" charset="0"/>
            </a:endParaRPr>
          </a:p>
        </p:txBody>
      </p:sp>
      <p:sp>
        <p:nvSpPr>
          <p:cNvPr id="12" name="Text Box 31"/>
          <p:cNvSpPr txBox="1">
            <a:spLocks noChangeArrowheads="1"/>
          </p:cNvSpPr>
          <p:nvPr/>
        </p:nvSpPr>
        <p:spPr bwMode="auto">
          <a:xfrm>
            <a:off x="5562648" y="479057"/>
            <a:ext cx="12884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Prokaryotic</a:t>
            </a:r>
            <a:br>
              <a:rPr lang="en-US" sz="1600" dirty="0" smtClean="0">
                <a:solidFill>
                  <a:srgbClr val="000000"/>
                </a:solidFill>
                <a:latin typeface="Arial" charset="0"/>
              </a:rPr>
            </a:br>
            <a:r>
              <a:rPr lang="en-US" sz="1600" dirty="0" smtClean="0">
                <a:solidFill>
                  <a:srgbClr val="000000"/>
                </a:solidFill>
                <a:latin typeface="Arial" charset="0"/>
              </a:rPr>
              <a:t>chromosome</a:t>
            </a:r>
            <a:endParaRPr lang="en-US" sz="1600" dirty="0">
              <a:solidFill>
                <a:srgbClr val="000000"/>
              </a:solidFill>
              <a:latin typeface="Arial" charset="0"/>
            </a:endParaRPr>
          </a:p>
        </p:txBody>
      </p:sp>
      <p:sp>
        <p:nvSpPr>
          <p:cNvPr id="13" name="Text Box 31"/>
          <p:cNvSpPr txBox="1">
            <a:spLocks noChangeArrowheads="1"/>
          </p:cNvSpPr>
          <p:nvPr/>
        </p:nvSpPr>
        <p:spPr bwMode="auto">
          <a:xfrm>
            <a:off x="4277846" y="1355454"/>
            <a:ext cx="307796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Duplication of the chromosome</a:t>
            </a:r>
            <a:br>
              <a:rPr lang="en-US" sz="1600" dirty="0" smtClean="0">
                <a:solidFill>
                  <a:srgbClr val="000000"/>
                </a:solidFill>
                <a:latin typeface="Arial" charset="0"/>
              </a:rPr>
            </a:br>
            <a:r>
              <a:rPr lang="en-US" sz="1600" dirty="0" smtClean="0">
                <a:solidFill>
                  <a:srgbClr val="000000"/>
                </a:solidFill>
                <a:latin typeface="Arial" charset="0"/>
              </a:rPr>
              <a:t>and separation of the copies</a:t>
            </a:r>
            <a:endParaRPr lang="en-US" sz="1600" dirty="0">
              <a:solidFill>
                <a:srgbClr val="000000"/>
              </a:solidFill>
              <a:latin typeface="Arial" charset="0"/>
            </a:endParaRPr>
          </a:p>
        </p:txBody>
      </p:sp>
      <p:grpSp>
        <p:nvGrpSpPr>
          <p:cNvPr id="15" name="Group 14"/>
          <p:cNvGrpSpPr/>
          <p:nvPr/>
        </p:nvGrpSpPr>
        <p:grpSpPr>
          <a:xfrm>
            <a:off x="3675008" y="1503172"/>
            <a:ext cx="270204" cy="236616"/>
            <a:chOff x="3675008" y="1503172"/>
            <a:chExt cx="270204" cy="236616"/>
          </a:xfrm>
        </p:grpSpPr>
        <p:sp>
          <p:nvSpPr>
            <p:cNvPr id="16" name="Oval 15"/>
            <p:cNvSpPr>
              <a:spLocks noChangeAspect="1"/>
            </p:cNvSpPr>
            <p:nvPr/>
          </p:nvSpPr>
          <p:spPr bwMode="auto">
            <a:xfrm>
              <a:off x="3690501" y="1503172"/>
              <a:ext cx="236616" cy="236616"/>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7" name="Text Box 31"/>
            <p:cNvSpPr txBox="1">
              <a:spLocks noChangeArrowheads="1"/>
            </p:cNvSpPr>
            <p:nvPr/>
          </p:nvSpPr>
          <p:spPr bwMode="auto">
            <a:xfrm>
              <a:off x="3675008" y="1505953"/>
              <a:ext cx="270204" cy="217012"/>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FFFFFF"/>
                  </a:solidFill>
                  <a:latin typeface="Arial" charset="0"/>
                </a:rPr>
                <a:t>1</a:t>
              </a:r>
              <a:endParaRPr lang="en-US" sz="1400" dirty="0">
                <a:solidFill>
                  <a:srgbClr val="FFFFFF"/>
                </a:solidFill>
                <a:latin typeface="Arial" charset="0"/>
              </a:endParaRPr>
            </a:p>
          </p:txBody>
        </p:sp>
      </p:grpSp>
    </p:spTree>
    <p:extLst>
      <p:ext uri="{BB962C8B-B14F-4D97-AF65-F5344CB8AC3E}">
        <p14:creationId xmlns:p14="http://schemas.microsoft.com/office/powerpoint/2010/main" val="51313389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08_02aBinaryFission_2-U.jpg"/>
          <p:cNvPicPr>
            <a:picLocks noChangeAspect="1"/>
          </p:cNvPicPr>
          <p:nvPr/>
        </p:nvPicPr>
        <p:blipFill rotWithShape="1">
          <a:blip r:embed="rId3" cstate="email">
            <a:extLst>
              <a:ext uri="{28A0092B-C50C-407E-A947-70E740481C1C}">
                <a14:useLocalDpi xmlns:a14="http://schemas.microsoft.com/office/drawing/2010/main" val="0"/>
              </a:ext>
            </a:extLst>
          </a:blip>
          <a:srcRect b="6918"/>
          <a:stretch/>
        </p:blipFill>
        <p:spPr>
          <a:xfrm>
            <a:off x="1697736" y="137160"/>
            <a:ext cx="5748528" cy="61281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8.2a-2</a:t>
            </a:r>
            <a:endParaRPr lang="en-US" sz="1200" dirty="0">
              <a:latin typeface="Arial" charset="0"/>
            </a:endParaRPr>
          </a:p>
        </p:txBody>
      </p:sp>
      <p:sp>
        <p:nvSpPr>
          <p:cNvPr id="7" name="Text Box 31"/>
          <p:cNvSpPr txBox="1">
            <a:spLocks noChangeArrowheads="1"/>
          </p:cNvSpPr>
          <p:nvPr/>
        </p:nvSpPr>
        <p:spPr bwMode="auto">
          <a:xfrm>
            <a:off x="2075705" y="801991"/>
            <a:ext cx="8210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Cell wall</a:t>
            </a:r>
            <a:endParaRPr lang="en-US" sz="1600" dirty="0">
              <a:solidFill>
                <a:srgbClr val="000000"/>
              </a:solidFill>
              <a:latin typeface="Arial" charset="0"/>
            </a:endParaRPr>
          </a:p>
        </p:txBody>
      </p:sp>
      <p:cxnSp>
        <p:nvCxnSpPr>
          <p:cNvPr id="8" name="Straight Connector 7"/>
          <p:cNvCxnSpPr/>
          <p:nvPr/>
        </p:nvCxnSpPr>
        <p:spPr bwMode="auto">
          <a:xfrm>
            <a:off x="4825743" y="623782"/>
            <a:ext cx="669940" cy="1494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2918653" y="935720"/>
            <a:ext cx="15722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2948360" y="638636"/>
            <a:ext cx="19435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Text Box 31"/>
          <p:cNvSpPr txBox="1">
            <a:spLocks noChangeArrowheads="1"/>
          </p:cNvSpPr>
          <p:nvPr/>
        </p:nvSpPr>
        <p:spPr bwMode="auto">
          <a:xfrm>
            <a:off x="1864201" y="263670"/>
            <a:ext cx="10377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Plasma</a:t>
            </a:r>
            <a:br>
              <a:rPr lang="en-US" sz="1600" dirty="0" smtClean="0">
                <a:solidFill>
                  <a:srgbClr val="000000"/>
                </a:solidFill>
                <a:latin typeface="Arial" charset="0"/>
              </a:rPr>
            </a:br>
            <a:r>
              <a:rPr lang="en-US" sz="1600" dirty="0" smtClean="0">
                <a:solidFill>
                  <a:srgbClr val="000000"/>
                </a:solidFill>
                <a:latin typeface="Arial" charset="0"/>
              </a:rPr>
              <a:t>membrane</a:t>
            </a:r>
            <a:endParaRPr lang="en-US" sz="1600" dirty="0">
              <a:solidFill>
                <a:srgbClr val="000000"/>
              </a:solidFill>
              <a:latin typeface="Arial" charset="0"/>
            </a:endParaRPr>
          </a:p>
        </p:txBody>
      </p:sp>
      <p:sp>
        <p:nvSpPr>
          <p:cNvPr id="12" name="Text Box 31"/>
          <p:cNvSpPr txBox="1">
            <a:spLocks noChangeArrowheads="1"/>
          </p:cNvSpPr>
          <p:nvPr/>
        </p:nvSpPr>
        <p:spPr bwMode="auto">
          <a:xfrm>
            <a:off x="5562648" y="479057"/>
            <a:ext cx="12884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Prokaryotic</a:t>
            </a:r>
            <a:br>
              <a:rPr lang="en-US" sz="1600" dirty="0" smtClean="0">
                <a:solidFill>
                  <a:srgbClr val="000000"/>
                </a:solidFill>
                <a:latin typeface="Arial" charset="0"/>
              </a:rPr>
            </a:br>
            <a:r>
              <a:rPr lang="en-US" sz="1600" dirty="0" smtClean="0">
                <a:solidFill>
                  <a:srgbClr val="000000"/>
                </a:solidFill>
                <a:latin typeface="Arial" charset="0"/>
              </a:rPr>
              <a:t>chromosome</a:t>
            </a:r>
            <a:endParaRPr lang="en-US" sz="1600" dirty="0">
              <a:solidFill>
                <a:srgbClr val="000000"/>
              </a:solidFill>
              <a:latin typeface="Arial" charset="0"/>
            </a:endParaRPr>
          </a:p>
        </p:txBody>
      </p:sp>
      <p:sp>
        <p:nvSpPr>
          <p:cNvPr id="13" name="Text Box 31"/>
          <p:cNvSpPr txBox="1">
            <a:spLocks noChangeArrowheads="1"/>
          </p:cNvSpPr>
          <p:nvPr/>
        </p:nvSpPr>
        <p:spPr bwMode="auto">
          <a:xfrm>
            <a:off x="4277846" y="1355454"/>
            <a:ext cx="307796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Duplication of the chromosome</a:t>
            </a:r>
            <a:br>
              <a:rPr lang="en-US" sz="1600" dirty="0" smtClean="0">
                <a:solidFill>
                  <a:srgbClr val="000000"/>
                </a:solidFill>
                <a:latin typeface="Arial" charset="0"/>
              </a:rPr>
            </a:br>
            <a:r>
              <a:rPr lang="en-US" sz="1600" dirty="0" smtClean="0">
                <a:solidFill>
                  <a:srgbClr val="000000"/>
                </a:solidFill>
                <a:latin typeface="Arial" charset="0"/>
              </a:rPr>
              <a:t>and separation of the copies</a:t>
            </a:r>
            <a:endParaRPr lang="en-US" sz="1600" dirty="0">
              <a:solidFill>
                <a:srgbClr val="000000"/>
              </a:solidFill>
              <a:latin typeface="Arial" charset="0"/>
            </a:endParaRPr>
          </a:p>
        </p:txBody>
      </p:sp>
      <p:sp>
        <p:nvSpPr>
          <p:cNvPr id="14" name="Text Box 31"/>
          <p:cNvSpPr txBox="1">
            <a:spLocks noChangeArrowheads="1"/>
          </p:cNvSpPr>
          <p:nvPr/>
        </p:nvSpPr>
        <p:spPr bwMode="auto">
          <a:xfrm>
            <a:off x="4270421" y="3078542"/>
            <a:ext cx="31697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Continued elongation of the</a:t>
            </a:r>
            <a:br>
              <a:rPr lang="en-US" sz="1600" dirty="0" smtClean="0">
                <a:solidFill>
                  <a:srgbClr val="000000"/>
                </a:solidFill>
                <a:latin typeface="Arial" charset="0"/>
              </a:rPr>
            </a:br>
            <a:r>
              <a:rPr lang="en-US" sz="1600" dirty="0" smtClean="0">
                <a:solidFill>
                  <a:srgbClr val="000000"/>
                </a:solidFill>
                <a:latin typeface="Arial" charset="0"/>
              </a:rPr>
              <a:t>cell and movement of the copies</a:t>
            </a:r>
            <a:endParaRPr lang="en-US" sz="1600" dirty="0">
              <a:solidFill>
                <a:srgbClr val="000000"/>
              </a:solidFill>
              <a:latin typeface="Arial" charset="0"/>
            </a:endParaRPr>
          </a:p>
        </p:txBody>
      </p:sp>
      <p:grpSp>
        <p:nvGrpSpPr>
          <p:cNvPr id="15" name="Group 14"/>
          <p:cNvGrpSpPr/>
          <p:nvPr/>
        </p:nvGrpSpPr>
        <p:grpSpPr>
          <a:xfrm>
            <a:off x="3675008" y="1503172"/>
            <a:ext cx="270204" cy="236616"/>
            <a:chOff x="3675008" y="1503172"/>
            <a:chExt cx="270204" cy="236616"/>
          </a:xfrm>
        </p:grpSpPr>
        <p:sp>
          <p:nvSpPr>
            <p:cNvPr id="16" name="Oval 15"/>
            <p:cNvSpPr>
              <a:spLocks noChangeAspect="1"/>
            </p:cNvSpPr>
            <p:nvPr/>
          </p:nvSpPr>
          <p:spPr bwMode="auto">
            <a:xfrm>
              <a:off x="3690501" y="1503172"/>
              <a:ext cx="236616" cy="236616"/>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7" name="Text Box 31"/>
            <p:cNvSpPr txBox="1">
              <a:spLocks noChangeArrowheads="1"/>
            </p:cNvSpPr>
            <p:nvPr/>
          </p:nvSpPr>
          <p:spPr bwMode="auto">
            <a:xfrm>
              <a:off x="3675008" y="1505953"/>
              <a:ext cx="270204" cy="217012"/>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FFFFFF"/>
                  </a:solidFill>
                  <a:latin typeface="Arial" charset="0"/>
                </a:rPr>
                <a:t>1</a:t>
              </a:r>
              <a:endParaRPr lang="en-US" sz="1400" dirty="0">
                <a:solidFill>
                  <a:srgbClr val="FFFFFF"/>
                </a:solidFill>
                <a:latin typeface="Arial" charset="0"/>
              </a:endParaRPr>
            </a:p>
          </p:txBody>
        </p:sp>
      </p:grpSp>
      <p:grpSp>
        <p:nvGrpSpPr>
          <p:cNvPr id="18" name="Group 17"/>
          <p:cNvGrpSpPr/>
          <p:nvPr/>
        </p:nvGrpSpPr>
        <p:grpSpPr>
          <a:xfrm>
            <a:off x="3670775" y="3217673"/>
            <a:ext cx="270204" cy="236616"/>
            <a:chOff x="3675008" y="1503172"/>
            <a:chExt cx="270204" cy="236616"/>
          </a:xfrm>
        </p:grpSpPr>
        <p:sp>
          <p:nvSpPr>
            <p:cNvPr id="19" name="Oval 18"/>
            <p:cNvSpPr>
              <a:spLocks noChangeAspect="1"/>
            </p:cNvSpPr>
            <p:nvPr/>
          </p:nvSpPr>
          <p:spPr bwMode="auto">
            <a:xfrm>
              <a:off x="3690501" y="1503172"/>
              <a:ext cx="236616" cy="236616"/>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0" name="Text Box 31"/>
            <p:cNvSpPr txBox="1">
              <a:spLocks noChangeArrowheads="1"/>
            </p:cNvSpPr>
            <p:nvPr/>
          </p:nvSpPr>
          <p:spPr bwMode="auto">
            <a:xfrm>
              <a:off x="3675008" y="1505953"/>
              <a:ext cx="270204" cy="217012"/>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FFFFFF"/>
                  </a:solidFill>
                  <a:latin typeface="Arial" charset="0"/>
                </a:rPr>
                <a:t>2</a:t>
              </a:r>
              <a:endParaRPr lang="en-US" sz="1400" dirty="0">
                <a:solidFill>
                  <a:srgbClr val="FFFFFF"/>
                </a:solidFill>
                <a:latin typeface="Arial" charset="0"/>
              </a:endParaRPr>
            </a:p>
          </p:txBody>
        </p:sp>
      </p:grpSp>
    </p:spTree>
    <p:extLst>
      <p:ext uri="{BB962C8B-B14F-4D97-AF65-F5344CB8AC3E}">
        <p14:creationId xmlns:p14="http://schemas.microsoft.com/office/powerpoint/2010/main" val="32334795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8_02aBinaryFission_3-U.jpg"/>
          <p:cNvPicPr>
            <a:picLocks noChangeAspect="1"/>
          </p:cNvPicPr>
          <p:nvPr/>
        </p:nvPicPr>
        <p:blipFill rotWithShape="1">
          <a:blip r:embed="rId3" cstate="email">
            <a:extLst>
              <a:ext uri="{28A0092B-C50C-407E-A947-70E740481C1C}">
                <a14:useLocalDpi xmlns:a14="http://schemas.microsoft.com/office/drawing/2010/main" val="0"/>
              </a:ext>
            </a:extLst>
          </a:blip>
          <a:srcRect b="2289"/>
          <a:stretch/>
        </p:blipFill>
        <p:spPr>
          <a:xfrm>
            <a:off x="1697736" y="137160"/>
            <a:ext cx="5748528" cy="64329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8.2a-3</a:t>
            </a:r>
            <a:endParaRPr lang="en-US" sz="1200" dirty="0">
              <a:latin typeface="Arial" charset="0"/>
            </a:endParaRPr>
          </a:p>
        </p:txBody>
      </p:sp>
      <p:sp>
        <p:nvSpPr>
          <p:cNvPr id="27" name="Text Box 31"/>
          <p:cNvSpPr txBox="1">
            <a:spLocks noChangeArrowheads="1"/>
          </p:cNvSpPr>
          <p:nvPr/>
        </p:nvSpPr>
        <p:spPr bwMode="auto">
          <a:xfrm>
            <a:off x="2075705" y="801991"/>
            <a:ext cx="82103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Cell wall</a:t>
            </a:r>
            <a:endParaRPr lang="en-US" sz="1600" dirty="0">
              <a:solidFill>
                <a:srgbClr val="000000"/>
              </a:solidFill>
              <a:latin typeface="Arial" charset="0"/>
            </a:endParaRPr>
          </a:p>
        </p:txBody>
      </p:sp>
      <p:cxnSp>
        <p:nvCxnSpPr>
          <p:cNvPr id="6" name="Straight Connector 5"/>
          <p:cNvCxnSpPr/>
          <p:nvPr/>
        </p:nvCxnSpPr>
        <p:spPr bwMode="auto">
          <a:xfrm>
            <a:off x="4825743" y="623782"/>
            <a:ext cx="669940" cy="1494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2918653" y="935720"/>
            <a:ext cx="157222"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2948360" y="638636"/>
            <a:ext cx="194355"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Text Box 31"/>
          <p:cNvSpPr txBox="1">
            <a:spLocks noChangeArrowheads="1"/>
          </p:cNvSpPr>
          <p:nvPr/>
        </p:nvSpPr>
        <p:spPr bwMode="auto">
          <a:xfrm>
            <a:off x="1864201" y="263670"/>
            <a:ext cx="103774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Plasma</a:t>
            </a:r>
            <a:br>
              <a:rPr lang="en-US" sz="1600" dirty="0" smtClean="0">
                <a:solidFill>
                  <a:srgbClr val="000000"/>
                </a:solidFill>
                <a:latin typeface="Arial" charset="0"/>
              </a:rPr>
            </a:br>
            <a:r>
              <a:rPr lang="en-US" sz="1600" dirty="0" smtClean="0">
                <a:solidFill>
                  <a:srgbClr val="000000"/>
                </a:solidFill>
                <a:latin typeface="Arial" charset="0"/>
              </a:rPr>
              <a:t>membrane</a:t>
            </a:r>
            <a:endParaRPr lang="en-US" sz="1600" dirty="0">
              <a:solidFill>
                <a:srgbClr val="000000"/>
              </a:solidFill>
              <a:latin typeface="Arial" charset="0"/>
            </a:endParaRPr>
          </a:p>
        </p:txBody>
      </p:sp>
      <p:sp>
        <p:nvSpPr>
          <p:cNvPr id="13" name="Text Box 31"/>
          <p:cNvSpPr txBox="1">
            <a:spLocks noChangeArrowheads="1"/>
          </p:cNvSpPr>
          <p:nvPr/>
        </p:nvSpPr>
        <p:spPr bwMode="auto">
          <a:xfrm>
            <a:off x="5562648" y="479057"/>
            <a:ext cx="128841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Prokaryotic</a:t>
            </a:r>
            <a:br>
              <a:rPr lang="en-US" sz="1600" dirty="0" smtClean="0">
                <a:solidFill>
                  <a:srgbClr val="000000"/>
                </a:solidFill>
                <a:latin typeface="Arial" charset="0"/>
              </a:rPr>
            </a:br>
            <a:r>
              <a:rPr lang="en-US" sz="1600" dirty="0" smtClean="0">
                <a:solidFill>
                  <a:srgbClr val="000000"/>
                </a:solidFill>
                <a:latin typeface="Arial" charset="0"/>
              </a:rPr>
              <a:t>chromosome</a:t>
            </a:r>
            <a:endParaRPr lang="en-US" sz="1600" dirty="0">
              <a:solidFill>
                <a:srgbClr val="000000"/>
              </a:solidFill>
              <a:latin typeface="Arial" charset="0"/>
            </a:endParaRPr>
          </a:p>
        </p:txBody>
      </p:sp>
      <p:sp>
        <p:nvSpPr>
          <p:cNvPr id="14" name="Text Box 31"/>
          <p:cNvSpPr txBox="1">
            <a:spLocks noChangeArrowheads="1"/>
          </p:cNvSpPr>
          <p:nvPr/>
        </p:nvSpPr>
        <p:spPr bwMode="auto">
          <a:xfrm>
            <a:off x="4277846" y="1355454"/>
            <a:ext cx="3077966"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Duplication of the chromosome</a:t>
            </a:r>
            <a:br>
              <a:rPr lang="en-US" sz="1600" dirty="0" smtClean="0">
                <a:solidFill>
                  <a:srgbClr val="000000"/>
                </a:solidFill>
                <a:latin typeface="Arial" charset="0"/>
              </a:rPr>
            </a:br>
            <a:r>
              <a:rPr lang="en-US" sz="1600" dirty="0" smtClean="0">
                <a:solidFill>
                  <a:srgbClr val="000000"/>
                </a:solidFill>
                <a:latin typeface="Arial" charset="0"/>
              </a:rPr>
              <a:t>and separation of the copies</a:t>
            </a:r>
            <a:endParaRPr lang="en-US" sz="1600" dirty="0">
              <a:solidFill>
                <a:srgbClr val="000000"/>
              </a:solidFill>
              <a:latin typeface="Arial" charset="0"/>
            </a:endParaRPr>
          </a:p>
        </p:txBody>
      </p:sp>
      <p:sp>
        <p:nvSpPr>
          <p:cNvPr id="15" name="Text Box 31"/>
          <p:cNvSpPr txBox="1">
            <a:spLocks noChangeArrowheads="1"/>
          </p:cNvSpPr>
          <p:nvPr/>
        </p:nvSpPr>
        <p:spPr bwMode="auto">
          <a:xfrm>
            <a:off x="4270421" y="3078542"/>
            <a:ext cx="3169738"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Continued elongation of the</a:t>
            </a:r>
            <a:br>
              <a:rPr lang="en-US" sz="1600" dirty="0" smtClean="0">
                <a:solidFill>
                  <a:srgbClr val="000000"/>
                </a:solidFill>
                <a:latin typeface="Arial" charset="0"/>
              </a:rPr>
            </a:br>
            <a:r>
              <a:rPr lang="en-US" sz="1600" dirty="0" smtClean="0">
                <a:solidFill>
                  <a:srgbClr val="000000"/>
                </a:solidFill>
                <a:latin typeface="Arial" charset="0"/>
              </a:rPr>
              <a:t>cell and movement of the copies</a:t>
            </a:r>
            <a:endParaRPr lang="en-US" sz="1600" dirty="0">
              <a:solidFill>
                <a:srgbClr val="000000"/>
              </a:solidFill>
              <a:latin typeface="Arial" charset="0"/>
            </a:endParaRPr>
          </a:p>
        </p:txBody>
      </p:sp>
      <p:sp>
        <p:nvSpPr>
          <p:cNvPr id="16" name="Text Box 31"/>
          <p:cNvSpPr txBox="1">
            <a:spLocks noChangeArrowheads="1"/>
          </p:cNvSpPr>
          <p:nvPr/>
        </p:nvSpPr>
        <p:spPr bwMode="auto">
          <a:xfrm>
            <a:off x="3498053" y="4831338"/>
            <a:ext cx="1801375"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Division into</a:t>
            </a:r>
            <a:br>
              <a:rPr lang="en-US" sz="1600" dirty="0" smtClean="0">
                <a:solidFill>
                  <a:srgbClr val="000000"/>
                </a:solidFill>
                <a:latin typeface="Arial" charset="0"/>
              </a:rPr>
            </a:br>
            <a:r>
              <a:rPr lang="en-US" sz="1600" dirty="0" smtClean="0">
                <a:solidFill>
                  <a:srgbClr val="000000"/>
                </a:solidFill>
                <a:latin typeface="Arial" charset="0"/>
              </a:rPr>
              <a:t>two daughter cells</a:t>
            </a:r>
            <a:endParaRPr lang="en-US" sz="1600" dirty="0">
              <a:solidFill>
                <a:srgbClr val="000000"/>
              </a:solidFill>
              <a:latin typeface="Arial" charset="0"/>
            </a:endParaRPr>
          </a:p>
        </p:txBody>
      </p:sp>
      <p:grpSp>
        <p:nvGrpSpPr>
          <p:cNvPr id="10" name="Group 9"/>
          <p:cNvGrpSpPr/>
          <p:nvPr/>
        </p:nvGrpSpPr>
        <p:grpSpPr>
          <a:xfrm>
            <a:off x="3675008" y="1503172"/>
            <a:ext cx="270204" cy="236616"/>
            <a:chOff x="3675008" y="1503172"/>
            <a:chExt cx="270204" cy="236616"/>
          </a:xfrm>
        </p:grpSpPr>
        <p:sp>
          <p:nvSpPr>
            <p:cNvPr id="18" name="Oval 17"/>
            <p:cNvSpPr>
              <a:spLocks noChangeAspect="1"/>
            </p:cNvSpPr>
            <p:nvPr/>
          </p:nvSpPr>
          <p:spPr bwMode="auto">
            <a:xfrm>
              <a:off x="3690501" y="1503172"/>
              <a:ext cx="236616" cy="236616"/>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9" name="Text Box 31"/>
            <p:cNvSpPr txBox="1">
              <a:spLocks noChangeArrowheads="1"/>
            </p:cNvSpPr>
            <p:nvPr/>
          </p:nvSpPr>
          <p:spPr bwMode="auto">
            <a:xfrm>
              <a:off x="3675008" y="1505953"/>
              <a:ext cx="270204" cy="217012"/>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FFFFFF"/>
                  </a:solidFill>
                  <a:latin typeface="Arial" charset="0"/>
                </a:rPr>
                <a:t>1</a:t>
              </a:r>
              <a:endParaRPr lang="en-US" sz="1400" dirty="0">
                <a:solidFill>
                  <a:srgbClr val="FFFFFF"/>
                </a:solidFill>
                <a:latin typeface="Arial" charset="0"/>
              </a:endParaRPr>
            </a:p>
          </p:txBody>
        </p:sp>
      </p:grpSp>
      <p:grpSp>
        <p:nvGrpSpPr>
          <p:cNvPr id="21" name="Group 20"/>
          <p:cNvGrpSpPr/>
          <p:nvPr/>
        </p:nvGrpSpPr>
        <p:grpSpPr>
          <a:xfrm>
            <a:off x="3670775" y="3217673"/>
            <a:ext cx="270204" cy="236616"/>
            <a:chOff x="3675008" y="1503172"/>
            <a:chExt cx="270204" cy="236616"/>
          </a:xfrm>
        </p:grpSpPr>
        <p:sp>
          <p:nvSpPr>
            <p:cNvPr id="22" name="Oval 21"/>
            <p:cNvSpPr>
              <a:spLocks noChangeAspect="1"/>
            </p:cNvSpPr>
            <p:nvPr/>
          </p:nvSpPr>
          <p:spPr bwMode="auto">
            <a:xfrm>
              <a:off x="3690501" y="1503172"/>
              <a:ext cx="236616" cy="236616"/>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3" name="Text Box 31"/>
            <p:cNvSpPr txBox="1">
              <a:spLocks noChangeArrowheads="1"/>
            </p:cNvSpPr>
            <p:nvPr/>
          </p:nvSpPr>
          <p:spPr bwMode="auto">
            <a:xfrm>
              <a:off x="3675008" y="1505953"/>
              <a:ext cx="270204" cy="217012"/>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FFFFFF"/>
                  </a:solidFill>
                  <a:latin typeface="Arial" charset="0"/>
                </a:rPr>
                <a:t>2</a:t>
              </a:r>
              <a:endParaRPr lang="en-US" sz="1400" dirty="0">
                <a:solidFill>
                  <a:srgbClr val="FFFFFF"/>
                </a:solidFill>
                <a:latin typeface="Arial" charset="0"/>
              </a:endParaRPr>
            </a:p>
          </p:txBody>
        </p:sp>
      </p:grpSp>
      <p:grpSp>
        <p:nvGrpSpPr>
          <p:cNvPr id="24" name="Group 23"/>
          <p:cNvGrpSpPr/>
          <p:nvPr/>
        </p:nvGrpSpPr>
        <p:grpSpPr>
          <a:xfrm>
            <a:off x="3158542" y="4974505"/>
            <a:ext cx="270204" cy="236616"/>
            <a:chOff x="3675008" y="1503172"/>
            <a:chExt cx="270204" cy="236616"/>
          </a:xfrm>
        </p:grpSpPr>
        <p:sp>
          <p:nvSpPr>
            <p:cNvPr id="25" name="Oval 24"/>
            <p:cNvSpPr>
              <a:spLocks noChangeAspect="1"/>
            </p:cNvSpPr>
            <p:nvPr/>
          </p:nvSpPr>
          <p:spPr bwMode="auto">
            <a:xfrm>
              <a:off x="3690501" y="1503172"/>
              <a:ext cx="236616" cy="236616"/>
            </a:xfrm>
            <a:prstGeom prst="ellipse">
              <a:avLst/>
            </a:prstGeom>
            <a:solidFill>
              <a:srgbClr val="FF0000"/>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6" name="Text Box 31"/>
            <p:cNvSpPr txBox="1">
              <a:spLocks noChangeArrowheads="1"/>
            </p:cNvSpPr>
            <p:nvPr/>
          </p:nvSpPr>
          <p:spPr bwMode="auto">
            <a:xfrm>
              <a:off x="3675008" y="1505953"/>
              <a:ext cx="270204" cy="217012"/>
            </a:xfrm>
            <a:prstGeom prst="rect">
              <a:avLst/>
            </a:prstGeom>
            <a:noFill/>
            <a:ln w="6350" cmpd="sng">
              <a:noFill/>
              <a:miter lim="800000"/>
              <a:headEnd/>
              <a:tailEnd/>
            </a:ln>
            <a:extLst>
              <a:ext uri="{909E8E84-426E-40DD-AFC4-6F175D3DCCD1}">
                <a14:hiddenFill xmlns:a14="http://schemas.microsoft.com/office/drawing/2010/main">
                  <a:solidFill>
                    <a:srgbClr val="FFFFFF"/>
                  </a:solidFill>
                </a14:hiddenFill>
              </a:ext>
            </a:extLst>
          </p:spPr>
          <p:txBody>
            <a:bodyPr wrap="none" lIns="0" tIns="0" rIns="0" bIns="0"/>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400" dirty="0" smtClean="0">
                  <a:solidFill>
                    <a:srgbClr val="FFFFFF"/>
                  </a:solidFill>
                  <a:latin typeface="Arial" charset="0"/>
                </a:rPr>
                <a:t>3</a:t>
              </a:r>
              <a:endParaRPr lang="en-US" sz="1400" dirty="0">
                <a:solidFill>
                  <a:srgbClr val="FFFFFF"/>
                </a:solidFill>
                <a:latin typeface="Arial" charset="0"/>
              </a:endParaRPr>
            </a:p>
          </p:txBody>
        </p:sp>
      </p:grpSp>
    </p:spTree>
    <p:extLst>
      <p:ext uri="{BB962C8B-B14F-4D97-AF65-F5344CB8AC3E}">
        <p14:creationId xmlns:p14="http://schemas.microsoft.com/office/powerpoint/2010/main" val="222052207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a:t>
            </a:r>
            <a:endParaRPr lang="en-US" dirty="0"/>
          </a:p>
        </p:txBody>
      </p:sp>
      <p:sp>
        <p:nvSpPr>
          <p:cNvPr id="5" name="Content Placeholder 4"/>
          <p:cNvSpPr>
            <a:spLocks noGrp="1"/>
          </p:cNvSpPr>
          <p:nvPr>
            <p:ph idx="1"/>
          </p:nvPr>
        </p:nvSpPr>
        <p:spPr/>
        <p:txBody>
          <a:bodyPr/>
          <a:lstStyle/>
          <a:p>
            <a:pPr marL="0" indent="0">
              <a:buNone/>
            </a:pPr>
            <a:r>
              <a:rPr lang="en-US" dirty="0" smtClean="0"/>
              <a:t>#3. Briefly describe or illustrate the process of binary fission.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dirty="0" smtClean="0"/>
              <a:t>#4. What type of organisms reproduce by using binary fission?</a:t>
            </a:r>
            <a:endParaRPr lang="en-US" dirty="0"/>
          </a:p>
        </p:txBody>
      </p:sp>
    </p:spTree>
    <p:extLst>
      <p:ext uri="{BB962C8B-B14F-4D97-AF65-F5344CB8AC3E}">
        <p14:creationId xmlns:p14="http://schemas.microsoft.com/office/powerpoint/2010/main" val="2365193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2015 Pearson Education, Inc.</a:t>
            </a:r>
            <a:endParaRPr lang="en-US" dirty="0"/>
          </a:p>
        </p:txBody>
      </p:sp>
      <p:sp>
        <p:nvSpPr>
          <p:cNvPr id="3" name="Text Placeholder 2"/>
          <p:cNvSpPr>
            <a:spLocks noGrp="1"/>
          </p:cNvSpPr>
          <p:nvPr>
            <p:ph type="body" sz="quarter" idx="12"/>
          </p:nvPr>
        </p:nvSpPr>
        <p:spPr/>
        <p:txBody>
          <a:bodyPr/>
          <a:lstStyle/>
          <a:p>
            <a:r>
              <a:rPr lang="en-US" dirty="0"/>
              <a:t>The Eukaryotic Cell Cycle </a:t>
            </a:r>
            <a:r>
              <a:rPr lang="en-US" dirty="0" smtClean="0"/>
              <a:t/>
            </a:r>
            <a:br>
              <a:rPr lang="en-US" dirty="0" smtClean="0"/>
            </a:br>
            <a:r>
              <a:rPr lang="en-US" dirty="0" smtClean="0"/>
              <a:t>and Mitosis</a:t>
            </a:r>
            <a:endParaRPr lang="en-US" dirty="0"/>
          </a:p>
        </p:txBody>
      </p:sp>
    </p:spTree>
    <p:extLst>
      <p:ext uri="{BB962C8B-B14F-4D97-AF65-F5344CB8AC3E}">
        <p14:creationId xmlns:p14="http://schemas.microsoft.com/office/powerpoint/2010/main" val="724050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8.3 The large, complex chromosomes of </a:t>
            </a:r>
            <a:br>
              <a:rPr lang="en-US" dirty="0"/>
            </a:br>
            <a:r>
              <a:rPr lang="en-US" dirty="0"/>
              <a:t>eukaryotes duplicate with each cell division</a:t>
            </a:r>
          </a:p>
        </p:txBody>
      </p:sp>
      <p:sp>
        <p:nvSpPr>
          <p:cNvPr id="3" name="Content Placeholder 2"/>
          <p:cNvSpPr>
            <a:spLocks noGrp="1"/>
          </p:cNvSpPr>
          <p:nvPr>
            <p:ph idx="1"/>
          </p:nvPr>
        </p:nvSpPr>
        <p:spPr/>
        <p:txBody>
          <a:bodyPr/>
          <a:lstStyle/>
          <a:p>
            <a:r>
              <a:rPr lang="en-US" dirty="0"/>
              <a:t>Eukaryotic cells</a:t>
            </a:r>
          </a:p>
          <a:p>
            <a:pPr lvl="1"/>
            <a:r>
              <a:rPr lang="en-US" dirty="0"/>
              <a:t>are </a:t>
            </a:r>
            <a:r>
              <a:rPr lang="en-US" b="1" dirty="0"/>
              <a:t>more complex </a:t>
            </a:r>
            <a:r>
              <a:rPr lang="en-US" dirty="0"/>
              <a:t>and larger than prokaryotic </a:t>
            </a:r>
            <a:r>
              <a:rPr lang="en-US" dirty="0" smtClean="0"/>
              <a:t>cells</a:t>
            </a:r>
          </a:p>
          <a:p>
            <a:pPr lvl="1"/>
            <a:endParaRPr lang="en-US" dirty="0"/>
          </a:p>
          <a:p>
            <a:pPr lvl="1"/>
            <a:r>
              <a:rPr lang="en-US" dirty="0"/>
              <a:t>have </a:t>
            </a:r>
            <a:r>
              <a:rPr lang="en-US" b="1" dirty="0"/>
              <a:t>more </a:t>
            </a:r>
            <a:r>
              <a:rPr lang="en-US" b="1" dirty="0" smtClean="0"/>
              <a:t>genes</a:t>
            </a:r>
          </a:p>
          <a:p>
            <a:pPr lvl="1"/>
            <a:endParaRPr lang="en-US" dirty="0"/>
          </a:p>
          <a:p>
            <a:pPr lvl="1"/>
            <a:r>
              <a:rPr lang="en-US" dirty="0"/>
              <a:t>store most of their genes on </a:t>
            </a:r>
            <a:r>
              <a:rPr lang="en-US" b="1" dirty="0"/>
              <a:t>multiple chromosomes </a:t>
            </a:r>
            <a:r>
              <a:rPr lang="en-US" dirty="0"/>
              <a:t>within the </a:t>
            </a:r>
            <a:r>
              <a:rPr lang="en-US" dirty="0" smtClean="0"/>
              <a:t>nucleus</a:t>
            </a:r>
          </a:p>
          <a:p>
            <a:pPr marL="457200" lvl="1" indent="0">
              <a:buNone/>
            </a:pPr>
            <a:endParaRPr lang="en-US" dirty="0"/>
          </a:p>
          <a:p>
            <a:r>
              <a:rPr lang="en-US" dirty="0"/>
              <a:t>Each eukaryotic species has a characteristic number of chromosomes in each cell nucleus</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9429533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8.3 The large, complex chromosomes of </a:t>
            </a:r>
            <a:br>
              <a:rPr lang="en-US" dirty="0"/>
            </a:br>
            <a:r>
              <a:rPr lang="en-US" dirty="0"/>
              <a:t>eukaryotes duplicate with each cell division</a:t>
            </a:r>
          </a:p>
        </p:txBody>
      </p:sp>
      <p:sp>
        <p:nvSpPr>
          <p:cNvPr id="3" name="Content Placeholder 2"/>
          <p:cNvSpPr>
            <a:spLocks noGrp="1"/>
          </p:cNvSpPr>
          <p:nvPr>
            <p:ph idx="1"/>
          </p:nvPr>
        </p:nvSpPr>
        <p:spPr/>
        <p:txBody>
          <a:bodyPr/>
          <a:lstStyle/>
          <a:p>
            <a:r>
              <a:rPr lang="en-US" dirty="0"/>
              <a:t>Eukaryotic chromosomes are composed of </a:t>
            </a:r>
            <a:r>
              <a:rPr lang="en-US" b="1" dirty="0"/>
              <a:t>chromatin</a:t>
            </a:r>
            <a:r>
              <a:rPr lang="en-US" dirty="0"/>
              <a:t> consisting </a:t>
            </a:r>
            <a:r>
              <a:rPr lang="en-US" dirty="0" smtClean="0"/>
              <a:t>of</a:t>
            </a:r>
          </a:p>
          <a:p>
            <a:endParaRPr lang="en-US" dirty="0"/>
          </a:p>
          <a:p>
            <a:pPr lvl="1"/>
            <a:r>
              <a:rPr lang="en-US" dirty="0"/>
              <a:t>one </a:t>
            </a:r>
            <a:r>
              <a:rPr lang="en-US" b="1" dirty="0"/>
              <a:t>long DNA </a:t>
            </a:r>
            <a:r>
              <a:rPr lang="en-US" b="1" dirty="0" smtClean="0"/>
              <a:t>molecule</a:t>
            </a:r>
          </a:p>
          <a:p>
            <a:pPr lvl="1"/>
            <a:endParaRPr lang="en-US" dirty="0"/>
          </a:p>
          <a:p>
            <a:pPr lvl="1"/>
            <a:r>
              <a:rPr lang="en-US" b="1" dirty="0"/>
              <a:t>proteins</a:t>
            </a:r>
            <a:r>
              <a:rPr lang="en-US" dirty="0"/>
              <a:t> that help maintain the chromosome structure and control the activity of its genes</a:t>
            </a:r>
            <a:r>
              <a:rPr lang="en-US" dirty="0" smtClean="0"/>
              <a:t>.</a:t>
            </a:r>
          </a:p>
          <a:p>
            <a:pPr marL="457200" lvl="1" indent="0">
              <a:buNone/>
            </a:pP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2920478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Content Placeholder 2"/>
          <p:cNvSpPr>
            <a:spLocks noGrp="1"/>
          </p:cNvSpPr>
          <p:nvPr>
            <p:ph idx="1"/>
          </p:nvPr>
        </p:nvSpPr>
        <p:spPr>
          <a:xfrm>
            <a:off x="313267" y="1405467"/>
            <a:ext cx="8475133" cy="4758267"/>
          </a:xfrm>
        </p:spPr>
        <p:txBody>
          <a:bodyPr/>
          <a:lstStyle/>
          <a:p>
            <a:pPr marL="457200" lvl="1" indent="0">
              <a:buNone/>
            </a:pPr>
            <a:endParaRPr lang="en-US" dirty="0"/>
          </a:p>
          <a:p>
            <a:r>
              <a:rPr lang="en-US" dirty="0"/>
              <a:t>To prepare for division, the </a:t>
            </a:r>
            <a:r>
              <a:rPr lang="en-US" b="1" dirty="0"/>
              <a:t>chromatin</a:t>
            </a:r>
            <a:r>
              <a:rPr lang="en-US" dirty="0"/>
              <a:t> </a:t>
            </a:r>
            <a:r>
              <a:rPr lang="en-US" dirty="0" smtClean="0"/>
              <a:t>becomes</a:t>
            </a:r>
          </a:p>
          <a:p>
            <a:endParaRPr lang="en-US" dirty="0"/>
          </a:p>
          <a:p>
            <a:pPr lvl="1"/>
            <a:r>
              <a:rPr lang="en-US" b="1" dirty="0"/>
              <a:t>highly </a:t>
            </a:r>
            <a:r>
              <a:rPr lang="en-US" b="1" dirty="0" smtClean="0"/>
              <a:t>compact</a:t>
            </a:r>
          </a:p>
          <a:p>
            <a:pPr lvl="1"/>
            <a:endParaRPr lang="en-US" dirty="0"/>
          </a:p>
          <a:p>
            <a:pPr lvl="1"/>
            <a:r>
              <a:rPr lang="en-US" b="1" dirty="0"/>
              <a:t>visible with a </a:t>
            </a:r>
            <a:r>
              <a:rPr lang="en-US" b="1" dirty="0" smtClean="0"/>
              <a:t>microscope</a:t>
            </a:r>
            <a:endParaRPr lang="en-US" b="1" dirty="0"/>
          </a:p>
        </p:txBody>
      </p:sp>
      <p:sp>
        <p:nvSpPr>
          <p:cNvPr id="6" name="Title 1"/>
          <p:cNvSpPr>
            <a:spLocks noGrp="1"/>
          </p:cNvSpPr>
          <p:nvPr>
            <p:ph type="title"/>
          </p:nvPr>
        </p:nvSpPr>
        <p:spPr/>
        <p:txBody>
          <a:bodyPr/>
          <a:lstStyle/>
          <a:p>
            <a:r>
              <a:rPr lang="en-US" dirty="0"/>
              <a:t>8.3 The large, complex chromosomes of </a:t>
            </a:r>
            <a:br>
              <a:rPr lang="en-US" dirty="0"/>
            </a:br>
            <a:r>
              <a:rPr lang="en-US" dirty="0"/>
              <a:t>eukaryotes duplicate with each cell division</a:t>
            </a:r>
          </a:p>
        </p:txBody>
      </p:sp>
      <p:pic>
        <p:nvPicPr>
          <p:cNvPr id="7" name="Picture 6" descr="08_03aPlantProphase-L.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343975" y="3347175"/>
            <a:ext cx="3310465" cy="2981129"/>
          </a:xfrm>
          <a:prstGeom prst="rect">
            <a:avLst/>
          </a:prstGeom>
        </p:spPr>
      </p:pic>
    </p:spTree>
    <p:extLst>
      <p:ext uri="{BB962C8B-B14F-4D97-AF65-F5344CB8AC3E}">
        <p14:creationId xmlns:p14="http://schemas.microsoft.com/office/powerpoint/2010/main" val="3042384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 </a:t>
            </a:r>
            <a:endParaRPr lang="en-US" dirty="0"/>
          </a:p>
        </p:txBody>
      </p:sp>
      <p:sp>
        <p:nvSpPr>
          <p:cNvPr id="3" name="Content Placeholder 2"/>
          <p:cNvSpPr>
            <a:spLocks noGrp="1"/>
          </p:cNvSpPr>
          <p:nvPr>
            <p:ph idx="1"/>
          </p:nvPr>
        </p:nvSpPr>
        <p:spPr/>
        <p:txBody>
          <a:bodyPr/>
          <a:lstStyle/>
          <a:p>
            <a:pPr marL="0" indent="0">
              <a:buNone/>
            </a:pPr>
            <a:r>
              <a:rPr lang="en-US" dirty="0" smtClean="0"/>
              <a:t>#1. Why do cells divide, why don’t they just get bigger?</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722940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08_03b_0ChromosomeDupli-U.jpg"/>
          <p:cNvPicPr>
            <a:picLocks noChangeAspect="1"/>
          </p:cNvPicPr>
          <p:nvPr/>
        </p:nvPicPr>
        <p:blipFill rotWithShape="1">
          <a:blip r:embed="rId3" cstate="email">
            <a:extLst>
              <a:ext uri="{28A0092B-C50C-407E-A947-70E740481C1C}">
                <a14:useLocalDpi xmlns:a14="http://schemas.microsoft.com/office/drawing/2010/main" val="0"/>
              </a:ext>
            </a:extLst>
          </a:blip>
          <a:srcRect b="2675"/>
          <a:stretch/>
        </p:blipFill>
        <p:spPr>
          <a:xfrm>
            <a:off x="1210056" y="137160"/>
            <a:ext cx="6723888" cy="6407573"/>
          </a:xfrm>
          <a:prstGeom prst="rect">
            <a:avLst/>
          </a:prstGeom>
        </p:spPr>
      </p:pic>
      <p:cxnSp>
        <p:nvCxnSpPr>
          <p:cNvPr id="18" name="Straight Connector 17"/>
          <p:cNvCxnSpPr/>
          <p:nvPr/>
        </p:nvCxnSpPr>
        <p:spPr bwMode="auto">
          <a:xfrm>
            <a:off x="2108544" y="1405012"/>
            <a:ext cx="317168" cy="529633"/>
          </a:xfrm>
          <a:prstGeom prst="line">
            <a:avLst/>
          </a:prstGeom>
          <a:solidFill>
            <a:schemeClr val="accent1"/>
          </a:solid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H="1">
            <a:off x="1841512" y="1405012"/>
            <a:ext cx="267032" cy="495766"/>
          </a:xfrm>
          <a:prstGeom prst="line">
            <a:avLst/>
          </a:prstGeom>
          <a:solidFill>
            <a:schemeClr val="accent1"/>
          </a:solid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a:off x="2150877" y="3403145"/>
            <a:ext cx="956401" cy="467"/>
          </a:xfrm>
          <a:prstGeom prst="line">
            <a:avLst/>
          </a:prstGeom>
          <a:solidFill>
            <a:schemeClr val="accent1"/>
          </a:solidFill>
          <a:ln w="25400" cap="flat" cmpd="sng" algn="ctr">
            <a:solidFill>
              <a:srgbClr val="FFFF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8.3b-0</a:t>
            </a:r>
            <a:endParaRPr lang="en-US" sz="1200" dirty="0">
              <a:latin typeface="Arial" charset="0"/>
            </a:endParaRPr>
          </a:p>
        </p:txBody>
      </p:sp>
      <p:sp>
        <p:nvSpPr>
          <p:cNvPr id="27" name="Text Box 31"/>
          <p:cNvSpPr txBox="1">
            <a:spLocks noChangeArrowheads="1"/>
          </p:cNvSpPr>
          <p:nvPr/>
        </p:nvSpPr>
        <p:spPr bwMode="auto">
          <a:xfrm>
            <a:off x="4049230" y="128218"/>
            <a:ext cx="143659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Chromosomes</a:t>
            </a:r>
            <a:endParaRPr lang="en-US" sz="1600" dirty="0">
              <a:solidFill>
                <a:srgbClr val="000000"/>
              </a:solidFill>
              <a:latin typeface="Arial" charset="0"/>
            </a:endParaRPr>
          </a:p>
        </p:txBody>
      </p:sp>
      <p:cxnSp>
        <p:nvCxnSpPr>
          <p:cNvPr id="6" name="Straight Connector 5"/>
          <p:cNvCxnSpPr/>
          <p:nvPr/>
        </p:nvCxnSpPr>
        <p:spPr bwMode="auto">
          <a:xfrm>
            <a:off x="2104299" y="1400767"/>
            <a:ext cx="317168" cy="5296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flipH="1">
            <a:off x="1845733" y="1400767"/>
            <a:ext cx="258566" cy="500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2146632" y="3403133"/>
            <a:ext cx="956401" cy="4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Connector 10"/>
          <p:cNvCxnSpPr/>
          <p:nvPr/>
        </p:nvCxnSpPr>
        <p:spPr bwMode="auto">
          <a:xfrm>
            <a:off x="4347633" y="3398901"/>
            <a:ext cx="310134" cy="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4665133" y="3060234"/>
            <a:ext cx="420201" cy="5804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flipV="1">
            <a:off x="4826000" y="3060234"/>
            <a:ext cx="259334" cy="5931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 name="Text Box 31"/>
          <p:cNvSpPr txBox="1">
            <a:spLocks noChangeArrowheads="1"/>
          </p:cNvSpPr>
          <p:nvPr/>
        </p:nvSpPr>
        <p:spPr bwMode="auto">
          <a:xfrm>
            <a:off x="6021962" y="153619"/>
            <a:ext cx="1873409" cy="4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600" dirty="0" smtClean="0">
                <a:solidFill>
                  <a:srgbClr val="000000"/>
                </a:solidFill>
                <a:latin typeface="Arial" charset="0"/>
              </a:rPr>
              <a:t>Chromosomal DNA</a:t>
            </a:r>
            <a:br>
              <a:rPr lang="en-US" sz="1600" dirty="0" smtClean="0">
                <a:solidFill>
                  <a:srgbClr val="000000"/>
                </a:solidFill>
                <a:latin typeface="Arial" charset="0"/>
              </a:rPr>
            </a:br>
            <a:r>
              <a:rPr lang="en-US" sz="1600" dirty="0" smtClean="0">
                <a:solidFill>
                  <a:srgbClr val="000000"/>
                </a:solidFill>
                <a:latin typeface="Arial" charset="0"/>
              </a:rPr>
              <a:t>molecules</a:t>
            </a:r>
            <a:endParaRPr lang="en-US" sz="1600" dirty="0">
              <a:solidFill>
                <a:srgbClr val="000000"/>
              </a:solidFill>
              <a:latin typeface="Arial" charset="0"/>
            </a:endParaRPr>
          </a:p>
        </p:txBody>
      </p:sp>
      <p:sp>
        <p:nvSpPr>
          <p:cNvPr id="22" name="Text Box 31"/>
          <p:cNvSpPr txBox="1">
            <a:spLocks noChangeArrowheads="1"/>
          </p:cNvSpPr>
          <p:nvPr/>
        </p:nvSpPr>
        <p:spPr bwMode="auto">
          <a:xfrm>
            <a:off x="4887430" y="2117884"/>
            <a:ext cx="1322477" cy="4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lnSpc>
                <a:spcPct val="90000"/>
              </a:lnSpc>
              <a:spcBef>
                <a:spcPct val="0"/>
              </a:spcBef>
              <a:spcAft>
                <a:spcPct val="0"/>
              </a:spcAft>
            </a:pPr>
            <a:r>
              <a:rPr lang="en-US" sz="1600" dirty="0" smtClean="0">
                <a:solidFill>
                  <a:srgbClr val="000000"/>
                </a:solidFill>
                <a:latin typeface="Arial" charset="0"/>
              </a:rPr>
              <a:t>Chromosome</a:t>
            </a:r>
            <a:br>
              <a:rPr lang="en-US" sz="1600" dirty="0" smtClean="0">
                <a:solidFill>
                  <a:srgbClr val="000000"/>
                </a:solidFill>
                <a:latin typeface="Arial" charset="0"/>
              </a:rPr>
            </a:br>
            <a:r>
              <a:rPr lang="en-US" sz="1600" dirty="0" smtClean="0">
                <a:solidFill>
                  <a:srgbClr val="000000"/>
                </a:solidFill>
                <a:latin typeface="Arial" charset="0"/>
              </a:rPr>
              <a:t>duplication</a:t>
            </a:r>
            <a:endParaRPr lang="en-US" sz="1600" dirty="0">
              <a:solidFill>
                <a:srgbClr val="000000"/>
              </a:solidFill>
              <a:latin typeface="Arial" charset="0"/>
            </a:endParaRPr>
          </a:p>
        </p:txBody>
      </p:sp>
      <p:sp>
        <p:nvSpPr>
          <p:cNvPr id="23" name="Text Box 31"/>
          <p:cNvSpPr txBox="1">
            <a:spLocks noChangeArrowheads="1"/>
          </p:cNvSpPr>
          <p:nvPr/>
        </p:nvSpPr>
        <p:spPr bwMode="auto">
          <a:xfrm>
            <a:off x="5116030" y="2846018"/>
            <a:ext cx="110597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Sister</a:t>
            </a:r>
            <a:br>
              <a:rPr lang="en-US" sz="1600" dirty="0" smtClean="0">
                <a:solidFill>
                  <a:srgbClr val="000000"/>
                </a:solidFill>
                <a:latin typeface="Arial" charset="0"/>
              </a:rPr>
            </a:br>
            <a:r>
              <a:rPr lang="en-US" sz="1600" dirty="0" smtClean="0">
                <a:solidFill>
                  <a:srgbClr val="000000"/>
                </a:solidFill>
                <a:latin typeface="Arial" charset="0"/>
              </a:rPr>
              <a:t>chromatids</a:t>
            </a:r>
            <a:endParaRPr lang="en-US" sz="1600" dirty="0">
              <a:solidFill>
                <a:srgbClr val="000000"/>
              </a:solidFill>
              <a:latin typeface="Arial" charset="0"/>
            </a:endParaRPr>
          </a:p>
        </p:txBody>
      </p:sp>
      <p:sp>
        <p:nvSpPr>
          <p:cNvPr id="24" name="Text Box 31"/>
          <p:cNvSpPr txBox="1">
            <a:spLocks noChangeArrowheads="1"/>
          </p:cNvSpPr>
          <p:nvPr/>
        </p:nvSpPr>
        <p:spPr bwMode="auto">
          <a:xfrm>
            <a:off x="1255231" y="1118818"/>
            <a:ext cx="173324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Sister chromatids</a:t>
            </a:r>
            <a:endParaRPr lang="en-US" sz="1600" dirty="0">
              <a:solidFill>
                <a:srgbClr val="000000"/>
              </a:solidFill>
              <a:latin typeface="Arial" charset="0"/>
            </a:endParaRPr>
          </a:p>
        </p:txBody>
      </p:sp>
      <p:sp>
        <p:nvSpPr>
          <p:cNvPr id="25" name="Text Box 31"/>
          <p:cNvSpPr txBox="1">
            <a:spLocks noChangeArrowheads="1"/>
          </p:cNvSpPr>
          <p:nvPr/>
        </p:nvSpPr>
        <p:spPr bwMode="auto">
          <a:xfrm>
            <a:off x="3160231" y="3252417"/>
            <a:ext cx="11516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Centromere</a:t>
            </a:r>
            <a:endParaRPr lang="en-US" sz="1600" dirty="0">
              <a:solidFill>
                <a:srgbClr val="000000"/>
              </a:solidFill>
              <a:latin typeface="Arial" charset="0"/>
            </a:endParaRPr>
          </a:p>
        </p:txBody>
      </p:sp>
      <p:sp>
        <p:nvSpPr>
          <p:cNvPr id="26" name="Text Box 31"/>
          <p:cNvSpPr txBox="1">
            <a:spLocks noChangeArrowheads="1"/>
          </p:cNvSpPr>
          <p:nvPr/>
        </p:nvSpPr>
        <p:spPr bwMode="auto">
          <a:xfrm>
            <a:off x="4218564" y="4818752"/>
            <a:ext cx="1128314" cy="177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lnSpc>
                <a:spcPct val="90000"/>
              </a:lnSpc>
              <a:spcBef>
                <a:spcPct val="0"/>
              </a:spcBef>
              <a:spcAft>
                <a:spcPct val="0"/>
              </a:spcAft>
            </a:pPr>
            <a:r>
              <a:rPr lang="en-US" sz="1600" dirty="0" smtClean="0">
                <a:solidFill>
                  <a:srgbClr val="000000"/>
                </a:solidFill>
                <a:latin typeface="Arial" charset="0"/>
              </a:rPr>
              <a:t>Separation</a:t>
            </a:r>
            <a:br>
              <a:rPr lang="en-US" sz="1600" dirty="0" smtClean="0">
                <a:solidFill>
                  <a:srgbClr val="000000"/>
                </a:solidFill>
                <a:latin typeface="Arial" charset="0"/>
              </a:rPr>
            </a:br>
            <a:r>
              <a:rPr lang="en-US" sz="1600" dirty="0" smtClean="0">
                <a:solidFill>
                  <a:srgbClr val="000000"/>
                </a:solidFill>
                <a:latin typeface="Arial" charset="0"/>
              </a:rPr>
              <a:t>of sister</a:t>
            </a:r>
            <a:br>
              <a:rPr lang="en-US" sz="1600" dirty="0" smtClean="0">
                <a:solidFill>
                  <a:srgbClr val="000000"/>
                </a:solidFill>
                <a:latin typeface="Arial" charset="0"/>
              </a:rPr>
            </a:br>
            <a:r>
              <a:rPr lang="en-US" sz="1600" dirty="0" smtClean="0">
                <a:solidFill>
                  <a:srgbClr val="000000"/>
                </a:solidFill>
                <a:latin typeface="Arial" charset="0"/>
              </a:rPr>
              <a:t>chromatids</a:t>
            </a:r>
            <a:br>
              <a:rPr lang="en-US" sz="1600" dirty="0" smtClean="0">
                <a:solidFill>
                  <a:srgbClr val="000000"/>
                </a:solidFill>
                <a:latin typeface="Arial" charset="0"/>
              </a:rPr>
            </a:br>
            <a:r>
              <a:rPr lang="en-US" sz="1600" dirty="0" smtClean="0">
                <a:solidFill>
                  <a:srgbClr val="000000"/>
                </a:solidFill>
                <a:latin typeface="Arial" charset="0"/>
              </a:rPr>
              <a:t>and</a:t>
            </a:r>
            <a:br>
              <a:rPr lang="en-US" sz="1600" dirty="0" smtClean="0">
                <a:solidFill>
                  <a:srgbClr val="000000"/>
                </a:solidFill>
                <a:latin typeface="Arial" charset="0"/>
              </a:rPr>
            </a:br>
            <a:r>
              <a:rPr lang="en-US" sz="1600" dirty="0" smtClean="0">
                <a:solidFill>
                  <a:srgbClr val="000000"/>
                </a:solidFill>
                <a:latin typeface="Arial" charset="0"/>
              </a:rPr>
              <a:t>distribution</a:t>
            </a:r>
            <a:br>
              <a:rPr lang="en-US" sz="1600" dirty="0" smtClean="0">
                <a:solidFill>
                  <a:srgbClr val="000000"/>
                </a:solidFill>
                <a:latin typeface="Arial" charset="0"/>
              </a:rPr>
            </a:br>
            <a:r>
              <a:rPr lang="en-US" sz="1600" dirty="0" smtClean="0">
                <a:solidFill>
                  <a:srgbClr val="000000"/>
                </a:solidFill>
                <a:latin typeface="Arial" charset="0"/>
              </a:rPr>
              <a:t>into two</a:t>
            </a:r>
            <a:br>
              <a:rPr lang="en-US" sz="1600" dirty="0" smtClean="0">
                <a:solidFill>
                  <a:srgbClr val="000000"/>
                </a:solidFill>
                <a:latin typeface="Arial" charset="0"/>
              </a:rPr>
            </a:br>
            <a:r>
              <a:rPr lang="en-US" sz="1600" dirty="0" smtClean="0">
                <a:solidFill>
                  <a:srgbClr val="000000"/>
                </a:solidFill>
                <a:latin typeface="Arial" charset="0"/>
              </a:rPr>
              <a:t>daughter</a:t>
            </a:r>
            <a:br>
              <a:rPr lang="en-US" sz="1600" dirty="0" smtClean="0">
                <a:solidFill>
                  <a:srgbClr val="000000"/>
                </a:solidFill>
                <a:latin typeface="Arial" charset="0"/>
              </a:rPr>
            </a:br>
            <a:r>
              <a:rPr lang="en-US" sz="1600" dirty="0" smtClean="0">
                <a:solidFill>
                  <a:srgbClr val="000000"/>
                </a:solidFill>
                <a:latin typeface="Arial" charset="0"/>
              </a:rPr>
              <a:t>cells</a:t>
            </a:r>
            <a:endParaRPr lang="en-US" sz="1600" dirty="0">
              <a:solidFill>
                <a:srgbClr val="000000"/>
              </a:solidFill>
              <a:latin typeface="Arial" charset="0"/>
            </a:endParaRPr>
          </a:p>
        </p:txBody>
      </p:sp>
    </p:spTree>
    <p:extLst>
      <p:ext uri="{BB962C8B-B14F-4D97-AF65-F5344CB8AC3E}">
        <p14:creationId xmlns:p14="http://schemas.microsoft.com/office/powerpoint/2010/main" val="57722810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8.3 The large, complex chromosomes of </a:t>
            </a:r>
            <a:br>
              <a:rPr lang="en-US" dirty="0"/>
            </a:br>
            <a:r>
              <a:rPr lang="en-US" dirty="0"/>
              <a:t>eukaryotes duplicate with each cell division</a:t>
            </a:r>
          </a:p>
        </p:txBody>
      </p:sp>
      <p:sp>
        <p:nvSpPr>
          <p:cNvPr id="3" name="Content Placeholder 2"/>
          <p:cNvSpPr>
            <a:spLocks noGrp="1"/>
          </p:cNvSpPr>
          <p:nvPr>
            <p:ph idx="1"/>
          </p:nvPr>
        </p:nvSpPr>
        <p:spPr/>
        <p:txBody>
          <a:bodyPr/>
          <a:lstStyle/>
          <a:p>
            <a:r>
              <a:rPr lang="en-US" dirty="0" smtClean="0"/>
              <a:t>duplicates </a:t>
            </a:r>
            <a:r>
              <a:rPr lang="en-US" dirty="0"/>
              <a:t>all of its chromosomes, resulting </a:t>
            </a:r>
            <a:r>
              <a:rPr lang="en-US" dirty="0" smtClean="0"/>
              <a:t>in two </a:t>
            </a:r>
            <a:r>
              <a:rPr lang="en-US" dirty="0"/>
              <a:t>copies called </a:t>
            </a:r>
            <a:r>
              <a:rPr lang="en-US" b="1" dirty="0"/>
              <a:t>sister</a:t>
            </a:r>
            <a:r>
              <a:rPr lang="en-US" dirty="0"/>
              <a:t> </a:t>
            </a:r>
            <a:r>
              <a:rPr lang="en-US" b="1" dirty="0"/>
              <a:t>chromatids</a:t>
            </a:r>
            <a:r>
              <a:rPr lang="en-US" dirty="0" smtClean="0"/>
              <a:t>.</a:t>
            </a:r>
          </a:p>
          <a:p>
            <a:endParaRPr lang="en-US" dirty="0"/>
          </a:p>
          <a:p>
            <a:r>
              <a:rPr lang="en-US" dirty="0"/>
              <a:t>The sister chromatids are </a:t>
            </a:r>
            <a:r>
              <a:rPr lang="en-US" dirty="0" smtClean="0"/>
              <a:t>joined at </a:t>
            </a:r>
            <a:r>
              <a:rPr lang="en-US" dirty="0"/>
              <a:t>a narrowed “waist” called the </a:t>
            </a:r>
            <a:r>
              <a:rPr lang="en-US" b="1" dirty="0"/>
              <a:t>centromere</a:t>
            </a:r>
            <a:r>
              <a:rPr lang="en-US" dirty="0" smtClean="0"/>
              <a:t>.</a:t>
            </a:r>
          </a:p>
          <a:p>
            <a:pPr marL="0" indent="0">
              <a:buNone/>
            </a:pP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6" name="Picture 5" descr="08_03b_0ChromosomeDupli-U.jpg"/>
          <p:cNvPicPr>
            <a:picLocks noChangeAspect="1"/>
          </p:cNvPicPr>
          <p:nvPr/>
        </p:nvPicPr>
        <p:blipFill rotWithShape="1">
          <a:blip r:embed="rId3" cstate="email">
            <a:extLst>
              <a:ext uri="{28A0092B-C50C-407E-A947-70E740481C1C}">
                <a14:useLocalDpi xmlns:a14="http://schemas.microsoft.com/office/drawing/2010/main" val="0"/>
              </a:ext>
            </a:extLst>
          </a:blip>
          <a:srcRect b="2675"/>
          <a:stretch/>
        </p:blipFill>
        <p:spPr>
          <a:xfrm>
            <a:off x="6012965" y="3840942"/>
            <a:ext cx="2502073" cy="2384367"/>
          </a:xfrm>
          <a:prstGeom prst="rect">
            <a:avLst/>
          </a:prstGeom>
        </p:spPr>
      </p:pic>
    </p:spTree>
    <p:extLst>
      <p:ext uri="{BB962C8B-B14F-4D97-AF65-F5344CB8AC3E}">
        <p14:creationId xmlns:p14="http://schemas.microsoft.com/office/powerpoint/2010/main" val="3168670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Content Placeholder 2"/>
          <p:cNvSpPr>
            <a:spLocks noGrp="1"/>
          </p:cNvSpPr>
          <p:nvPr>
            <p:ph idx="1"/>
          </p:nvPr>
        </p:nvSpPr>
        <p:spPr>
          <a:xfrm>
            <a:off x="313267" y="1332346"/>
            <a:ext cx="8475133" cy="4758267"/>
          </a:xfrm>
        </p:spPr>
        <p:txBody>
          <a:bodyPr/>
          <a:lstStyle/>
          <a:p>
            <a:pPr marL="0" indent="0">
              <a:buNone/>
            </a:pPr>
            <a:endParaRPr lang="en-US" dirty="0"/>
          </a:p>
          <a:p>
            <a:r>
              <a:rPr lang="en-US" dirty="0"/>
              <a:t>When a cell divides, the sister chromatids </a:t>
            </a:r>
            <a:endParaRPr lang="en-US" dirty="0" smtClean="0"/>
          </a:p>
          <a:p>
            <a:endParaRPr lang="en-US" dirty="0"/>
          </a:p>
          <a:p>
            <a:pPr lvl="1"/>
            <a:r>
              <a:rPr lang="en-US" b="1" dirty="0"/>
              <a:t>separate</a:t>
            </a:r>
            <a:r>
              <a:rPr lang="en-US" dirty="0"/>
              <a:t> from each other and are then called </a:t>
            </a:r>
            <a:r>
              <a:rPr lang="en-US" b="1" dirty="0" smtClean="0"/>
              <a:t>chromosomes</a:t>
            </a:r>
            <a:endParaRPr lang="en-US" b="1" dirty="0"/>
          </a:p>
          <a:p>
            <a:pPr lvl="1"/>
            <a:endParaRPr lang="en-US" dirty="0"/>
          </a:p>
          <a:p>
            <a:pPr lvl="1"/>
            <a:r>
              <a:rPr lang="en-US" dirty="0"/>
              <a:t>sort into separate </a:t>
            </a:r>
            <a:r>
              <a:rPr lang="en-US" b="1" dirty="0"/>
              <a:t>daughter cells</a:t>
            </a:r>
            <a:r>
              <a:rPr lang="en-US" dirty="0" smtClean="0"/>
              <a:t>.</a:t>
            </a:r>
            <a:endParaRPr lang="en-US" dirty="0"/>
          </a:p>
        </p:txBody>
      </p:sp>
      <p:sp>
        <p:nvSpPr>
          <p:cNvPr id="6" name="Title 1"/>
          <p:cNvSpPr>
            <a:spLocks noGrp="1"/>
          </p:cNvSpPr>
          <p:nvPr>
            <p:ph type="title"/>
          </p:nvPr>
        </p:nvSpPr>
        <p:spPr/>
        <p:txBody>
          <a:bodyPr/>
          <a:lstStyle/>
          <a:p>
            <a:r>
              <a:rPr lang="en-US" dirty="0"/>
              <a:t>8.3 The large, complex chromosomes of </a:t>
            </a:r>
            <a:br>
              <a:rPr lang="en-US" dirty="0"/>
            </a:br>
            <a:r>
              <a:rPr lang="en-US" dirty="0"/>
              <a:t>eukaryotes duplicate with each cell division</a:t>
            </a:r>
          </a:p>
        </p:txBody>
      </p:sp>
      <p:pic>
        <p:nvPicPr>
          <p:cNvPr id="7" name="Picture 6" descr="08_03b_0ChromosomeDupli-U.jpg"/>
          <p:cNvPicPr>
            <a:picLocks noChangeAspect="1"/>
          </p:cNvPicPr>
          <p:nvPr/>
        </p:nvPicPr>
        <p:blipFill rotWithShape="1">
          <a:blip r:embed="rId2" cstate="email">
            <a:extLst>
              <a:ext uri="{28A0092B-C50C-407E-A947-70E740481C1C}">
                <a14:useLocalDpi xmlns:a14="http://schemas.microsoft.com/office/drawing/2010/main" val="0"/>
              </a:ext>
            </a:extLst>
          </a:blip>
          <a:srcRect b="2675"/>
          <a:stretch/>
        </p:blipFill>
        <p:spPr>
          <a:xfrm>
            <a:off x="6049022" y="4045527"/>
            <a:ext cx="2845504" cy="2711642"/>
          </a:xfrm>
          <a:prstGeom prst="rect">
            <a:avLst/>
          </a:prstGeom>
        </p:spPr>
      </p:pic>
    </p:spTree>
    <p:extLst>
      <p:ext uri="{BB962C8B-B14F-4D97-AF65-F5344CB8AC3E}">
        <p14:creationId xmlns:p14="http://schemas.microsoft.com/office/powerpoint/2010/main" val="416223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a:t>
            </a:r>
            <a:endParaRPr lang="en-US" dirty="0"/>
          </a:p>
        </p:txBody>
      </p:sp>
      <p:sp>
        <p:nvSpPr>
          <p:cNvPr id="3" name="Content Placeholder 2"/>
          <p:cNvSpPr>
            <a:spLocks noGrp="1"/>
          </p:cNvSpPr>
          <p:nvPr>
            <p:ph idx="1"/>
          </p:nvPr>
        </p:nvSpPr>
        <p:spPr/>
        <p:txBody>
          <a:bodyPr/>
          <a:lstStyle/>
          <a:p>
            <a:pPr marL="0" indent="0">
              <a:buNone/>
            </a:pPr>
            <a:r>
              <a:rPr lang="en-US" dirty="0" smtClean="0"/>
              <a:t>#5. Define the following terms:</a:t>
            </a:r>
          </a:p>
          <a:p>
            <a:pPr marL="0" indent="0">
              <a:buNone/>
            </a:pPr>
            <a:endParaRPr lang="en-US" dirty="0"/>
          </a:p>
          <a:p>
            <a:pPr marL="0" indent="0">
              <a:buNone/>
            </a:pPr>
            <a:r>
              <a:rPr lang="en-US" dirty="0" smtClean="0"/>
              <a:t>Chromatin:</a:t>
            </a:r>
            <a:endParaRPr lang="en-US" dirty="0"/>
          </a:p>
          <a:p>
            <a:pPr marL="0" indent="0">
              <a:buNone/>
            </a:pPr>
            <a:endParaRPr lang="en-US" dirty="0" smtClean="0"/>
          </a:p>
          <a:p>
            <a:pPr marL="0" indent="0">
              <a:buNone/>
            </a:pPr>
            <a:r>
              <a:rPr lang="en-US" dirty="0" smtClean="0"/>
              <a:t>Sister Chromatid:</a:t>
            </a:r>
          </a:p>
          <a:p>
            <a:pPr marL="0" indent="0">
              <a:buNone/>
            </a:pPr>
            <a:endParaRPr lang="en-US" dirty="0"/>
          </a:p>
          <a:p>
            <a:pPr marL="0" indent="0">
              <a:buNone/>
            </a:pPr>
            <a:r>
              <a:rPr lang="en-US" dirty="0" smtClean="0"/>
              <a:t>Chromosome:</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922891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8.4 The cell cycle includes growing and division phases</a:t>
            </a:r>
          </a:p>
        </p:txBody>
      </p:sp>
      <p:sp>
        <p:nvSpPr>
          <p:cNvPr id="3" name="Content Placeholder 2"/>
          <p:cNvSpPr>
            <a:spLocks noGrp="1"/>
          </p:cNvSpPr>
          <p:nvPr>
            <p:ph idx="1"/>
          </p:nvPr>
        </p:nvSpPr>
        <p:spPr/>
        <p:txBody>
          <a:bodyPr/>
          <a:lstStyle/>
          <a:p>
            <a:r>
              <a:rPr lang="en-US" dirty="0"/>
              <a:t>The </a:t>
            </a:r>
            <a:r>
              <a:rPr lang="en-US" b="1" dirty="0"/>
              <a:t>cell</a:t>
            </a:r>
            <a:r>
              <a:rPr lang="en-US" dirty="0"/>
              <a:t> </a:t>
            </a:r>
            <a:r>
              <a:rPr lang="en-US" b="1" dirty="0"/>
              <a:t>cycle</a:t>
            </a:r>
            <a:r>
              <a:rPr lang="en-US" dirty="0"/>
              <a:t> is an ordered sequence of events that extends from the time a cell is first formed from a dividing parent cell until its own division</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057347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8.4 The cell cycle includes growing and division phases</a:t>
            </a:r>
          </a:p>
        </p:txBody>
      </p:sp>
      <p:sp>
        <p:nvSpPr>
          <p:cNvPr id="3" name="Content Placeholder 2"/>
          <p:cNvSpPr>
            <a:spLocks noGrp="1"/>
          </p:cNvSpPr>
          <p:nvPr>
            <p:ph idx="1"/>
          </p:nvPr>
        </p:nvSpPr>
        <p:spPr>
          <a:xfrm>
            <a:off x="313267" y="1405467"/>
            <a:ext cx="8475133" cy="4758267"/>
          </a:xfrm>
        </p:spPr>
        <p:txBody>
          <a:bodyPr/>
          <a:lstStyle/>
          <a:p>
            <a:r>
              <a:rPr lang="en-US" dirty="0"/>
              <a:t>The cell cycle consists of two stages, characterized as follows</a:t>
            </a:r>
            <a:r>
              <a:rPr lang="en-US" dirty="0" smtClean="0"/>
              <a:t>:</a:t>
            </a:r>
          </a:p>
          <a:p>
            <a:endParaRPr lang="en-US" dirty="0"/>
          </a:p>
          <a:p>
            <a:pPr marL="971550" lvl="1" indent="-514350">
              <a:buAutoNum type="arabicPeriod"/>
            </a:pPr>
            <a:r>
              <a:rPr lang="en-US" b="1" dirty="0" smtClean="0"/>
              <a:t>Interphase</a:t>
            </a:r>
            <a:r>
              <a:rPr lang="en-US" dirty="0"/>
              <a:t>: duplication of cell </a:t>
            </a:r>
            <a:r>
              <a:rPr lang="en-US" dirty="0" smtClean="0"/>
              <a:t>contents</a:t>
            </a:r>
          </a:p>
          <a:p>
            <a:pPr marL="971550" lvl="1" indent="-514350">
              <a:buAutoNum type="arabicPeriod"/>
            </a:pPr>
            <a:endParaRPr lang="en-US" dirty="0"/>
          </a:p>
          <a:p>
            <a:pPr lvl="2"/>
            <a:r>
              <a:rPr lang="en-US" b="1" dirty="0"/>
              <a:t>G</a:t>
            </a:r>
            <a:r>
              <a:rPr lang="en-US" b="1" baseline="-25000" dirty="0"/>
              <a:t>1</a:t>
            </a:r>
            <a:r>
              <a:rPr lang="en-US" b="1" dirty="0"/>
              <a:t>—growth, increase in </a:t>
            </a:r>
            <a:r>
              <a:rPr lang="en-US" b="1" dirty="0" smtClean="0"/>
              <a:t>cytoplasm</a:t>
            </a:r>
          </a:p>
          <a:p>
            <a:pPr lvl="2"/>
            <a:endParaRPr lang="en-US" b="1" dirty="0"/>
          </a:p>
          <a:p>
            <a:pPr lvl="2"/>
            <a:r>
              <a:rPr lang="en-US" b="1" dirty="0"/>
              <a:t>S—duplication of </a:t>
            </a:r>
            <a:r>
              <a:rPr lang="en-US" b="1" dirty="0" smtClean="0"/>
              <a:t>chromosomes</a:t>
            </a:r>
          </a:p>
          <a:p>
            <a:pPr lvl="2"/>
            <a:endParaRPr lang="en-US" b="1" dirty="0"/>
          </a:p>
          <a:p>
            <a:pPr lvl="2"/>
            <a:r>
              <a:rPr lang="en-US" b="1" dirty="0"/>
              <a:t>G</a:t>
            </a:r>
            <a:r>
              <a:rPr lang="en-US" b="1" baseline="-25000" dirty="0"/>
              <a:t>2</a:t>
            </a:r>
            <a:r>
              <a:rPr lang="en-US" b="1" dirty="0"/>
              <a:t>—growth, preparation for </a:t>
            </a:r>
            <a:r>
              <a:rPr lang="en-US" b="1" dirty="0" smtClean="0"/>
              <a:t>division</a:t>
            </a:r>
          </a:p>
          <a:p>
            <a:pPr marL="914400" lvl="2" indent="0">
              <a:buNone/>
            </a:pP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05967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Title 1"/>
          <p:cNvSpPr>
            <a:spLocks noGrp="1"/>
          </p:cNvSpPr>
          <p:nvPr>
            <p:ph type="title"/>
          </p:nvPr>
        </p:nvSpPr>
        <p:spPr/>
        <p:txBody>
          <a:bodyPr/>
          <a:lstStyle/>
          <a:p>
            <a:r>
              <a:rPr lang="en-US" dirty="0"/>
              <a:t>8.4 The cell cycle includes growing and division phases</a:t>
            </a:r>
          </a:p>
        </p:txBody>
      </p:sp>
      <p:sp>
        <p:nvSpPr>
          <p:cNvPr id="6" name="Content Placeholder 2"/>
          <p:cNvSpPr>
            <a:spLocks noGrp="1"/>
          </p:cNvSpPr>
          <p:nvPr>
            <p:ph idx="1"/>
          </p:nvPr>
        </p:nvSpPr>
        <p:spPr/>
        <p:txBody>
          <a:bodyPr/>
          <a:lstStyle/>
          <a:p>
            <a:r>
              <a:rPr lang="en-US" dirty="0"/>
              <a:t>The cell cycle consists of two stages, characterized as follows</a:t>
            </a:r>
            <a:r>
              <a:rPr lang="en-US" dirty="0" smtClean="0"/>
              <a:t>:</a:t>
            </a:r>
          </a:p>
          <a:p>
            <a:endParaRPr lang="en-US" dirty="0"/>
          </a:p>
          <a:p>
            <a:pPr marL="971550" lvl="1" indent="-514350">
              <a:buAutoNum type="arabicPeriod" startAt="2"/>
            </a:pPr>
            <a:r>
              <a:rPr lang="en-US" b="1" dirty="0" smtClean="0"/>
              <a:t>Mitotic</a:t>
            </a:r>
            <a:r>
              <a:rPr lang="en-US" dirty="0" smtClean="0"/>
              <a:t> </a:t>
            </a:r>
            <a:r>
              <a:rPr lang="en-US" b="1" dirty="0"/>
              <a:t>phase</a:t>
            </a:r>
            <a:r>
              <a:rPr lang="en-US" dirty="0"/>
              <a:t>: </a:t>
            </a:r>
            <a:r>
              <a:rPr lang="en-US" dirty="0" smtClean="0"/>
              <a:t>division</a:t>
            </a:r>
          </a:p>
          <a:p>
            <a:pPr marL="971550" lvl="1" indent="-514350">
              <a:buAutoNum type="arabicPeriod" startAt="2"/>
            </a:pPr>
            <a:endParaRPr lang="en-US" dirty="0"/>
          </a:p>
          <a:p>
            <a:pPr lvl="2"/>
            <a:r>
              <a:rPr lang="en-US" b="1" dirty="0"/>
              <a:t>Mitosis—division of the </a:t>
            </a:r>
            <a:r>
              <a:rPr lang="en-US" b="1" dirty="0" smtClean="0"/>
              <a:t>nucleus</a:t>
            </a:r>
          </a:p>
          <a:p>
            <a:pPr lvl="2"/>
            <a:endParaRPr lang="en-US" b="1" dirty="0"/>
          </a:p>
          <a:p>
            <a:pPr lvl="2"/>
            <a:r>
              <a:rPr lang="en-US" b="1" dirty="0"/>
              <a:t>Cytokinesis—division of </a:t>
            </a:r>
            <a:r>
              <a:rPr lang="en-US" b="1" dirty="0" smtClean="0"/>
              <a:t>cytoplasm</a:t>
            </a:r>
            <a:endParaRPr lang="en-US" b="1" dirty="0"/>
          </a:p>
        </p:txBody>
      </p:sp>
    </p:spTree>
    <p:extLst>
      <p:ext uri="{BB962C8B-B14F-4D97-AF65-F5344CB8AC3E}">
        <p14:creationId xmlns:p14="http://schemas.microsoft.com/office/powerpoint/2010/main" val="3193452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8_04EukaryoticCellCycle-U.jpg"/>
          <p:cNvPicPr>
            <a:picLocks noChangeAspect="1"/>
          </p:cNvPicPr>
          <p:nvPr/>
        </p:nvPicPr>
        <p:blipFill rotWithShape="1">
          <a:blip r:embed="rId3" cstate="email">
            <a:extLst>
              <a:ext uri="{28A0092B-C50C-407E-A947-70E740481C1C}">
                <a14:useLocalDpi xmlns:a14="http://schemas.microsoft.com/office/drawing/2010/main" val="0"/>
              </a:ext>
            </a:extLst>
          </a:blip>
          <a:srcRect b="2675"/>
          <a:stretch/>
        </p:blipFill>
        <p:spPr>
          <a:xfrm>
            <a:off x="931878" y="64463"/>
            <a:ext cx="7254240" cy="640757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8.4</a:t>
            </a:r>
            <a:endParaRPr lang="en-US" sz="1200" dirty="0">
              <a:latin typeface="Arial" charset="0"/>
            </a:endParaRPr>
          </a:p>
        </p:txBody>
      </p:sp>
      <p:sp>
        <p:nvSpPr>
          <p:cNvPr id="27" name="Text Box 31"/>
          <p:cNvSpPr txBox="1">
            <a:spLocks noChangeArrowheads="1"/>
          </p:cNvSpPr>
          <p:nvPr/>
        </p:nvSpPr>
        <p:spPr bwMode="auto">
          <a:xfrm rot="20452531">
            <a:off x="2618363" y="3862019"/>
            <a:ext cx="129572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Cytokinesis</a:t>
            </a:r>
            <a:endParaRPr lang="en-US" sz="1800" dirty="0">
              <a:solidFill>
                <a:srgbClr val="000000"/>
              </a:solidFill>
              <a:latin typeface="Arial" charset="0"/>
            </a:endParaRPr>
          </a:p>
        </p:txBody>
      </p:sp>
      <p:pic>
        <p:nvPicPr>
          <p:cNvPr id="3" name="Picture 2" descr="08_04EukaryoticCellCycle_btm.png"/>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952560" y="4140000"/>
            <a:ext cx="1344213" cy="1795332"/>
          </a:xfrm>
          <a:prstGeom prst="rect">
            <a:avLst/>
          </a:prstGeom>
        </p:spPr>
      </p:pic>
      <p:pic>
        <p:nvPicPr>
          <p:cNvPr id="4" name="Picture 3" descr="08_04EukaryoticCellCycle_top.png"/>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3886339" y="242139"/>
            <a:ext cx="2167200" cy="548658"/>
          </a:xfrm>
          <a:prstGeom prst="rect">
            <a:avLst/>
          </a:prstGeom>
        </p:spPr>
      </p:pic>
      <p:sp>
        <p:nvSpPr>
          <p:cNvPr id="8" name="Text Box 31"/>
          <p:cNvSpPr txBox="1">
            <a:spLocks noChangeArrowheads="1"/>
          </p:cNvSpPr>
          <p:nvPr/>
        </p:nvSpPr>
        <p:spPr bwMode="auto">
          <a:xfrm>
            <a:off x="3642827" y="2558150"/>
            <a:ext cx="106433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G</a:t>
            </a:r>
            <a:r>
              <a:rPr lang="en-US" sz="1800" baseline="-25000" dirty="0" smtClean="0">
                <a:solidFill>
                  <a:srgbClr val="000000"/>
                </a:solidFill>
                <a:latin typeface="Arial" charset="0"/>
              </a:rPr>
              <a:t>1</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(first gap)</a:t>
            </a:r>
            <a:endParaRPr lang="en-US" sz="1800" dirty="0">
              <a:solidFill>
                <a:srgbClr val="000000"/>
              </a:solidFill>
              <a:latin typeface="Arial" charset="0"/>
            </a:endParaRPr>
          </a:p>
        </p:txBody>
      </p:sp>
      <p:sp>
        <p:nvSpPr>
          <p:cNvPr id="9" name="Text Box 31"/>
          <p:cNvSpPr txBox="1">
            <a:spLocks noChangeArrowheads="1"/>
          </p:cNvSpPr>
          <p:nvPr/>
        </p:nvSpPr>
        <p:spPr bwMode="auto">
          <a:xfrm>
            <a:off x="4540532" y="3836613"/>
            <a:ext cx="143639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G</a:t>
            </a:r>
            <a:r>
              <a:rPr lang="en-US" sz="1800" baseline="-25000" dirty="0" smtClean="0">
                <a:solidFill>
                  <a:srgbClr val="000000"/>
                </a:solidFill>
                <a:latin typeface="Arial" charset="0"/>
              </a:rPr>
              <a:t>2</a:t>
            </a:r>
            <a:r>
              <a:rPr lang="en-US" sz="1800" dirty="0" smtClean="0">
                <a:solidFill>
                  <a:srgbClr val="000000"/>
                </a:solidFill>
                <a:latin typeface="Arial" charset="0"/>
              </a:rPr>
              <a:t/>
            </a:r>
            <a:br>
              <a:rPr lang="en-US" sz="1800" dirty="0" smtClean="0">
                <a:solidFill>
                  <a:srgbClr val="000000"/>
                </a:solidFill>
                <a:latin typeface="Arial" charset="0"/>
              </a:rPr>
            </a:br>
            <a:r>
              <a:rPr lang="en-US" sz="1800" dirty="0" smtClean="0">
                <a:solidFill>
                  <a:srgbClr val="000000"/>
                </a:solidFill>
                <a:latin typeface="Arial" charset="0"/>
              </a:rPr>
              <a:t>(second gap)</a:t>
            </a:r>
            <a:endParaRPr lang="en-US" sz="1800" dirty="0">
              <a:solidFill>
                <a:srgbClr val="000000"/>
              </a:solidFill>
              <a:latin typeface="Arial" charset="0"/>
            </a:endParaRPr>
          </a:p>
        </p:txBody>
      </p:sp>
      <p:sp>
        <p:nvSpPr>
          <p:cNvPr id="10" name="Text Box 31"/>
          <p:cNvSpPr txBox="1">
            <a:spLocks noChangeArrowheads="1"/>
          </p:cNvSpPr>
          <p:nvPr/>
        </p:nvSpPr>
        <p:spPr bwMode="auto">
          <a:xfrm>
            <a:off x="5167444" y="2659748"/>
            <a:ext cx="17742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S</a:t>
            </a:r>
            <a:br>
              <a:rPr lang="en-US" sz="1800" dirty="0" smtClean="0">
                <a:solidFill>
                  <a:srgbClr val="000000"/>
                </a:solidFill>
                <a:latin typeface="Arial" charset="0"/>
              </a:rPr>
            </a:br>
            <a:r>
              <a:rPr lang="en-US" sz="1800" dirty="0" smtClean="0">
                <a:solidFill>
                  <a:srgbClr val="000000"/>
                </a:solidFill>
                <a:latin typeface="Arial" charset="0"/>
              </a:rPr>
              <a:t>(DNA synthesis)</a:t>
            </a:r>
            <a:endParaRPr lang="en-US" sz="1800" dirty="0">
              <a:solidFill>
                <a:srgbClr val="000000"/>
              </a:solidFill>
              <a:latin typeface="Arial" charset="0"/>
            </a:endParaRPr>
          </a:p>
        </p:txBody>
      </p:sp>
      <p:sp>
        <p:nvSpPr>
          <p:cNvPr id="11" name="Text Box 31"/>
          <p:cNvSpPr txBox="1">
            <a:spLocks noChangeArrowheads="1"/>
          </p:cNvSpPr>
          <p:nvPr/>
        </p:nvSpPr>
        <p:spPr bwMode="auto">
          <a:xfrm>
            <a:off x="4366713" y="3506416"/>
            <a:ext cx="19228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smtClean="0">
                <a:solidFill>
                  <a:srgbClr val="000000"/>
                </a:solidFill>
                <a:latin typeface="Arial" charset="0"/>
              </a:rPr>
              <a:t>M</a:t>
            </a:r>
            <a:endParaRPr lang="en-US" sz="1800" dirty="0">
              <a:solidFill>
                <a:srgbClr val="000000"/>
              </a:solidFill>
              <a:latin typeface="Arial" charset="0"/>
            </a:endParaRPr>
          </a:p>
        </p:txBody>
      </p:sp>
      <p:sp>
        <p:nvSpPr>
          <p:cNvPr id="12" name="Text Box 31"/>
          <p:cNvSpPr txBox="1">
            <a:spLocks noChangeArrowheads="1"/>
          </p:cNvSpPr>
          <p:nvPr/>
        </p:nvSpPr>
        <p:spPr bwMode="auto">
          <a:xfrm rot="19046532">
            <a:off x="3613708" y="3997485"/>
            <a:ext cx="79517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Mitosis</a:t>
            </a:r>
            <a:endParaRPr lang="en-US" sz="1800" dirty="0">
              <a:solidFill>
                <a:srgbClr val="000000"/>
              </a:solidFill>
              <a:latin typeface="Arial" charset="0"/>
            </a:endParaRPr>
          </a:p>
        </p:txBody>
      </p:sp>
    </p:spTree>
    <p:extLst>
      <p:ext uri="{BB962C8B-B14F-4D97-AF65-F5344CB8AC3E}">
        <p14:creationId xmlns:p14="http://schemas.microsoft.com/office/powerpoint/2010/main" val="28266958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Answer in Notebooks:</a:t>
            </a:r>
            <a:endParaRPr lang="en-US" dirty="0"/>
          </a:p>
        </p:txBody>
      </p:sp>
      <p:sp>
        <p:nvSpPr>
          <p:cNvPr id="5" name="Content Placeholder 4"/>
          <p:cNvSpPr>
            <a:spLocks noGrp="1"/>
          </p:cNvSpPr>
          <p:nvPr>
            <p:ph idx="1"/>
          </p:nvPr>
        </p:nvSpPr>
        <p:spPr/>
        <p:txBody>
          <a:bodyPr/>
          <a:lstStyle/>
          <a:p>
            <a:pPr marL="0" indent="0">
              <a:buNone/>
            </a:pPr>
            <a:r>
              <a:rPr lang="en-US" dirty="0" smtClean="0"/>
              <a:t>#6. In which phase does a cell spend most of its time?</a:t>
            </a:r>
            <a:endParaRPr lang="en-US" dirty="0"/>
          </a:p>
        </p:txBody>
      </p:sp>
    </p:spTree>
    <p:extLst>
      <p:ext uri="{BB962C8B-B14F-4D97-AF65-F5344CB8AC3E}">
        <p14:creationId xmlns:p14="http://schemas.microsoft.com/office/powerpoint/2010/main" val="2299649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8.5 Cell division is a continuum of dynamic changes</a:t>
            </a:r>
          </a:p>
        </p:txBody>
      </p:sp>
      <p:sp>
        <p:nvSpPr>
          <p:cNvPr id="3" name="Content Placeholder 2"/>
          <p:cNvSpPr>
            <a:spLocks noGrp="1"/>
          </p:cNvSpPr>
          <p:nvPr>
            <p:ph idx="1"/>
          </p:nvPr>
        </p:nvSpPr>
        <p:spPr/>
        <p:txBody>
          <a:bodyPr/>
          <a:lstStyle/>
          <a:p>
            <a:r>
              <a:rPr lang="en-US" dirty="0"/>
              <a:t>Mitosis progresses through a series of stages:</a:t>
            </a:r>
          </a:p>
          <a:p>
            <a:pPr lvl="1"/>
            <a:r>
              <a:rPr lang="en-US" b="1" dirty="0"/>
              <a:t>p</a:t>
            </a:r>
            <a:r>
              <a:rPr lang="en-US" b="1" dirty="0" smtClean="0"/>
              <a:t>rophase</a:t>
            </a:r>
            <a:endParaRPr lang="en-US" dirty="0"/>
          </a:p>
          <a:p>
            <a:pPr lvl="2"/>
            <a:r>
              <a:rPr lang="en-US" b="1" dirty="0" err="1" smtClean="0"/>
              <a:t>prometaphase</a:t>
            </a:r>
            <a:endParaRPr lang="en-US" dirty="0"/>
          </a:p>
          <a:p>
            <a:pPr lvl="1"/>
            <a:r>
              <a:rPr lang="en-US" b="1" dirty="0" smtClean="0"/>
              <a:t>metaphase</a:t>
            </a:r>
            <a:endParaRPr lang="en-US" dirty="0"/>
          </a:p>
          <a:p>
            <a:pPr lvl="1"/>
            <a:r>
              <a:rPr lang="en-US" b="1" dirty="0" smtClean="0"/>
              <a:t>anaphase</a:t>
            </a:r>
            <a:endParaRPr lang="en-US" dirty="0"/>
          </a:p>
          <a:p>
            <a:pPr lvl="1"/>
            <a:r>
              <a:rPr lang="en-US" b="1" dirty="0"/>
              <a:t>t</a:t>
            </a:r>
            <a:r>
              <a:rPr lang="en-US" b="1" dirty="0" smtClean="0"/>
              <a:t>elophase</a:t>
            </a:r>
            <a:endParaRPr lang="en-US" dirty="0"/>
          </a:p>
          <a:p>
            <a:pPr marL="457200" lvl="1" indent="0">
              <a:buNone/>
            </a:pPr>
            <a:endParaRPr lang="en-US" dirty="0"/>
          </a:p>
          <a:p>
            <a:r>
              <a:rPr lang="en-US" dirty="0"/>
              <a:t>Cytokinesis often overlaps </a:t>
            </a:r>
            <a:r>
              <a:rPr lang="en-US" dirty="0" err="1"/>
              <a:t>telophase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3400979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2015 Pearson Education, Inc.</a:t>
            </a:r>
            <a:endParaRPr lang="en-US" dirty="0"/>
          </a:p>
        </p:txBody>
      </p:sp>
      <p:sp>
        <p:nvSpPr>
          <p:cNvPr id="4" name="Text Placeholder 3"/>
          <p:cNvSpPr>
            <a:spLocks noGrp="1"/>
          </p:cNvSpPr>
          <p:nvPr>
            <p:ph type="body" sz="quarter" idx="12"/>
          </p:nvPr>
        </p:nvSpPr>
        <p:spPr/>
        <p:txBody>
          <a:bodyPr/>
          <a:lstStyle/>
          <a:p>
            <a:r>
              <a:rPr lang="en-US" dirty="0"/>
              <a:t>Cell Division and </a:t>
            </a:r>
            <a:r>
              <a:rPr lang="en-US" dirty="0" smtClean="0"/>
              <a:t>Reproduction</a:t>
            </a:r>
            <a:endParaRPr lang="en-US" dirty="0"/>
          </a:p>
        </p:txBody>
      </p:sp>
    </p:spTree>
    <p:extLst>
      <p:ext uri="{BB962C8B-B14F-4D97-AF65-F5344CB8AC3E}">
        <p14:creationId xmlns:p14="http://schemas.microsoft.com/office/powerpoint/2010/main" val="3751134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8.5 Cell division is a continuum of dynamic </a:t>
            </a:r>
            <a:br>
              <a:rPr lang="en-US" dirty="0"/>
            </a:br>
            <a:r>
              <a:rPr lang="en-US" dirty="0"/>
              <a:t>changes</a:t>
            </a:r>
          </a:p>
        </p:txBody>
      </p:sp>
      <p:sp>
        <p:nvSpPr>
          <p:cNvPr id="3" name="Content Placeholder 2"/>
          <p:cNvSpPr>
            <a:spLocks noGrp="1"/>
          </p:cNvSpPr>
          <p:nvPr>
            <p:ph idx="1"/>
          </p:nvPr>
        </p:nvSpPr>
        <p:spPr/>
        <p:txBody>
          <a:bodyPr/>
          <a:lstStyle/>
          <a:p>
            <a:r>
              <a:rPr lang="en-US" dirty="0"/>
              <a:t>A </a:t>
            </a:r>
            <a:r>
              <a:rPr lang="en-US" b="1" dirty="0"/>
              <a:t>mitotic</a:t>
            </a:r>
            <a:r>
              <a:rPr lang="en-US" dirty="0"/>
              <a:t> </a:t>
            </a:r>
            <a:r>
              <a:rPr lang="en-US" b="1" dirty="0" smtClean="0"/>
              <a:t>spindle</a:t>
            </a:r>
          </a:p>
          <a:p>
            <a:endParaRPr lang="en-US" b="1" dirty="0"/>
          </a:p>
          <a:p>
            <a:pPr lvl="1"/>
            <a:r>
              <a:rPr lang="en-US" dirty="0"/>
              <a:t>is required to </a:t>
            </a:r>
            <a:r>
              <a:rPr lang="en-US" b="1" dirty="0"/>
              <a:t>divide the </a:t>
            </a:r>
            <a:r>
              <a:rPr lang="en-US" b="1" dirty="0" smtClean="0"/>
              <a:t>chromosomes</a:t>
            </a:r>
          </a:p>
          <a:p>
            <a:pPr lvl="1"/>
            <a:endParaRPr lang="en-US" dirty="0"/>
          </a:p>
          <a:p>
            <a:pPr lvl="1"/>
            <a:r>
              <a:rPr lang="en-US" dirty="0"/>
              <a:t>guides the </a:t>
            </a:r>
            <a:r>
              <a:rPr lang="en-US" b="1" dirty="0"/>
              <a:t>separation of the two sets of daughter </a:t>
            </a:r>
            <a:r>
              <a:rPr lang="en-US" b="1" dirty="0" smtClean="0"/>
              <a:t>chromosomes</a:t>
            </a:r>
          </a:p>
          <a:p>
            <a:pPr lvl="1"/>
            <a:endParaRPr lang="en-US" dirty="0"/>
          </a:p>
          <a:p>
            <a:pPr lvl="1"/>
            <a:r>
              <a:rPr lang="en-US" dirty="0"/>
              <a:t>is </a:t>
            </a:r>
            <a:r>
              <a:rPr lang="en-US" b="1" dirty="0"/>
              <a:t>composed of microtubules </a:t>
            </a:r>
            <a:r>
              <a:rPr lang="en-US" dirty="0"/>
              <a:t>and associated proteins</a:t>
            </a:r>
            <a:r>
              <a:rPr lang="en-US" dirty="0" smtClean="0"/>
              <a:t>.</a:t>
            </a:r>
          </a:p>
          <a:p>
            <a:pPr marL="457200" lvl="1" indent="0">
              <a:buNone/>
            </a:pP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927197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Content Placeholder 2"/>
          <p:cNvSpPr>
            <a:spLocks noGrp="1"/>
          </p:cNvSpPr>
          <p:nvPr>
            <p:ph idx="1"/>
          </p:nvPr>
        </p:nvSpPr>
        <p:spPr/>
        <p:txBody>
          <a:bodyPr/>
          <a:lstStyle/>
          <a:p>
            <a:pPr marL="457200" lvl="1" indent="0">
              <a:buNone/>
            </a:pPr>
            <a:endParaRPr lang="en-US" dirty="0"/>
          </a:p>
          <a:p>
            <a:r>
              <a:rPr lang="en-US" dirty="0"/>
              <a:t>Spindle microtubules emerge from two </a:t>
            </a:r>
            <a:r>
              <a:rPr lang="en-US" b="1" dirty="0"/>
              <a:t>centrosomes</a:t>
            </a:r>
            <a:r>
              <a:rPr lang="en-US" dirty="0"/>
              <a:t>, microtubule-organizing regions in the cytoplasm of eukaryotic cells</a:t>
            </a:r>
            <a:r>
              <a:rPr lang="en-US" dirty="0" smtClean="0"/>
              <a:t>.</a:t>
            </a:r>
            <a:endParaRPr lang="en-US" dirty="0"/>
          </a:p>
        </p:txBody>
      </p:sp>
      <p:sp>
        <p:nvSpPr>
          <p:cNvPr id="6" name="Title 1"/>
          <p:cNvSpPr>
            <a:spLocks noGrp="1"/>
          </p:cNvSpPr>
          <p:nvPr>
            <p:ph type="title"/>
          </p:nvPr>
        </p:nvSpPr>
        <p:spPr/>
        <p:txBody>
          <a:bodyPr/>
          <a:lstStyle/>
          <a:p>
            <a:r>
              <a:rPr lang="en-US" dirty="0"/>
              <a:t>8.5 Cell division is a continuum of dynamic </a:t>
            </a:r>
            <a:br>
              <a:rPr lang="en-US" dirty="0"/>
            </a:br>
            <a:r>
              <a:rPr lang="en-US" dirty="0"/>
              <a:t>changes</a:t>
            </a:r>
          </a:p>
        </p:txBody>
      </p:sp>
    </p:spTree>
    <p:extLst>
      <p:ext uri="{BB962C8B-B14F-4D97-AF65-F5344CB8AC3E}">
        <p14:creationId xmlns:p14="http://schemas.microsoft.com/office/powerpoint/2010/main" val="2558163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34" name="Picture 9233" descr="08_05_2Mitosis-U.jpg"/>
          <p:cNvPicPr>
            <a:picLocks noChangeAspect="1"/>
          </p:cNvPicPr>
          <p:nvPr/>
        </p:nvPicPr>
        <p:blipFill rotWithShape="1">
          <a:blip r:embed="rId3" cstate="email">
            <a:extLst>
              <a:ext uri="{28A0092B-C50C-407E-A947-70E740481C1C}">
                <a14:useLocalDpi xmlns:a14="http://schemas.microsoft.com/office/drawing/2010/main" val="0"/>
              </a:ext>
            </a:extLst>
          </a:blip>
          <a:srcRect b="8254"/>
          <a:stretch/>
        </p:blipFill>
        <p:spPr>
          <a:xfrm>
            <a:off x="298704" y="1289304"/>
            <a:ext cx="8546592" cy="392616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8.5-2</a:t>
            </a:r>
            <a:endParaRPr lang="en-US" sz="1200" dirty="0">
              <a:latin typeface="Arial" charset="0"/>
            </a:endParaRPr>
          </a:p>
        </p:txBody>
      </p:sp>
      <p:cxnSp>
        <p:nvCxnSpPr>
          <p:cNvPr id="34" name="Straight Connector 33"/>
          <p:cNvCxnSpPr>
            <a:endCxn id="35" idx="1"/>
          </p:cNvCxnSpPr>
          <p:nvPr/>
        </p:nvCxnSpPr>
        <p:spPr bwMode="auto">
          <a:xfrm>
            <a:off x="1380067" y="2116667"/>
            <a:ext cx="126358" cy="26781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Left Brace 34"/>
          <p:cNvSpPr/>
          <p:nvPr/>
        </p:nvSpPr>
        <p:spPr bwMode="auto">
          <a:xfrm rot="4827891">
            <a:off x="1430614" y="2137947"/>
            <a:ext cx="181727" cy="672281"/>
          </a:xfrm>
          <a:prstGeom prst="leftBrace">
            <a:avLst>
              <a:gd name="adj1" fmla="val 46615"/>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cxnSp>
        <p:nvCxnSpPr>
          <p:cNvPr id="36" name="Straight Connector 35"/>
          <p:cNvCxnSpPr/>
          <p:nvPr/>
        </p:nvCxnSpPr>
        <p:spPr bwMode="auto">
          <a:xfrm flipV="1">
            <a:off x="1867235" y="2243667"/>
            <a:ext cx="308698" cy="9859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Straight Connector 36"/>
          <p:cNvCxnSpPr/>
          <p:nvPr/>
        </p:nvCxnSpPr>
        <p:spPr bwMode="auto">
          <a:xfrm flipV="1">
            <a:off x="927100" y="4304835"/>
            <a:ext cx="462536" cy="44073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1939202" y="4664666"/>
            <a:ext cx="177465" cy="2163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9" name="Text Box 31"/>
          <p:cNvSpPr txBox="1">
            <a:spLocks noChangeArrowheads="1"/>
          </p:cNvSpPr>
          <p:nvPr/>
        </p:nvSpPr>
        <p:spPr bwMode="auto">
          <a:xfrm>
            <a:off x="349302" y="1885050"/>
            <a:ext cx="122930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Centrosomes</a:t>
            </a:r>
            <a:endParaRPr lang="en-US" sz="1500" dirty="0">
              <a:solidFill>
                <a:srgbClr val="000000"/>
              </a:solidFill>
              <a:latin typeface="Arial" charset="0"/>
            </a:endParaRPr>
          </a:p>
        </p:txBody>
      </p:sp>
      <p:sp>
        <p:nvSpPr>
          <p:cNvPr id="40" name="Text Box 31"/>
          <p:cNvSpPr txBox="1">
            <a:spLocks noChangeArrowheads="1"/>
          </p:cNvSpPr>
          <p:nvPr/>
        </p:nvSpPr>
        <p:spPr bwMode="auto">
          <a:xfrm>
            <a:off x="1788629" y="2007821"/>
            <a:ext cx="961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Chromatin</a:t>
            </a:r>
            <a:endParaRPr lang="en-US" sz="1500" dirty="0">
              <a:solidFill>
                <a:srgbClr val="000000"/>
              </a:solidFill>
              <a:latin typeface="Arial" charset="0"/>
            </a:endParaRPr>
          </a:p>
        </p:txBody>
      </p:sp>
      <p:sp>
        <p:nvSpPr>
          <p:cNvPr id="41" name="Text Box 31"/>
          <p:cNvSpPr txBox="1">
            <a:spLocks noChangeArrowheads="1"/>
          </p:cNvSpPr>
          <p:nvPr/>
        </p:nvSpPr>
        <p:spPr bwMode="auto">
          <a:xfrm>
            <a:off x="340830" y="4700224"/>
            <a:ext cx="833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Nuclear</a:t>
            </a:r>
            <a:br>
              <a:rPr lang="en-US" sz="1500" dirty="0" smtClean="0">
                <a:solidFill>
                  <a:srgbClr val="000000"/>
                </a:solidFill>
                <a:latin typeface="Arial" charset="0"/>
              </a:rPr>
            </a:br>
            <a:r>
              <a:rPr lang="en-US" sz="1500" dirty="0" smtClean="0">
                <a:solidFill>
                  <a:srgbClr val="000000"/>
                </a:solidFill>
                <a:latin typeface="Arial" charset="0"/>
              </a:rPr>
              <a:t>envelope</a:t>
            </a:r>
            <a:endParaRPr lang="en-US" sz="1500" dirty="0">
              <a:solidFill>
                <a:srgbClr val="000000"/>
              </a:solidFill>
              <a:latin typeface="Arial" charset="0"/>
            </a:endParaRPr>
          </a:p>
        </p:txBody>
      </p:sp>
      <p:sp>
        <p:nvSpPr>
          <p:cNvPr id="42" name="Text Box 31"/>
          <p:cNvSpPr txBox="1">
            <a:spLocks noChangeArrowheads="1"/>
          </p:cNvSpPr>
          <p:nvPr/>
        </p:nvSpPr>
        <p:spPr bwMode="auto">
          <a:xfrm>
            <a:off x="2135764" y="4767953"/>
            <a:ext cx="97462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Plasma</a:t>
            </a:r>
            <a:br>
              <a:rPr lang="en-US" sz="1500" dirty="0" smtClean="0">
                <a:solidFill>
                  <a:srgbClr val="000000"/>
                </a:solidFill>
                <a:latin typeface="Arial" charset="0"/>
              </a:rPr>
            </a:br>
            <a:r>
              <a:rPr lang="en-US" sz="1500" dirty="0" smtClean="0">
                <a:solidFill>
                  <a:srgbClr val="000000"/>
                </a:solidFill>
                <a:latin typeface="Arial" charset="0"/>
              </a:rPr>
              <a:t>membrane</a:t>
            </a:r>
            <a:endParaRPr lang="en-US" sz="1500" dirty="0">
              <a:solidFill>
                <a:srgbClr val="000000"/>
              </a:solidFill>
              <a:latin typeface="Arial" charset="0"/>
            </a:endParaRPr>
          </a:p>
        </p:txBody>
      </p:sp>
      <p:cxnSp>
        <p:nvCxnSpPr>
          <p:cNvPr id="47" name="Straight Connector 46"/>
          <p:cNvCxnSpPr/>
          <p:nvPr/>
        </p:nvCxnSpPr>
        <p:spPr bwMode="auto">
          <a:xfrm>
            <a:off x="3869267" y="2370670"/>
            <a:ext cx="279400" cy="46143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8" name="Straight Connector 47"/>
          <p:cNvCxnSpPr/>
          <p:nvPr/>
        </p:nvCxnSpPr>
        <p:spPr bwMode="auto">
          <a:xfrm flipH="1">
            <a:off x="4835566" y="2235200"/>
            <a:ext cx="172467" cy="41017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 name="Straight Connector 48"/>
          <p:cNvCxnSpPr/>
          <p:nvPr/>
        </p:nvCxnSpPr>
        <p:spPr bwMode="auto">
          <a:xfrm flipH="1" flipV="1">
            <a:off x="5043000" y="3915370"/>
            <a:ext cx="375667" cy="74129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0" name="Straight Connector 49"/>
          <p:cNvCxnSpPr/>
          <p:nvPr/>
        </p:nvCxnSpPr>
        <p:spPr bwMode="auto">
          <a:xfrm flipV="1">
            <a:off x="4478867" y="4262967"/>
            <a:ext cx="313266" cy="74083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p:cNvCxnSpPr/>
          <p:nvPr/>
        </p:nvCxnSpPr>
        <p:spPr bwMode="auto">
          <a:xfrm flipV="1">
            <a:off x="4474634" y="4275667"/>
            <a:ext cx="436033" cy="73237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2" name="Text Box 31"/>
          <p:cNvSpPr txBox="1">
            <a:spLocks noChangeArrowheads="1"/>
          </p:cNvSpPr>
          <p:nvPr/>
        </p:nvSpPr>
        <p:spPr bwMode="auto">
          <a:xfrm>
            <a:off x="4950934" y="1995124"/>
            <a:ext cx="1122321"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Centrosome</a:t>
            </a:r>
            <a:endParaRPr lang="en-US" sz="1500" dirty="0">
              <a:solidFill>
                <a:srgbClr val="000000"/>
              </a:solidFill>
              <a:latin typeface="Arial" charset="0"/>
            </a:endParaRPr>
          </a:p>
        </p:txBody>
      </p:sp>
      <p:sp>
        <p:nvSpPr>
          <p:cNvPr id="53" name="Text Box 31"/>
          <p:cNvSpPr txBox="1">
            <a:spLocks noChangeArrowheads="1"/>
          </p:cNvSpPr>
          <p:nvPr/>
        </p:nvSpPr>
        <p:spPr bwMode="auto">
          <a:xfrm>
            <a:off x="3198332" y="1923157"/>
            <a:ext cx="11545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Early mitotic</a:t>
            </a:r>
            <a:br>
              <a:rPr lang="en-US" sz="1500" dirty="0" smtClean="0">
                <a:solidFill>
                  <a:srgbClr val="000000"/>
                </a:solidFill>
                <a:latin typeface="Arial" charset="0"/>
              </a:rPr>
            </a:br>
            <a:r>
              <a:rPr lang="en-US" sz="1500" dirty="0" smtClean="0">
                <a:solidFill>
                  <a:srgbClr val="000000"/>
                </a:solidFill>
                <a:latin typeface="Arial" charset="0"/>
              </a:rPr>
              <a:t>spindle</a:t>
            </a:r>
            <a:endParaRPr lang="en-US" sz="1500" dirty="0">
              <a:solidFill>
                <a:srgbClr val="000000"/>
              </a:solidFill>
              <a:latin typeface="Arial" charset="0"/>
            </a:endParaRPr>
          </a:p>
        </p:txBody>
      </p:sp>
      <p:sp>
        <p:nvSpPr>
          <p:cNvPr id="54" name="Text Box 31"/>
          <p:cNvSpPr txBox="1">
            <a:spLocks noChangeArrowheads="1"/>
          </p:cNvSpPr>
          <p:nvPr/>
        </p:nvSpPr>
        <p:spPr bwMode="auto">
          <a:xfrm>
            <a:off x="3371899" y="4945754"/>
            <a:ext cx="23086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Chromosome, consisting</a:t>
            </a:r>
            <a:br>
              <a:rPr lang="en-US" sz="1500" dirty="0" smtClean="0">
                <a:solidFill>
                  <a:srgbClr val="000000"/>
                </a:solidFill>
                <a:latin typeface="Arial" charset="0"/>
              </a:rPr>
            </a:br>
            <a:r>
              <a:rPr lang="en-US" sz="1500" dirty="0" smtClean="0">
                <a:solidFill>
                  <a:srgbClr val="000000"/>
                </a:solidFill>
                <a:latin typeface="Arial" charset="0"/>
              </a:rPr>
              <a:t>of two sister chromatids</a:t>
            </a:r>
            <a:endParaRPr lang="en-US" sz="1500" dirty="0">
              <a:solidFill>
                <a:srgbClr val="000000"/>
              </a:solidFill>
              <a:latin typeface="Arial" charset="0"/>
            </a:endParaRPr>
          </a:p>
        </p:txBody>
      </p:sp>
      <p:sp>
        <p:nvSpPr>
          <p:cNvPr id="55" name="Text Box 31"/>
          <p:cNvSpPr txBox="1">
            <a:spLocks noChangeArrowheads="1"/>
          </p:cNvSpPr>
          <p:nvPr/>
        </p:nvSpPr>
        <p:spPr bwMode="auto">
          <a:xfrm>
            <a:off x="5226097" y="4615554"/>
            <a:ext cx="1079679"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Centromere</a:t>
            </a:r>
            <a:endParaRPr lang="en-US" sz="1500" dirty="0">
              <a:solidFill>
                <a:srgbClr val="000000"/>
              </a:solidFill>
              <a:latin typeface="Arial" charset="0"/>
            </a:endParaRPr>
          </a:p>
        </p:txBody>
      </p:sp>
      <p:sp>
        <p:nvSpPr>
          <p:cNvPr id="63" name="Text Box 31"/>
          <p:cNvSpPr txBox="1">
            <a:spLocks noChangeArrowheads="1"/>
          </p:cNvSpPr>
          <p:nvPr/>
        </p:nvSpPr>
        <p:spPr bwMode="auto">
          <a:xfrm>
            <a:off x="4083100" y="1262759"/>
            <a:ext cx="105193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Prophase</a:t>
            </a:r>
            <a:endParaRPr lang="en-US" sz="1800" dirty="0">
              <a:solidFill>
                <a:srgbClr val="000000"/>
              </a:solidFill>
              <a:latin typeface="Arial" charset="0"/>
            </a:endParaRPr>
          </a:p>
        </p:txBody>
      </p:sp>
      <p:sp>
        <p:nvSpPr>
          <p:cNvPr id="64" name="Text Box 31"/>
          <p:cNvSpPr txBox="1">
            <a:spLocks noChangeArrowheads="1"/>
          </p:cNvSpPr>
          <p:nvPr/>
        </p:nvSpPr>
        <p:spPr bwMode="auto">
          <a:xfrm>
            <a:off x="950432" y="1262760"/>
            <a:ext cx="116734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Interphase</a:t>
            </a:r>
            <a:endParaRPr lang="en-US" sz="1800" dirty="0">
              <a:solidFill>
                <a:srgbClr val="000000"/>
              </a:solidFill>
              <a:latin typeface="Arial" charset="0"/>
            </a:endParaRPr>
          </a:p>
        </p:txBody>
      </p:sp>
      <p:sp>
        <p:nvSpPr>
          <p:cNvPr id="65" name="Text Box 31"/>
          <p:cNvSpPr txBox="1">
            <a:spLocks noChangeArrowheads="1"/>
          </p:cNvSpPr>
          <p:nvPr/>
        </p:nvSpPr>
        <p:spPr bwMode="auto">
          <a:xfrm>
            <a:off x="6889799" y="1262761"/>
            <a:ext cx="159080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err="1" smtClean="0">
                <a:solidFill>
                  <a:srgbClr val="000000"/>
                </a:solidFill>
                <a:latin typeface="Arial" charset="0"/>
              </a:rPr>
              <a:t>Prometaphase</a:t>
            </a:r>
            <a:endParaRPr lang="en-US" sz="1800" dirty="0">
              <a:solidFill>
                <a:srgbClr val="000000"/>
              </a:solidFill>
              <a:latin typeface="Arial" charset="0"/>
            </a:endParaRPr>
          </a:p>
        </p:txBody>
      </p:sp>
      <p:cxnSp>
        <p:nvCxnSpPr>
          <p:cNvPr id="66" name="Straight Connector 65"/>
          <p:cNvCxnSpPr/>
          <p:nvPr/>
        </p:nvCxnSpPr>
        <p:spPr bwMode="auto">
          <a:xfrm flipV="1">
            <a:off x="8119533" y="2272836"/>
            <a:ext cx="102698" cy="117733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p:cNvCxnSpPr/>
          <p:nvPr/>
        </p:nvCxnSpPr>
        <p:spPr bwMode="auto">
          <a:xfrm flipH="1" flipV="1">
            <a:off x="6918365" y="2264369"/>
            <a:ext cx="341802" cy="864064"/>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p:nvPr/>
        </p:nvCxnSpPr>
        <p:spPr bwMode="auto">
          <a:xfrm flipH="1" flipV="1">
            <a:off x="6918365" y="2264369"/>
            <a:ext cx="862502" cy="72859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Straight Connector 68"/>
          <p:cNvCxnSpPr/>
          <p:nvPr/>
        </p:nvCxnSpPr>
        <p:spPr bwMode="auto">
          <a:xfrm flipH="1">
            <a:off x="8014798" y="4275667"/>
            <a:ext cx="202102" cy="5625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Straight Connector 69"/>
          <p:cNvCxnSpPr/>
          <p:nvPr/>
        </p:nvCxnSpPr>
        <p:spPr bwMode="auto">
          <a:xfrm flipH="1" flipV="1">
            <a:off x="7933267" y="4195233"/>
            <a:ext cx="80432" cy="643468"/>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1" name="Text Box 31"/>
          <p:cNvSpPr txBox="1">
            <a:spLocks noChangeArrowheads="1"/>
          </p:cNvSpPr>
          <p:nvPr/>
        </p:nvSpPr>
        <p:spPr bwMode="auto">
          <a:xfrm>
            <a:off x="6500330" y="1597191"/>
            <a:ext cx="1231106"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Fragments of</a:t>
            </a:r>
            <a:br>
              <a:rPr lang="en-US" sz="1500" dirty="0" smtClean="0">
                <a:solidFill>
                  <a:srgbClr val="000000"/>
                </a:solidFill>
                <a:latin typeface="Arial" charset="0"/>
              </a:rPr>
            </a:br>
            <a:r>
              <a:rPr lang="en-US" sz="1500" dirty="0" smtClean="0">
                <a:solidFill>
                  <a:srgbClr val="000000"/>
                </a:solidFill>
                <a:latin typeface="Arial" charset="0"/>
              </a:rPr>
              <a:t>the nuclear </a:t>
            </a:r>
            <a:br>
              <a:rPr lang="en-US" sz="1500" dirty="0" smtClean="0">
                <a:solidFill>
                  <a:srgbClr val="000000"/>
                </a:solidFill>
                <a:latin typeface="Arial" charset="0"/>
              </a:rPr>
            </a:br>
            <a:r>
              <a:rPr lang="en-US" sz="1500" dirty="0" smtClean="0">
                <a:solidFill>
                  <a:srgbClr val="000000"/>
                </a:solidFill>
                <a:latin typeface="Arial" charset="0"/>
              </a:rPr>
              <a:t>envelope</a:t>
            </a:r>
            <a:endParaRPr lang="en-US" sz="1500" dirty="0">
              <a:solidFill>
                <a:srgbClr val="000000"/>
              </a:solidFill>
              <a:latin typeface="Arial" charset="0"/>
            </a:endParaRPr>
          </a:p>
        </p:txBody>
      </p:sp>
      <p:sp>
        <p:nvSpPr>
          <p:cNvPr id="72" name="Text Box 31"/>
          <p:cNvSpPr txBox="1">
            <a:spLocks noChangeArrowheads="1"/>
          </p:cNvSpPr>
          <p:nvPr/>
        </p:nvSpPr>
        <p:spPr bwMode="auto">
          <a:xfrm>
            <a:off x="7677198" y="2054386"/>
            <a:ext cx="1122227"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Kinetochore</a:t>
            </a:r>
            <a:endParaRPr lang="en-US" sz="1500" dirty="0">
              <a:solidFill>
                <a:srgbClr val="000000"/>
              </a:solidFill>
              <a:latin typeface="Arial" charset="0"/>
            </a:endParaRPr>
          </a:p>
        </p:txBody>
      </p:sp>
      <p:sp>
        <p:nvSpPr>
          <p:cNvPr id="73" name="Text Box 31"/>
          <p:cNvSpPr txBox="1">
            <a:spLocks noChangeArrowheads="1"/>
          </p:cNvSpPr>
          <p:nvPr/>
        </p:nvSpPr>
        <p:spPr bwMode="auto">
          <a:xfrm>
            <a:off x="7592532" y="4814519"/>
            <a:ext cx="120779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Spindle</a:t>
            </a:r>
            <a:br>
              <a:rPr lang="en-US" sz="1500" dirty="0" smtClean="0">
                <a:solidFill>
                  <a:srgbClr val="000000"/>
                </a:solidFill>
                <a:latin typeface="Arial" charset="0"/>
              </a:rPr>
            </a:br>
            <a:r>
              <a:rPr lang="en-US" sz="1500" dirty="0" smtClean="0">
                <a:solidFill>
                  <a:srgbClr val="000000"/>
                </a:solidFill>
                <a:latin typeface="Arial" charset="0"/>
              </a:rPr>
              <a:t>microtubules</a:t>
            </a:r>
            <a:endParaRPr lang="en-US" sz="1500" dirty="0">
              <a:solidFill>
                <a:srgbClr val="000000"/>
              </a:solidFill>
              <a:latin typeface="Arial" charset="0"/>
            </a:endParaRPr>
          </a:p>
        </p:txBody>
      </p:sp>
    </p:spTree>
    <p:extLst>
      <p:ext uri="{BB962C8B-B14F-4D97-AF65-F5344CB8AC3E}">
        <p14:creationId xmlns:p14="http://schemas.microsoft.com/office/powerpoint/2010/main" val="279961683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8.5 Cell division is a continuum of dynamic </a:t>
            </a:r>
            <a:br>
              <a:rPr lang="en-US" dirty="0"/>
            </a:br>
            <a:r>
              <a:rPr lang="en-US" dirty="0"/>
              <a:t>changes</a:t>
            </a:r>
          </a:p>
        </p:txBody>
      </p:sp>
      <p:sp>
        <p:nvSpPr>
          <p:cNvPr id="3" name="Content Placeholder 2"/>
          <p:cNvSpPr>
            <a:spLocks noGrp="1"/>
          </p:cNvSpPr>
          <p:nvPr>
            <p:ph idx="1"/>
          </p:nvPr>
        </p:nvSpPr>
        <p:spPr/>
        <p:txBody>
          <a:bodyPr/>
          <a:lstStyle/>
          <a:p>
            <a:r>
              <a:rPr lang="en-US" b="1" dirty="0" smtClean="0"/>
              <a:t>Interphase</a:t>
            </a:r>
          </a:p>
          <a:p>
            <a:endParaRPr lang="en-US" b="1" dirty="0"/>
          </a:p>
          <a:p>
            <a:pPr lvl="1"/>
            <a:r>
              <a:rPr lang="en-US" dirty="0"/>
              <a:t>The </a:t>
            </a:r>
            <a:r>
              <a:rPr lang="en-US" b="1" dirty="0"/>
              <a:t>cytoplasmic contents d</a:t>
            </a:r>
            <a:r>
              <a:rPr lang="en-US" dirty="0"/>
              <a:t>ouble</a:t>
            </a:r>
            <a:r>
              <a:rPr lang="en-US" dirty="0" smtClean="0"/>
              <a:t>.</a:t>
            </a:r>
          </a:p>
          <a:p>
            <a:pPr lvl="1"/>
            <a:endParaRPr lang="en-US" dirty="0"/>
          </a:p>
          <a:p>
            <a:pPr lvl="1"/>
            <a:r>
              <a:rPr lang="en-US" b="1" dirty="0"/>
              <a:t>Two centrosomes form</a:t>
            </a:r>
            <a:r>
              <a:rPr lang="en-US" dirty="0" smtClean="0"/>
              <a:t>.</a:t>
            </a:r>
          </a:p>
          <a:p>
            <a:pPr lvl="1"/>
            <a:endParaRPr lang="en-US" dirty="0"/>
          </a:p>
          <a:p>
            <a:pPr lvl="1"/>
            <a:r>
              <a:rPr lang="en-US" b="1" dirty="0"/>
              <a:t>Chromosomes duplicate in the nucleus during the S phase</a:t>
            </a:r>
            <a:r>
              <a:rPr lang="en-US" b="1" dirty="0" smtClean="0"/>
              <a:t>.</a:t>
            </a:r>
            <a:endParaRPr lang="en-US" b="1"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5" name="Picture 4" descr="08_05_3Mitosis-U.jpg"/>
          <p:cNvPicPr>
            <a:picLocks noChangeAspect="1"/>
          </p:cNvPicPr>
          <p:nvPr/>
        </p:nvPicPr>
        <p:blipFill rotWithShape="1">
          <a:blip r:embed="rId3" cstate="email">
            <a:extLst>
              <a:ext uri="{28A0092B-C50C-407E-A947-70E740481C1C}">
                <a14:useLocalDpi xmlns:a14="http://schemas.microsoft.com/office/drawing/2010/main" val="0"/>
              </a:ext>
            </a:extLst>
          </a:blip>
          <a:srcRect b="10199"/>
          <a:stretch/>
        </p:blipFill>
        <p:spPr>
          <a:xfrm>
            <a:off x="6521427" y="1845064"/>
            <a:ext cx="1837482" cy="2134269"/>
          </a:xfrm>
          <a:prstGeom prst="rect">
            <a:avLst/>
          </a:prstGeom>
        </p:spPr>
      </p:pic>
    </p:spTree>
    <p:extLst>
      <p:ext uri="{BB962C8B-B14F-4D97-AF65-F5344CB8AC3E}">
        <p14:creationId xmlns:p14="http://schemas.microsoft.com/office/powerpoint/2010/main" val="455945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 name="Picture 9215" descr="08_05_1Mitosis-U.jpg"/>
          <p:cNvPicPr>
            <a:picLocks noChangeAspect="1"/>
          </p:cNvPicPr>
          <p:nvPr/>
        </p:nvPicPr>
        <p:blipFill rotWithShape="1">
          <a:blip r:embed="rId3" cstate="email">
            <a:extLst>
              <a:ext uri="{28A0092B-C50C-407E-A947-70E740481C1C}">
                <a14:useLocalDpi xmlns:a14="http://schemas.microsoft.com/office/drawing/2010/main" val="0"/>
              </a:ext>
            </a:extLst>
          </a:blip>
          <a:srcRect b="4664"/>
          <a:stretch/>
        </p:blipFill>
        <p:spPr>
          <a:xfrm>
            <a:off x="298704" y="274323"/>
            <a:ext cx="8546592" cy="6160347"/>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8.5-1</a:t>
            </a:r>
            <a:endParaRPr lang="en-US" sz="1200" dirty="0">
              <a:latin typeface="Arial" charset="0"/>
            </a:endParaRPr>
          </a:p>
        </p:txBody>
      </p:sp>
      <p:sp>
        <p:nvSpPr>
          <p:cNvPr id="27" name="Text Box 31"/>
          <p:cNvSpPr txBox="1">
            <a:spLocks noChangeArrowheads="1"/>
          </p:cNvSpPr>
          <p:nvPr/>
        </p:nvSpPr>
        <p:spPr bwMode="auto">
          <a:xfrm>
            <a:off x="3879899" y="610820"/>
            <a:ext cx="9350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Prophase</a:t>
            </a:r>
            <a:endParaRPr lang="en-US" sz="1600" dirty="0">
              <a:solidFill>
                <a:srgbClr val="000000"/>
              </a:solidFill>
              <a:latin typeface="Arial" charset="0"/>
            </a:endParaRPr>
          </a:p>
        </p:txBody>
      </p:sp>
      <p:cxnSp>
        <p:nvCxnSpPr>
          <p:cNvPr id="6" name="Straight Connector 5"/>
          <p:cNvCxnSpPr>
            <a:endCxn id="3" idx="1"/>
          </p:cNvCxnSpPr>
          <p:nvPr/>
        </p:nvCxnSpPr>
        <p:spPr bwMode="auto">
          <a:xfrm>
            <a:off x="1342298" y="3525903"/>
            <a:ext cx="129855" cy="25354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Left Brace 2"/>
          <p:cNvSpPr/>
          <p:nvPr/>
        </p:nvSpPr>
        <p:spPr bwMode="auto">
          <a:xfrm rot="4827891">
            <a:off x="1396341" y="3559403"/>
            <a:ext cx="181727" cy="619310"/>
          </a:xfrm>
          <a:prstGeom prst="leftBrace">
            <a:avLst>
              <a:gd name="adj1" fmla="val 46615"/>
              <a:gd name="adj2" fmla="val 50000"/>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cxnSp>
        <p:nvCxnSpPr>
          <p:cNvPr id="8" name="Straight Connector 7"/>
          <p:cNvCxnSpPr/>
          <p:nvPr/>
        </p:nvCxnSpPr>
        <p:spPr bwMode="auto">
          <a:xfrm flipV="1">
            <a:off x="1812198" y="3640670"/>
            <a:ext cx="270602" cy="9181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Connector 9"/>
          <p:cNvCxnSpPr/>
          <p:nvPr/>
        </p:nvCxnSpPr>
        <p:spPr bwMode="auto">
          <a:xfrm>
            <a:off x="3657600" y="3767670"/>
            <a:ext cx="246632" cy="4186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flipH="1">
            <a:off x="4551932" y="3636436"/>
            <a:ext cx="155535" cy="3847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p:cNvCxnSpPr/>
          <p:nvPr/>
        </p:nvCxnSpPr>
        <p:spPr bwMode="auto">
          <a:xfrm flipV="1">
            <a:off x="927100" y="5557903"/>
            <a:ext cx="445599" cy="4153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p:cNvCxnSpPr/>
          <p:nvPr/>
        </p:nvCxnSpPr>
        <p:spPr bwMode="auto">
          <a:xfrm>
            <a:off x="1867232" y="5883869"/>
            <a:ext cx="164768" cy="1909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Straight Connector 17"/>
          <p:cNvCxnSpPr/>
          <p:nvPr/>
        </p:nvCxnSpPr>
        <p:spPr bwMode="auto">
          <a:xfrm flipH="1" flipV="1">
            <a:off x="4742433" y="5198069"/>
            <a:ext cx="337567" cy="6735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V="1">
            <a:off x="4199467" y="5502870"/>
            <a:ext cx="314365" cy="7116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4195234" y="5532970"/>
            <a:ext cx="431799" cy="6857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Straight Connector 23"/>
          <p:cNvCxnSpPr/>
          <p:nvPr/>
        </p:nvCxnSpPr>
        <p:spPr bwMode="auto">
          <a:xfrm flipV="1">
            <a:off x="7569200" y="3945003"/>
            <a:ext cx="424432" cy="8259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Straight Connector 25"/>
          <p:cNvCxnSpPr/>
          <p:nvPr/>
        </p:nvCxnSpPr>
        <p:spPr bwMode="auto">
          <a:xfrm flipH="1" flipV="1">
            <a:off x="6482332" y="3691003"/>
            <a:ext cx="307935" cy="8005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p:cNvCxnSpPr/>
          <p:nvPr/>
        </p:nvCxnSpPr>
        <p:spPr bwMode="auto">
          <a:xfrm flipH="1" flipV="1">
            <a:off x="6482332" y="3691003"/>
            <a:ext cx="786301" cy="6439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p:cNvCxnSpPr/>
          <p:nvPr/>
        </p:nvCxnSpPr>
        <p:spPr bwMode="auto">
          <a:xfrm>
            <a:off x="7416800" y="5452536"/>
            <a:ext cx="310132" cy="460967"/>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Connector 31"/>
          <p:cNvCxnSpPr/>
          <p:nvPr/>
        </p:nvCxnSpPr>
        <p:spPr bwMode="auto">
          <a:xfrm flipH="1" flipV="1">
            <a:off x="7666567" y="5528736"/>
            <a:ext cx="59266" cy="385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 Box 31"/>
          <p:cNvSpPr txBox="1">
            <a:spLocks noChangeArrowheads="1"/>
          </p:cNvSpPr>
          <p:nvPr/>
        </p:nvSpPr>
        <p:spPr bwMode="auto">
          <a:xfrm>
            <a:off x="6479167" y="602352"/>
            <a:ext cx="14140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err="1" smtClean="0">
                <a:solidFill>
                  <a:srgbClr val="000000"/>
                </a:solidFill>
                <a:latin typeface="Arial" charset="0"/>
              </a:rPr>
              <a:t>Prometaphase</a:t>
            </a:r>
            <a:endParaRPr lang="en-US" sz="1600" dirty="0">
              <a:solidFill>
                <a:srgbClr val="000000"/>
              </a:solidFill>
              <a:latin typeface="Arial" charset="0"/>
            </a:endParaRPr>
          </a:p>
        </p:txBody>
      </p:sp>
      <p:sp>
        <p:nvSpPr>
          <p:cNvPr id="35" name="Text Box 31"/>
          <p:cNvSpPr txBox="1">
            <a:spLocks noChangeArrowheads="1"/>
          </p:cNvSpPr>
          <p:nvPr/>
        </p:nvSpPr>
        <p:spPr bwMode="auto">
          <a:xfrm>
            <a:off x="831901" y="433019"/>
            <a:ext cx="13367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cap="small" dirty="0" smtClean="0">
                <a:solidFill>
                  <a:srgbClr val="000000"/>
                </a:solidFill>
                <a:latin typeface="Arial" charset="0"/>
              </a:rPr>
              <a:t>Interphase</a:t>
            </a:r>
            <a:endParaRPr lang="en-US" sz="2000" cap="small" dirty="0">
              <a:solidFill>
                <a:srgbClr val="000000"/>
              </a:solidFill>
              <a:latin typeface="Arial" charset="0"/>
            </a:endParaRPr>
          </a:p>
        </p:txBody>
      </p:sp>
      <p:sp>
        <p:nvSpPr>
          <p:cNvPr id="36" name="Text Box 31"/>
          <p:cNvSpPr txBox="1">
            <a:spLocks noChangeArrowheads="1"/>
          </p:cNvSpPr>
          <p:nvPr/>
        </p:nvSpPr>
        <p:spPr bwMode="auto">
          <a:xfrm>
            <a:off x="5319234" y="289086"/>
            <a:ext cx="882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cap="small" dirty="0" smtClean="0">
                <a:solidFill>
                  <a:srgbClr val="000000"/>
                </a:solidFill>
                <a:latin typeface="Arial" charset="0"/>
              </a:rPr>
              <a:t>Mitosis</a:t>
            </a:r>
            <a:endParaRPr lang="en-US" sz="2000" cap="small" dirty="0">
              <a:solidFill>
                <a:srgbClr val="000000"/>
              </a:solidFill>
              <a:latin typeface="Arial" charset="0"/>
            </a:endParaRPr>
          </a:p>
        </p:txBody>
      </p:sp>
      <p:sp>
        <p:nvSpPr>
          <p:cNvPr id="37" name="Text Box 31"/>
          <p:cNvSpPr txBox="1">
            <a:spLocks noChangeArrowheads="1"/>
          </p:cNvSpPr>
          <p:nvPr/>
        </p:nvSpPr>
        <p:spPr bwMode="auto">
          <a:xfrm>
            <a:off x="340832" y="3320155"/>
            <a:ext cx="114734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Centrosomes</a:t>
            </a:r>
            <a:endParaRPr lang="en-US" sz="1400" dirty="0">
              <a:solidFill>
                <a:srgbClr val="000000"/>
              </a:solidFill>
              <a:latin typeface="Arial" charset="0"/>
            </a:endParaRPr>
          </a:p>
        </p:txBody>
      </p:sp>
      <p:sp>
        <p:nvSpPr>
          <p:cNvPr id="38" name="Text Box 31"/>
          <p:cNvSpPr txBox="1">
            <a:spLocks noChangeArrowheads="1"/>
          </p:cNvSpPr>
          <p:nvPr/>
        </p:nvSpPr>
        <p:spPr bwMode="auto">
          <a:xfrm>
            <a:off x="4650365" y="3421755"/>
            <a:ext cx="10515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Centrosome</a:t>
            </a:r>
            <a:endParaRPr lang="en-US" sz="1400" dirty="0">
              <a:solidFill>
                <a:srgbClr val="000000"/>
              </a:solidFill>
              <a:latin typeface="Arial" charset="0"/>
            </a:endParaRPr>
          </a:p>
        </p:txBody>
      </p:sp>
      <p:sp>
        <p:nvSpPr>
          <p:cNvPr id="39" name="Text Box 31"/>
          <p:cNvSpPr txBox="1">
            <a:spLocks noChangeArrowheads="1"/>
          </p:cNvSpPr>
          <p:nvPr/>
        </p:nvSpPr>
        <p:spPr bwMode="auto">
          <a:xfrm>
            <a:off x="1746299" y="3430222"/>
            <a:ext cx="89768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Chromatin</a:t>
            </a:r>
            <a:endParaRPr lang="en-US" sz="1400" dirty="0">
              <a:solidFill>
                <a:srgbClr val="000000"/>
              </a:solidFill>
              <a:latin typeface="Arial" charset="0"/>
            </a:endParaRPr>
          </a:p>
        </p:txBody>
      </p:sp>
      <p:sp>
        <p:nvSpPr>
          <p:cNvPr id="40" name="Text Box 31"/>
          <p:cNvSpPr txBox="1">
            <a:spLocks noChangeArrowheads="1"/>
          </p:cNvSpPr>
          <p:nvPr/>
        </p:nvSpPr>
        <p:spPr bwMode="auto">
          <a:xfrm>
            <a:off x="332366" y="5919422"/>
            <a:ext cx="782265"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Nuclear</a:t>
            </a:r>
            <a:br>
              <a:rPr lang="en-US" sz="1400" dirty="0" smtClean="0">
                <a:solidFill>
                  <a:srgbClr val="000000"/>
                </a:solidFill>
                <a:latin typeface="Arial" charset="0"/>
              </a:rPr>
            </a:br>
            <a:r>
              <a:rPr lang="en-US" sz="1400" dirty="0" smtClean="0">
                <a:solidFill>
                  <a:srgbClr val="000000"/>
                </a:solidFill>
                <a:latin typeface="Arial" charset="0"/>
              </a:rPr>
              <a:t>envelope</a:t>
            </a:r>
            <a:endParaRPr lang="en-US" sz="1400" dirty="0">
              <a:solidFill>
                <a:srgbClr val="000000"/>
              </a:solidFill>
              <a:latin typeface="Arial" charset="0"/>
            </a:endParaRPr>
          </a:p>
        </p:txBody>
      </p:sp>
      <p:sp>
        <p:nvSpPr>
          <p:cNvPr id="41" name="Text Box 31"/>
          <p:cNvSpPr txBox="1">
            <a:spLocks noChangeArrowheads="1"/>
          </p:cNvSpPr>
          <p:nvPr/>
        </p:nvSpPr>
        <p:spPr bwMode="auto">
          <a:xfrm>
            <a:off x="2059565" y="5987155"/>
            <a:ext cx="910506"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Plasma</a:t>
            </a:r>
            <a:br>
              <a:rPr lang="en-US" sz="1400" dirty="0" smtClean="0">
                <a:solidFill>
                  <a:srgbClr val="000000"/>
                </a:solidFill>
                <a:latin typeface="Arial" charset="0"/>
              </a:rPr>
            </a:br>
            <a:r>
              <a:rPr lang="en-US" sz="1400" dirty="0" smtClean="0">
                <a:solidFill>
                  <a:srgbClr val="000000"/>
                </a:solidFill>
                <a:latin typeface="Arial" charset="0"/>
              </a:rPr>
              <a:t>membrane</a:t>
            </a:r>
            <a:endParaRPr lang="en-US" sz="1400" dirty="0">
              <a:solidFill>
                <a:srgbClr val="000000"/>
              </a:solidFill>
              <a:latin typeface="Arial" charset="0"/>
            </a:endParaRPr>
          </a:p>
        </p:txBody>
      </p:sp>
      <p:sp>
        <p:nvSpPr>
          <p:cNvPr id="42" name="Text Box 31"/>
          <p:cNvSpPr txBox="1">
            <a:spLocks noChangeArrowheads="1"/>
          </p:cNvSpPr>
          <p:nvPr/>
        </p:nvSpPr>
        <p:spPr bwMode="auto">
          <a:xfrm>
            <a:off x="3033232" y="3354022"/>
            <a:ext cx="107756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Early mitotic</a:t>
            </a:r>
            <a:br>
              <a:rPr lang="en-US" sz="1400" dirty="0" smtClean="0">
                <a:solidFill>
                  <a:srgbClr val="000000"/>
                </a:solidFill>
                <a:latin typeface="Arial" charset="0"/>
              </a:rPr>
            </a:br>
            <a:r>
              <a:rPr lang="en-US" sz="1400" dirty="0" smtClean="0">
                <a:solidFill>
                  <a:srgbClr val="000000"/>
                </a:solidFill>
                <a:latin typeface="Arial" charset="0"/>
              </a:rPr>
              <a:t>spindle</a:t>
            </a:r>
            <a:endParaRPr lang="en-US" sz="1400" dirty="0">
              <a:solidFill>
                <a:srgbClr val="000000"/>
              </a:solidFill>
              <a:latin typeface="Arial" charset="0"/>
            </a:endParaRPr>
          </a:p>
        </p:txBody>
      </p:sp>
      <p:sp>
        <p:nvSpPr>
          <p:cNvPr id="43" name="Text Box 31"/>
          <p:cNvSpPr txBox="1">
            <a:spLocks noChangeArrowheads="1"/>
          </p:cNvSpPr>
          <p:nvPr/>
        </p:nvSpPr>
        <p:spPr bwMode="auto">
          <a:xfrm>
            <a:off x="3194099" y="6148021"/>
            <a:ext cx="21546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Chromosome, consisting</a:t>
            </a:r>
            <a:br>
              <a:rPr lang="en-US" sz="1400" dirty="0" smtClean="0">
                <a:solidFill>
                  <a:srgbClr val="000000"/>
                </a:solidFill>
                <a:latin typeface="Arial" charset="0"/>
              </a:rPr>
            </a:br>
            <a:r>
              <a:rPr lang="en-US" sz="1400" dirty="0" smtClean="0">
                <a:solidFill>
                  <a:srgbClr val="000000"/>
                </a:solidFill>
                <a:latin typeface="Arial" charset="0"/>
              </a:rPr>
              <a:t>of two sister chromatids</a:t>
            </a:r>
            <a:endParaRPr lang="en-US" sz="1400" dirty="0">
              <a:solidFill>
                <a:srgbClr val="000000"/>
              </a:solidFill>
              <a:latin typeface="Arial" charset="0"/>
            </a:endParaRPr>
          </a:p>
        </p:txBody>
      </p:sp>
      <p:sp>
        <p:nvSpPr>
          <p:cNvPr id="44" name="Text Box 31"/>
          <p:cNvSpPr txBox="1">
            <a:spLocks noChangeArrowheads="1"/>
          </p:cNvSpPr>
          <p:nvPr/>
        </p:nvSpPr>
        <p:spPr bwMode="auto">
          <a:xfrm>
            <a:off x="4912831" y="5834754"/>
            <a:ext cx="10130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Centromere</a:t>
            </a:r>
            <a:endParaRPr lang="en-US" sz="1400" dirty="0">
              <a:solidFill>
                <a:srgbClr val="000000"/>
              </a:solidFill>
              <a:latin typeface="Arial" charset="0"/>
            </a:endParaRPr>
          </a:p>
        </p:txBody>
      </p:sp>
      <p:sp>
        <p:nvSpPr>
          <p:cNvPr id="45" name="Text Box 31"/>
          <p:cNvSpPr txBox="1">
            <a:spLocks noChangeArrowheads="1"/>
          </p:cNvSpPr>
          <p:nvPr/>
        </p:nvSpPr>
        <p:spPr bwMode="auto">
          <a:xfrm>
            <a:off x="5988098" y="3260888"/>
            <a:ext cx="178598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Fragments of</a:t>
            </a:r>
            <a:br>
              <a:rPr lang="en-US" sz="1400" dirty="0" smtClean="0">
                <a:solidFill>
                  <a:srgbClr val="000000"/>
                </a:solidFill>
                <a:latin typeface="Arial" charset="0"/>
              </a:rPr>
            </a:br>
            <a:r>
              <a:rPr lang="en-US" sz="1400" dirty="0" smtClean="0">
                <a:solidFill>
                  <a:srgbClr val="000000"/>
                </a:solidFill>
                <a:latin typeface="Arial" charset="0"/>
              </a:rPr>
              <a:t>the nuclear envelope</a:t>
            </a:r>
            <a:endParaRPr lang="en-US" sz="1400" dirty="0">
              <a:solidFill>
                <a:srgbClr val="000000"/>
              </a:solidFill>
              <a:latin typeface="Arial" charset="0"/>
            </a:endParaRPr>
          </a:p>
        </p:txBody>
      </p:sp>
      <p:sp>
        <p:nvSpPr>
          <p:cNvPr id="46" name="Text Box 31"/>
          <p:cNvSpPr txBox="1">
            <a:spLocks noChangeArrowheads="1"/>
          </p:cNvSpPr>
          <p:nvPr/>
        </p:nvSpPr>
        <p:spPr bwMode="auto">
          <a:xfrm>
            <a:off x="7774566" y="3726555"/>
            <a:ext cx="105157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Kinetochore</a:t>
            </a:r>
            <a:endParaRPr lang="en-US" sz="1400" dirty="0">
              <a:solidFill>
                <a:srgbClr val="000000"/>
              </a:solidFill>
              <a:latin typeface="Arial" charset="0"/>
            </a:endParaRPr>
          </a:p>
        </p:txBody>
      </p:sp>
      <p:sp>
        <p:nvSpPr>
          <p:cNvPr id="47" name="Text Box 31"/>
          <p:cNvSpPr txBox="1">
            <a:spLocks noChangeArrowheads="1"/>
          </p:cNvSpPr>
          <p:nvPr/>
        </p:nvSpPr>
        <p:spPr bwMode="auto">
          <a:xfrm>
            <a:off x="7503634" y="5902487"/>
            <a:ext cx="1127274"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Spindle</a:t>
            </a:r>
            <a:br>
              <a:rPr lang="en-US" sz="1400" dirty="0" smtClean="0">
                <a:solidFill>
                  <a:srgbClr val="000000"/>
                </a:solidFill>
                <a:latin typeface="Arial" charset="0"/>
              </a:rPr>
            </a:br>
            <a:r>
              <a:rPr lang="en-US" sz="1400" dirty="0" smtClean="0">
                <a:solidFill>
                  <a:srgbClr val="000000"/>
                </a:solidFill>
                <a:latin typeface="Arial" charset="0"/>
              </a:rPr>
              <a:t>microtubules</a:t>
            </a:r>
            <a:endParaRPr lang="en-US" sz="1400" dirty="0">
              <a:solidFill>
                <a:srgbClr val="000000"/>
              </a:solidFill>
              <a:latin typeface="Arial" charset="0"/>
            </a:endParaRPr>
          </a:p>
        </p:txBody>
      </p:sp>
    </p:spTree>
    <p:extLst>
      <p:ext uri="{BB962C8B-B14F-4D97-AF65-F5344CB8AC3E}">
        <p14:creationId xmlns:p14="http://schemas.microsoft.com/office/powerpoint/2010/main" val="333822304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8.5 Cell division is a continuum of dynamic </a:t>
            </a:r>
            <a:br>
              <a:rPr lang="en-US" dirty="0"/>
            </a:br>
            <a:r>
              <a:rPr lang="en-US" dirty="0"/>
              <a:t>changes</a:t>
            </a:r>
          </a:p>
        </p:txBody>
      </p:sp>
      <p:sp>
        <p:nvSpPr>
          <p:cNvPr id="3" name="Content Placeholder 2"/>
          <p:cNvSpPr>
            <a:spLocks noGrp="1"/>
          </p:cNvSpPr>
          <p:nvPr>
            <p:ph idx="1"/>
          </p:nvPr>
        </p:nvSpPr>
        <p:spPr/>
        <p:txBody>
          <a:bodyPr/>
          <a:lstStyle/>
          <a:p>
            <a:r>
              <a:rPr lang="en-US" b="1" dirty="0" smtClean="0"/>
              <a:t>Prophase</a:t>
            </a:r>
          </a:p>
          <a:p>
            <a:endParaRPr lang="en-US" b="1" dirty="0"/>
          </a:p>
          <a:p>
            <a:pPr lvl="1"/>
            <a:r>
              <a:rPr lang="en-US" dirty="0"/>
              <a:t>In the </a:t>
            </a:r>
            <a:r>
              <a:rPr lang="en-US" b="1" dirty="0">
                <a:solidFill>
                  <a:srgbClr val="FF0000"/>
                </a:solidFill>
              </a:rPr>
              <a:t>nucleus</a:t>
            </a:r>
            <a:r>
              <a:rPr lang="en-US" dirty="0"/>
              <a:t>, </a:t>
            </a:r>
            <a:r>
              <a:rPr lang="en-US" b="1" dirty="0" smtClean="0">
                <a:solidFill>
                  <a:srgbClr val="FF0000"/>
                </a:solidFill>
              </a:rPr>
              <a:t>chromosomes</a:t>
            </a:r>
          </a:p>
          <a:p>
            <a:pPr marL="457200" lvl="1" indent="0">
              <a:buNone/>
            </a:pPr>
            <a:r>
              <a:rPr lang="en-US" b="1" dirty="0" smtClean="0">
                <a:solidFill>
                  <a:srgbClr val="FF0000"/>
                </a:solidFill>
              </a:rPr>
              <a:t> </a:t>
            </a:r>
            <a:r>
              <a:rPr lang="en-US" b="1" dirty="0">
                <a:solidFill>
                  <a:srgbClr val="FF0000"/>
                </a:solidFill>
              </a:rPr>
              <a:t>become more tightly coiled </a:t>
            </a:r>
            <a:endParaRPr lang="en-US" b="1" dirty="0" smtClean="0">
              <a:solidFill>
                <a:srgbClr val="FF0000"/>
              </a:solidFill>
            </a:endParaRPr>
          </a:p>
          <a:p>
            <a:pPr marL="457200" lvl="1" indent="0">
              <a:buNone/>
            </a:pPr>
            <a:r>
              <a:rPr lang="en-US" b="1" dirty="0" smtClean="0">
                <a:solidFill>
                  <a:srgbClr val="FF0000"/>
                </a:solidFill>
              </a:rPr>
              <a:t>and </a:t>
            </a:r>
            <a:r>
              <a:rPr lang="en-US" b="1" dirty="0">
                <a:solidFill>
                  <a:srgbClr val="FF0000"/>
                </a:solidFill>
              </a:rPr>
              <a:t>folded</a:t>
            </a:r>
            <a:r>
              <a:rPr lang="en-US" b="1" dirty="0" smtClean="0">
                <a:solidFill>
                  <a:srgbClr val="FF0000"/>
                </a:solidFill>
              </a:rPr>
              <a:t>.</a:t>
            </a:r>
          </a:p>
          <a:p>
            <a:pPr lvl="1"/>
            <a:endParaRPr lang="en-US" dirty="0"/>
          </a:p>
          <a:p>
            <a:pPr lvl="1"/>
            <a:r>
              <a:rPr lang="en-US" dirty="0"/>
              <a:t>In the </a:t>
            </a:r>
            <a:r>
              <a:rPr lang="en-US" b="1" dirty="0">
                <a:solidFill>
                  <a:srgbClr val="FF0000"/>
                </a:solidFill>
              </a:rPr>
              <a:t>cytoplasm</a:t>
            </a:r>
            <a:r>
              <a:rPr lang="en-US" b="1" dirty="0"/>
              <a:t>, </a:t>
            </a:r>
            <a:r>
              <a:rPr lang="en-US" b="1" dirty="0">
                <a:solidFill>
                  <a:srgbClr val="FF0000"/>
                </a:solidFill>
              </a:rPr>
              <a:t>the</a:t>
            </a:r>
            <a:r>
              <a:rPr lang="en-US" b="1" dirty="0"/>
              <a:t> </a:t>
            </a:r>
            <a:r>
              <a:rPr lang="en-US" b="1" dirty="0">
                <a:solidFill>
                  <a:srgbClr val="FF0000"/>
                </a:solidFill>
              </a:rPr>
              <a:t>mitotic spindle begins to form </a:t>
            </a:r>
            <a:r>
              <a:rPr lang="en-US" b="1" dirty="0"/>
              <a:t>as </a:t>
            </a:r>
            <a:r>
              <a:rPr lang="en-US" b="1" dirty="0" smtClean="0"/>
              <a:t>microtubules </a:t>
            </a:r>
            <a:r>
              <a:rPr lang="en-US" b="1" dirty="0"/>
              <a:t>rapidly grow out from the centrosomes</a:t>
            </a:r>
            <a:r>
              <a:rPr lang="en-US" b="1" dirty="0" smtClean="0"/>
              <a:t>.</a:t>
            </a:r>
            <a:endParaRPr lang="en-US" b="1"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5" name="Picture 4" descr="08_05_4Mitosis-U.jpg"/>
          <p:cNvPicPr>
            <a:picLocks noChangeAspect="1"/>
          </p:cNvPicPr>
          <p:nvPr/>
        </p:nvPicPr>
        <p:blipFill rotWithShape="1">
          <a:blip r:embed="rId3" cstate="email">
            <a:extLst>
              <a:ext uri="{28A0092B-C50C-407E-A947-70E740481C1C}">
                <a14:useLocalDpi xmlns:a14="http://schemas.microsoft.com/office/drawing/2010/main" val="0"/>
              </a:ext>
            </a:extLst>
          </a:blip>
          <a:srcRect b="10229"/>
          <a:stretch/>
        </p:blipFill>
        <p:spPr>
          <a:xfrm>
            <a:off x="6278233" y="1471057"/>
            <a:ext cx="2152430" cy="2483289"/>
          </a:xfrm>
          <a:prstGeom prst="rect">
            <a:avLst/>
          </a:prstGeom>
        </p:spPr>
      </p:pic>
    </p:spTree>
    <p:extLst>
      <p:ext uri="{BB962C8B-B14F-4D97-AF65-F5344CB8AC3E}">
        <p14:creationId xmlns:p14="http://schemas.microsoft.com/office/powerpoint/2010/main" val="2461382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8.5 Cell division is a continuum of dynamic changes</a:t>
            </a:r>
          </a:p>
        </p:txBody>
      </p:sp>
      <p:sp>
        <p:nvSpPr>
          <p:cNvPr id="3" name="Content Placeholder 2"/>
          <p:cNvSpPr>
            <a:spLocks noGrp="1"/>
          </p:cNvSpPr>
          <p:nvPr>
            <p:ph idx="1"/>
          </p:nvPr>
        </p:nvSpPr>
        <p:spPr>
          <a:xfrm>
            <a:off x="128539" y="1077659"/>
            <a:ext cx="8475133" cy="4758267"/>
          </a:xfrm>
        </p:spPr>
        <p:txBody>
          <a:bodyPr/>
          <a:lstStyle/>
          <a:p>
            <a:r>
              <a:rPr lang="en-US" b="1" dirty="0" err="1" smtClean="0"/>
              <a:t>Prometaphase</a:t>
            </a:r>
            <a:endParaRPr lang="en-US" b="1" dirty="0"/>
          </a:p>
          <a:p>
            <a:pPr marL="0" indent="0">
              <a:buNone/>
            </a:pPr>
            <a:endParaRPr lang="en-US" b="1" dirty="0"/>
          </a:p>
          <a:p>
            <a:pPr lvl="1"/>
            <a:r>
              <a:rPr lang="en-US" sz="2400" dirty="0"/>
              <a:t>The </a:t>
            </a:r>
            <a:r>
              <a:rPr lang="en-US" sz="2400" b="1" dirty="0">
                <a:solidFill>
                  <a:srgbClr val="FF0000"/>
                </a:solidFill>
              </a:rPr>
              <a:t>nuclear envelope breaks </a:t>
            </a:r>
            <a:endParaRPr lang="en-US" sz="2400" b="1" dirty="0" smtClean="0">
              <a:solidFill>
                <a:srgbClr val="FF0000"/>
              </a:solidFill>
            </a:endParaRPr>
          </a:p>
          <a:p>
            <a:pPr marL="457200" lvl="1" indent="0">
              <a:buNone/>
            </a:pPr>
            <a:r>
              <a:rPr lang="en-US" sz="2400" dirty="0" smtClean="0"/>
              <a:t>Into fragments </a:t>
            </a:r>
            <a:r>
              <a:rPr lang="en-US" sz="2400" dirty="0"/>
              <a:t>and disappears</a:t>
            </a:r>
            <a:r>
              <a:rPr lang="en-US" sz="2400" dirty="0" smtClean="0"/>
              <a:t>.</a:t>
            </a:r>
          </a:p>
          <a:p>
            <a:pPr lvl="1"/>
            <a:endParaRPr lang="en-US" sz="2400" dirty="0"/>
          </a:p>
          <a:p>
            <a:pPr lvl="1"/>
            <a:r>
              <a:rPr lang="en-US" sz="2400" b="1" dirty="0"/>
              <a:t>Microtubules extend from t</a:t>
            </a:r>
            <a:r>
              <a:rPr lang="en-US" sz="2400" b="1" dirty="0" smtClean="0"/>
              <a:t>he </a:t>
            </a:r>
            <a:r>
              <a:rPr lang="en-US" sz="2400" b="1" dirty="0"/>
              <a:t>centrosomes </a:t>
            </a:r>
            <a:r>
              <a:rPr lang="en-US" sz="2400" dirty="0"/>
              <a:t>into the </a:t>
            </a:r>
            <a:r>
              <a:rPr lang="en-US" sz="2400" dirty="0" smtClean="0"/>
              <a:t>nuclear </a:t>
            </a:r>
            <a:r>
              <a:rPr lang="en-US" sz="2400" dirty="0"/>
              <a:t>region</a:t>
            </a:r>
            <a:r>
              <a:rPr lang="en-US" sz="2400" dirty="0" smtClean="0"/>
              <a:t>.</a:t>
            </a:r>
          </a:p>
          <a:p>
            <a:pPr lvl="1"/>
            <a:endParaRPr lang="en-US" sz="2400" dirty="0"/>
          </a:p>
          <a:p>
            <a:pPr lvl="1"/>
            <a:r>
              <a:rPr lang="en-US" sz="2400" dirty="0"/>
              <a:t>Some </a:t>
            </a:r>
            <a:r>
              <a:rPr lang="en-US" sz="2400" b="1" dirty="0">
                <a:solidFill>
                  <a:srgbClr val="FF0000"/>
                </a:solidFill>
              </a:rPr>
              <a:t>spindle microtubules attach to the kinetochores</a:t>
            </a:r>
            <a:r>
              <a:rPr lang="en-US" sz="2400" dirty="0" smtClean="0"/>
              <a:t>.</a:t>
            </a:r>
          </a:p>
          <a:p>
            <a:pPr lvl="1"/>
            <a:endParaRPr lang="en-US" sz="2400" dirty="0"/>
          </a:p>
          <a:p>
            <a:pPr lvl="1"/>
            <a:r>
              <a:rPr lang="en-US" sz="2400" dirty="0"/>
              <a:t>Other </a:t>
            </a:r>
            <a:r>
              <a:rPr lang="en-US" sz="2400" b="1" dirty="0"/>
              <a:t>microtubules meet those from the opposite poles</a:t>
            </a:r>
            <a:r>
              <a:rPr lang="en-US" sz="2400" dirty="0"/>
              <a:t>.</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5" name="Picture 4" descr="08_05_5Mitosis-U.jpg"/>
          <p:cNvPicPr>
            <a:picLocks noChangeAspect="1"/>
          </p:cNvPicPr>
          <p:nvPr/>
        </p:nvPicPr>
        <p:blipFill rotWithShape="1">
          <a:blip r:embed="rId3" cstate="email">
            <a:extLst>
              <a:ext uri="{28A0092B-C50C-407E-A947-70E740481C1C}">
                <a14:useLocalDpi xmlns:a14="http://schemas.microsoft.com/office/drawing/2010/main" val="0"/>
              </a:ext>
            </a:extLst>
          </a:blip>
          <a:srcRect b="9309"/>
          <a:stretch/>
        </p:blipFill>
        <p:spPr>
          <a:xfrm>
            <a:off x="5879330" y="999067"/>
            <a:ext cx="2106429" cy="2457726"/>
          </a:xfrm>
          <a:prstGeom prst="rect">
            <a:avLst/>
          </a:prstGeom>
        </p:spPr>
      </p:pic>
    </p:spTree>
    <p:extLst>
      <p:ext uri="{BB962C8B-B14F-4D97-AF65-F5344CB8AC3E}">
        <p14:creationId xmlns:p14="http://schemas.microsoft.com/office/powerpoint/2010/main" val="17357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9218" descr="08_05_7Mitosis-U.jpg"/>
          <p:cNvPicPr>
            <a:picLocks noChangeAspect="1"/>
          </p:cNvPicPr>
          <p:nvPr/>
        </p:nvPicPr>
        <p:blipFill rotWithShape="1">
          <a:blip r:embed="rId3" cstate="email">
            <a:extLst>
              <a:ext uri="{28A0092B-C50C-407E-A947-70E740481C1C}">
                <a14:useLocalDpi xmlns:a14="http://schemas.microsoft.com/office/drawing/2010/main" val="0"/>
              </a:ext>
            </a:extLst>
          </a:blip>
          <a:srcRect b="5249"/>
          <a:stretch/>
        </p:blipFill>
        <p:spPr>
          <a:xfrm>
            <a:off x="298704" y="1603248"/>
            <a:ext cx="8546592" cy="3459819"/>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8.5-7</a:t>
            </a:r>
            <a:endParaRPr lang="en-US" sz="1200" dirty="0">
              <a:latin typeface="Arial" charset="0"/>
            </a:endParaRPr>
          </a:p>
        </p:txBody>
      </p:sp>
      <p:cxnSp>
        <p:nvCxnSpPr>
          <p:cNvPr id="7" name="Straight Connector 6"/>
          <p:cNvCxnSpPr/>
          <p:nvPr/>
        </p:nvCxnSpPr>
        <p:spPr bwMode="auto">
          <a:xfrm flipV="1">
            <a:off x="1621700" y="2332567"/>
            <a:ext cx="406067" cy="11594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Straight Connector 7"/>
          <p:cNvCxnSpPr>
            <a:endCxn id="9" idx="1"/>
          </p:cNvCxnSpPr>
          <p:nvPr/>
        </p:nvCxnSpPr>
        <p:spPr bwMode="auto">
          <a:xfrm flipV="1">
            <a:off x="512233" y="3976780"/>
            <a:ext cx="161099" cy="84075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Left Brace 8"/>
          <p:cNvSpPr/>
          <p:nvPr/>
        </p:nvSpPr>
        <p:spPr bwMode="auto">
          <a:xfrm rot="21286583">
            <a:off x="648170" y="2724255"/>
            <a:ext cx="152487" cy="1947630"/>
          </a:xfrm>
          <a:prstGeom prst="leftBrace">
            <a:avLst>
              <a:gd name="adj1" fmla="val 30119"/>
              <a:gd name="adj2" fmla="val 64012"/>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10" name="Text Box 31"/>
          <p:cNvSpPr txBox="1">
            <a:spLocks noChangeArrowheads="1"/>
          </p:cNvSpPr>
          <p:nvPr/>
        </p:nvSpPr>
        <p:spPr bwMode="auto">
          <a:xfrm>
            <a:off x="1356833" y="2088253"/>
            <a:ext cx="1496616"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Metaphase plate</a:t>
            </a:r>
            <a:endParaRPr lang="en-US" sz="1500" dirty="0">
              <a:solidFill>
                <a:srgbClr val="000000"/>
              </a:solidFill>
              <a:latin typeface="Arial" charset="0"/>
            </a:endParaRPr>
          </a:p>
        </p:txBody>
      </p:sp>
      <p:sp>
        <p:nvSpPr>
          <p:cNvPr id="11" name="Text Box 31"/>
          <p:cNvSpPr txBox="1">
            <a:spLocks noChangeArrowheads="1"/>
          </p:cNvSpPr>
          <p:nvPr/>
        </p:nvSpPr>
        <p:spPr bwMode="auto">
          <a:xfrm>
            <a:off x="349299" y="4831454"/>
            <a:ext cx="13465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Mitotic spindle</a:t>
            </a:r>
            <a:endParaRPr lang="en-US" sz="1500" dirty="0">
              <a:solidFill>
                <a:srgbClr val="000000"/>
              </a:solidFill>
              <a:latin typeface="Arial" charset="0"/>
            </a:endParaRPr>
          </a:p>
        </p:txBody>
      </p:sp>
      <p:cxnSp>
        <p:nvCxnSpPr>
          <p:cNvPr id="15" name="Straight Connector 14"/>
          <p:cNvCxnSpPr/>
          <p:nvPr/>
        </p:nvCxnSpPr>
        <p:spPr bwMode="auto">
          <a:xfrm>
            <a:off x="6599767" y="3183467"/>
            <a:ext cx="732366" cy="495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 Box 31"/>
          <p:cNvSpPr txBox="1">
            <a:spLocks noChangeArrowheads="1"/>
          </p:cNvSpPr>
          <p:nvPr/>
        </p:nvSpPr>
        <p:spPr bwMode="auto">
          <a:xfrm>
            <a:off x="3964567" y="1580254"/>
            <a:ext cx="110321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Anaphase</a:t>
            </a:r>
            <a:endParaRPr lang="en-US" sz="1800" dirty="0">
              <a:solidFill>
                <a:srgbClr val="000000"/>
              </a:solidFill>
              <a:latin typeface="Arial" charset="0"/>
            </a:endParaRPr>
          </a:p>
        </p:txBody>
      </p:sp>
      <p:sp>
        <p:nvSpPr>
          <p:cNvPr id="17" name="Text Box 31"/>
          <p:cNvSpPr txBox="1">
            <a:spLocks noChangeArrowheads="1"/>
          </p:cNvSpPr>
          <p:nvPr/>
        </p:nvSpPr>
        <p:spPr bwMode="auto">
          <a:xfrm>
            <a:off x="933500" y="1584484"/>
            <a:ext cx="119304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800" dirty="0" smtClean="0">
                <a:solidFill>
                  <a:srgbClr val="000000"/>
                </a:solidFill>
                <a:latin typeface="Arial" charset="0"/>
              </a:rPr>
              <a:t>Metaphase</a:t>
            </a:r>
            <a:endParaRPr lang="en-US" sz="1800" dirty="0">
              <a:solidFill>
                <a:srgbClr val="000000"/>
              </a:solidFill>
              <a:latin typeface="Arial" charset="0"/>
            </a:endParaRPr>
          </a:p>
        </p:txBody>
      </p:sp>
      <p:sp>
        <p:nvSpPr>
          <p:cNvPr id="18" name="Text Box 31"/>
          <p:cNvSpPr txBox="1">
            <a:spLocks noChangeArrowheads="1"/>
          </p:cNvSpPr>
          <p:nvPr/>
        </p:nvSpPr>
        <p:spPr bwMode="auto">
          <a:xfrm>
            <a:off x="7046435" y="1584486"/>
            <a:ext cx="159903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algn="ctr" eaLnBrk="0" fontAlgn="base" hangingPunct="0">
              <a:spcBef>
                <a:spcPct val="0"/>
              </a:spcBef>
              <a:spcAft>
                <a:spcPct val="0"/>
              </a:spcAft>
            </a:pPr>
            <a:r>
              <a:rPr lang="en-US" sz="1800" dirty="0" err="1" smtClean="0">
                <a:solidFill>
                  <a:srgbClr val="000000"/>
                </a:solidFill>
                <a:latin typeface="Arial" charset="0"/>
              </a:rPr>
              <a:t>Telophase</a:t>
            </a:r>
            <a:r>
              <a:rPr lang="en-US" sz="1800" dirty="0" smtClean="0">
                <a:solidFill>
                  <a:srgbClr val="000000"/>
                </a:solidFill>
                <a:latin typeface="Arial" charset="0"/>
              </a:rPr>
              <a:t> and</a:t>
            </a:r>
            <a:br>
              <a:rPr lang="en-US" sz="1800" dirty="0" smtClean="0">
                <a:solidFill>
                  <a:srgbClr val="000000"/>
                </a:solidFill>
                <a:latin typeface="Arial" charset="0"/>
              </a:rPr>
            </a:br>
            <a:r>
              <a:rPr lang="en-US" sz="1800" dirty="0" smtClean="0">
                <a:solidFill>
                  <a:srgbClr val="000000"/>
                </a:solidFill>
                <a:latin typeface="Arial" charset="0"/>
              </a:rPr>
              <a:t>Cytokinesis</a:t>
            </a:r>
            <a:endParaRPr lang="en-US" sz="1800" dirty="0">
              <a:solidFill>
                <a:srgbClr val="000000"/>
              </a:solidFill>
              <a:latin typeface="Arial" charset="0"/>
            </a:endParaRPr>
          </a:p>
        </p:txBody>
      </p:sp>
      <p:cxnSp>
        <p:nvCxnSpPr>
          <p:cNvPr id="19" name="Straight Connector 18"/>
          <p:cNvCxnSpPr/>
          <p:nvPr/>
        </p:nvCxnSpPr>
        <p:spPr bwMode="auto">
          <a:xfrm flipV="1">
            <a:off x="6718633" y="4555067"/>
            <a:ext cx="990267" cy="2620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V="1">
            <a:off x="6718633" y="4415367"/>
            <a:ext cx="770134" cy="401702"/>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p:nvPr/>
        </p:nvCxnSpPr>
        <p:spPr bwMode="auto">
          <a:xfrm flipV="1">
            <a:off x="3399700" y="4013200"/>
            <a:ext cx="219800" cy="65570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flipV="1">
            <a:off x="3399700" y="3441700"/>
            <a:ext cx="152067" cy="12272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Text Box 31"/>
          <p:cNvSpPr txBox="1">
            <a:spLocks noChangeArrowheads="1"/>
          </p:cNvSpPr>
          <p:nvPr/>
        </p:nvSpPr>
        <p:spPr bwMode="auto">
          <a:xfrm>
            <a:off x="2626832" y="4653653"/>
            <a:ext cx="131486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Separated</a:t>
            </a:r>
            <a:br>
              <a:rPr lang="en-US" sz="1500" dirty="0" smtClean="0">
                <a:solidFill>
                  <a:srgbClr val="000000"/>
                </a:solidFill>
                <a:latin typeface="Arial" charset="0"/>
              </a:rPr>
            </a:br>
            <a:r>
              <a:rPr lang="en-US" sz="1500" dirty="0" smtClean="0">
                <a:solidFill>
                  <a:srgbClr val="000000"/>
                </a:solidFill>
                <a:latin typeface="Arial" charset="0"/>
              </a:rPr>
              <a:t>chromosomes</a:t>
            </a:r>
            <a:endParaRPr lang="en-US" sz="1500" dirty="0">
              <a:solidFill>
                <a:srgbClr val="000000"/>
              </a:solidFill>
              <a:latin typeface="Arial" charset="0"/>
            </a:endParaRPr>
          </a:p>
        </p:txBody>
      </p:sp>
      <p:sp>
        <p:nvSpPr>
          <p:cNvPr id="24" name="Text Box 31"/>
          <p:cNvSpPr txBox="1">
            <a:spLocks noChangeArrowheads="1"/>
          </p:cNvSpPr>
          <p:nvPr/>
        </p:nvSpPr>
        <p:spPr bwMode="auto">
          <a:xfrm>
            <a:off x="5975400" y="2816386"/>
            <a:ext cx="84638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Cleavage</a:t>
            </a:r>
            <a:br>
              <a:rPr lang="en-US" sz="1500" dirty="0" smtClean="0">
                <a:solidFill>
                  <a:srgbClr val="000000"/>
                </a:solidFill>
                <a:latin typeface="Arial" charset="0"/>
              </a:rPr>
            </a:br>
            <a:r>
              <a:rPr lang="en-US" sz="1500" dirty="0" smtClean="0">
                <a:solidFill>
                  <a:srgbClr val="000000"/>
                </a:solidFill>
                <a:latin typeface="Arial" charset="0"/>
              </a:rPr>
              <a:t>furrow</a:t>
            </a:r>
            <a:endParaRPr lang="en-US" sz="1500" dirty="0">
              <a:solidFill>
                <a:srgbClr val="000000"/>
              </a:solidFill>
              <a:latin typeface="Arial" charset="0"/>
            </a:endParaRPr>
          </a:p>
        </p:txBody>
      </p:sp>
      <p:sp>
        <p:nvSpPr>
          <p:cNvPr id="25" name="Text Box 31"/>
          <p:cNvSpPr txBox="1">
            <a:spLocks noChangeArrowheads="1"/>
          </p:cNvSpPr>
          <p:nvPr/>
        </p:nvSpPr>
        <p:spPr bwMode="auto">
          <a:xfrm>
            <a:off x="5971167" y="4255718"/>
            <a:ext cx="83387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500" dirty="0" smtClean="0">
                <a:solidFill>
                  <a:srgbClr val="000000"/>
                </a:solidFill>
                <a:latin typeface="Arial" charset="0"/>
              </a:rPr>
              <a:t>Nuclear</a:t>
            </a:r>
            <a:br>
              <a:rPr lang="en-US" sz="1500" dirty="0" smtClean="0">
                <a:solidFill>
                  <a:srgbClr val="000000"/>
                </a:solidFill>
                <a:latin typeface="Arial" charset="0"/>
              </a:rPr>
            </a:br>
            <a:r>
              <a:rPr lang="en-US" sz="1500" dirty="0" smtClean="0">
                <a:solidFill>
                  <a:srgbClr val="000000"/>
                </a:solidFill>
                <a:latin typeface="Arial" charset="0"/>
              </a:rPr>
              <a:t>envelope</a:t>
            </a:r>
            <a:br>
              <a:rPr lang="en-US" sz="1500" dirty="0" smtClean="0">
                <a:solidFill>
                  <a:srgbClr val="000000"/>
                </a:solidFill>
                <a:latin typeface="Arial" charset="0"/>
              </a:rPr>
            </a:br>
            <a:r>
              <a:rPr lang="en-US" sz="1500" dirty="0" smtClean="0">
                <a:solidFill>
                  <a:srgbClr val="000000"/>
                </a:solidFill>
                <a:latin typeface="Arial" charset="0"/>
              </a:rPr>
              <a:t>forming</a:t>
            </a:r>
            <a:endParaRPr lang="en-US" sz="1500" dirty="0">
              <a:solidFill>
                <a:srgbClr val="000000"/>
              </a:solidFill>
              <a:latin typeface="Arial" charset="0"/>
            </a:endParaRPr>
          </a:p>
        </p:txBody>
      </p:sp>
    </p:spTree>
    <p:extLst>
      <p:ext uri="{BB962C8B-B14F-4D97-AF65-F5344CB8AC3E}">
        <p14:creationId xmlns:p14="http://schemas.microsoft.com/office/powerpoint/2010/main" val="306624700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08_05_6Mitosis-U.jpg"/>
          <p:cNvPicPr>
            <a:picLocks noChangeAspect="1"/>
          </p:cNvPicPr>
          <p:nvPr/>
        </p:nvPicPr>
        <p:blipFill rotWithShape="1">
          <a:blip r:embed="rId3" cstate="email">
            <a:extLst>
              <a:ext uri="{28A0092B-C50C-407E-A947-70E740481C1C}">
                <a14:useLocalDpi xmlns:a14="http://schemas.microsoft.com/office/drawing/2010/main" val="0"/>
              </a:ext>
            </a:extLst>
          </a:blip>
          <a:srcRect b="2926"/>
          <a:stretch/>
        </p:blipFill>
        <p:spPr>
          <a:xfrm>
            <a:off x="298704" y="344424"/>
            <a:ext cx="8546592" cy="5988643"/>
          </a:xfrm>
          <a:prstGeom prst="rect">
            <a:avLst/>
          </a:prstGeom>
        </p:spPr>
      </p:pic>
      <p:sp>
        <p:nvSpPr>
          <p:cNvPr id="9217" name="Rectangle 3"/>
          <p:cNvSpPr>
            <a:spLocks noGrp="1" noChangeArrowheads="1"/>
          </p:cNvSpPr>
          <p:nvPr>
            <p:ph type="ctrTitle"/>
          </p:nvPr>
        </p:nvSpPr>
        <p:spPr bwMode="auto">
          <a:xfrm>
            <a:off x="20638" y="0"/>
            <a:ext cx="5648325"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1200" dirty="0">
                <a:latin typeface="Arial" charset="0"/>
              </a:rPr>
              <a:t>Figure </a:t>
            </a:r>
            <a:r>
              <a:rPr lang="en-US" sz="1200" dirty="0" smtClean="0">
                <a:latin typeface="Arial" charset="0"/>
              </a:rPr>
              <a:t>8.5-6</a:t>
            </a:r>
            <a:endParaRPr lang="en-US" sz="1200" dirty="0">
              <a:latin typeface="Arial" charset="0"/>
            </a:endParaRPr>
          </a:p>
        </p:txBody>
      </p:sp>
      <p:cxnSp>
        <p:nvCxnSpPr>
          <p:cNvPr id="6" name="Straight Connector 5"/>
          <p:cNvCxnSpPr/>
          <p:nvPr/>
        </p:nvCxnSpPr>
        <p:spPr bwMode="auto">
          <a:xfrm>
            <a:off x="6688667" y="4555067"/>
            <a:ext cx="648800" cy="452499"/>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Text Box 31"/>
          <p:cNvSpPr txBox="1">
            <a:spLocks noChangeArrowheads="1"/>
          </p:cNvSpPr>
          <p:nvPr/>
        </p:nvSpPr>
        <p:spPr bwMode="auto">
          <a:xfrm>
            <a:off x="4006900" y="678552"/>
            <a:ext cx="98063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Anaphase</a:t>
            </a:r>
            <a:endParaRPr lang="en-US" sz="1600" dirty="0">
              <a:solidFill>
                <a:srgbClr val="000000"/>
              </a:solidFill>
              <a:latin typeface="Arial" charset="0"/>
            </a:endParaRPr>
          </a:p>
        </p:txBody>
      </p:sp>
      <p:sp>
        <p:nvSpPr>
          <p:cNvPr id="8" name="Text Box 31"/>
          <p:cNvSpPr txBox="1">
            <a:spLocks noChangeArrowheads="1"/>
          </p:cNvSpPr>
          <p:nvPr/>
        </p:nvSpPr>
        <p:spPr bwMode="auto">
          <a:xfrm>
            <a:off x="4125434" y="348352"/>
            <a:ext cx="8826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2000" cap="small" dirty="0" smtClean="0">
                <a:solidFill>
                  <a:srgbClr val="000000"/>
                </a:solidFill>
                <a:latin typeface="Arial" charset="0"/>
              </a:rPr>
              <a:t>Mitosis</a:t>
            </a:r>
            <a:endParaRPr lang="en-US" sz="2000" cap="small" dirty="0">
              <a:solidFill>
                <a:srgbClr val="000000"/>
              </a:solidFill>
              <a:latin typeface="Arial" charset="0"/>
            </a:endParaRPr>
          </a:p>
        </p:txBody>
      </p:sp>
      <p:sp>
        <p:nvSpPr>
          <p:cNvPr id="9" name="Text Box 31"/>
          <p:cNvSpPr txBox="1">
            <a:spLocks noChangeArrowheads="1"/>
          </p:cNvSpPr>
          <p:nvPr/>
        </p:nvSpPr>
        <p:spPr bwMode="auto">
          <a:xfrm>
            <a:off x="1102833" y="678551"/>
            <a:ext cx="106048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smtClean="0">
                <a:solidFill>
                  <a:srgbClr val="000000"/>
                </a:solidFill>
                <a:latin typeface="Arial" charset="0"/>
              </a:rPr>
              <a:t>Metaphase</a:t>
            </a:r>
            <a:endParaRPr lang="en-US" sz="1600" dirty="0">
              <a:solidFill>
                <a:srgbClr val="000000"/>
              </a:solidFill>
              <a:latin typeface="Arial" charset="0"/>
            </a:endParaRPr>
          </a:p>
        </p:txBody>
      </p:sp>
      <p:sp>
        <p:nvSpPr>
          <p:cNvPr id="10" name="Text Box 31"/>
          <p:cNvSpPr txBox="1">
            <a:spLocks noChangeArrowheads="1"/>
          </p:cNvSpPr>
          <p:nvPr/>
        </p:nvSpPr>
        <p:spPr bwMode="auto">
          <a:xfrm>
            <a:off x="6123569" y="678551"/>
            <a:ext cx="26301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600" dirty="0" err="1" smtClean="0">
                <a:solidFill>
                  <a:srgbClr val="000000"/>
                </a:solidFill>
                <a:latin typeface="Arial" charset="0"/>
              </a:rPr>
              <a:t>Telophase</a:t>
            </a:r>
            <a:r>
              <a:rPr lang="en-US" sz="1600" dirty="0" smtClean="0">
                <a:solidFill>
                  <a:srgbClr val="000000"/>
                </a:solidFill>
                <a:latin typeface="Arial" charset="0"/>
              </a:rPr>
              <a:t> and Cytokinesis</a:t>
            </a:r>
            <a:endParaRPr lang="en-US" sz="1600" dirty="0">
              <a:solidFill>
                <a:srgbClr val="000000"/>
              </a:solidFill>
              <a:latin typeface="Arial" charset="0"/>
            </a:endParaRPr>
          </a:p>
        </p:txBody>
      </p:sp>
      <p:cxnSp>
        <p:nvCxnSpPr>
          <p:cNvPr id="11" name="Straight Connector 10"/>
          <p:cNvCxnSpPr/>
          <p:nvPr/>
        </p:nvCxnSpPr>
        <p:spPr bwMode="auto">
          <a:xfrm flipV="1">
            <a:off x="6752500" y="5863167"/>
            <a:ext cx="935233" cy="257766"/>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p:cNvCxnSpPr/>
          <p:nvPr/>
        </p:nvCxnSpPr>
        <p:spPr bwMode="auto">
          <a:xfrm flipV="1">
            <a:off x="6752500" y="5727700"/>
            <a:ext cx="727800" cy="393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Straight Connector 14"/>
          <p:cNvCxnSpPr/>
          <p:nvPr/>
        </p:nvCxnSpPr>
        <p:spPr bwMode="auto">
          <a:xfrm flipV="1">
            <a:off x="3463200" y="5321300"/>
            <a:ext cx="211333" cy="647233"/>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Straight Connector 16"/>
          <p:cNvCxnSpPr/>
          <p:nvPr/>
        </p:nvCxnSpPr>
        <p:spPr bwMode="auto">
          <a:xfrm flipV="1">
            <a:off x="3463200" y="4766733"/>
            <a:ext cx="147833" cy="12018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Straight Connector 18"/>
          <p:cNvCxnSpPr/>
          <p:nvPr/>
        </p:nvCxnSpPr>
        <p:spPr bwMode="auto">
          <a:xfrm flipV="1">
            <a:off x="1723300" y="3674533"/>
            <a:ext cx="393367" cy="1138300"/>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p:cNvCxnSpPr>
            <a:endCxn id="18" idx="1"/>
          </p:cNvCxnSpPr>
          <p:nvPr/>
        </p:nvCxnSpPr>
        <p:spPr bwMode="auto">
          <a:xfrm flipV="1">
            <a:off x="499866" y="5293752"/>
            <a:ext cx="294334" cy="801781"/>
          </a:xfrm>
          <a:prstGeom prst="line">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Left Brace 17"/>
          <p:cNvSpPr/>
          <p:nvPr/>
        </p:nvSpPr>
        <p:spPr bwMode="auto">
          <a:xfrm rot="21286583">
            <a:off x="769480" y="4062645"/>
            <a:ext cx="139569" cy="1915060"/>
          </a:xfrm>
          <a:prstGeom prst="leftBrace">
            <a:avLst>
              <a:gd name="adj1" fmla="val 30119"/>
              <a:gd name="adj2" fmla="val 64012"/>
            </a:avLst>
          </a:prstGeom>
          <a:noFill/>
          <a:ln w="12700"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smtClean="0">
              <a:solidFill>
                <a:srgbClr val="000000"/>
              </a:solidFill>
              <a:ea typeface="ＭＳ Ｐゴシック" charset="0"/>
            </a:endParaRPr>
          </a:p>
        </p:txBody>
      </p:sp>
      <p:sp>
        <p:nvSpPr>
          <p:cNvPr id="24" name="Text Box 31"/>
          <p:cNvSpPr txBox="1">
            <a:spLocks noChangeArrowheads="1"/>
          </p:cNvSpPr>
          <p:nvPr/>
        </p:nvSpPr>
        <p:spPr bwMode="auto">
          <a:xfrm>
            <a:off x="1458432" y="3464085"/>
            <a:ext cx="1397819"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Metaphase plate</a:t>
            </a:r>
            <a:endParaRPr lang="en-US" sz="1400" dirty="0">
              <a:solidFill>
                <a:srgbClr val="000000"/>
              </a:solidFill>
              <a:latin typeface="Arial" charset="0"/>
            </a:endParaRPr>
          </a:p>
        </p:txBody>
      </p:sp>
      <p:sp>
        <p:nvSpPr>
          <p:cNvPr id="26" name="Text Box 31"/>
          <p:cNvSpPr txBox="1">
            <a:spLocks noChangeArrowheads="1"/>
          </p:cNvSpPr>
          <p:nvPr/>
        </p:nvSpPr>
        <p:spPr bwMode="auto">
          <a:xfrm>
            <a:off x="332365" y="6097218"/>
            <a:ext cx="1256754"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Mitotic spindle</a:t>
            </a:r>
            <a:endParaRPr lang="en-US" sz="1400" dirty="0">
              <a:solidFill>
                <a:srgbClr val="000000"/>
              </a:solidFill>
              <a:latin typeface="Arial" charset="0"/>
            </a:endParaRPr>
          </a:p>
        </p:txBody>
      </p:sp>
      <p:sp>
        <p:nvSpPr>
          <p:cNvPr id="28" name="Text Box 31"/>
          <p:cNvSpPr txBox="1">
            <a:spLocks noChangeArrowheads="1"/>
          </p:cNvSpPr>
          <p:nvPr/>
        </p:nvSpPr>
        <p:spPr bwMode="auto">
          <a:xfrm>
            <a:off x="2770766" y="5927885"/>
            <a:ext cx="122721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Separated</a:t>
            </a:r>
            <a:br>
              <a:rPr lang="en-US" sz="1400" dirty="0" smtClean="0">
                <a:solidFill>
                  <a:srgbClr val="000000"/>
                </a:solidFill>
                <a:latin typeface="Arial" charset="0"/>
              </a:rPr>
            </a:br>
            <a:r>
              <a:rPr lang="en-US" sz="1400" dirty="0" smtClean="0">
                <a:solidFill>
                  <a:srgbClr val="000000"/>
                </a:solidFill>
                <a:latin typeface="Arial" charset="0"/>
              </a:rPr>
              <a:t>chromosomes</a:t>
            </a:r>
            <a:endParaRPr lang="en-US" sz="1400" dirty="0">
              <a:solidFill>
                <a:srgbClr val="000000"/>
              </a:solidFill>
              <a:latin typeface="Arial" charset="0"/>
            </a:endParaRPr>
          </a:p>
        </p:txBody>
      </p:sp>
      <p:sp>
        <p:nvSpPr>
          <p:cNvPr id="29" name="Text Box 31"/>
          <p:cNvSpPr txBox="1">
            <a:spLocks noChangeArrowheads="1"/>
          </p:cNvSpPr>
          <p:nvPr/>
        </p:nvSpPr>
        <p:spPr bwMode="auto">
          <a:xfrm>
            <a:off x="6047366" y="4192218"/>
            <a:ext cx="79508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Cleavage</a:t>
            </a:r>
            <a:br>
              <a:rPr lang="en-US" sz="1400" dirty="0" smtClean="0">
                <a:solidFill>
                  <a:srgbClr val="000000"/>
                </a:solidFill>
                <a:latin typeface="Arial" charset="0"/>
              </a:rPr>
            </a:br>
            <a:r>
              <a:rPr lang="en-US" sz="1400" dirty="0" smtClean="0">
                <a:solidFill>
                  <a:srgbClr val="000000"/>
                </a:solidFill>
                <a:latin typeface="Arial" charset="0"/>
              </a:rPr>
              <a:t>furrow</a:t>
            </a:r>
            <a:endParaRPr lang="en-US" sz="1400" dirty="0">
              <a:solidFill>
                <a:srgbClr val="000000"/>
              </a:solidFill>
              <a:latin typeface="Arial" charset="0"/>
            </a:endParaRPr>
          </a:p>
        </p:txBody>
      </p:sp>
      <p:sp>
        <p:nvSpPr>
          <p:cNvPr id="30" name="Text Box 31"/>
          <p:cNvSpPr txBox="1">
            <a:spLocks noChangeArrowheads="1"/>
          </p:cNvSpPr>
          <p:nvPr/>
        </p:nvSpPr>
        <p:spPr bwMode="auto">
          <a:xfrm>
            <a:off x="6055833" y="5606151"/>
            <a:ext cx="78226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400" b="1">
                <a:solidFill>
                  <a:schemeClr val="tx1"/>
                </a:solidFill>
                <a:latin typeface="Times" charset="0"/>
                <a:ea typeface="ＭＳ Ｐゴシック" charset="0"/>
                <a:cs typeface="ＭＳ Ｐゴシック" charset="0"/>
              </a:defRPr>
            </a:lvl1pPr>
            <a:lvl2pPr marL="742950" indent="-285750">
              <a:defRPr sz="2400" b="1">
                <a:solidFill>
                  <a:schemeClr val="tx1"/>
                </a:solidFill>
                <a:latin typeface="Times" charset="0"/>
                <a:ea typeface="ＭＳ Ｐゴシック" charset="0"/>
                <a:cs typeface="ＭＳ Ｐゴシック" charset="0"/>
              </a:defRPr>
            </a:lvl2pPr>
            <a:lvl3pPr marL="1143000" indent="-228600">
              <a:defRPr sz="2400" b="1">
                <a:solidFill>
                  <a:schemeClr val="tx1"/>
                </a:solidFill>
                <a:latin typeface="Times" charset="0"/>
                <a:ea typeface="ＭＳ Ｐゴシック" charset="0"/>
                <a:cs typeface="ＭＳ Ｐゴシック" charset="0"/>
              </a:defRPr>
            </a:lvl3pPr>
            <a:lvl4pPr marL="1600200" indent="-228600">
              <a:defRPr sz="2400" b="1">
                <a:solidFill>
                  <a:schemeClr val="tx1"/>
                </a:solidFill>
                <a:latin typeface="Times" charset="0"/>
                <a:ea typeface="ＭＳ Ｐゴシック" charset="0"/>
                <a:cs typeface="ＭＳ Ｐゴシック" charset="0"/>
              </a:defRPr>
            </a:lvl4pPr>
            <a:lvl5pPr marL="2057400" indent="-228600">
              <a:defRPr sz="2400" b="1">
                <a:solidFill>
                  <a:schemeClr val="tx1"/>
                </a:solidFill>
                <a:latin typeface="Times" charset="0"/>
                <a:ea typeface="ＭＳ Ｐゴシック" charset="0"/>
                <a:cs typeface="ＭＳ Ｐゴシック" charset="0"/>
              </a:defRPr>
            </a:lvl5pPr>
            <a:lvl6pPr marL="25146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6pPr>
            <a:lvl7pPr marL="29718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7pPr>
            <a:lvl8pPr marL="34290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8pPr>
            <a:lvl9pPr marL="3886200" indent="-228600" eaLnBrk="0" fontAlgn="base" hangingPunct="0">
              <a:spcBef>
                <a:spcPct val="0"/>
              </a:spcBef>
              <a:spcAft>
                <a:spcPct val="0"/>
              </a:spcAft>
              <a:defRPr sz="2400" b="1">
                <a:solidFill>
                  <a:schemeClr val="tx1"/>
                </a:solidFill>
                <a:latin typeface="Times" charset="0"/>
                <a:ea typeface="ＭＳ Ｐゴシック" charset="0"/>
                <a:cs typeface="ＭＳ Ｐゴシック" charset="0"/>
              </a:defRPr>
            </a:lvl9pPr>
          </a:lstStyle>
          <a:p>
            <a:pPr eaLnBrk="0" fontAlgn="base" hangingPunct="0">
              <a:spcBef>
                <a:spcPct val="0"/>
              </a:spcBef>
              <a:spcAft>
                <a:spcPct val="0"/>
              </a:spcAft>
            </a:pPr>
            <a:r>
              <a:rPr lang="en-US" sz="1400" dirty="0" smtClean="0">
                <a:solidFill>
                  <a:srgbClr val="000000"/>
                </a:solidFill>
                <a:latin typeface="Arial" charset="0"/>
              </a:rPr>
              <a:t>Nuclear</a:t>
            </a:r>
            <a:br>
              <a:rPr lang="en-US" sz="1400" dirty="0" smtClean="0">
                <a:solidFill>
                  <a:srgbClr val="000000"/>
                </a:solidFill>
                <a:latin typeface="Arial" charset="0"/>
              </a:rPr>
            </a:br>
            <a:r>
              <a:rPr lang="en-US" sz="1400" dirty="0" smtClean="0">
                <a:solidFill>
                  <a:srgbClr val="000000"/>
                </a:solidFill>
                <a:latin typeface="Arial" charset="0"/>
              </a:rPr>
              <a:t>envelope</a:t>
            </a:r>
            <a:br>
              <a:rPr lang="en-US" sz="1400" dirty="0" smtClean="0">
                <a:solidFill>
                  <a:srgbClr val="000000"/>
                </a:solidFill>
                <a:latin typeface="Arial" charset="0"/>
              </a:rPr>
            </a:br>
            <a:r>
              <a:rPr lang="en-US" sz="1400" dirty="0" smtClean="0">
                <a:solidFill>
                  <a:srgbClr val="000000"/>
                </a:solidFill>
                <a:latin typeface="Arial" charset="0"/>
              </a:rPr>
              <a:t>forming</a:t>
            </a:r>
            <a:endParaRPr lang="en-US" sz="1400" dirty="0">
              <a:solidFill>
                <a:srgbClr val="000000"/>
              </a:solidFill>
              <a:latin typeface="Arial" charset="0"/>
            </a:endParaRPr>
          </a:p>
        </p:txBody>
      </p:sp>
    </p:spTree>
    <p:extLst>
      <p:ext uri="{BB962C8B-B14F-4D97-AF65-F5344CB8AC3E}">
        <p14:creationId xmlns:p14="http://schemas.microsoft.com/office/powerpoint/2010/main" val="29246691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8.5 Cell division is a continuum of dynamic changes</a:t>
            </a:r>
          </a:p>
        </p:txBody>
      </p:sp>
      <p:sp>
        <p:nvSpPr>
          <p:cNvPr id="3" name="Content Placeholder 2"/>
          <p:cNvSpPr>
            <a:spLocks noGrp="1"/>
          </p:cNvSpPr>
          <p:nvPr>
            <p:ph idx="1"/>
          </p:nvPr>
        </p:nvSpPr>
        <p:spPr/>
        <p:txBody>
          <a:bodyPr/>
          <a:lstStyle/>
          <a:p>
            <a:r>
              <a:rPr lang="en-US" b="1" dirty="0" smtClean="0"/>
              <a:t>Metaphase</a:t>
            </a:r>
          </a:p>
          <a:p>
            <a:endParaRPr lang="en-US" b="1" dirty="0"/>
          </a:p>
          <a:p>
            <a:pPr lvl="1"/>
            <a:r>
              <a:rPr lang="en-US" dirty="0"/>
              <a:t>The </a:t>
            </a:r>
            <a:r>
              <a:rPr lang="en-US" b="1" dirty="0"/>
              <a:t>mitotic </a:t>
            </a:r>
            <a:r>
              <a:rPr lang="en-US" b="1" dirty="0" smtClean="0"/>
              <a:t>spindle </a:t>
            </a:r>
            <a:r>
              <a:rPr lang="en-US" b="1" dirty="0"/>
              <a:t>is fully formed</a:t>
            </a:r>
            <a:r>
              <a:rPr lang="en-US" dirty="0" smtClean="0"/>
              <a:t>.</a:t>
            </a:r>
          </a:p>
          <a:p>
            <a:pPr lvl="1"/>
            <a:endParaRPr lang="en-US" dirty="0"/>
          </a:p>
          <a:p>
            <a:pPr lvl="1"/>
            <a:r>
              <a:rPr lang="en-US" b="1" dirty="0">
                <a:solidFill>
                  <a:srgbClr val="FF0000"/>
                </a:solidFill>
              </a:rPr>
              <a:t>Chromosomes align at the cell equator</a:t>
            </a:r>
            <a:r>
              <a:rPr lang="en-US" dirty="0" smtClean="0"/>
              <a:t>.</a:t>
            </a:r>
          </a:p>
          <a:p>
            <a:pPr lvl="1"/>
            <a:endParaRPr lang="en-US" dirty="0"/>
          </a:p>
          <a:p>
            <a:pPr lvl="1"/>
            <a:r>
              <a:rPr lang="en-US" b="1" dirty="0"/>
              <a:t>Kinetochores of sister chromatids are facing the opposite poles of the spindle</a:t>
            </a:r>
            <a:r>
              <a:rPr lang="en-US" dirty="0"/>
              <a:t>.</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5" name="Picture 4" descr="08_05_8Mitosis-U.jpg"/>
          <p:cNvPicPr>
            <a:picLocks noChangeAspect="1"/>
          </p:cNvPicPr>
          <p:nvPr/>
        </p:nvPicPr>
        <p:blipFill rotWithShape="1">
          <a:blip r:embed="rId3" cstate="email">
            <a:extLst>
              <a:ext uri="{28A0092B-C50C-407E-A947-70E740481C1C}">
                <a14:useLocalDpi xmlns:a14="http://schemas.microsoft.com/office/drawing/2010/main" val="0"/>
              </a:ext>
            </a:extLst>
          </a:blip>
          <a:srcRect b="7951"/>
          <a:stretch/>
        </p:blipFill>
        <p:spPr>
          <a:xfrm>
            <a:off x="6740052" y="1149280"/>
            <a:ext cx="2048348" cy="2375926"/>
          </a:xfrm>
          <a:prstGeom prst="rect">
            <a:avLst/>
          </a:prstGeom>
        </p:spPr>
      </p:pic>
    </p:spTree>
    <p:extLst>
      <p:ext uri="{BB962C8B-B14F-4D97-AF65-F5344CB8AC3E}">
        <p14:creationId xmlns:p14="http://schemas.microsoft.com/office/powerpoint/2010/main" val="1384327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 Cell division plays many important roles in the lives of organisms</a:t>
            </a:r>
          </a:p>
        </p:txBody>
      </p:sp>
      <p:sp>
        <p:nvSpPr>
          <p:cNvPr id="3" name="Content Placeholder 2"/>
          <p:cNvSpPr>
            <a:spLocks noGrp="1"/>
          </p:cNvSpPr>
          <p:nvPr>
            <p:ph idx="1"/>
          </p:nvPr>
        </p:nvSpPr>
        <p:spPr/>
        <p:txBody>
          <a:bodyPr/>
          <a:lstStyle/>
          <a:p>
            <a:r>
              <a:rPr lang="en-US" dirty="0"/>
              <a:t>The ability of organisms to reproduce their own kind is a key characteristic of life.</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5208998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8_05_9Mitosis-U.jpg"/>
          <p:cNvPicPr>
            <a:picLocks noChangeAspect="1"/>
          </p:cNvPicPr>
          <p:nvPr/>
        </p:nvPicPr>
        <p:blipFill rotWithShape="1">
          <a:blip r:embed="rId3" cstate="email">
            <a:extLst>
              <a:ext uri="{28A0092B-C50C-407E-A947-70E740481C1C}">
                <a14:useLocalDpi xmlns:a14="http://schemas.microsoft.com/office/drawing/2010/main" val="0"/>
              </a:ext>
            </a:extLst>
          </a:blip>
          <a:srcRect b="11290"/>
          <a:stretch/>
        </p:blipFill>
        <p:spPr>
          <a:xfrm>
            <a:off x="7127491" y="939320"/>
            <a:ext cx="1893877" cy="2117916"/>
          </a:xfrm>
          <a:prstGeom prst="rect">
            <a:avLst/>
          </a:prstGeom>
        </p:spPr>
      </p:pic>
      <p:sp>
        <p:nvSpPr>
          <p:cNvPr id="2" name="Title 1"/>
          <p:cNvSpPr>
            <a:spLocks noGrp="1"/>
          </p:cNvSpPr>
          <p:nvPr>
            <p:ph type="title"/>
          </p:nvPr>
        </p:nvSpPr>
        <p:spPr/>
        <p:txBody>
          <a:bodyPr/>
          <a:lstStyle/>
          <a:p>
            <a:r>
              <a:rPr lang="en-US" dirty="0"/>
              <a:t>8.5 Cell division is a continuum of dynamic changes</a:t>
            </a:r>
          </a:p>
        </p:txBody>
      </p:sp>
      <p:sp>
        <p:nvSpPr>
          <p:cNvPr id="3" name="Content Placeholder 2"/>
          <p:cNvSpPr>
            <a:spLocks noGrp="1"/>
          </p:cNvSpPr>
          <p:nvPr>
            <p:ph idx="1"/>
          </p:nvPr>
        </p:nvSpPr>
        <p:spPr>
          <a:xfrm>
            <a:off x="156249" y="1276928"/>
            <a:ext cx="8285787" cy="4758267"/>
          </a:xfrm>
        </p:spPr>
        <p:txBody>
          <a:bodyPr/>
          <a:lstStyle/>
          <a:p>
            <a:r>
              <a:rPr lang="en-US" b="1" dirty="0"/>
              <a:t>Anaphase</a:t>
            </a:r>
            <a:r>
              <a:rPr lang="en-US" dirty="0"/>
              <a:t> </a:t>
            </a:r>
          </a:p>
          <a:p>
            <a:pPr lvl="1"/>
            <a:r>
              <a:rPr lang="en-US" sz="2000" b="1" dirty="0">
                <a:solidFill>
                  <a:srgbClr val="FF0000"/>
                </a:solidFill>
              </a:rPr>
              <a:t>Sister chromatids separate at the centromeres</a:t>
            </a:r>
            <a:r>
              <a:rPr lang="en-US" sz="2000" dirty="0" smtClean="0"/>
              <a:t>.</a:t>
            </a:r>
          </a:p>
          <a:p>
            <a:pPr lvl="1"/>
            <a:endParaRPr lang="en-US" sz="2000" dirty="0"/>
          </a:p>
          <a:p>
            <a:pPr lvl="1"/>
            <a:r>
              <a:rPr lang="en-US" sz="2000" b="1" dirty="0">
                <a:solidFill>
                  <a:srgbClr val="FF0000"/>
                </a:solidFill>
              </a:rPr>
              <a:t>Daughter chromosomes are moved to </a:t>
            </a:r>
            <a:endParaRPr lang="en-US" sz="2000" b="1" dirty="0" smtClean="0">
              <a:solidFill>
                <a:srgbClr val="FF0000"/>
              </a:solidFill>
            </a:endParaRPr>
          </a:p>
          <a:p>
            <a:pPr marL="457200" lvl="1" indent="0">
              <a:buNone/>
            </a:pPr>
            <a:r>
              <a:rPr lang="en-US" sz="2000" b="1" dirty="0" smtClean="0">
                <a:solidFill>
                  <a:srgbClr val="FF0000"/>
                </a:solidFill>
              </a:rPr>
              <a:t>opposite </a:t>
            </a:r>
            <a:r>
              <a:rPr lang="en-US" sz="2000" b="1" dirty="0">
                <a:solidFill>
                  <a:srgbClr val="FF0000"/>
                </a:solidFill>
              </a:rPr>
              <a:t>poles </a:t>
            </a:r>
            <a:r>
              <a:rPr lang="en-US" sz="2000" dirty="0"/>
              <a:t>of the cell as motor proteins move the chromosomes along the spindle microtubules and </a:t>
            </a:r>
            <a:r>
              <a:rPr lang="en-US" sz="2000" b="1" dirty="0"/>
              <a:t>kinetochore microtubules shorten</a:t>
            </a:r>
            <a:r>
              <a:rPr lang="en-US" sz="2000" dirty="0" smtClean="0"/>
              <a:t>.</a:t>
            </a:r>
          </a:p>
          <a:p>
            <a:pPr lvl="1"/>
            <a:endParaRPr lang="en-US" sz="2000" dirty="0"/>
          </a:p>
          <a:p>
            <a:pPr lvl="1"/>
            <a:r>
              <a:rPr lang="en-US" sz="2000" b="1" dirty="0"/>
              <a:t>Spindle microtubules not attached to chromosomes lengthen, moving the poles farther apart</a:t>
            </a:r>
            <a:r>
              <a:rPr lang="en-US" sz="2000" dirty="0" smtClean="0"/>
              <a:t>.</a:t>
            </a:r>
          </a:p>
          <a:p>
            <a:pPr lvl="1"/>
            <a:endParaRPr lang="en-US" sz="2000" dirty="0"/>
          </a:p>
          <a:p>
            <a:pPr lvl="1"/>
            <a:r>
              <a:rPr lang="en-US" sz="2000" dirty="0"/>
              <a:t>At the end of anaphase, the </a:t>
            </a:r>
            <a:r>
              <a:rPr lang="en-US" sz="2000" b="1" dirty="0">
                <a:solidFill>
                  <a:srgbClr val="FF0000"/>
                </a:solidFill>
              </a:rPr>
              <a:t>two ends of the cell have equal collections of chromosomes</a:t>
            </a:r>
            <a:r>
              <a:rPr lang="en-US" sz="2000" dirty="0" smtClean="0"/>
              <a:t>.</a:t>
            </a:r>
            <a:endParaRPr lang="en-US" sz="2000"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354079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8.5 Cell division is a continuum of dynamic changes</a:t>
            </a:r>
          </a:p>
        </p:txBody>
      </p:sp>
      <p:sp>
        <p:nvSpPr>
          <p:cNvPr id="3" name="Content Placeholder 2"/>
          <p:cNvSpPr>
            <a:spLocks noGrp="1"/>
          </p:cNvSpPr>
          <p:nvPr>
            <p:ph idx="1"/>
          </p:nvPr>
        </p:nvSpPr>
        <p:spPr/>
        <p:txBody>
          <a:bodyPr/>
          <a:lstStyle/>
          <a:p>
            <a:r>
              <a:rPr lang="en-US" b="1" dirty="0" smtClean="0"/>
              <a:t>Telophase</a:t>
            </a:r>
          </a:p>
          <a:p>
            <a:endParaRPr lang="en-US" b="1" dirty="0"/>
          </a:p>
          <a:p>
            <a:pPr lvl="1"/>
            <a:r>
              <a:rPr lang="en-US" sz="2400" dirty="0"/>
              <a:t>The cell continues to </a:t>
            </a:r>
            <a:r>
              <a:rPr lang="en-US" sz="2400" b="1" dirty="0" smtClean="0"/>
              <a:t>elongate</a:t>
            </a:r>
          </a:p>
          <a:p>
            <a:pPr lvl="1"/>
            <a:endParaRPr lang="en-US" sz="2400" dirty="0"/>
          </a:p>
          <a:p>
            <a:pPr lvl="1"/>
            <a:r>
              <a:rPr lang="en-US" sz="2400" dirty="0"/>
              <a:t>The </a:t>
            </a:r>
            <a:r>
              <a:rPr lang="en-US" sz="2400" b="1" dirty="0">
                <a:solidFill>
                  <a:srgbClr val="FF0000"/>
                </a:solidFill>
              </a:rPr>
              <a:t>nuclear envelope forms around chromosomes at each pole, establishing daughter </a:t>
            </a:r>
            <a:r>
              <a:rPr lang="en-US" sz="2400" b="1" dirty="0" smtClean="0">
                <a:solidFill>
                  <a:srgbClr val="FF0000"/>
                </a:solidFill>
              </a:rPr>
              <a:t>nuclei</a:t>
            </a:r>
          </a:p>
          <a:p>
            <a:pPr lvl="1"/>
            <a:endParaRPr lang="en-US" sz="2400" dirty="0"/>
          </a:p>
          <a:p>
            <a:pPr lvl="1"/>
            <a:r>
              <a:rPr lang="en-US" sz="2400" b="1" dirty="0"/>
              <a:t>Chromatin </a:t>
            </a:r>
            <a:r>
              <a:rPr lang="en-US" sz="2400" b="1" dirty="0" smtClean="0"/>
              <a:t>uncoils</a:t>
            </a:r>
          </a:p>
          <a:p>
            <a:pPr lvl="1"/>
            <a:endParaRPr lang="en-US" sz="2400" dirty="0"/>
          </a:p>
          <a:p>
            <a:pPr lvl="1"/>
            <a:r>
              <a:rPr lang="en-US" sz="2400" dirty="0"/>
              <a:t>The </a:t>
            </a:r>
            <a:r>
              <a:rPr lang="en-US" sz="2400" b="1" dirty="0"/>
              <a:t>mitotic spindle </a:t>
            </a:r>
            <a:r>
              <a:rPr lang="en-US" sz="2400" b="1" dirty="0" smtClean="0"/>
              <a:t>disappears</a:t>
            </a:r>
            <a:endParaRPr lang="en-US" sz="2400" b="1" dirty="0"/>
          </a:p>
          <a:p>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pic>
        <p:nvPicPr>
          <p:cNvPr id="5" name="Picture 4" descr="08_05_10Mitosis-U.jpg"/>
          <p:cNvPicPr>
            <a:picLocks noChangeAspect="1"/>
          </p:cNvPicPr>
          <p:nvPr/>
        </p:nvPicPr>
        <p:blipFill rotWithShape="1">
          <a:blip r:embed="rId3" cstate="email">
            <a:extLst>
              <a:ext uri="{28A0092B-C50C-407E-A947-70E740481C1C}">
                <a14:useLocalDpi xmlns:a14="http://schemas.microsoft.com/office/drawing/2010/main" val="0"/>
              </a:ext>
            </a:extLst>
          </a:blip>
          <a:srcRect b="10821"/>
          <a:stretch/>
        </p:blipFill>
        <p:spPr>
          <a:xfrm>
            <a:off x="6407543" y="1240259"/>
            <a:ext cx="1923657" cy="2343517"/>
          </a:xfrm>
          <a:prstGeom prst="rect">
            <a:avLst/>
          </a:prstGeom>
        </p:spPr>
      </p:pic>
    </p:spTree>
    <p:extLst>
      <p:ext uri="{BB962C8B-B14F-4D97-AF65-F5344CB8AC3E}">
        <p14:creationId xmlns:p14="http://schemas.microsoft.com/office/powerpoint/2010/main" val="404580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8.5 Cell division is a continuum of dynamic changes</a:t>
            </a:r>
          </a:p>
        </p:txBody>
      </p:sp>
      <p:sp>
        <p:nvSpPr>
          <p:cNvPr id="3" name="Content Placeholder 2"/>
          <p:cNvSpPr>
            <a:spLocks noGrp="1"/>
          </p:cNvSpPr>
          <p:nvPr>
            <p:ph idx="1"/>
          </p:nvPr>
        </p:nvSpPr>
        <p:spPr/>
        <p:txBody>
          <a:bodyPr/>
          <a:lstStyle/>
          <a:p>
            <a:r>
              <a:rPr lang="en-US" dirty="0"/>
              <a:t>During </a:t>
            </a:r>
            <a:r>
              <a:rPr lang="en-US" b="1" dirty="0"/>
              <a:t>cytokinesis</a:t>
            </a:r>
            <a:r>
              <a:rPr lang="en-US" dirty="0"/>
              <a:t>, the cytoplasm is divided into separate cells</a:t>
            </a:r>
            <a:r>
              <a:rPr lang="en-US" dirty="0" smtClean="0"/>
              <a:t>.</a:t>
            </a:r>
          </a:p>
          <a:p>
            <a:endParaRPr lang="en-US" dirty="0"/>
          </a:p>
          <a:p>
            <a:r>
              <a:rPr lang="en-US" dirty="0"/>
              <a:t>Cytokinesis usually occurs simultaneously with </a:t>
            </a:r>
            <a:r>
              <a:rPr lang="en-US" dirty="0" err="1"/>
              <a:t>telophase</a:t>
            </a:r>
            <a:r>
              <a:rPr lang="en-US" dirty="0" smtClean="0"/>
              <a:t>.</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3665987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 </a:t>
            </a:r>
            <a:endParaRPr lang="en-US" dirty="0"/>
          </a:p>
        </p:txBody>
      </p:sp>
      <p:sp>
        <p:nvSpPr>
          <p:cNvPr id="3" name="Content Placeholder 2"/>
          <p:cNvSpPr>
            <a:spLocks noGrp="1"/>
          </p:cNvSpPr>
          <p:nvPr>
            <p:ph idx="1"/>
          </p:nvPr>
        </p:nvSpPr>
        <p:spPr/>
        <p:txBody>
          <a:bodyPr/>
          <a:lstStyle/>
          <a:p>
            <a:pPr marL="0" indent="0">
              <a:buNone/>
            </a:pPr>
            <a:r>
              <a:rPr lang="en-US" dirty="0" smtClean="0"/>
              <a:t>#7. Draw and Briefly Explain the 4 stages of Mitosis.</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21703160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 Cell division plays many important roles in the lives of organisms</a:t>
            </a:r>
          </a:p>
        </p:txBody>
      </p:sp>
      <p:sp>
        <p:nvSpPr>
          <p:cNvPr id="3" name="Content Placeholder 2"/>
          <p:cNvSpPr>
            <a:spLocks noGrp="1"/>
          </p:cNvSpPr>
          <p:nvPr>
            <p:ph idx="1"/>
          </p:nvPr>
        </p:nvSpPr>
        <p:spPr/>
        <p:txBody>
          <a:bodyPr/>
          <a:lstStyle/>
          <a:p>
            <a:r>
              <a:rPr lang="en-US" b="1" dirty="0"/>
              <a:t>Cell </a:t>
            </a:r>
            <a:r>
              <a:rPr lang="en-US" b="1" dirty="0" smtClean="0"/>
              <a:t>division</a:t>
            </a:r>
            <a:endParaRPr lang="en-US" dirty="0"/>
          </a:p>
          <a:p>
            <a:pPr lvl="1"/>
            <a:r>
              <a:rPr lang="en-US" dirty="0" smtClean="0"/>
              <a:t>2 “daughter</a:t>
            </a:r>
            <a:r>
              <a:rPr lang="en-US" dirty="0"/>
              <a:t>” cells </a:t>
            </a:r>
            <a:r>
              <a:rPr lang="en-US" dirty="0" smtClean="0"/>
              <a:t>- genetically </a:t>
            </a:r>
            <a:r>
              <a:rPr lang="en-US" b="1" dirty="0"/>
              <a:t>identical</a:t>
            </a:r>
            <a:r>
              <a:rPr lang="en-US" dirty="0"/>
              <a:t> to each other and </a:t>
            </a:r>
            <a:r>
              <a:rPr lang="en-US" dirty="0" smtClean="0"/>
              <a:t>original </a:t>
            </a:r>
            <a:r>
              <a:rPr lang="en-US" dirty="0"/>
              <a:t>“parent” </a:t>
            </a:r>
            <a:r>
              <a:rPr lang="en-US" dirty="0" smtClean="0"/>
              <a:t>cell</a:t>
            </a:r>
          </a:p>
          <a:p>
            <a:pPr lvl="1"/>
            <a:endParaRPr lang="en-US" dirty="0"/>
          </a:p>
          <a:p>
            <a:pPr lvl="1"/>
            <a:r>
              <a:rPr lang="en-US" dirty="0" smtClean="0"/>
              <a:t>Duplication of </a:t>
            </a:r>
            <a:r>
              <a:rPr lang="en-US" b="1" dirty="0" smtClean="0"/>
              <a:t>chromosomes -</a:t>
            </a:r>
            <a:r>
              <a:rPr lang="en-US" dirty="0" smtClean="0"/>
              <a:t>structures </a:t>
            </a:r>
            <a:r>
              <a:rPr lang="en-US" dirty="0"/>
              <a:t>that contain most of the cell’s </a:t>
            </a:r>
            <a:r>
              <a:rPr lang="en-US" dirty="0" smtClean="0"/>
              <a:t>DNA</a:t>
            </a:r>
            <a:endParaRPr lang="en-US" dirty="0"/>
          </a:p>
          <a:p>
            <a:pPr lvl="1"/>
            <a:endParaRPr lang="en-US" dirty="0"/>
          </a:p>
          <a:p>
            <a:pPr lvl="1"/>
            <a:r>
              <a:rPr lang="en-US" dirty="0" smtClean="0"/>
              <a:t>Sorts new </a:t>
            </a:r>
            <a:r>
              <a:rPr lang="en-US" dirty="0"/>
              <a:t>sets of chromosomes into the resulting </a:t>
            </a:r>
            <a:r>
              <a:rPr lang="en-US" b="1" dirty="0"/>
              <a:t>pair of daughter cells</a:t>
            </a:r>
            <a:r>
              <a:rPr lang="en-US" dirty="0"/>
              <a:t>.</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4198699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 Cell division plays many important roles in the lives of organisms</a:t>
            </a:r>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7" name="Content Placeholder 2"/>
          <p:cNvSpPr>
            <a:spLocks noGrp="1"/>
          </p:cNvSpPr>
          <p:nvPr>
            <p:ph idx="1"/>
          </p:nvPr>
        </p:nvSpPr>
        <p:spPr/>
        <p:txBody>
          <a:bodyPr/>
          <a:lstStyle/>
          <a:p>
            <a:pPr lvl="1"/>
            <a:r>
              <a:rPr lang="en-US" b="1" dirty="0" smtClean="0"/>
              <a:t>Asexual reproduction</a:t>
            </a:r>
          </a:p>
          <a:p>
            <a:pPr lvl="1"/>
            <a:endParaRPr lang="en-US" b="1" dirty="0"/>
          </a:p>
          <a:p>
            <a:pPr lvl="2"/>
            <a:r>
              <a:rPr lang="en-US" dirty="0" smtClean="0"/>
              <a:t>Offspring are </a:t>
            </a:r>
            <a:r>
              <a:rPr lang="en-US" b="1" dirty="0"/>
              <a:t>identical to the original cell or </a:t>
            </a:r>
            <a:r>
              <a:rPr lang="en-US" b="1" dirty="0" smtClean="0"/>
              <a:t>organism</a:t>
            </a:r>
          </a:p>
          <a:p>
            <a:pPr lvl="2"/>
            <a:endParaRPr lang="en-US" dirty="0"/>
          </a:p>
          <a:p>
            <a:pPr lvl="2"/>
            <a:r>
              <a:rPr lang="en-US" dirty="0"/>
              <a:t>I</a:t>
            </a:r>
            <a:r>
              <a:rPr lang="en-US" dirty="0" smtClean="0"/>
              <a:t>nvolves </a:t>
            </a:r>
            <a:r>
              <a:rPr lang="en-US" dirty="0"/>
              <a:t>inheritance of all genes from o</a:t>
            </a:r>
            <a:r>
              <a:rPr lang="en-US" b="1" dirty="0"/>
              <a:t>ne parent</a:t>
            </a:r>
            <a:r>
              <a:rPr lang="en-US" dirty="0" smtClean="0"/>
              <a:t>.</a:t>
            </a:r>
          </a:p>
          <a:p>
            <a:pPr marL="914400" lvl="2" indent="0">
              <a:buNone/>
            </a:pPr>
            <a:endParaRPr lang="en-US" dirty="0"/>
          </a:p>
        </p:txBody>
      </p:sp>
      <p:pic>
        <p:nvPicPr>
          <p:cNvPr id="8" name="Picture 7" descr="08_01bSeaStar-L.jp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086100" y="4322618"/>
            <a:ext cx="3142642" cy="2230582"/>
          </a:xfrm>
          <a:prstGeom prst="rect">
            <a:avLst/>
          </a:prstGeom>
        </p:spPr>
      </p:pic>
    </p:spTree>
    <p:extLst>
      <p:ext uri="{BB962C8B-B14F-4D97-AF65-F5344CB8AC3E}">
        <p14:creationId xmlns:p14="http://schemas.microsoft.com/office/powerpoint/2010/main" val="12612770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Pearson Education, Inc.</a:t>
            </a:r>
            <a:endParaRPr lang="en-US" dirty="0"/>
          </a:p>
        </p:txBody>
      </p:sp>
      <p:sp>
        <p:nvSpPr>
          <p:cNvPr id="5" name="Content Placeholder 2"/>
          <p:cNvSpPr>
            <a:spLocks noGrp="1"/>
          </p:cNvSpPr>
          <p:nvPr>
            <p:ph idx="1"/>
          </p:nvPr>
        </p:nvSpPr>
        <p:spPr>
          <a:xfrm>
            <a:off x="313266" y="1405467"/>
            <a:ext cx="8475133" cy="4758267"/>
          </a:xfrm>
        </p:spPr>
        <p:txBody>
          <a:bodyPr/>
          <a:lstStyle/>
          <a:p>
            <a:pPr marL="914400" lvl="2" indent="0">
              <a:buNone/>
            </a:pPr>
            <a:endParaRPr lang="en-US" dirty="0"/>
          </a:p>
          <a:p>
            <a:pPr lvl="1"/>
            <a:r>
              <a:rPr lang="en-US" b="1" dirty="0" smtClean="0"/>
              <a:t>Sexual reproduction</a:t>
            </a:r>
          </a:p>
          <a:p>
            <a:pPr lvl="1"/>
            <a:endParaRPr lang="en-US" b="1" dirty="0" smtClean="0"/>
          </a:p>
          <a:p>
            <a:pPr lvl="2"/>
            <a:r>
              <a:rPr lang="en-US" dirty="0" smtClean="0"/>
              <a:t>Offspring that are </a:t>
            </a:r>
            <a:r>
              <a:rPr lang="en-US" b="1" dirty="0" smtClean="0"/>
              <a:t>similar to the parents </a:t>
            </a:r>
            <a:r>
              <a:rPr lang="en-US" dirty="0" smtClean="0"/>
              <a:t>but </a:t>
            </a:r>
            <a:r>
              <a:rPr lang="en-US" b="1" dirty="0" smtClean="0"/>
              <a:t>show variations </a:t>
            </a:r>
            <a:r>
              <a:rPr lang="en-US" dirty="0" smtClean="0"/>
              <a:t>in traits </a:t>
            </a:r>
          </a:p>
          <a:p>
            <a:pPr lvl="2"/>
            <a:endParaRPr lang="en-US" dirty="0" smtClean="0"/>
          </a:p>
          <a:p>
            <a:pPr lvl="2"/>
            <a:r>
              <a:rPr lang="en-US" dirty="0" smtClean="0"/>
              <a:t>involves inheritance of unique sets of genes from </a:t>
            </a:r>
            <a:r>
              <a:rPr lang="en-US" b="1" dirty="0" smtClean="0"/>
              <a:t>two parents</a:t>
            </a:r>
            <a:r>
              <a:rPr lang="en-US" dirty="0" smtClean="0"/>
              <a:t>.</a:t>
            </a:r>
            <a:endParaRPr lang="en-US" dirty="0"/>
          </a:p>
        </p:txBody>
      </p:sp>
      <p:sp>
        <p:nvSpPr>
          <p:cNvPr id="6" name="Title 1"/>
          <p:cNvSpPr>
            <a:spLocks noGrp="1"/>
          </p:cNvSpPr>
          <p:nvPr>
            <p:ph type="title"/>
          </p:nvPr>
        </p:nvSpPr>
        <p:spPr/>
        <p:txBody>
          <a:bodyPr/>
          <a:lstStyle/>
          <a:p>
            <a:r>
              <a:rPr lang="en-US" dirty="0"/>
              <a:t>8.1 Cell division plays many important roles in the lives of organisms</a:t>
            </a:r>
          </a:p>
        </p:txBody>
      </p:sp>
      <p:pic>
        <p:nvPicPr>
          <p:cNvPr id="8" name="Picture 7" descr="08_01dHumanVariation-L.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50832" y="4703997"/>
            <a:ext cx="3220066" cy="1531943"/>
          </a:xfrm>
          <a:prstGeom prst="rect">
            <a:avLst/>
          </a:prstGeom>
        </p:spPr>
      </p:pic>
    </p:spTree>
    <p:extLst>
      <p:ext uri="{BB962C8B-B14F-4D97-AF65-F5344CB8AC3E}">
        <p14:creationId xmlns:p14="http://schemas.microsoft.com/office/powerpoint/2010/main" val="10912223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in Notebooks </a:t>
            </a:r>
            <a:endParaRPr lang="en-US" dirty="0"/>
          </a:p>
        </p:txBody>
      </p:sp>
      <p:sp>
        <p:nvSpPr>
          <p:cNvPr id="3" name="Content Placeholder 2"/>
          <p:cNvSpPr>
            <a:spLocks noGrp="1"/>
          </p:cNvSpPr>
          <p:nvPr>
            <p:ph idx="1"/>
          </p:nvPr>
        </p:nvSpPr>
        <p:spPr/>
        <p:txBody>
          <a:bodyPr/>
          <a:lstStyle/>
          <a:p>
            <a:pPr marL="0" indent="0">
              <a:buNone/>
            </a:pPr>
            <a:r>
              <a:rPr lang="en-US" dirty="0" smtClean="0"/>
              <a:t>#2. Differentiate between Asexual and Sexual Reproduction.</a:t>
            </a:r>
            <a:endParaRPr lang="en-US"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8943680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8.1 Cell division plays many important roles in the lives of organisms</a:t>
            </a:r>
          </a:p>
        </p:txBody>
      </p:sp>
      <p:sp>
        <p:nvSpPr>
          <p:cNvPr id="3" name="Content Placeholder 2"/>
          <p:cNvSpPr>
            <a:spLocks noGrp="1"/>
          </p:cNvSpPr>
          <p:nvPr>
            <p:ph idx="1"/>
          </p:nvPr>
        </p:nvSpPr>
        <p:spPr/>
        <p:txBody>
          <a:bodyPr/>
          <a:lstStyle/>
          <a:p>
            <a:r>
              <a:rPr lang="en-US" dirty="0"/>
              <a:t>Cell division is used for</a:t>
            </a:r>
          </a:p>
          <a:p>
            <a:pPr lvl="1"/>
            <a:r>
              <a:rPr lang="en-US" b="1" dirty="0"/>
              <a:t>reproduction</a:t>
            </a:r>
            <a:r>
              <a:rPr lang="en-US" dirty="0"/>
              <a:t> </a:t>
            </a:r>
            <a:r>
              <a:rPr lang="en-US" b="1" dirty="0"/>
              <a:t>of single-celled </a:t>
            </a:r>
            <a:r>
              <a:rPr lang="en-US" b="1" dirty="0" smtClean="0"/>
              <a:t>organisms</a:t>
            </a:r>
          </a:p>
          <a:p>
            <a:pPr lvl="1"/>
            <a:endParaRPr lang="en-US" dirty="0"/>
          </a:p>
          <a:p>
            <a:pPr lvl="1"/>
            <a:r>
              <a:rPr lang="en-US" b="1" dirty="0"/>
              <a:t>growth of multicellular organisms </a:t>
            </a:r>
            <a:r>
              <a:rPr lang="en-US" dirty="0"/>
              <a:t>from a fertilized egg into an </a:t>
            </a:r>
            <a:r>
              <a:rPr lang="en-US" dirty="0" smtClean="0"/>
              <a:t>adult</a:t>
            </a:r>
          </a:p>
          <a:p>
            <a:pPr lvl="1"/>
            <a:endParaRPr lang="en-US" dirty="0"/>
          </a:p>
          <a:p>
            <a:pPr lvl="1"/>
            <a:r>
              <a:rPr lang="en-US" b="1" dirty="0"/>
              <a:t>repair and replacement of </a:t>
            </a:r>
            <a:r>
              <a:rPr lang="en-US" b="1" dirty="0" smtClean="0"/>
              <a:t>cells</a:t>
            </a:r>
          </a:p>
          <a:p>
            <a:pPr lvl="1"/>
            <a:endParaRPr lang="en-US" dirty="0"/>
          </a:p>
          <a:p>
            <a:pPr lvl="1"/>
            <a:r>
              <a:rPr lang="en-US" b="1" dirty="0"/>
              <a:t>production of sperm and </a:t>
            </a:r>
            <a:r>
              <a:rPr lang="en-US" b="1" dirty="0" smtClean="0"/>
              <a:t>eggs</a:t>
            </a:r>
            <a:endParaRPr lang="en-US" b="1" dirty="0"/>
          </a:p>
        </p:txBody>
      </p:sp>
      <p:sp>
        <p:nvSpPr>
          <p:cNvPr id="4" name="Footer Placeholder 3"/>
          <p:cNvSpPr>
            <a:spLocks noGrp="1"/>
          </p:cNvSpPr>
          <p:nvPr>
            <p:ph type="ftr" sz="quarter" idx="11"/>
          </p:nvPr>
        </p:nvSpPr>
        <p:spPr/>
        <p:txBody>
          <a:bodyPr/>
          <a:lstStyle/>
          <a:p>
            <a:r>
              <a:rPr lang="en-US" smtClean="0"/>
              <a:t>© 2015 Pearson Education, Inc.</a:t>
            </a:r>
            <a:endParaRPr lang="en-US" dirty="0"/>
          </a:p>
        </p:txBody>
      </p:sp>
    </p:spTree>
    <p:extLst>
      <p:ext uri="{BB962C8B-B14F-4D97-AF65-F5344CB8AC3E}">
        <p14:creationId xmlns:p14="http://schemas.microsoft.com/office/powerpoint/2010/main" val="1414666301"/>
      </p:ext>
    </p:extLst>
  </p:cSld>
  <p:clrMapOvr>
    <a:masterClrMapping/>
  </p:clrMapOvr>
  <p:timing>
    <p:tnLst>
      <p:par>
        <p:cTn id="1" dur="indefinite" restart="never" nodeType="tmRoot"/>
      </p:par>
    </p:tnLst>
  </p:timing>
</p:sld>
</file>

<file path=ppt/theme/theme1.xml><?xml version="1.0" encoding="utf-8"?>
<a:theme xmlns:a="http://schemas.openxmlformats.org/drawingml/2006/main" name="9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7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8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20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3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4_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spDef>
    <a:lnDef>
      <a:spPr bwMode="auto">
        <a:xfrm>
          <a:off x="0" y="0"/>
          <a:ext cx="1" cy="1"/>
        </a:xfrm>
        <a:custGeom>
          <a:avLst/>
          <a:gdLst/>
          <a:ahLst/>
          <a:cxnLst/>
          <a:rect l="0" t="0" r="0" b="0"/>
          <a:pathLst/>
        </a:custGeom>
        <a:solidFill>
          <a:schemeClr val="accent1"/>
        </a:solidFill>
        <a:ln w="254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84" charset="0"/>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Office Theme</Template>
  <TotalTime>250</TotalTime>
  <Words>4855</Words>
  <Application>Microsoft Office PowerPoint</Application>
  <PresentationFormat>On-screen Show (4:3)</PresentationFormat>
  <Paragraphs>456</Paragraphs>
  <Slides>43</Slides>
  <Notes>29</Notes>
  <HiddenSlides>0</HiddenSlides>
  <MMClips>0</MMClips>
  <ScaleCrop>false</ScaleCrop>
  <HeadingPairs>
    <vt:vector size="6" baseType="variant">
      <vt:variant>
        <vt:lpstr>Fonts Used</vt:lpstr>
      </vt:variant>
      <vt:variant>
        <vt:i4>6</vt:i4>
      </vt:variant>
      <vt:variant>
        <vt:lpstr>Theme</vt:lpstr>
      </vt:variant>
      <vt:variant>
        <vt:i4>10</vt:i4>
      </vt:variant>
      <vt:variant>
        <vt:lpstr>Slide Titles</vt:lpstr>
      </vt:variant>
      <vt:variant>
        <vt:i4>43</vt:i4>
      </vt:variant>
    </vt:vector>
  </HeadingPairs>
  <TitlesOfParts>
    <vt:vector size="59" baseType="lpstr">
      <vt:lpstr>ＭＳ Ｐゴシック</vt:lpstr>
      <vt:lpstr>Arial</vt:lpstr>
      <vt:lpstr>Calibri</vt:lpstr>
      <vt:lpstr>Symbol</vt:lpstr>
      <vt:lpstr>Times</vt:lpstr>
      <vt:lpstr>Times New Roman</vt:lpstr>
      <vt:lpstr>9_Blank</vt:lpstr>
      <vt:lpstr>10_Blank</vt:lpstr>
      <vt:lpstr>11_Blank</vt:lpstr>
      <vt:lpstr>14_Blank</vt:lpstr>
      <vt:lpstr>17_Blank</vt:lpstr>
      <vt:lpstr>18_Blank</vt:lpstr>
      <vt:lpstr>20_Blank</vt:lpstr>
      <vt:lpstr>23_Blank</vt:lpstr>
      <vt:lpstr>24_Blank</vt:lpstr>
      <vt:lpstr>Office Theme</vt:lpstr>
      <vt:lpstr>PowerPoint Presentation</vt:lpstr>
      <vt:lpstr>Answer in Notebooks </vt:lpstr>
      <vt:lpstr>PowerPoint Presentation</vt:lpstr>
      <vt:lpstr>8.1 Cell division plays many important roles in the lives of organisms</vt:lpstr>
      <vt:lpstr>8.1 Cell division plays many important roles in the lives of organisms</vt:lpstr>
      <vt:lpstr>8.1 Cell division plays many important roles in the lives of organisms</vt:lpstr>
      <vt:lpstr>8.1 Cell division plays many important roles in the lives of organisms</vt:lpstr>
      <vt:lpstr>Answer in Notebooks </vt:lpstr>
      <vt:lpstr>8.1 Cell division plays many important roles in the lives of organisms</vt:lpstr>
      <vt:lpstr>8.2 Prokaryotes reproduce by binary fission</vt:lpstr>
      <vt:lpstr>8.2 Prokaryotes reproduce by binary fission</vt:lpstr>
      <vt:lpstr>Figure 8.2a-1</vt:lpstr>
      <vt:lpstr>Figure 8.2a-2</vt:lpstr>
      <vt:lpstr>Figure 8.2a-3</vt:lpstr>
      <vt:lpstr>Answer in Notebooks:</vt:lpstr>
      <vt:lpstr>PowerPoint Presentation</vt:lpstr>
      <vt:lpstr>8.3 The large, complex chromosomes of  eukaryotes duplicate with each cell division</vt:lpstr>
      <vt:lpstr>8.3 The large, complex chromosomes of  eukaryotes duplicate with each cell division</vt:lpstr>
      <vt:lpstr>8.3 The large, complex chromosomes of  eukaryotes duplicate with each cell division</vt:lpstr>
      <vt:lpstr>Figure 8.3b-0</vt:lpstr>
      <vt:lpstr>8.3 The large, complex chromosomes of  eukaryotes duplicate with each cell division</vt:lpstr>
      <vt:lpstr>8.3 The large, complex chromosomes of  eukaryotes duplicate with each cell division</vt:lpstr>
      <vt:lpstr>Answer in Notebooks</vt:lpstr>
      <vt:lpstr>8.4 The cell cycle includes growing and division phases</vt:lpstr>
      <vt:lpstr>8.4 The cell cycle includes growing and division phases</vt:lpstr>
      <vt:lpstr>8.4 The cell cycle includes growing and division phases</vt:lpstr>
      <vt:lpstr>Figure 8.4</vt:lpstr>
      <vt:lpstr>Answer in Notebooks:</vt:lpstr>
      <vt:lpstr>8.5 Cell division is a continuum of dynamic changes</vt:lpstr>
      <vt:lpstr>8.5 Cell division is a continuum of dynamic  changes</vt:lpstr>
      <vt:lpstr>8.5 Cell division is a continuum of dynamic  changes</vt:lpstr>
      <vt:lpstr>Figure 8.5-2</vt:lpstr>
      <vt:lpstr>8.5 Cell division is a continuum of dynamic  changes</vt:lpstr>
      <vt:lpstr>Figure 8.5-1</vt:lpstr>
      <vt:lpstr>8.5 Cell division is a continuum of dynamic  changes</vt:lpstr>
      <vt:lpstr>8.5 Cell division is a continuum of dynamic changes</vt:lpstr>
      <vt:lpstr>Figure 8.5-7</vt:lpstr>
      <vt:lpstr>Figure 8.5-6</vt:lpstr>
      <vt:lpstr>8.5 Cell division is a continuum of dynamic changes</vt:lpstr>
      <vt:lpstr>8.5 Cell division is a continuum of dynamic changes</vt:lpstr>
      <vt:lpstr>8.5 Cell division is a continuum of dynamic changes</vt:lpstr>
      <vt:lpstr>8.5 Cell division is a continuum of dynamic changes</vt:lpstr>
      <vt:lpstr>Answer in Notebooks: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 Hastings</dc:creator>
  <cp:lastModifiedBy>Griffith, Ashley</cp:lastModifiedBy>
  <cp:revision>37</cp:revision>
  <dcterms:created xsi:type="dcterms:W3CDTF">2014-01-02T15:44:28Z</dcterms:created>
  <dcterms:modified xsi:type="dcterms:W3CDTF">2016-11-18T14:50:10Z</dcterms:modified>
</cp:coreProperties>
</file>