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94" r:id="rId2"/>
    <p:sldId id="395" r:id="rId3"/>
    <p:sldId id="397" r:id="rId4"/>
    <p:sldId id="297" r:id="rId5"/>
    <p:sldId id="396" r:id="rId6"/>
    <p:sldId id="398" r:id="rId7"/>
    <p:sldId id="405" r:id="rId8"/>
    <p:sldId id="399" r:id="rId9"/>
    <p:sldId id="400" r:id="rId10"/>
    <p:sldId id="406" r:id="rId11"/>
    <p:sldId id="393" r:id="rId12"/>
    <p:sldId id="407" r:id="rId13"/>
    <p:sldId id="367" r:id="rId14"/>
    <p:sldId id="302" r:id="rId15"/>
    <p:sldId id="304" r:id="rId16"/>
    <p:sldId id="309" r:id="rId17"/>
    <p:sldId id="310" r:id="rId18"/>
    <p:sldId id="402" r:id="rId19"/>
    <p:sldId id="313" r:id="rId20"/>
    <p:sldId id="312" r:id="rId21"/>
    <p:sldId id="311" r:id="rId22"/>
    <p:sldId id="306" r:id="rId23"/>
    <p:sldId id="307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5" r:id="rId34"/>
    <p:sldId id="403" r:id="rId35"/>
    <p:sldId id="326" r:id="rId36"/>
    <p:sldId id="404" r:id="rId37"/>
    <p:sldId id="323" r:id="rId38"/>
    <p:sldId id="324" r:id="rId39"/>
    <p:sldId id="327" r:id="rId40"/>
    <p:sldId id="330" r:id="rId41"/>
    <p:sldId id="328" r:id="rId42"/>
    <p:sldId id="32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33CC"/>
    <a:srgbClr val="CC3399"/>
    <a:srgbClr val="CC0066"/>
    <a:srgbClr val="D60093"/>
    <a:srgbClr val="CC0000"/>
    <a:srgbClr val="EC1438"/>
    <a:srgbClr val="EE1237"/>
    <a:srgbClr val="FF5050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79" autoAdjust="0"/>
    <p:restoredTop sz="79927" autoAdjust="0"/>
  </p:normalViewPr>
  <p:slideViewPr>
    <p:cSldViewPr>
      <p:cViewPr varScale="1">
        <p:scale>
          <a:sx n="71" d="100"/>
          <a:sy n="71" d="100"/>
        </p:scale>
        <p:origin x="1229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D7B76-B6B2-49BC-B39D-76A431B1A664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3AE49-D09F-49AB-B17F-EA435DEFF8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8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Honey</a:t>
            </a:r>
            <a:r>
              <a:rPr lang="en-US" baseline="0" dirty="0" smtClean="0"/>
              <a:t> Mushroom (</a:t>
            </a:r>
            <a:r>
              <a:rPr lang="en-US" i="1" baseline="0" dirty="0" err="1" smtClean="0"/>
              <a:t>Armillaria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solidipes</a:t>
            </a:r>
            <a:r>
              <a:rPr lang="en-US" baseline="0" dirty="0" smtClean="0"/>
              <a:t>) in </a:t>
            </a:r>
            <a:r>
              <a:rPr lang="en-US" dirty="0" smtClean="0"/>
              <a:t>Malheur National Forest in Blue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Mtns</a:t>
            </a:r>
            <a:r>
              <a:rPr lang="en-US" baseline="0" dirty="0" smtClean="0"/>
              <a:t> Oregon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25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9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srgbClr val="000000"/>
                </a:solidFill>
              </a:rPr>
              <a:pPr/>
              <a:t>34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Times New Roman"/>
                <a:cs typeface="Times New Roman"/>
              </a:rPr>
              <a:t>Figure 18.9a The general body plan of a </a:t>
            </a:r>
            <a:r>
              <a:rPr lang="en-US" dirty="0" err="1" smtClean="0">
                <a:latin typeface="Times New Roman"/>
                <a:cs typeface="Times New Roman"/>
              </a:rPr>
              <a:t>mollusc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97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3AE49-D09F-49AB-B17F-EA435DEFF8A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09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1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8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1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6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8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7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8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4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DE6F-3D38-41C9-B10C-F0AFBB292941}" type="datetimeFigureOut">
              <a:rPr lang="en-US" smtClean="0"/>
              <a:pPr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D27D-C020-45F0-BC0E-D319E8663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pPr marL="812800" indent="-812800" eaLnBrk="1" hangingPunct="1"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Fungi</a:t>
            </a:r>
            <a:r>
              <a:rPr lang="en-US" dirty="0" smtClean="0"/>
              <a:t> are eukaryotic heterotrophs that digest food </a:t>
            </a:r>
            <a:r>
              <a:rPr lang="en-US" b="1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their bodies.</a:t>
            </a:r>
          </a:p>
          <a:p>
            <a:pPr marL="812800" indent="-812800" eaLnBrk="1" hangingPunct="1">
              <a:buNone/>
            </a:pPr>
            <a:endParaRPr lang="en-US" dirty="0" smtClean="0"/>
          </a:p>
          <a:p>
            <a:pPr marL="812800" indent="-8128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Arial" charset="0"/>
              </a:rPr>
              <a:t>	1.  </a:t>
            </a:r>
            <a:r>
              <a:rPr lang="en-US" dirty="0" smtClean="0"/>
              <a:t>most are </a:t>
            </a:r>
            <a:r>
              <a:rPr lang="en-US" b="1" dirty="0" smtClean="0"/>
              <a:t>multicellular</a:t>
            </a:r>
          </a:p>
          <a:p>
            <a:pPr marL="812800" indent="-812800" eaLnBrk="1" hangingPunct="1">
              <a:buFontTx/>
              <a:buNone/>
            </a:pPr>
            <a:endParaRPr lang="en-US" dirty="0" smtClean="0"/>
          </a:p>
          <a:p>
            <a:pPr marL="812800" indent="-812800"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cs typeface="Arial" charset="0"/>
              </a:rPr>
              <a:t>	2.  found all over the world in both </a:t>
            </a:r>
            <a:r>
              <a:rPr lang="en-US" b="1" dirty="0" smtClean="0">
                <a:cs typeface="Arial" charset="0"/>
              </a:rPr>
              <a:t>terrestrial and marine </a:t>
            </a:r>
            <a:r>
              <a:rPr lang="en-US" dirty="0" smtClean="0">
                <a:cs typeface="Arial" charset="0"/>
              </a:rPr>
              <a:t>environments</a:t>
            </a:r>
          </a:p>
          <a:p>
            <a:pPr marL="812800" indent="-812800"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marL="812800" indent="-812800" eaLnBrk="1" hangingPunct="1">
              <a:buFontTx/>
              <a:buNone/>
            </a:pPr>
            <a:r>
              <a:rPr lang="en-US" dirty="0" smtClean="0">
                <a:cs typeface="Arial" charset="0"/>
              </a:rPr>
              <a:t>		3.  most are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decomposers</a:t>
            </a:r>
            <a:r>
              <a:rPr lang="en-US" dirty="0" smtClean="0">
                <a:cs typeface="Arial" charset="0"/>
              </a:rPr>
              <a:t>, breaking down dead organisms and returning nutrients  to the ecosystem</a:t>
            </a:r>
          </a:p>
          <a:p>
            <a:pPr marL="812800" indent="-812800" eaLnBrk="1" hangingPunct="1">
              <a:buFontTx/>
              <a:buNone/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in Notebooks: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#10. Compare and Contrast Lichens and </a:t>
            </a:r>
            <a:r>
              <a:rPr lang="en-US" dirty="0" err="1" smtClean="0"/>
              <a:t>Mycorrhizae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68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Groups of Fungi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334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err="1" smtClean="0"/>
              <a:t>Chytrids</a:t>
            </a:r>
            <a:r>
              <a:rPr lang="en-US" dirty="0" smtClean="0"/>
              <a:t> </a:t>
            </a:r>
          </a:p>
          <a:p>
            <a:pPr marL="1257300" lvl="2" indent="-457200"/>
            <a:r>
              <a:rPr lang="en-US" dirty="0" smtClean="0"/>
              <a:t>Flagellated spores 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Zygomycetes</a:t>
            </a:r>
            <a:r>
              <a:rPr lang="en-US" dirty="0" smtClean="0"/>
              <a:t>  </a:t>
            </a:r>
          </a:p>
          <a:p>
            <a:pPr marL="1257300" lvl="2" indent="-457200"/>
            <a:r>
              <a:rPr lang="en-US" dirty="0" smtClean="0"/>
              <a:t>Black bread molds (fast growing molds)</a:t>
            </a:r>
          </a:p>
          <a:p>
            <a:pPr marL="1257300" lvl="2" indent="-457200"/>
            <a:r>
              <a:rPr lang="en-US" b="1" dirty="0" err="1" smtClean="0"/>
              <a:t>Zygosporangium</a:t>
            </a:r>
            <a:r>
              <a:rPr lang="en-US" b="1" dirty="0" smtClean="0"/>
              <a:t> </a:t>
            </a:r>
          </a:p>
          <a:p>
            <a:pPr marL="800100" lvl="2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Glomeromycetes</a:t>
            </a:r>
            <a:endParaRPr lang="en-US" dirty="0" smtClean="0"/>
          </a:p>
          <a:p>
            <a:pPr marL="1257300" lvl="2" indent="-457200"/>
            <a:r>
              <a:rPr lang="en-US" dirty="0" smtClean="0"/>
              <a:t>Tiny tree-like structures called </a:t>
            </a:r>
            <a:r>
              <a:rPr lang="en-US" dirty="0" err="1" smtClean="0"/>
              <a:t>arbuscules</a:t>
            </a:r>
            <a:endParaRPr lang="en-US" dirty="0" smtClean="0"/>
          </a:p>
          <a:p>
            <a:pPr marL="800100" lvl="2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Ascomycetes</a:t>
            </a:r>
            <a:endParaRPr lang="en-US" dirty="0" smtClean="0"/>
          </a:p>
          <a:p>
            <a:pPr marL="1257300" lvl="2" indent="-457200"/>
            <a:r>
              <a:rPr lang="en-US" dirty="0" smtClean="0"/>
              <a:t>Sac fungi</a:t>
            </a:r>
          </a:p>
          <a:p>
            <a:pPr marL="1257300" lvl="2" indent="-457200"/>
            <a:r>
              <a:rPr lang="en-US" b="1" dirty="0" err="1" smtClean="0"/>
              <a:t>Asci</a:t>
            </a:r>
            <a:r>
              <a:rPr lang="en-US" b="1" dirty="0" smtClean="0"/>
              <a:t> </a:t>
            </a:r>
          </a:p>
          <a:p>
            <a:pPr marL="1714500" lvl="3" indent="-457200"/>
            <a:r>
              <a:rPr lang="en-US" dirty="0" smtClean="0"/>
              <a:t>Morels, cup fungus</a:t>
            </a:r>
          </a:p>
          <a:p>
            <a:pPr marL="1257300" lvl="3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Basidiomycetes</a:t>
            </a:r>
            <a:r>
              <a:rPr lang="en-US" dirty="0" smtClean="0"/>
              <a:t> </a:t>
            </a:r>
          </a:p>
          <a:p>
            <a:pPr marL="1257300" lvl="2" indent="-457200"/>
            <a:r>
              <a:rPr lang="en-US" dirty="0" smtClean="0"/>
              <a:t>Club fungi</a:t>
            </a:r>
          </a:p>
          <a:p>
            <a:pPr marL="1257300" lvl="2" indent="-457200"/>
            <a:r>
              <a:rPr lang="en-US" b="1" dirty="0" err="1" smtClean="0"/>
              <a:t>Basidium</a:t>
            </a:r>
            <a:r>
              <a:rPr lang="en-US" b="1" dirty="0" smtClean="0"/>
              <a:t> </a:t>
            </a:r>
          </a:p>
          <a:p>
            <a:pPr marL="1714500" lvl="3" indent="-457200"/>
            <a:r>
              <a:rPr lang="en-US" dirty="0" smtClean="0"/>
              <a:t>Shelf fungi, mushrooms, puffballs </a:t>
            </a:r>
            <a:endParaRPr lang="en-US" dirty="0"/>
          </a:p>
        </p:txBody>
      </p:sp>
      <p:pic>
        <p:nvPicPr>
          <p:cNvPr id="4" name="Picture 3" descr="17_14bZygomycete-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2503"/>
            <a:ext cx="3352018" cy="1825794"/>
          </a:xfrm>
          <a:prstGeom prst="rect">
            <a:avLst/>
          </a:prstGeom>
        </p:spPr>
      </p:pic>
      <p:pic>
        <p:nvPicPr>
          <p:cNvPr id="5" name="Picture 4" descr="17_14d_0Ascomycetes-U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2"/>
          <a:stretch/>
        </p:blipFill>
        <p:spPr>
          <a:xfrm rot="20413823">
            <a:off x="5181511" y="3138678"/>
            <a:ext cx="3182943" cy="1455254"/>
          </a:xfrm>
          <a:prstGeom prst="rect">
            <a:avLst/>
          </a:prstGeom>
        </p:spPr>
      </p:pic>
      <p:pic>
        <p:nvPicPr>
          <p:cNvPr id="6" name="Picture 5" descr="17_14e_0Basidiomycetes-U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/>
        </p:blipFill>
        <p:spPr>
          <a:xfrm>
            <a:off x="7148386" y="4590253"/>
            <a:ext cx="1852032" cy="20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2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in Notebooks: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#11. Give an example and spore producing structure of each: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Zygomycetes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Ascomycetes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mtClean="0"/>
              <a:t>Basidiomycetes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76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io1151.nicerweb.net/Locked/media/ch26/26_21-ThreeDomain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56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 </a:t>
            </a:r>
            <a:r>
              <a:rPr lang="en-US" sz="3200" b="1" dirty="0" smtClean="0">
                <a:solidFill>
                  <a:srgbClr val="CC00FF"/>
                </a:solidFill>
                <a:latin typeface="+mj-lt"/>
              </a:rPr>
              <a:t>Animalia</a:t>
            </a:r>
            <a:endParaRPr lang="en-US" b="1" dirty="0" smtClean="0">
              <a:solidFill>
                <a:srgbClr val="CC00FF"/>
              </a:solidFill>
              <a:latin typeface="+mj-lt"/>
            </a:endParaRPr>
          </a:p>
          <a:p>
            <a:pPr marL="812800" indent="-812800">
              <a:buNone/>
            </a:pPr>
            <a:r>
              <a:rPr lang="en-US" dirty="0" smtClean="0">
                <a:latin typeface="+mj-lt"/>
              </a:rPr>
              <a:t>	</a:t>
            </a:r>
          </a:p>
          <a:p>
            <a:pPr marL="812800" indent="-812800"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-- Animals are multicellular heterotrophic eukaryotes that lack cell walls</a:t>
            </a:r>
          </a:p>
          <a:p>
            <a:pPr marL="812800" indent="-812800">
              <a:buNone/>
            </a:pPr>
            <a:endParaRPr lang="en-US" dirty="0" smtClean="0">
              <a:latin typeface="+mj-lt"/>
            </a:endParaRPr>
          </a:p>
          <a:p>
            <a:pPr marL="812800" indent="-812800">
              <a:buNone/>
            </a:pPr>
            <a:r>
              <a:rPr lang="en-US" dirty="0" smtClean="0">
                <a:latin typeface="+mj-lt"/>
              </a:rPr>
              <a:t>	-- Most reproduce sexually and are mobile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</a:rPr>
              <a:t>	1.  characterized by </a:t>
            </a:r>
            <a:r>
              <a:rPr lang="en-US" b="1" dirty="0" smtClean="0">
                <a:latin typeface="+mj-lt"/>
              </a:rPr>
              <a:t>body plan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</a:rPr>
              <a:t>	 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</a:rPr>
              <a:t>		a. </a:t>
            </a:r>
            <a:r>
              <a:rPr lang="en-US" b="1" dirty="0" smtClean="0">
                <a:solidFill>
                  <a:srgbClr val="CC00FF"/>
                </a:solidFill>
                <a:latin typeface="+mj-lt"/>
              </a:rPr>
              <a:t>radial symmetry</a:t>
            </a:r>
            <a:r>
              <a:rPr lang="en-US" dirty="0" smtClean="0">
                <a:solidFill>
                  <a:srgbClr val="CC00FF"/>
                </a:solidFill>
                <a:latin typeface="+mj-lt"/>
              </a:rPr>
              <a:t> </a:t>
            </a:r>
            <a:r>
              <a:rPr lang="en-US" dirty="0" smtClean="0">
                <a:latin typeface="+mj-lt"/>
                <a:sym typeface="Wingdings" pitchFamily="2" charset="2"/>
              </a:rPr>
              <a:t> body parts are arranged around a central axis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+mj-lt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	 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latin typeface="+mj-lt"/>
                <a:sym typeface="Wingdings" pitchFamily="2" charset="2"/>
              </a:rPr>
              <a:t>	</a:t>
            </a:r>
            <a:r>
              <a:rPr lang="en-US" dirty="0" smtClean="0">
                <a:latin typeface="+mj-lt"/>
                <a:sym typeface="Wingdings" pitchFamily="2" charset="2"/>
              </a:rPr>
              <a:t> 	b. </a:t>
            </a:r>
            <a:r>
              <a:rPr lang="en-US" b="1" dirty="0" smtClean="0">
                <a:solidFill>
                  <a:srgbClr val="CC00FF"/>
                </a:solidFill>
                <a:latin typeface="+mj-lt"/>
                <a:sym typeface="Wingdings" pitchFamily="2" charset="2"/>
              </a:rPr>
              <a:t>bilateral symmetry</a:t>
            </a:r>
            <a:r>
              <a:rPr lang="en-US" dirty="0" smtClean="0">
                <a:solidFill>
                  <a:srgbClr val="CC00FF"/>
                </a:solidFill>
                <a:latin typeface="+mj-lt"/>
                <a:sym typeface="Wingdings" pitchFamily="2" charset="2"/>
              </a:rPr>
              <a:t> </a:t>
            </a:r>
            <a:r>
              <a:rPr lang="en-US" dirty="0" smtClean="0">
                <a:latin typeface="+mj-lt"/>
                <a:sym typeface="Wingdings" pitchFamily="2" charset="2"/>
              </a:rPr>
              <a:t> body parts are arranged as mirror images of a central plane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latin typeface="+mj-lt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	  		  Orientation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				</a:t>
            </a:r>
            <a:r>
              <a:rPr lang="en-US" dirty="0" smtClean="0">
                <a:solidFill>
                  <a:srgbClr val="CC00FF"/>
                </a:solidFill>
                <a:latin typeface="+mj-lt"/>
                <a:sym typeface="Wingdings" pitchFamily="2" charset="2"/>
              </a:rPr>
              <a:t>dorsal</a:t>
            </a:r>
            <a:r>
              <a:rPr lang="en-US" dirty="0" smtClean="0">
                <a:latin typeface="+mj-lt"/>
                <a:sym typeface="Wingdings" pitchFamily="2" charset="2"/>
              </a:rPr>
              <a:t>  top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				</a:t>
            </a:r>
            <a:r>
              <a:rPr lang="en-US" dirty="0" smtClean="0">
                <a:solidFill>
                  <a:srgbClr val="CC00FF"/>
                </a:solidFill>
                <a:latin typeface="+mj-lt"/>
                <a:sym typeface="Wingdings" pitchFamily="2" charset="2"/>
              </a:rPr>
              <a:t>ventral</a:t>
            </a:r>
            <a:r>
              <a:rPr lang="en-US" dirty="0" smtClean="0">
                <a:latin typeface="+mj-lt"/>
                <a:sym typeface="Wingdings" pitchFamily="2" charset="2"/>
              </a:rPr>
              <a:t>  bottom</a:t>
            </a:r>
            <a:endParaRPr lang="en-US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</a:rPr>
              <a:t>				</a:t>
            </a:r>
            <a:r>
              <a:rPr lang="en-US" dirty="0" smtClean="0">
                <a:solidFill>
                  <a:srgbClr val="CC00FF"/>
                </a:solidFill>
                <a:latin typeface="+mj-lt"/>
              </a:rPr>
              <a:t>anterior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sym typeface="Wingdings" pitchFamily="2" charset="2"/>
              </a:rPr>
              <a:t> head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		  		</a:t>
            </a:r>
            <a:r>
              <a:rPr lang="en-US" dirty="0" smtClean="0">
                <a:solidFill>
                  <a:srgbClr val="CC00FF"/>
                </a:solidFill>
                <a:latin typeface="+mj-lt"/>
                <a:sym typeface="Wingdings" pitchFamily="2" charset="2"/>
              </a:rPr>
              <a:t>posterior</a:t>
            </a:r>
            <a:r>
              <a:rPr lang="en-US" dirty="0" smtClean="0">
                <a:latin typeface="+mj-lt"/>
                <a:sym typeface="Wingdings" pitchFamily="2" charset="2"/>
              </a:rPr>
              <a:t>  tail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bio1151.nicerweb.net/Locked/media/ch32/32_07SymmetryBi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307758"/>
            <a:ext cx="5791200" cy="2215068"/>
          </a:xfrm>
          <a:prstGeom prst="rect">
            <a:avLst/>
          </a:prstGeom>
          <a:noFill/>
        </p:spPr>
      </p:pic>
      <p:pic>
        <p:nvPicPr>
          <p:cNvPr id="48132" name="Picture 4" descr="http://bio1151.nicerweb.net/Locked/media/ch32/32_07SymmetryRad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38200"/>
            <a:ext cx="5486400" cy="2656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62200" y="38862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Bilateral symmetry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381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Radial symmetry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Body plan vary according to </a:t>
            </a:r>
            <a:r>
              <a:rPr lang="en-US" dirty="0" smtClean="0">
                <a:solidFill>
                  <a:srgbClr val="CC00FF"/>
                </a:solidFill>
              </a:rPr>
              <a:t>tissues</a:t>
            </a:r>
          </a:p>
          <a:p>
            <a:pPr>
              <a:buNone/>
            </a:pPr>
            <a:endParaRPr lang="en-US" dirty="0" smtClean="0">
              <a:solidFill>
                <a:srgbClr val="CC00FF"/>
              </a:solidFill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 triploblastic – 3 layers of tissue</a:t>
            </a:r>
          </a:p>
          <a:p>
            <a:pPr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14499"/>
            <a:ext cx="6705600" cy="5029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/>
              <a:t>3. Most triploblastic animals have  </a:t>
            </a:r>
            <a:r>
              <a:rPr lang="en-US" b="1" dirty="0">
                <a:solidFill>
                  <a:srgbClr val="CC00FF"/>
                </a:solidFill>
              </a:rPr>
              <a:t>body cavities</a:t>
            </a:r>
            <a:r>
              <a:rPr lang="en-US" dirty="0">
                <a:solidFill>
                  <a:srgbClr val="CC00FF"/>
                </a:solidFill>
              </a:rPr>
              <a:t> </a:t>
            </a:r>
            <a:r>
              <a:rPr lang="en-US" dirty="0"/>
              <a:t>– fluid filled space that forms b/w the digestive tract and the outer wall of the body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	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a</a:t>
            </a:r>
            <a:r>
              <a:rPr lang="en-US" dirty="0"/>
              <a:t>. </a:t>
            </a:r>
            <a:r>
              <a:rPr lang="en-US" b="1" dirty="0">
                <a:solidFill>
                  <a:srgbClr val="CC00FF"/>
                </a:solidFill>
              </a:rPr>
              <a:t>coelom</a:t>
            </a:r>
            <a:r>
              <a:rPr lang="en-US" dirty="0"/>
              <a:t> – body cavity completely lined by </a:t>
            </a:r>
            <a:r>
              <a:rPr lang="en-US" dirty="0" smtClean="0"/>
              <a:t> </a:t>
            </a:r>
            <a:r>
              <a:rPr lang="en-US" dirty="0"/>
              <a:t>mesoderm</a:t>
            </a:r>
          </a:p>
          <a:p>
            <a:pPr>
              <a:lnSpc>
                <a:spcPct val="90000"/>
              </a:lnSpc>
              <a:buNone/>
            </a:pPr>
            <a:r>
              <a:rPr lang="en-US" dirty="0"/>
              <a:t>		 </a:t>
            </a: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 </a:t>
            </a:r>
            <a:r>
              <a:rPr lang="en-US" dirty="0">
                <a:solidFill>
                  <a:srgbClr val="FF3399"/>
                </a:solidFill>
              </a:rPr>
              <a:t>acoelomates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no body cavity </a:t>
            </a:r>
            <a:r>
              <a:rPr lang="en-US" dirty="0" smtClean="0">
                <a:sym typeface="Wingdings" pitchFamily="2" charset="2"/>
              </a:rPr>
              <a:t>with coelom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Wingdings" pitchFamily="2" charset="2"/>
              </a:rPr>
              <a:t>	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Wingdings" pitchFamily="2" charset="2"/>
              </a:rPr>
              <a:t>		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3399"/>
                </a:solidFill>
                <a:sym typeface="Wingdings" pitchFamily="2" charset="2"/>
              </a:rPr>
              <a:t>psuedocoelomates</a:t>
            </a:r>
            <a:r>
              <a:rPr lang="en-US" dirty="0">
                <a:sym typeface="Wingdings" pitchFamily="2" charset="2"/>
              </a:rPr>
              <a:t>  mesoderm lines </a:t>
            </a:r>
            <a:r>
              <a:rPr lang="en-US" dirty="0" smtClean="0">
                <a:sym typeface="Wingdings" pitchFamily="2" charset="2"/>
              </a:rPr>
              <a:t>the </a:t>
            </a:r>
            <a:r>
              <a:rPr lang="en-US" dirty="0">
                <a:sym typeface="Wingdings" pitchFamily="2" charset="2"/>
              </a:rPr>
              <a:t>body cavity partially</a:t>
            </a: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Wingdings" pitchFamily="2" charset="2"/>
              </a:rPr>
              <a:t>		</a:t>
            </a:r>
            <a:endParaRPr lang="en-US" dirty="0" smtClean="0">
              <a:sym typeface="Wingdings" pitchFamily="2" charset="2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	 </a:t>
            </a:r>
            <a:r>
              <a:rPr lang="en-US" dirty="0">
                <a:solidFill>
                  <a:srgbClr val="FF3399"/>
                </a:solidFill>
                <a:sym typeface="Wingdings" pitchFamily="2" charset="2"/>
              </a:rPr>
              <a:t>coelomates</a:t>
            </a:r>
            <a:r>
              <a:rPr lang="en-US" dirty="0">
                <a:sym typeface="Wingdings" pitchFamily="2" charset="2"/>
              </a:rPr>
              <a:t>  have true coeloms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2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bio1151.nicerweb.net/Locked/media/ch32/32_08TriploblasticBaupla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199"/>
            <a:ext cx="9144000" cy="374560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" y="51054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Acoelomates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such as Planarians lack a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body cavity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between the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digestive tract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and body wall.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Arial" charset="0"/>
              </a:rPr>
              <a:t>	</a:t>
            </a:r>
          </a:p>
          <a:p>
            <a:pPr>
              <a:lnSpc>
                <a:spcPct val="90000"/>
              </a:lnSpc>
              <a:buNone/>
            </a:pPr>
            <a:endParaRPr lang="en-US" dirty="0">
              <a:cs typeface="Arial" charset="0"/>
            </a:endParaRPr>
          </a:p>
          <a:p>
            <a:pPr>
              <a:lnSpc>
                <a:spcPct val="90000"/>
              </a:lnSpc>
              <a:buNone/>
            </a:pPr>
            <a:endParaRPr lang="en-US" dirty="0" smtClean="0">
              <a:cs typeface="Arial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	4.  composed of a mass of threadlike filaments called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hyphae</a:t>
            </a:r>
          </a:p>
          <a:p>
            <a:pPr>
              <a:lnSpc>
                <a:spcPct val="90000"/>
              </a:lnSpc>
              <a:buNone/>
            </a:pPr>
            <a:endParaRPr lang="en-US" b="1" dirty="0" smtClean="0">
              <a:solidFill>
                <a:srgbClr val="666633"/>
              </a:solidFill>
              <a:cs typeface="Arial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>
                <a:cs typeface="Arial" charset="0"/>
              </a:rPr>
              <a:t>		 	- the hyphae combine to make up the  fungal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mycelium</a:t>
            </a:r>
          </a:p>
          <a:p>
            <a:pPr>
              <a:lnSpc>
                <a:spcPct val="90000"/>
              </a:lnSpc>
              <a:buNone/>
            </a:pPr>
            <a:endParaRPr lang="en-US" b="1" dirty="0" smtClean="0">
              <a:solidFill>
                <a:srgbClr val="666633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charset="0"/>
              </a:rPr>
              <a:t>		 	- the hypha is composed of a chain of 	fungal cells; it is surrounded by a PM and  a cell wall made of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chitin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(a polysaccharide), not cellulose (plants)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cs typeface="Arial" charset="0"/>
            </a:endParaRPr>
          </a:p>
          <a:p>
            <a:pPr>
              <a:buNone/>
            </a:pPr>
            <a:r>
              <a:rPr lang="en-US" dirty="0" smtClean="0">
                <a:cs typeface="Arial" charset="0"/>
              </a:rPr>
              <a:t>			- fungal mycelium can expand very  quickly through mitotic growth </a:t>
            </a:r>
            <a:r>
              <a:rPr lang="en-US" dirty="0" smtClean="0">
                <a:cs typeface="Arial" charset="0"/>
                <a:sym typeface="Wingdings" pitchFamily="2" charset="2"/>
              </a:rPr>
              <a:t> up to a km per day</a:t>
            </a:r>
          </a:p>
        </p:txBody>
      </p:sp>
    </p:spTree>
    <p:extLst>
      <p:ext uri="{BB962C8B-B14F-4D97-AF65-F5344CB8AC3E}">
        <p14:creationId xmlns:p14="http://schemas.microsoft.com/office/powerpoint/2010/main" val="41258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bio1151.nicerweb.net/Locked/media/ch32/32_08TriploblasticBaupla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91" y="457200"/>
            <a:ext cx="9148091" cy="3276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495300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Pseudocoelomates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such as nematodes have a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body cavity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partially lined by tissue derived from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mesoderm.</a:t>
            </a:r>
            <a:b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Note the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digestive tract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is not covered by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mesoderm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tissue.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http://bio1151.nicerweb.net/Locked/media/ch32/32_08TriploblasticBaupl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781800" cy="3886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47244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Coelomates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such as earthworms have a true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coelom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a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body cavity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completely lined by tissue derived from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mesoderm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and surrounding a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digestive tract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derived from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endoderm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 </a:t>
            </a:r>
            <a:r>
              <a:rPr lang="en-US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coelom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separates and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suspends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the organs from the body, providing cushioned support and room to grow, as well as separate openings for the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mouth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and 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anus</a:t>
            </a: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genera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686800" cy="5943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>
                <a:latin typeface="+mj-lt"/>
              </a:rPr>
              <a:t>4. Classification</a:t>
            </a:r>
          </a:p>
          <a:p>
            <a:pPr eaLnBrk="1" hangingPunct="1">
              <a:buFontTx/>
              <a:buNone/>
            </a:pPr>
            <a:r>
              <a:rPr lang="en-US" dirty="0" smtClean="0">
                <a:latin typeface="+mj-lt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	a. Invertebrates &amp; Vertebrates (informal)</a:t>
            </a:r>
          </a:p>
          <a:p>
            <a:pPr eaLnBrk="1" hangingPunct="1">
              <a:buFontTx/>
              <a:buNone/>
            </a:pPr>
            <a:endParaRPr lang="en-US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+mj-lt"/>
              </a:rPr>
              <a:t>			 95% of organisms are </a:t>
            </a:r>
            <a:r>
              <a:rPr lang="en-US" b="1" dirty="0" smtClean="0">
                <a:solidFill>
                  <a:srgbClr val="CC00FF"/>
                </a:solidFill>
                <a:latin typeface="+mj-lt"/>
              </a:rPr>
              <a:t>invertebrates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  <a:sym typeface="Wingdings" pitchFamily="2" charset="2"/>
              </a:rPr>
              <a:t> lack a back bone/vertebral 			column</a:t>
            </a:r>
          </a:p>
          <a:p>
            <a:pPr eaLnBrk="1" hangingPunct="1">
              <a:buFontTx/>
              <a:buNone/>
            </a:pPr>
            <a:endParaRPr lang="en-US" dirty="0" smtClean="0">
              <a:latin typeface="+mj-lt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+mj-lt"/>
                <a:sym typeface="Wingdings" pitchFamily="2" charset="2"/>
              </a:rPr>
              <a:t>			 5% are </a:t>
            </a:r>
            <a:r>
              <a:rPr lang="en-US" b="1" dirty="0" smtClean="0">
                <a:solidFill>
                  <a:srgbClr val="CC00FF"/>
                </a:solidFill>
                <a:latin typeface="+mj-lt"/>
                <a:sym typeface="Wingdings" pitchFamily="2" charset="2"/>
              </a:rPr>
              <a:t>vertebrates</a:t>
            </a:r>
            <a:r>
              <a:rPr lang="en-US" dirty="0" smtClean="0">
                <a:latin typeface="+mj-lt"/>
                <a:sym typeface="Wingdings" pitchFamily="2" charset="2"/>
              </a:rPr>
              <a:t>  have a backbone; most vertebrates are 				   </a:t>
            </a:r>
            <a:r>
              <a:rPr lang="en-US" b="1" dirty="0" smtClean="0">
                <a:solidFill>
                  <a:srgbClr val="CC00FF"/>
                </a:solidFill>
                <a:latin typeface="+mj-lt"/>
                <a:sym typeface="Wingdings" pitchFamily="2" charset="2"/>
              </a:rPr>
              <a:t>chordates</a:t>
            </a:r>
            <a:endParaRPr lang="en-US" b="1" dirty="0" smtClean="0">
              <a:solidFill>
                <a:srgbClr val="CC00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Some invertebrate taxa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1.  </a:t>
            </a:r>
            <a:r>
              <a:rPr lang="en-US" dirty="0" err="1">
                <a:solidFill>
                  <a:srgbClr val="FF0000"/>
                </a:solidFill>
              </a:rPr>
              <a:t>C</a:t>
            </a:r>
            <a:r>
              <a:rPr lang="en-US" dirty="0" err="1" smtClean="0">
                <a:solidFill>
                  <a:srgbClr val="FF0000"/>
                </a:solidFill>
              </a:rPr>
              <a:t>alcarea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ilicia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(formerly </a:t>
            </a:r>
            <a:r>
              <a:rPr lang="en-US" dirty="0" err="1" smtClean="0"/>
              <a:t>Porifera</a:t>
            </a:r>
            <a:r>
              <a:rPr lang="en-US" dirty="0"/>
              <a:t>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- lack true tissues (basal animals)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- suspension (filter) feeding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- radially symmetrical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- sessile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- hermaphroditic – individual produces both eggs and sperm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- Asexual and sexual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1200" y="2209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Choanocytes</a:t>
            </a:r>
            <a:r>
              <a:rPr lang="en-US" dirty="0" smtClean="0"/>
              <a:t> – flagellated cells help sweep water through sponges body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spongeguide.org/images/spon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3028950"/>
          </a:xfrm>
          <a:prstGeom prst="rect">
            <a:avLst/>
          </a:prstGeom>
          <a:noFill/>
        </p:spPr>
      </p:pic>
      <p:pic>
        <p:nvPicPr>
          <p:cNvPr id="74756" name="Picture 4" descr="http://a-z-animals.com/media/animals/images/470x370/spon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244" y="1"/>
            <a:ext cx="4355756" cy="3429000"/>
          </a:xfrm>
          <a:prstGeom prst="rect">
            <a:avLst/>
          </a:prstGeom>
          <a:noFill/>
        </p:spPr>
      </p:pic>
      <p:pic>
        <p:nvPicPr>
          <p:cNvPr id="74758" name="Picture 6" descr="http://oceanexplorer.noaa.gov/explorations/islands01/log/sep10/media/sponges_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0480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2. </a:t>
            </a:r>
            <a:r>
              <a:rPr lang="en-US" b="1" dirty="0" err="1" smtClean="0">
                <a:solidFill>
                  <a:srgbClr val="FF5050"/>
                </a:solidFill>
              </a:rPr>
              <a:t>Cnidaria</a:t>
            </a:r>
            <a:r>
              <a:rPr lang="en-US" dirty="0" smtClean="0"/>
              <a:t> – jellies, hydras and corals  (coelenterate) </a:t>
            </a:r>
          </a:p>
          <a:p>
            <a:pPr>
              <a:buNone/>
            </a:pPr>
            <a:r>
              <a:rPr lang="en-US" dirty="0" smtClean="0"/>
              <a:t>		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endoderm and ectoderm 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acoelomate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- radial symmetry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- incomplete digestion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	-</a:t>
            </a:r>
            <a:r>
              <a:rPr lang="en-US" dirty="0" smtClean="0"/>
              <a:t>2 body plans </a:t>
            </a:r>
          </a:p>
          <a:p>
            <a:pPr>
              <a:buNone/>
            </a:pPr>
            <a:r>
              <a:rPr lang="en-US" dirty="0" smtClean="0"/>
              <a:t>			a. </a:t>
            </a:r>
            <a:r>
              <a:rPr lang="en-US" dirty="0" smtClean="0">
                <a:solidFill>
                  <a:srgbClr val="FF5050"/>
                </a:solidFill>
              </a:rPr>
              <a:t>polyp</a:t>
            </a:r>
            <a:r>
              <a:rPr lang="en-US" dirty="0" smtClean="0"/>
              <a:t> = cylindrical form that is sessile anchored to 				substrate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b. </a:t>
            </a:r>
            <a:r>
              <a:rPr lang="en-US" dirty="0" smtClean="0">
                <a:solidFill>
                  <a:srgbClr val="FF5050"/>
                </a:solidFill>
              </a:rPr>
              <a:t>medusa</a:t>
            </a:r>
            <a:r>
              <a:rPr lang="en-US" dirty="0" smtClean="0"/>
              <a:t> = flattened mouth down version of polyp, free 			moving (can contract for movement or drift)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- Asexual and Sexual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733800" y="1676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Cnidocytes</a:t>
            </a:r>
            <a:r>
              <a:rPr lang="en-US" dirty="0" smtClean="0"/>
              <a:t> – stinging cells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darwinsgalapagos.com/animals/Sea_anenome_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"/>
            <a:ext cx="7391400" cy="57098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3600" y="6172200"/>
            <a:ext cx="441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polyp</a:t>
            </a:r>
            <a:endParaRPr lang="en-US" sz="3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19800"/>
            <a:ext cx="8229600" cy="8382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Medusa</a:t>
            </a:r>
            <a:endParaRPr lang="en-US" sz="3000" dirty="0"/>
          </a:p>
        </p:txBody>
      </p:sp>
      <p:pic>
        <p:nvPicPr>
          <p:cNvPr id="78852" name="Picture 4" descr="http://www.mer-littoral.org/05/photos-600x400/rhizostoma-pulmo-wd03-6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7200900" cy="4800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3. </a:t>
            </a:r>
            <a:r>
              <a:rPr lang="en-US" dirty="0" smtClean="0">
                <a:solidFill>
                  <a:srgbClr val="FF5050"/>
                </a:solidFill>
              </a:rPr>
              <a:t>Platyhelminthes</a:t>
            </a:r>
            <a:r>
              <a:rPr lang="en-US" dirty="0" smtClean="0"/>
              <a:t> – flatworms</a:t>
            </a:r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planariancs</a:t>
            </a:r>
            <a:r>
              <a:rPr lang="en-US" dirty="0" smtClean="0"/>
              <a:t>, tapeworms and flukes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724958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- are </a:t>
            </a:r>
            <a:r>
              <a:rPr lang="en-US" sz="2000" dirty="0"/>
              <a:t>the simplest </a:t>
            </a:r>
            <a:r>
              <a:rPr lang="en-US" sz="2000" dirty="0" err="1" smtClean="0"/>
              <a:t>bilaterians</a:t>
            </a:r>
            <a:r>
              <a:rPr lang="en-US" sz="2000" dirty="0" smtClean="0"/>
              <a:t> (bilateral symmetry)</a:t>
            </a:r>
          </a:p>
          <a:p>
            <a:pPr lvl="1"/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have </a:t>
            </a:r>
            <a:r>
              <a:rPr lang="en-US" sz="2000" dirty="0"/>
              <a:t>three tissue </a:t>
            </a:r>
            <a:r>
              <a:rPr lang="en-US" sz="2000" dirty="0" smtClean="0"/>
              <a:t>layers</a:t>
            </a:r>
            <a:endParaRPr lang="en-US" sz="2000" dirty="0"/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a</a:t>
            </a:r>
            <a:r>
              <a:rPr lang="en-US" sz="2000" dirty="0" smtClean="0"/>
              <a:t>coelomate </a:t>
            </a:r>
          </a:p>
          <a:p>
            <a:pPr lvl="1"/>
            <a:endParaRPr lang="en-US" sz="2000" dirty="0" smtClean="0"/>
          </a:p>
          <a:p>
            <a:pPr marL="800100" lvl="1" indent="-342900">
              <a:buFontTx/>
              <a:buChar char="-"/>
            </a:pPr>
            <a:r>
              <a:rPr lang="en-US" sz="2000" dirty="0"/>
              <a:t>t</a:t>
            </a:r>
            <a:r>
              <a:rPr lang="en-US" sz="2000" dirty="0" smtClean="0"/>
              <a:t>rue organs (pharynx and excretory system) 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i</a:t>
            </a:r>
            <a:r>
              <a:rPr lang="en-US" sz="2000" dirty="0" smtClean="0"/>
              <a:t>ncomplete digestion 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asexual and sexual </a:t>
            </a:r>
            <a:endParaRPr lang="en-US" sz="2000" dirty="0"/>
          </a:p>
          <a:p>
            <a:pPr lvl="1"/>
            <a:endParaRPr lang="en-US" sz="2000" dirty="0"/>
          </a:p>
          <a:p>
            <a:r>
              <a:rPr lang="en-US" sz="2000" dirty="0"/>
              <a:t>Flatworms live in marine, freshwater, and damp terrestrial habitats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/>
              <a:t>Some are parasitic, and others are free-living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cs typeface="Arial" charset="0"/>
              </a:rPr>
              <a:t>		5</a:t>
            </a:r>
            <a:r>
              <a:rPr lang="en-US" dirty="0">
                <a:cs typeface="Arial" charset="0"/>
              </a:rPr>
              <a:t>. large underground mycelia produce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fruiting</a:t>
            </a:r>
            <a:r>
              <a:rPr lang="en-US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bodies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(mushrooms) above ground </a:t>
            </a:r>
            <a:r>
              <a:rPr lang="en-US" dirty="0">
                <a:cs typeface="Arial" charset="0"/>
                <a:sym typeface="Wingdings" pitchFamily="2" charset="2"/>
              </a:rPr>
              <a:t> they 	</a:t>
            </a:r>
            <a:r>
              <a:rPr lang="en-US" dirty="0" smtClean="0">
                <a:cs typeface="Arial" charset="0"/>
                <a:sym typeface="Wingdings" pitchFamily="2" charset="2"/>
              </a:rPr>
              <a:t> </a:t>
            </a:r>
            <a:r>
              <a:rPr lang="en-US" dirty="0">
                <a:cs typeface="Arial" charset="0"/>
                <a:sym typeface="Wingdings" pitchFamily="2" charset="2"/>
              </a:rPr>
              <a:t>are a small extension of the main organism</a:t>
            </a:r>
            <a:r>
              <a:rPr lang="en-US" dirty="0" smtClean="0">
                <a:cs typeface="Arial" charset="0"/>
                <a:sym typeface="Wingdings" pitchFamily="2" charset="2"/>
              </a:rPr>
              <a:t>, </a:t>
            </a:r>
            <a:r>
              <a:rPr lang="en-US" dirty="0">
                <a:cs typeface="Arial" charset="0"/>
                <a:sym typeface="Wingdings" pitchFamily="2" charset="2"/>
              </a:rPr>
              <a:t>the mycelia</a:t>
            </a:r>
            <a:endParaRPr lang="en-US" dirty="0">
              <a:cs typeface="Arial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6934596" cy="51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3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slandwood.org/kids/stream_health/Images/planaria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4243527" cy="3181350"/>
          </a:xfrm>
          <a:prstGeom prst="rect">
            <a:avLst/>
          </a:prstGeom>
          <a:noFill/>
        </p:spPr>
      </p:pic>
      <p:pic>
        <p:nvPicPr>
          <p:cNvPr id="3" name="Picture 2" descr="18_07b_0Tapeworm-U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"/>
          <a:stretch/>
        </p:blipFill>
        <p:spPr>
          <a:xfrm>
            <a:off x="5105400" y="1371600"/>
            <a:ext cx="3817189" cy="4972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17526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b="1" dirty="0" err="1" smtClean="0">
                <a:solidFill>
                  <a:srgbClr val="FF5050"/>
                </a:solidFill>
              </a:rPr>
              <a:t>Nematoda</a:t>
            </a:r>
            <a:r>
              <a:rPr lang="en-US" dirty="0" smtClean="0"/>
              <a:t> – round worms, hook worms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533400" y="1295400"/>
            <a:ext cx="7467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- bilateral symmetry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- three </a:t>
            </a:r>
            <a:r>
              <a:rPr lang="en-US" sz="2000" dirty="0"/>
              <a:t>tissue </a:t>
            </a:r>
            <a:r>
              <a:rPr lang="en-US" sz="2000" dirty="0" smtClean="0"/>
              <a:t>layers, organs and systems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- parasitic or free living 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lvl="1"/>
            <a:r>
              <a:rPr lang="en-US" sz="2000" dirty="0" smtClean="0"/>
              <a:t>- sexual 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- </a:t>
            </a:r>
            <a:r>
              <a:rPr lang="en-US" sz="2000" dirty="0" err="1"/>
              <a:t>p</a:t>
            </a:r>
            <a:r>
              <a:rPr lang="en-US" sz="2000" dirty="0" err="1" smtClean="0"/>
              <a:t>suedocoelomate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- a </a:t>
            </a:r>
            <a:r>
              <a:rPr lang="en-US" sz="2000" b="1" dirty="0"/>
              <a:t>complete digestive tract</a:t>
            </a:r>
            <a:r>
              <a:rPr lang="en-US" sz="2000" dirty="0"/>
              <a:t> with a mouth and anus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209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Cuticle</a:t>
            </a:r>
            <a:r>
              <a:rPr lang="en-US" dirty="0" smtClean="0"/>
              <a:t> – tough, non-living material that cover and protect from drying out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Nematode and cyst in soybean plant</a:t>
            </a:r>
            <a:endParaRPr lang="en-US" sz="2000" dirty="0"/>
          </a:p>
        </p:txBody>
      </p:sp>
      <p:pic>
        <p:nvPicPr>
          <p:cNvPr id="82946" name="Picture 2" descr="http://sapedia.gosaints.org/images/c/c2/Soy_nemato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19200"/>
            <a:ext cx="3333750" cy="2743201"/>
          </a:xfrm>
          <a:prstGeom prst="rect">
            <a:avLst/>
          </a:prstGeom>
          <a:noFill/>
        </p:spPr>
      </p:pic>
      <p:pic>
        <p:nvPicPr>
          <p:cNvPr id="4" name="Picture 2" descr="http://blogs.desmoinesregister.com/dmr/wp-content/uploads/2010/03/nemato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5 . </a:t>
            </a:r>
            <a:r>
              <a:rPr lang="en-US" b="1" dirty="0" err="1" smtClean="0">
                <a:solidFill>
                  <a:srgbClr val="FF5050"/>
                </a:solidFill>
              </a:rPr>
              <a:t>Mollusca</a:t>
            </a:r>
            <a:r>
              <a:rPr lang="en-US" dirty="0" smtClean="0"/>
              <a:t> – </a:t>
            </a:r>
            <a:r>
              <a:rPr lang="en-US" dirty="0" err="1" smtClean="0"/>
              <a:t>molluscs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1295400"/>
            <a:ext cx="7924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dirty="0"/>
              <a:t>b</a:t>
            </a:r>
            <a:r>
              <a:rPr lang="en-US" dirty="0" smtClean="0"/>
              <a:t>ilateral symmetry 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oelomates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hree tissue layers, organs and systems 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c</a:t>
            </a:r>
            <a:r>
              <a:rPr lang="en-US" dirty="0" smtClean="0"/>
              <a:t>omplete digestion 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exual </a:t>
            </a:r>
          </a:p>
          <a:p>
            <a:pPr marL="742950" lvl="1" indent="-285750">
              <a:buFontTx/>
              <a:buChar char="-"/>
            </a:pPr>
            <a:endParaRPr lang="en-US" dirty="0"/>
          </a:p>
          <a:p>
            <a:pPr marL="742950" lvl="1" indent="-285750">
              <a:buFontTx/>
              <a:buChar char="-"/>
            </a:pPr>
            <a:endParaRPr lang="en-US" b="1" dirty="0" smtClean="0"/>
          </a:p>
          <a:p>
            <a:pPr marL="742950" lvl="1" indent="-285750">
              <a:buFontTx/>
              <a:buChar char="-"/>
            </a:pPr>
            <a:r>
              <a:rPr lang="en-US" b="1" dirty="0" smtClean="0"/>
              <a:t>circulatory </a:t>
            </a:r>
            <a:r>
              <a:rPr lang="en-US" b="1" dirty="0"/>
              <a:t>system</a:t>
            </a:r>
            <a:r>
              <a:rPr lang="en-US" dirty="0"/>
              <a:t> that pumps blood and distributes nutrients and oxygen throughout the </a:t>
            </a:r>
            <a:r>
              <a:rPr lang="en-US" dirty="0" smtClean="0"/>
              <a:t>body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sz="2400" dirty="0" smtClean="0"/>
              <a:t>Gastropods, Bivalves, Cephalopods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228600"/>
            <a:ext cx="32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a muscular </a:t>
            </a:r>
            <a:r>
              <a:rPr lang="en-US" b="1" dirty="0"/>
              <a:t>foot</a:t>
            </a:r>
            <a:r>
              <a:rPr lang="en-US" dirty="0"/>
              <a:t>, which functions in locomotion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dirty="0"/>
              <a:t>visceral mass</a:t>
            </a:r>
            <a:r>
              <a:rPr lang="en-US" dirty="0"/>
              <a:t> containing most of the internal organs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</a:t>
            </a:r>
            <a:r>
              <a:rPr lang="en-US" b="1" dirty="0"/>
              <a:t>mantle</a:t>
            </a:r>
            <a:r>
              <a:rPr lang="en-US" dirty="0"/>
              <a:t>, which may secrete a shell that encloses the visceral </a:t>
            </a:r>
            <a:r>
              <a:rPr lang="en-US" dirty="0" smtClean="0"/>
              <a:t>mass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Many </a:t>
            </a:r>
            <a:r>
              <a:rPr lang="en-US" dirty="0" err="1"/>
              <a:t>molluscs</a:t>
            </a:r>
            <a:r>
              <a:rPr lang="en-US" dirty="0"/>
              <a:t> feed with a rasping </a:t>
            </a:r>
            <a:r>
              <a:rPr lang="en-US" b="1" dirty="0"/>
              <a:t>radula</a:t>
            </a:r>
            <a:r>
              <a:rPr lang="en-US" dirty="0"/>
              <a:t>, used to scrape up food.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_09aMolluscBodyPlan-U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9"/>
          <a:stretch/>
        </p:blipFill>
        <p:spPr>
          <a:xfrm>
            <a:off x="298704" y="853440"/>
            <a:ext cx="8546592" cy="4963160"/>
          </a:xfrm>
          <a:prstGeom prst="rect">
            <a:avLst/>
          </a:prstGeom>
        </p:spPr>
      </p:pic>
      <p:sp>
        <p:nvSpPr>
          <p:cNvPr id="9225" name="Rectangle 9224"/>
          <p:cNvSpPr/>
          <p:nvPr/>
        </p:nvSpPr>
        <p:spPr bwMode="auto">
          <a:xfrm>
            <a:off x="1195459" y="4977795"/>
            <a:ext cx="577024" cy="276999"/>
          </a:xfrm>
          <a:prstGeom prst="rect">
            <a:avLst/>
          </a:prstGeom>
          <a:solidFill>
            <a:srgbClr val="C7CED5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4" name="Rectangle 9223"/>
          <p:cNvSpPr/>
          <p:nvPr/>
        </p:nvSpPr>
        <p:spPr bwMode="auto">
          <a:xfrm>
            <a:off x="740303" y="2196600"/>
            <a:ext cx="882512" cy="292580"/>
          </a:xfrm>
          <a:prstGeom prst="rect">
            <a:avLst/>
          </a:prstGeom>
          <a:solidFill>
            <a:srgbClr val="9A2B88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23" name="Rectangle 9222"/>
          <p:cNvSpPr/>
          <p:nvPr/>
        </p:nvSpPr>
        <p:spPr bwMode="auto">
          <a:xfrm>
            <a:off x="2688907" y="895510"/>
            <a:ext cx="1664017" cy="321765"/>
          </a:xfrm>
          <a:prstGeom prst="rect">
            <a:avLst/>
          </a:prstGeom>
          <a:solidFill>
            <a:srgbClr val="EA7A4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20638" y="0"/>
            <a:ext cx="5648325" cy="30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1200" dirty="0">
                <a:latin typeface="Arial" charset="0"/>
              </a:rPr>
              <a:t>Figure </a:t>
            </a:r>
            <a:r>
              <a:rPr lang="en-US" sz="1200" dirty="0" smtClean="0">
                <a:latin typeface="Arial" charset="0"/>
              </a:rPr>
              <a:t>18.9a</a:t>
            </a:r>
            <a:endParaRPr lang="en-US" sz="1200" dirty="0">
              <a:latin typeface="Arial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2752928" y="906160"/>
            <a:ext cx="15347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Visceral mass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725678" y="4038600"/>
            <a:ext cx="532659" cy="7374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ight Brace 2"/>
          <p:cNvSpPr/>
          <p:nvPr/>
        </p:nvSpPr>
        <p:spPr bwMode="auto">
          <a:xfrm rot="16200000">
            <a:off x="3422331" y="-881493"/>
            <a:ext cx="217875" cy="4503825"/>
          </a:xfrm>
          <a:prstGeom prst="rightBrace">
            <a:avLst>
              <a:gd name="adj1" fmla="val 28741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" pitchFamily="84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55550" y="3569416"/>
            <a:ext cx="30278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1011663" y="3102691"/>
            <a:ext cx="464712" cy="3453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196092" y="2471583"/>
            <a:ext cx="366427" cy="57235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743129" y="1991039"/>
            <a:ext cx="311759" cy="120936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2431701" y="1733341"/>
            <a:ext cx="52568" cy="10027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V="1">
            <a:off x="3077233" y="2085033"/>
            <a:ext cx="183457" cy="672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657903" y="1627833"/>
            <a:ext cx="281051" cy="110830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3981475" y="2181984"/>
            <a:ext cx="555356" cy="128412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4933740" y="2736135"/>
            <a:ext cx="251209" cy="3665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3298186" y="4421275"/>
            <a:ext cx="2698" cy="5807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3019530" y="4566976"/>
            <a:ext cx="278656" cy="4350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486423" y="4657411"/>
            <a:ext cx="40926" cy="3044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561624" y="3161343"/>
            <a:ext cx="684009" cy="12139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8266360" y="3275370"/>
            <a:ext cx="3953" cy="10677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7277799" y="3196167"/>
            <a:ext cx="5236" cy="47189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V="1">
            <a:off x="5371690" y="3161343"/>
            <a:ext cx="343310" cy="695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31"/>
          <p:cNvSpPr txBox="1">
            <a:spLocks noChangeArrowheads="1"/>
          </p:cNvSpPr>
          <p:nvPr/>
        </p:nvSpPr>
        <p:spPr bwMode="auto">
          <a:xfrm>
            <a:off x="1839722" y="1452065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Body cavity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1388807" y="1706124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Kidney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800621" y="2196401"/>
            <a:ext cx="7309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FFFFFF"/>
                </a:solidFill>
                <a:latin typeface="Arial" charset="0"/>
              </a:rPr>
              <a:t>Mantle</a:t>
            </a:r>
            <a:endParaRPr lang="en-US" sz="1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8" name="Text Box 31"/>
          <p:cNvSpPr txBox="1">
            <a:spLocks noChangeArrowheads="1"/>
          </p:cNvSpPr>
          <p:nvPr/>
        </p:nvSpPr>
        <p:spPr bwMode="auto">
          <a:xfrm>
            <a:off x="338920" y="2679595"/>
            <a:ext cx="7309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Mantle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cavity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Text Box 31"/>
          <p:cNvSpPr txBox="1">
            <a:spLocks noChangeArrowheads="1"/>
          </p:cNvSpPr>
          <p:nvPr/>
        </p:nvSpPr>
        <p:spPr bwMode="auto">
          <a:xfrm>
            <a:off x="339704" y="3430916"/>
            <a:ext cx="5770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Anus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339704" y="3979556"/>
            <a:ext cx="3718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Gill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Text Box 31"/>
          <p:cNvSpPr txBox="1">
            <a:spLocks noChangeArrowheads="1"/>
          </p:cNvSpPr>
          <p:nvPr/>
        </p:nvSpPr>
        <p:spPr bwMode="auto">
          <a:xfrm>
            <a:off x="1229960" y="4961945"/>
            <a:ext cx="500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Foot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2657960" y="4959830"/>
            <a:ext cx="1333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Nerve cords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2965737" y="1795938"/>
            <a:ext cx="5899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Heart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3981475" y="1436747"/>
            <a:ext cx="14747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Reproductive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organs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4597127" y="1992574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Digestive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tract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212980" y="2503340"/>
            <a:ext cx="551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Shell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Text Box 31"/>
          <p:cNvSpPr txBox="1">
            <a:spLocks noChangeArrowheads="1"/>
          </p:cNvSpPr>
          <p:nvPr/>
        </p:nvSpPr>
        <p:spPr bwMode="auto">
          <a:xfrm>
            <a:off x="5760017" y="2998371"/>
            <a:ext cx="7694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Radula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6764838" y="2644848"/>
            <a:ext cx="10259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Digestive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tract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7905121" y="3024745"/>
            <a:ext cx="692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Mouth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2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bio1151.nicerweb.net/Locked/media/ch33/33_16MolluscaBodyPl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2428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Basic Body Plan of </a:t>
            </a:r>
            <a:r>
              <a:rPr lang="en-US" b="1" dirty="0" err="1" smtClean="0"/>
              <a:t>Mollusc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_09c_0Gastropods-U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9"/>
          <a:stretch/>
        </p:blipFill>
        <p:spPr>
          <a:xfrm>
            <a:off x="3886200" y="381000"/>
            <a:ext cx="4115779" cy="2057400"/>
          </a:xfrm>
          <a:prstGeom prst="rect">
            <a:avLst/>
          </a:prstGeom>
        </p:spPr>
      </p:pic>
      <p:pic>
        <p:nvPicPr>
          <p:cNvPr id="3" name="Picture 2" descr="18_09d_0Bivalves-U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"/>
          <a:stretch/>
        </p:blipFill>
        <p:spPr>
          <a:xfrm>
            <a:off x="4343400" y="3886200"/>
            <a:ext cx="4563714" cy="2514600"/>
          </a:xfrm>
          <a:prstGeom prst="rect">
            <a:avLst/>
          </a:prstGeom>
        </p:spPr>
      </p:pic>
      <p:pic>
        <p:nvPicPr>
          <p:cNvPr id="4" name="Picture 3" descr="18_09e_0Cephalopods-U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7"/>
          <a:stretch/>
        </p:blipFill>
        <p:spPr>
          <a:xfrm>
            <a:off x="457200" y="2286000"/>
            <a:ext cx="326704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7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1524000"/>
          </a:xfrm>
        </p:spPr>
        <p:txBody>
          <a:bodyPr/>
          <a:lstStyle/>
          <a:p>
            <a:pPr>
              <a:buNone/>
            </a:pPr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FF5050"/>
                </a:solidFill>
              </a:rPr>
              <a:t>Annelida</a:t>
            </a:r>
            <a:r>
              <a:rPr lang="en-US" dirty="0" smtClean="0"/>
              <a:t> – segmented worms</a:t>
            </a:r>
          </a:p>
          <a:p>
            <a:pPr>
              <a:buNone/>
            </a:pPr>
            <a:r>
              <a:rPr lang="en-US" dirty="0" smtClean="0"/>
              <a:t>		ex. Earthworms, leeches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600200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US" sz="2000" dirty="0"/>
              <a:t>r</a:t>
            </a:r>
            <a:r>
              <a:rPr lang="en-US" sz="2000" dirty="0" smtClean="0"/>
              <a:t>adial symmetry </a:t>
            </a:r>
          </a:p>
          <a:p>
            <a:pPr marL="800100" lvl="1" indent="-342900">
              <a:buFontTx/>
              <a:buChar char="-"/>
            </a:pPr>
            <a:endParaRPr lang="en-US" sz="2000" b="1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c</a:t>
            </a:r>
            <a:r>
              <a:rPr lang="en-US" sz="2000" dirty="0" smtClean="0"/>
              <a:t>oelomates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c</a:t>
            </a:r>
            <a:r>
              <a:rPr lang="en-US" sz="2000" dirty="0" smtClean="0"/>
              <a:t>omplete digestion </a:t>
            </a:r>
          </a:p>
          <a:p>
            <a:pPr marL="800100" lvl="1" indent="-342900">
              <a:buFontTx/>
              <a:buChar char="-"/>
            </a:pPr>
            <a:endParaRPr lang="en-US" sz="2000" dirty="0"/>
          </a:p>
          <a:p>
            <a:pPr marL="800100" lvl="1" indent="-342900">
              <a:buFontTx/>
              <a:buChar char="-"/>
            </a:pPr>
            <a:r>
              <a:rPr lang="en-US" sz="2000" dirty="0"/>
              <a:t>s</a:t>
            </a:r>
            <a:r>
              <a:rPr lang="en-US" sz="2000" dirty="0" smtClean="0"/>
              <a:t>exual </a:t>
            </a:r>
          </a:p>
          <a:p>
            <a:pPr marL="800100" lvl="1" indent="-342900">
              <a:buFontTx/>
              <a:buChar char="-"/>
            </a:pPr>
            <a:endParaRPr lang="en-US" sz="2000" b="1" dirty="0"/>
          </a:p>
          <a:p>
            <a:pPr marL="800100" lvl="1" indent="-342900">
              <a:buFontTx/>
              <a:buChar char="-"/>
            </a:pPr>
            <a:endParaRPr lang="en-US" sz="2000" b="1" dirty="0" smtClean="0"/>
          </a:p>
          <a:p>
            <a:pPr marL="800100" lvl="1" indent="-342900">
              <a:buFontTx/>
              <a:buChar char="-"/>
            </a:pPr>
            <a:endParaRPr lang="en-US" sz="2000" b="1" dirty="0"/>
          </a:p>
          <a:p>
            <a:pPr marL="800100" lvl="1" indent="-342900">
              <a:buFontTx/>
              <a:buChar char="-"/>
            </a:pPr>
            <a:r>
              <a:rPr lang="en-US" sz="2000" dirty="0" smtClean="0"/>
              <a:t>a </a:t>
            </a:r>
            <a:r>
              <a:rPr lang="en-US" sz="2000" b="1" dirty="0"/>
              <a:t>closed circulatory system</a:t>
            </a:r>
            <a:r>
              <a:rPr lang="en-US" sz="2000" dirty="0"/>
              <a:t> in which blood remains enclosed in vessels throughout the body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14478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/>
              <a:t>segmentation</a:t>
            </a:r>
            <a:r>
              <a:rPr lang="en-US" sz="2000" dirty="0"/>
              <a:t>, the subdivision of the body along its length into a series of repeated parts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 nervous system that includes a simple brain and ventral nerve cord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Medicinal leech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84994" name="Picture 2" descr="http://www.biolib.cz/IMG/GAL/87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4270996" cy="3200400"/>
          </a:xfrm>
          <a:prstGeom prst="rect">
            <a:avLst/>
          </a:prstGeom>
          <a:noFill/>
        </p:spPr>
      </p:pic>
      <p:pic>
        <p:nvPicPr>
          <p:cNvPr id="4" name="Picture 2" descr="http://www.quia.com/files/quia/users/jristvedt/Animal-Diversity/Anneli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743200"/>
            <a:ext cx="5238750" cy="38766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382000" cy="61722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7"/>
            </a:pPr>
            <a:r>
              <a:rPr lang="en-US" b="1" dirty="0" err="1" smtClean="0">
                <a:solidFill>
                  <a:srgbClr val="FF5050"/>
                </a:solidFill>
              </a:rPr>
              <a:t>Arthropoda</a:t>
            </a:r>
            <a:r>
              <a:rPr lang="en-US" dirty="0" smtClean="0"/>
              <a:t> – regarded as most successful of all animal phyla in terms of species diversity, distribution and numbers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- bilateral symmetry 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	- coelomates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	- complete digestion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	- sexual 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	</a:t>
            </a:r>
          </a:p>
          <a:p>
            <a:pPr marL="514350" indent="-514350">
              <a:buNone/>
            </a:pPr>
            <a:r>
              <a:rPr lang="en-US" dirty="0" smtClean="0"/>
              <a:t>	ex. Crustaceans, millipedes, centipedes, scorpions, ticks, mites, spiders, insects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13716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None/>
            </a:pPr>
            <a:r>
              <a:rPr lang="en-US" dirty="0"/>
              <a:t>- </a:t>
            </a:r>
            <a:r>
              <a:rPr lang="en-US" b="1" dirty="0"/>
              <a:t>segmented</a:t>
            </a:r>
            <a:r>
              <a:rPr lang="en-US" dirty="0"/>
              <a:t> bodies – head, thorax, abdomen 	(</a:t>
            </a:r>
            <a:r>
              <a:rPr lang="en-US" b="1" dirty="0"/>
              <a:t>cephalothorax</a:t>
            </a:r>
            <a:r>
              <a:rPr lang="en-US" dirty="0"/>
              <a:t>)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	- </a:t>
            </a:r>
            <a:r>
              <a:rPr lang="en-US" b="1" dirty="0"/>
              <a:t>exoskeleton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	- </a:t>
            </a:r>
            <a:r>
              <a:rPr lang="en-US" b="1" dirty="0"/>
              <a:t>jointed appendages </a:t>
            </a:r>
            <a:r>
              <a:rPr lang="en-US" dirty="0"/>
              <a:t>for locomotion and 	feeding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3"/>
          </a:xfrm>
        </p:spPr>
        <p:txBody>
          <a:bodyPr/>
          <a:lstStyle/>
          <a:p>
            <a:pPr eaLnBrk="1" hangingPunct="1"/>
            <a:r>
              <a:rPr lang="en-US" sz="4000" smtClean="0"/>
              <a:t>Fungal hyphae on a leaf</a:t>
            </a:r>
          </a:p>
        </p:txBody>
      </p:sp>
      <p:pic>
        <p:nvPicPr>
          <p:cNvPr id="6147" name="Picture 7" descr="fungal-hyphae-on-le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74713"/>
            <a:ext cx="6858000" cy="598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upload.wikimedia.org/wikipedia/commons/thumb/8/80/Arthropoda.jpg/300px-Arthropo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610100" cy="69151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8. </a:t>
            </a:r>
            <a:r>
              <a:rPr lang="en-US" b="1" dirty="0" err="1" smtClean="0">
                <a:solidFill>
                  <a:srgbClr val="FF5050"/>
                </a:solidFill>
              </a:rPr>
              <a:t>Echinodermata</a:t>
            </a:r>
            <a:r>
              <a:rPr lang="en-US" dirty="0" smtClean="0"/>
              <a:t> – starfish, sea stars, sea cucumbers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- radial symmetry (as adult)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- coelomates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- complete digestion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- asexual and sexual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- sessile, slow moving as adult / free swimming larvae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	- water vascular system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34174" y="1143000"/>
            <a:ext cx="381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/>
              <a:t>Endoskeleton</a:t>
            </a:r>
            <a:r>
              <a:rPr lang="en-US" sz="2000" dirty="0" smtClean="0"/>
              <a:t> and hard, spiny skin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No segmentation 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 all marine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2200" dirty="0" smtClean="0"/>
              <a:t>Echinoderms</a:t>
            </a:r>
            <a:br>
              <a:rPr lang="en-US" sz="2200" dirty="0" smtClean="0"/>
            </a:br>
            <a:endParaRPr lang="en-US" sz="2200" dirty="0"/>
          </a:p>
        </p:txBody>
      </p:sp>
      <p:pic>
        <p:nvPicPr>
          <p:cNvPr id="88066" name="Picture 2" descr="http://rjfisherjoanides.pbworks.com/f/1300081851/echinode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4942701" cy="571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dirty="0" smtClean="0"/>
              <a:t>		6. Feeding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		</a:t>
            </a:r>
          </a:p>
          <a:p>
            <a:pPr eaLnBrk="1" hangingPunct="1">
              <a:buFontTx/>
              <a:buNone/>
            </a:pPr>
            <a:r>
              <a:rPr lang="en-US" dirty="0">
                <a:cs typeface="Arial" charset="0"/>
              </a:rPr>
              <a:t>	</a:t>
            </a:r>
            <a:r>
              <a:rPr lang="en-US" dirty="0" smtClean="0">
                <a:cs typeface="Arial" charset="0"/>
              </a:rPr>
              <a:t>	a.  the mycelium has a very high surface area: mass ratio which allows a fungus to absorb large quantities of nutrients</a:t>
            </a: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cs typeface="Arial" charset="0"/>
              </a:rPr>
              <a:t>			b.  </a:t>
            </a:r>
            <a:r>
              <a:rPr lang="en-US" b="1" dirty="0" smtClean="0">
                <a:cs typeface="Arial" charset="0"/>
              </a:rPr>
              <a:t>it gets nutrients by secreting digestive enzymes and digesting its food outside of its body</a:t>
            </a:r>
          </a:p>
          <a:p>
            <a:pPr eaLnBrk="1" hangingPunct="1">
              <a:buFontTx/>
              <a:buNone/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cs typeface="Arial" charset="0"/>
              </a:rPr>
              <a:t>7</a:t>
            </a:r>
            <a:r>
              <a:rPr lang="en-US" dirty="0">
                <a:cs typeface="Arial" charset="0"/>
              </a:rPr>
              <a:t>.  Members of fungi may be the largest </a:t>
            </a:r>
            <a:r>
              <a:rPr lang="en-US" dirty="0" smtClean="0">
                <a:cs typeface="Arial" charset="0"/>
              </a:rPr>
              <a:t>and </a:t>
            </a:r>
            <a:r>
              <a:rPr lang="en-US" dirty="0">
                <a:cs typeface="Arial" charset="0"/>
              </a:rPr>
              <a:t>oldest organisms on the planet.  A </a:t>
            </a:r>
            <a:r>
              <a:rPr lang="en-US" dirty="0" smtClean="0">
                <a:cs typeface="Arial" charset="0"/>
              </a:rPr>
              <a:t>single </a:t>
            </a:r>
            <a:r>
              <a:rPr lang="en-US" dirty="0">
                <a:cs typeface="Arial" charset="0"/>
              </a:rPr>
              <a:t>fungus was found to cover 2200 acres and is 	     nearly 2400 years old.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54349"/>
            <a:ext cx="47625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in Notebooks: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134350" cy="4729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#9. What are some characteristics of fungi?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5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Partners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Mycorrhizae</a:t>
            </a:r>
            <a:r>
              <a:rPr lang="en-US" dirty="0" smtClean="0"/>
              <a:t> – Mutualistic relationship between fungi and vascular plant roots </a:t>
            </a:r>
          </a:p>
          <a:p>
            <a:pPr lvl="1"/>
            <a:r>
              <a:rPr lang="en-US" dirty="0" smtClean="0"/>
              <a:t>Hyphae help transfer phosphorous and other minerals from the soil to the roots of the plants </a:t>
            </a:r>
          </a:p>
          <a:p>
            <a:pPr lvl="1"/>
            <a:r>
              <a:rPr lang="en-US" dirty="0" smtClean="0"/>
              <a:t>Plant supplies carbohydrates to fungus </a:t>
            </a:r>
          </a:p>
          <a:p>
            <a:endParaRPr lang="en-US" dirty="0"/>
          </a:p>
        </p:txBody>
      </p:sp>
      <p:pic>
        <p:nvPicPr>
          <p:cNvPr id="4" name="Picture 3" descr="17_15MyceliumDecomposers-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343400"/>
            <a:ext cx="3602736" cy="223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4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Lichens</a:t>
            </a:r>
            <a:r>
              <a:rPr lang="en-US" dirty="0"/>
              <a:t> – Relationship between fungus and a photosynthetic partner</a:t>
            </a:r>
          </a:p>
          <a:p>
            <a:pPr lvl="1"/>
            <a:r>
              <a:rPr lang="en-US" dirty="0"/>
              <a:t>Photosynthetic partner provides carbohydrates</a:t>
            </a:r>
          </a:p>
          <a:p>
            <a:pPr lvl="1"/>
            <a:r>
              <a:rPr lang="en-US" dirty="0"/>
              <a:t>Fungal partner protects it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17_17aLichens-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3886200"/>
            <a:ext cx="3352796" cy="26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6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2110</TotalTime>
  <Words>590</Words>
  <Application>Microsoft Office PowerPoint</Application>
  <PresentationFormat>On-screen Show (4:3)</PresentationFormat>
  <Paragraphs>278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Arial</vt:lpstr>
      <vt:lpstr>Calibri</vt:lpstr>
      <vt:lpstr>Calibri Light</vt:lpstr>
      <vt:lpstr>Times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Fungal hyphae on a leaf</vt:lpstr>
      <vt:lpstr>PowerPoint Presentation</vt:lpstr>
      <vt:lpstr>PowerPoint Presentation</vt:lpstr>
      <vt:lpstr>Answer in Notebooks:</vt:lpstr>
      <vt:lpstr>Fungal Partners </vt:lpstr>
      <vt:lpstr>PowerPoint Presentation</vt:lpstr>
      <vt:lpstr>Answer in Notebooks:</vt:lpstr>
      <vt:lpstr>5 Groups of Fungi </vt:lpstr>
      <vt:lpstr>Answer in Notebooks: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Medusa</vt:lpstr>
      <vt:lpstr>PowerPoint Presentation</vt:lpstr>
      <vt:lpstr>PowerPoint Presentation</vt:lpstr>
      <vt:lpstr>PowerPoint Presentation</vt:lpstr>
      <vt:lpstr>Nematode and cyst in soybean plant</vt:lpstr>
      <vt:lpstr>PowerPoint Presentation</vt:lpstr>
      <vt:lpstr>Figure 18.9a</vt:lpstr>
      <vt:lpstr>PowerPoint Presentation</vt:lpstr>
      <vt:lpstr>PowerPoint Presentation</vt:lpstr>
      <vt:lpstr>PowerPoint Presentation</vt:lpstr>
      <vt:lpstr>Medicinal leech </vt:lpstr>
      <vt:lpstr>PowerPoint Presentation</vt:lpstr>
      <vt:lpstr>PowerPoint Presentation</vt:lpstr>
      <vt:lpstr>PowerPoint Presentation</vt:lpstr>
      <vt:lpstr>Echinoderms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Phylogenies &amp; Taxonomy</dc:title>
  <dc:creator>twyman</dc:creator>
  <cp:lastModifiedBy>Griffith, Ashley</cp:lastModifiedBy>
  <cp:revision>142</cp:revision>
  <dcterms:created xsi:type="dcterms:W3CDTF">2012-03-28T17:45:42Z</dcterms:created>
  <dcterms:modified xsi:type="dcterms:W3CDTF">2016-04-20T13:51:04Z</dcterms:modified>
</cp:coreProperties>
</file>