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30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105E-9234-4203-83FE-0FDD26D555E4}" type="datetimeFigureOut">
              <a:rPr lang="en-US" smtClean="0"/>
              <a:pPr/>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334C-E49A-4289-AE11-EDFF7C02D8DC}" type="slidenum">
              <a:rPr lang="en-US" smtClean="0"/>
              <a:pPr/>
              <a:t>‹#›</a:t>
            </a:fld>
            <a:endParaRPr lang="en-US"/>
          </a:p>
        </p:txBody>
      </p:sp>
    </p:spTree>
    <p:extLst>
      <p:ext uri="{BB962C8B-B14F-4D97-AF65-F5344CB8AC3E}">
        <p14:creationId xmlns:p14="http://schemas.microsoft.com/office/powerpoint/2010/main" xmlns="" val="52025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67ABAE-8E36-4796-9316-632638C0D5BC}" type="slidenum">
              <a:rPr lang="en-US" altLang="en-US"/>
              <a:pPr>
                <a:spcBef>
                  <a:spcPct val="0"/>
                </a:spcBef>
              </a:pPr>
              <a:t>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Teacher Notes</a:t>
            </a:r>
          </a:p>
          <a:p>
            <a:pPr eaLnBrk="1" hangingPunct="1">
              <a:buFontTx/>
              <a:buChar char="•"/>
            </a:pPr>
            <a:r>
              <a:rPr lang="en-US" altLang="en-US" smtClean="0">
                <a:latin typeface="Arial" panose="020B0604020202020204" pitchFamily="34" charset="0"/>
              </a:rPr>
              <a:t>Oil, lumber, and minerals are resources that provide many jobs in the West.</a:t>
            </a:r>
          </a:p>
          <a:p>
            <a:pPr eaLnBrk="1" hangingPunct="1">
              <a:buFontTx/>
              <a:buChar char="•"/>
            </a:pPr>
            <a:r>
              <a:rPr lang="en-US" altLang="en-US" smtClean="0">
                <a:latin typeface="Arial" panose="020B0604020202020204" pitchFamily="34" charset="0"/>
              </a:rPr>
              <a:t>Ranching and farming are important to the economy of the West.</a:t>
            </a:r>
          </a:p>
          <a:p>
            <a:pPr eaLnBrk="1" hangingPunct="1">
              <a:buFontTx/>
              <a:buChar char="•"/>
            </a:pPr>
            <a:r>
              <a:rPr lang="en-US" altLang="en-US" smtClean="0">
                <a:latin typeface="Arial" panose="020B0604020202020204" pitchFamily="34" charset="0"/>
              </a:rPr>
              <a:t>Movies and high-tech manufacturing are growing industries.</a:t>
            </a:r>
          </a:p>
          <a:p>
            <a:pPr eaLnBrk="1" hangingPunct="1">
              <a:buFontTx/>
              <a:buChar char="•"/>
            </a:pPr>
            <a:r>
              <a:rPr lang="en-US" altLang="en-US" smtClean="0">
                <a:latin typeface="Arial" panose="020B0604020202020204" pitchFamily="34" charset="0"/>
              </a:rPr>
              <a:t>Tourism is an important part of the economy of the West.</a:t>
            </a:r>
          </a:p>
        </p:txBody>
      </p:sp>
    </p:spTree>
    <p:extLst>
      <p:ext uri="{BB962C8B-B14F-4D97-AF65-F5344CB8AC3E}">
        <p14:creationId xmlns:p14="http://schemas.microsoft.com/office/powerpoint/2010/main" xmlns="" val="390281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48260-A22B-4048-B7F9-35DB84E29A7D}" type="slidenum">
              <a:rPr lang="en-US" altLang="en-US"/>
              <a:pPr>
                <a:spcBef>
                  <a:spcPct val="0"/>
                </a:spcBef>
              </a:pPr>
              <a:t>2</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Teacher Notes</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Explain that after gold was discovered in California’s Sacramento Valley in 1848, thousands of gold-seekers hurried to the West to mine for the precious metal. Because the biggest wave of gold miners arrived in 1849, they came to be called “Forty-Niners.”</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Talk About It! Some people sold everything they owned to afford the journey West to look for gold. Why did so many people rush to the West when they heard that gold had been discovered there?</a:t>
            </a:r>
          </a:p>
          <a:p>
            <a:pPr eaLnBrk="1" hangingPunct="1">
              <a:spcBef>
                <a:spcPct val="0"/>
              </a:spcBef>
            </a:pPr>
            <a:r>
              <a:rPr lang="en-US" altLang="en-US" smtClean="0">
                <a:latin typeface="Arial" panose="020B0604020202020204" pitchFamily="34" charset="0"/>
                <a:cs typeface="Arial" panose="020B0604020202020204" pitchFamily="34" charset="0"/>
              </a:rPr>
              <a:t>(Student responses should mention that gold is a valuable metal. People went West hoping to find gold to sell for big profits and to become rich.)</a:t>
            </a:r>
          </a:p>
          <a:p>
            <a:pPr eaLnBrk="1" hangingPunct="1">
              <a:spcBef>
                <a:spcPct val="0"/>
              </a:spcBef>
            </a:pPr>
            <a:r>
              <a:rPr lang="en-US" altLang="en-US" smtClean="0">
                <a:latin typeface="Arial" panose="020B0604020202020204" pitchFamily="34" charset="0"/>
              </a:rPr>
              <a:t> </a:t>
            </a:r>
          </a:p>
          <a:p>
            <a:pPr eaLnBrk="1" hangingPunct="1">
              <a:spcBef>
                <a:spcPct val="0"/>
              </a:spcBef>
            </a:pPr>
            <a:r>
              <a:rPr lang="en-US" altLang="en-US" smtClean="0">
                <a:latin typeface="Arial" panose="020B0604020202020204" pitchFamily="34" charset="0"/>
              </a:rPr>
              <a:t> </a:t>
            </a:r>
          </a:p>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xmlns="" val="18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7FDA40-AE6B-466F-BC28-2C4B503FBF9E}" type="slidenum">
              <a:rPr lang="en-US" altLang="en-US"/>
              <a:pPr>
                <a:spcBef>
                  <a:spcPct val="0"/>
                </a:spcBef>
              </a:pPr>
              <a:t>3</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Teacher Notes</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Tell students that the fertile land of California’s Central Valley is used to grow many food crops. In fact, the Central Valley produces more fruits, nuts, and vegetables than almost anywhere else on Earth!</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Think About It! Pineapples and sugarcane are two of Hawaii’s important crops. Why do you think that Hawaii has food crops different from other states in the West? (Responses should mention Hawaii’s tropical climate.)</a:t>
            </a:r>
          </a:p>
        </p:txBody>
      </p:sp>
    </p:spTree>
    <p:extLst>
      <p:ext uri="{BB962C8B-B14F-4D97-AF65-F5344CB8AC3E}">
        <p14:creationId xmlns:p14="http://schemas.microsoft.com/office/powerpoint/2010/main" xmlns="" val="196503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20A4ED-FA79-4260-9F69-ABC4070DAD06}" type="slidenum">
              <a:rPr lang="en-US" altLang="en-US"/>
              <a:pPr>
                <a:spcBef>
                  <a:spcPct val="0"/>
                </a:spcBef>
              </a:pPr>
              <a:t>4</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Teacher Notes</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Telecommunications means the use of technology for communication, such as telephones, cell phones, satellites, and e-mail.</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Explain that in addition to its important natural resources, the economy of the West also depends on technology and the federal government.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 federal government is the top customer of companies in Utah that manufacture rocket engines. It supports research to monitor earthquakes and volcanoes. Many military bases are located throughout the west.</a:t>
            </a:r>
          </a:p>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xmlns="" val="17244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11DBA2-7CD0-42CB-962B-14149F184940}" type="slidenum">
              <a:rPr lang="en-US" altLang="en-US"/>
              <a:pPr>
                <a:spcBef>
                  <a:spcPct val="0"/>
                </a:spcBef>
              </a:pPr>
              <a:t>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cs typeface="Arial" panose="020B0604020202020204" pitchFamily="34" charset="0"/>
              </a:rPr>
              <a:t>Teacher Notes</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Write About It! Find out about one national park in the West. What makes this park special? (Students should do some basic research into national parks of the West, then write a few sentences describing what makes one of the parks interesting or unique.)</a:t>
            </a:r>
          </a:p>
        </p:txBody>
      </p:sp>
    </p:spTree>
    <p:extLst>
      <p:ext uri="{BB962C8B-B14F-4D97-AF65-F5344CB8AC3E}">
        <p14:creationId xmlns:p14="http://schemas.microsoft.com/office/powerpoint/2010/main" xmlns="" val="335552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23E0D-AA21-438A-9557-531EE42BC93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189154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23E0D-AA21-438A-9557-531EE42BC93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94629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23E0D-AA21-438A-9557-531EE42BC93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39247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23E0D-AA21-438A-9557-531EE42BC93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57324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023E0D-AA21-438A-9557-531EE42BC938}"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42486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023E0D-AA21-438A-9557-531EE42BC93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6079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023E0D-AA21-438A-9557-531EE42BC938}" type="datetimeFigureOut">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261039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023E0D-AA21-438A-9557-531EE42BC938}" type="datetimeFigureOut">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403990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23E0D-AA21-438A-9557-531EE42BC938}" type="datetimeFigureOut">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2706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023E0D-AA21-438A-9557-531EE42BC93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93371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023E0D-AA21-438A-9557-531EE42BC938}"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114415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23E0D-AA21-438A-9557-531EE42BC938}" type="datetimeFigureOut">
              <a:rPr lang="en-US" smtClean="0"/>
              <a:pPr/>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16054-AF08-4E84-81EF-08B08C35F367}" type="slidenum">
              <a:rPr lang="en-US" smtClean="0"/>
              <a:pPr/>
              <a:t>‹#›</a:t>
            </a:fld>
            <a:endParaRPr lang="en-US"/>
          </a:p>
        </p:txBody>
      </p:sp>
    </p:spTree>
    <p:extLst>
      <p:ext uri="{BB962C8B-B14F-4D97-AF65-F5344CB8AC3E}">
        <p14:creationId xmlns:p14="http://schemas.microsoft.com/office/powerpoint/2010/main" xmlns="" val="156758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9"/>
          <p:cNvSpPr>
            <a:spLocks noChangeArrowheads="1"/>
          </p:cNvSpPr>
          <p:nvPr/>
        </p:nvSpPr>
        <p:spPr bwMode="auto">
          <a:xfrm>
            <a:off x="1846263" y="1371600"/>
            <a:ext cx="2038350" cy="4191000"/>
          </a:xfrm>
          <a:prstGeom prst="rect">
            <a:avLst/>
          </a:prstGeom>
          <a:solidFill>
            <a:schemeClr val="bg1"/>
          </a:solidFill>
          <a:ln w="38100">
            <a:solidFill>
              <a:srgbClr val="585AA7"/>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59" name="Rectangle 5"/>
          <p:cNvSpPr>
            <a:spLocks noGrp="1" noChangeArrowheads="1"/>
          </p:cNvSpPr>
          <p:nvPr>
            <p:ph type="title"/>
          </p:nvPr>
        </p:nvSpPr>
        <p:spPr>
          <a:xfrm>
            <a:off x="4038600" y="685800"/>
            <a:ext cx="4876800" cy="914400"/>
          </a:xfrm>
        </p:spPr>
        <p:txBody>
          <a:bodyPr>
            <a:normAutofit fontScale="90000"/>
          </a:bodyPr>
          <a:lstStyle/>
          <a:p>
            <a:pPr algn="l" eaLnBrk="1" hangingPunct="1">
              <a:lnSpc>
                <a:spcPct val="90000"/>
              </a:lnSpc>
            </a:pPr>
            <a:r>
              <a:rPr lang="en-US" altLang="en-US" sz="4000" b="1">
                <a:solidFill>
                  <a:srgbClr val="FF0000"/>
                </a:solidFill>
              </a:rPr>
              <a:t>The Economy of the West</a:t>
            </a:r>
          </a:p>
        </p:txBody>
      </p:sp>
      <p:pic>
        <p:nvPicPr>
          <p:cNvPr id="19460" name="Picture 63" descr="tag_top_indi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1" y="0"/>
            <a:ext cx="2074863"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 Box 3"/>
          <p:cNvSpPr txBox="1">
            <a:spLocks noChangeArrowheads="1"/>
          </p:cNvSpPr>
          <p:nvPr/>
        </p:nvSpPr>
        <p:spPr bwMode="auto">
          <a:xfrm>
            <a:off x="3962400" y="4435475"/>
            <a:ext cx="2667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Comic Sans MS" panose="030F0702030302020204" pitchFamily="66" charset="0"/>
              </a:rPr>
              <a:t>What is the economy of the West?</a:t>
            </a:r>
          </a:p>
        </p:txBody>
      </p:sp>
      <p:pic>
        <p:nvPicPr>
          <p:cNvPr id="19462" name="Picture 4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8601" y="3733801"/>
            <a:ext cx="758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51" descr="tag_bottom_indi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0" y="5562600"/>
            <a:ext cx="20764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Text Box 64"/>
          <p:cNvSpPr txBox="1">
            <a:spLocks noChangeArrowheads="1"/>
          </p:cNvSpPr>
          <p:nvPr/>
        </p:nvSpPr>
        <p:spPr bwMode="auto">
          <a:xfrm>
            <a:off x="1816100" y="2209801"/>
            <a:ext cx="22098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tabLst>
                <a:tab pos="114300" algn="l"/>
              </a:tabLst>
              <a:defRPr sz="3200">
                <a:solidFill>
                  <a:schemeClr val="tx1"/>
                </a:solidFill>
                <a:latin typeface="Arial" panose="020B0604020202020204" pitchFamily="34" charset="0"/>
              </a:defRPr>
            </a:lvl1pPr>
            <a:lvl2pPr marL="742950" indent="-285750">
              <a:spcBef>
                <a:spcPct val="20000"/>
              </a:spcBef>
              <a:buChar char="–"/>
              <a:tabLst>
                <a:tab pos="114300" algn="l"/>
              </a:tabLst>
              <a:defRPr sz="2800">
                <a:solidFill>
                  <a:schemeClr val="tx1"/>
                </a:solidFill>
                <a:latin typeface="Arial" panose="020B0604020202020204" pitchFamily="34" charset="0"/>
              </a:defRPr>
            </a:lvl2pPr>
            <a:lvl3pPr marL="1143000" indent="-228600">
              <a:spcBef>
                <a:spcPct val="20000"/>
              </a:spcBef>
              <a:buChar char="•"/>
              <a:tabLst>
                <a:tab pos="114300" algn="l"/>
              </a:tabLst>
              <a:defRPr sz="2400">
                <a:solidFill>
                  <a:schemeClr val="tx1"/>
                </a:solidFill>
                <a:latin typeface="Arial" panose="020B0604020202020204" pitchFamily="34" charset="0"/>
              </a:defRPr>
            </a:lvl3pPr>
            <a:lvl4pPr marL="1600200" indent="-228600">
              <a:spcBef>
                <a:spcPct val="20000"/>
              </a:spcBef>
              <a:buChar char="–"/>
              <a:tabLst>
                <a:tab pos="114300" algn="l"/>
              </a:tabLst>
              <a:defRPr sz="2000">
                <a:solidFill>
                  <a:schemeClr val="tx1"/>
                </a:solidFill>
                <a:latin typeface="Arial" panose="020B0604020202020204" pitchFamily="34" charset="0"/>
              </a:defRPr>
            </a:lvl4pPr>
            <a:lvl5pPr marL="2057400" indent="-228600">
              <a:spcBef>
                <a:spcPct val="20000"/>
              </a:spcBef>
              <a:buChar char="»"/>
              <a:tabLst>
                <a:tab pos="114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9pPr>
          </a:lstStyle>
          <a:p>
            <a:pPr eaLnBrk="1" hangingPunct="1">
              <a:spcBef>
                <a:spcPct val="50000"/>
              </a:spcBef>
              <a:buFontTx/>
              <a:buNone/>
            </a:pPr>
            <a:r>
              <a:rPr lang="en-US" altLang="en-US" sz="1700"/>
              <a:t>telecommunications</a:t>
            </a:r>
          </a:p>
          <a:p>
            <a:pPr eaLnBrk="1" hangingPunct="1">
              <a:spcBef>
                <a:spcPct val="50000"/>
              </a:spcBef>
              <a:buFontTx/>
              <a:buNone/>
            </a:pPr>
            <a:r>
              <a:rPr lang="en-US" altLang="en-US" sz="1700"/>
              <a:t>conservationist</a:t>
            </a:r>
          </a:p>
        </p:txBody>
      </p:sp>
      <p:sp>
        <p:nvSpPr>
          <p:cNvPr id="19465" name="Text Box 65"/>
          <p:cNvSpPr txBox="1">
            <a:spLocks noChangeArrowheads="1"/>
          </p:cNvSpPr>
          <p:nvPr/>
        </p:nvSpPr>
        <p:spPr bwMode="auto">
          <a:xfrm>
            <a:off x="1981200" y="307975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60AE"/>
                </a:solidFill>
                <a:latin typeface="Arial Narrow" panose="020B0606020202030204" pitchFamily="34" charset="0"/>
              </a:rPr>
              <a:t>Reading Skill</a:t>
            </a:r>
          </a:p>
        </p:txBody>
      </p:sp>
      <p:sp>
        <p:nvSpPr>
          <p:cNvPr id="19466" name="Text Box 66"/>
          <p:cNvSpPr txBox="1">
            <a:spLocks noChangeArrowheads="1"/>
          </p:cNvSpPr>
          <p:nvPr/>
        </p:nvSpPr>
        <p:spPr bwMode="auto">
          <a:xfrm>
            <a:off x="1981200" y="3536951"/>
            <a:ext cx="1828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FF0000"/>
                </a:solidFill>
              </a:rPr>
              <a:t>Make Generalizations</a:t>
            </a:r>
          </a:p>
        </p:txBody>
      </p:sp>
      <p:sp>
        <p:nvSpPr>
          <p:cNvPr id="19467" name="Text Box 63"/>
          <p:cNvSpPr txBox="1">
            <a:spLocks noChangeArrowheads="1"/>
          </p:cNvSpPr>
          <p:nvPr/>
        </p:nvSpPr>
        <p:spPr bwMode="auto">
          <a:xfrm>
            <a:off x="1981200" y="1752600"/>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60AE"/>
                </a:solidFill>
                <a:latin typeface="Arial Narrow" panose="020B0606020202030204" pitchFamily="34" charset="0"/>
              </a:rPr>
              <a:t>Vocabulary</a:t>
            </a:r>
          </a:p>
        </p:txBody>
      </p:sp>
      <p:pic>
        <p:nvPicPr>
          <p:cNvPr id="19468" name="Picture 28" descr="P4_U6_L2dogsled.jpg"/>
          <p:cNvPicPr>
            <a:picLocks noChangeAspect="1"/>
          </p:cNvPicPr>
          <p:nvPr/>
        </p:nvPicPr>
        <p:blipFill>
          <a:blip r:embed="rId6" cstate="print">
            <a:extLst>
              <a:ext uri="{28A0092B-C50C-407E-A947-70E740481C1C}">
                <a14:useLocalDpi xmlns:a14="http://schemas.microsoft.com/office/drawing/2010/main" xmlns="" val="0"/>
              </a:ext>
            </a:extLst>
          </a:blip>
          <a:srcRect l="18703"/>
          <a:stretch>
            <a:fillRect/>
          </a:stretch>
        </p:blipFill>
        <p:spPr bwMode="auto">
          <a:xfrm>
            <a:off x="6400800" y="1676400"/>
            <a:ext cx="39751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9" name="Picture 3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28826" y="4267200"/>
            <a:ext cx="170497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9470" name="Rectangle 65"/>
          <p:cNvSpPr>
            <a:spLocks noChangeArrowheads="1"/>
          </p:cNvSpPr>
          <p:nvPr/>
        </p:nvSpPr>
        <p:spPr bwMode="auto">
          <a:xfrm>
            <a:off x="1838325" y="1371600"/>
            <a:ext cx="2057400" cy="304800"/>
          </a:xfrm>
          <a:prstGeom prst="rect">
            <a:avLst/>
          </a:prstGeom>
          <a:solidFill>
            <a:srgbClr val="006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a:solidFill>
                  <a:schemeClr val="bg1"/>
                </a:solidFill>
              </a:rPr>
              <a:t>Lesson 2</a:t>
            </a:r>
          </a:p>
        </p:txBody>
      </p:sp>
    </p:spTree>
    <p:extLst>
      <p:ext uri="{BB962C8B-B14F-4D97-AF65-F5344CB8AC3E}">
        <p14:creationId xmlns:p14="http://schemas.microsoft.com/office/powerpoint/2010/main" xmlns="" val="28871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4_U6_L2pinetre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8414" y="0"/>
            <a:ext cx="304958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2"/>
          <p:cNvSpPr>
            <a:spLocks noGrp="1" noChangeArrowheads="1"/>
          </p:cNvSpPr>
          <p:nvPr>
            <p:ph type="title"/>
          </p:nvPr>
        </p:nvSpPr>
        <p:spPr>
          <a:xfrm>
            <a:off x="1981200" y="838201"/>
            <a:ext cx="8229600" cy="792163"/>
          </a:xfrm>
        </p:spPr>
        <p:txBody>
          <a:bodyPr/>
          <a:lstStyle/>
          <a:p>
            <a:pPr algn="l" eaLnBrk="1" hangingPunct="1"/>
            <a:r>
              <a:rPr lang="en-US" altLang="en-US" sz="2800" b="1">
                <a:solidFill>
                  <a:srgbClr val="0060AE"/>
                </a:solidFill>
              </a:rPr>
              <a:t>Natural Resources</a:t>
            </a:r>
          </a:p>
        </p:txBody>
      </p:sp>
      <p:sp>
        <p:nvSpPr>
          <p:cNvPr id="16389" name="Text Box 5"/>
          <p:cNvSpPr txBox="1">
            <a:spLocks noChangeArrowheads="1"/>
          </p:cNvSpPr>
          <p:nvPr/>
        </p:nvSpPr>
        <p:spPr bwMode="auto">
          <a:xfrm>
            <a:off x="1981200" y="1666875"/>
            <a:ext cx="44196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8001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Timber</a:t>
            </a:r>
          </a:p>
          <a:p>
            <a:pPr eaLnBrk="1" hangingPunct="1">
              <a:spcBef>
                <a:spcPct val="0"/>
              </a:spcBef>
              <a:buFontTx/>
              <a:buNone/>
            </a:pPr>
            <a:r>
              <a:rPr lang="en-US" altLang="en-US" sz="2400"/>
              <a:t>Minerals</a:t>
            </a:r>
          </a:p>
          <a:p>
            <a:pPr eaLnBrk="1" hangingPunct="1">
              <a:spcBef>
                <a:spcPct val="0"/>
              </a:spcBef>
              <a:buFontTx/>
              <a:buNone/>
            </a:pPr>
            <a:r>
              <a:rPr lang="en-US" altLang="en-US" sz="2400"/>
              <a:t>Oil</a:t>
            </a:r>
          </a:p>
          <a:p>
            <a:pPr eaLnBrk="1" hangingPunct="1">
              <a:spcBef>
                <a:spcPct val="0"/>
              </a:spcBef>
              <a:buFontTx/>
              <a:buNone/>
            </a:pPr>
            <a:r>
              <a:rPr lang="en-US" altLang="en-US" sz="2400"/>
              <a:t>Natural gas</a:t>
            </a:r>
          </a:p>
          <a:p>
            <a:pPr eaLnBrk="1" hangingPunct="1">
              <a:spcBef>
                <a:spcPct val="0"/>
              </a:spcBef>
              <a:buFontTx/>
              <a:buNone/>
            </a:pPr>
            <a:r>
              <a:rPr lang="en-US" altLang="en-US" sz="2400"/>
              <a:t>Fish</a:t>
            </a:r>
          </a:p>
          <a:p>
            <a:pPr eaLnBrk="1" hangingPunct="1">
              <a:spcBef>
                <a:spcPct val="0"/>
              </a:spcBef>
              <a:buFontTx/>
              <a:buNone/>
            </a:pPr>
            <a:endParaRPr lang="en-US" altLang="en-US" sz="2400"/>
          </a:p>
          <a:p>
            <a:pPr eaLnBrk="1" hangingPunct="1">
              <a:spcBef>
                <a:spcPct val="0"/>
              </a:spcBef>
              <a:buFontTx/>
              <a:buNone/>
            </a:pPr>
            <a:r>
              <a:rPr lang="en-US" altLang="en-US" sz="2400"/>
              <a:t>Gold Rush in California and Alaska</a:t>
            </a:r>
          </a:p>
          <a:p>
            <a:pPr eaLnBrk="1" hangingPunct="1">
              <a:spcBef>
                <a:spcPct val="0"/>
              </a:spcBef>
              <a:buFontTx/>
              <a:buNone/>
            </a:pPr>
            <a:endParaRPr lang="en-US" altLang="en-US" sz="2400"/>
          </a:p>
          <a:p>
            <a:pPr eaLnBrk="1" hangingPunct="1">
              <a:spcBef>
                <a:spcPct val="0"/>
              </a:spcBef>
              <a:buFontTx/>
              <a:buNone/>
            </a:pPr>
            <a:r>
              <a:rPr lang="en-US" altLang="en-US" sz="2400"/>
              <a:t>Alaska pipeline</a:t>
            </a:r>
          </a:p>
        </p:txBody>
      </p:sp>
      <p:sp>
        <p:nvSpPr>
          <p:cNvPr id="21509" name="Text Box 8"/>
          <p:cNvSpPr txBox="1">
            <a:spLocks noChangeArrowheads="1"/>
          </p:cNvSpPr>
          <p:nvPr/>
        </p:nvSpPr>
        <p:spPr bwMode="auto">
          <a:xfrm>
            <a:off x="1981200" y="457200"/>
            <a:ext cx="8305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The Economy of the West</a:t>
            </a:r>
          </a:p>
        </p:txBody>
      </p:sp>
      <p:pic>
        <p:nvPicPr>
          <p:cNvPr id="21510" name="Picture 23" descr="yellowBands"/>
          <p:cNvPicPr>
            <a:picLocks noChangeAspect="1" noChangeArrowheads="1"/>
          </p:cNvPicPr>
          <p:nvPr/>
        </p:nvPicPr>
        <p:blipFill>
          <a:blip r:embed="rId4" cstate="print">
            <a:extLst>
              <a:ext uri="{28A0092B-C50C-407E-A947-70E740481C1C}">
                <a14:useLocalDpi xmlns:a14="http://schemas.microsoft.com/office/drawing/2010/main" xmlns="" val="0"/>
              </a:ext>
            </a:extLst>
          </a:blip>
          <a:srcRect t="86687"/>
          <a:stretch>
            <a:fillRect/>
          </a:stretch>
        </p:blipFill>
        <p:spPr bwMode="auto">
          <a:xfrm>
            <a:off x="1524001" y="5943601"/>
            <a:ext cx="9142413"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24" descr="home">
            <a:hlinkClick r:id="" action="ppaction://hlinkshowjump?jump=first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72650" y="6286500"/>
            <a:ext cx="5461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25" descr="next">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63200" y="6286500"/>
            <a:ext cx="203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26" descr="previous">
            <a:hlinkClick r:id="" action="ppaction://hlinkshowjump?jump=previousslid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448800" y="6286500"/>
            <a:ext cx="279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32" descr="lesson_2_tab"/>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0"/>
            <a:ext cx="168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5" name="Picture 24" descr="unit_7_tab"/>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24000" y="0"/>
            <a:ext cx="116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208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fade">
                                      <p:cBhvr>
                                        <p:cTn id="7" dur="1000"/>
                                        <p:tgtEl>
                                          <p:spTgt spid="163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fade">
                                      <p:cBhvr>
                                        <p:cTn id="12" dur="1000"/>
                                        <p:tgtEl>
                                          <p:spTgt spid="163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fade">
                                      <p:cBhvr>
                                        <p:cTn id="17" dur="1000"/>
                                        <p:tgtEl>
                                          <p:spTgt spid="163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fade">
                                      <p:cBhvr>
                                        <p:cTn id="22" dur="1000"/>
                                        <p:tgtEl>
                                          <p:spTgt spid="1638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animEffect transition="in" filter="fade">
                                      <p:cBhvr>
                                        <p:cTn id="27" dur="1000"/>
                                        <p:tgtEl>
                                          <p:spTgt spid="1638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389">
                                            <p:txEl>
                                              <p:pRg st="6" end="6"/>
                                            </p:txEl>
                                          </p:spTgt>
                                        </p:tgtEl>
                                        <p:attrNameLst>
                                          <p:attrName>style.visibility</p:attrName>
                                        </p:attrNameLst>
                                      </p:cBhvr>
                                      <p:to>
                                        <p:strVal val="visible"/>
                                      </p:to>
                                    </p:set>
                                    <p:animEffect transition="in" filter="fade">
                                      <p:cBhvr>
                                        <p:cTn id="32" dur="1000"/>
                                        <p:tgtEl>
                                          <p:spTgt spid="1638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389">
                                            <p:txEl>
                                              <p:pRg st="8" end="8"/>
                                            </p:txEl>
                                          </p:spTgt>
                                        </p:tgtEl>
                                        <p:attrNameLst>
                                          <p:attrName>style.visibility</p:attrName>
                                        </p:attrNameLst>
                                      </p:cBhvr>
                                      <p:to>
                                        <p:strVal val="visible"/>
                                      </p:to>
                                    </p:set>
                                    <p:animEffect transition="in" filter="fade">
                                      <p:cBhvr>
                                        <p:cTn id="37" dur="1000"/>
                                        <p:tgtEl>
                                          <p:spTgt spid="163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838201"/>
            <a:ext cx="8229600" cy="792163"/>
          </a:xfrm>
        </p:spPr>
        <p:txBody>
          <a:bodyPr/>
          <a:lstStyle/>
          <a:p>
            <a:pPr algn="l" eaLnBrk="1" hangingPunct="1"/>
            <a:r>
              <a:rPr lang="en-US" altLang="en-US" sz="2800" b="1">
                <a:solidFill>
                  <a:srgbClr val="0060AE"/>
                </a:solidFill>
              </a:rPr>
              <a:t>By Land and Sea</a:t>
            </a:r>
          </a:p>
        </p:txBody>
      </p:sp>
      <p:sp>
        <p:nvSpPr>
          <p:cNvPr id="23555" name="Text Box 4"/>
          <p:cNvSpPr txBox="1">
            <a:spLocks noChangeArrowheads="1"/>
          </p:cNvSpPr>
          <p:nvPr/>
        </p:nvSpPr>
        <p:spPr bwMode="auto">
          <a:xfrm>
            <a:off x="1981200" y="457200"/>
            <a:ext cx="8305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The Economy of the West</a:t>
            </a:r>
          </a:p>
        </p:txBody>
      </p:sp>
      <p:pic>
        <p:nvPicPr>
          <p:cNvPr id="23556" name="Picture 10" descr="lesson_2_ta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0"/>
            <a:ext cx="168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12" descr="P4_U6_L2mapwest.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1143000"/>
            <a:ext cx="4648200" cy="433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4_U6_L2alask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2450" y="1371600"/>
            <a:ext cx="48831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P4_U6_L2hawaii.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5400" y="1371601"/>
            <a:ext cx="51816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24" descr="unit_7_tab"/>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0" y="0"/>
            <a:ext cx="116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5" name="Text Box 3"/>
          <p:cNvSpPr txBox="1">
            <a:spLocks noChangeArrowheads="1"/>
          </p:cNvSpPr>
          <p:nvPr/>
        </p:nvSpPr>
        <p:spPr bwMode="auto">
          <a:xfrm>
            <a:off x="1981200" y="1819275"/>
            <a:ext cx="41148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860425" indent="-60325">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Landforms vary greatly</a:t>
            </a:r>
          </a:p>
          <a:p>
            <a:pPr eaLnBrk="1" hangingPunct="1">
              <a:spcBef>
                <a:spcPct val="0"/>
              </a:spcBef>
              <a:buFontTx/>
              <a:buNone/>
            </a:pPr>
            <a:endParaRPr lang="en-US" altLang="en-US" sz="2400"/>
          </a:p>
          <a:p>
            <a:pPr eaLnBrk="1" hangingPunct="1">
              <a:spcBef>
                <a:spcPct val="0"/>
              </a:spcBef>
              <a:buFontTx/>
              <a:buNone/>
            </a:pPr>
            <a:r>
              <a:rPr lang="en-US" altLang="en-US" sz="2400"/>
              <a:t>Good land for farming</a:t>
            </a:r>
          </a:p>
          <a:p>
            <a:pPr eaLnBrk="1" hangingPunct="1">
              <a:spcBef>
                <a:spcPct val="0"/>
              </a:spcBef>
              <a:buFontTx/>
              <a:buNone/>
            </a:pPr>
            <a:endParaRPr lang="en-US" altLang="en-US" sz="2400"/>
          </a:p>
          <a:p>
            <a:pPr eaLnBrk="1" hangingPunct="1">
              <a:spcBef>
                <a:spcPct val="0"/>
              </a:spcBef>
              <a:buFontTx/>
              <a:buNone/>
            </a:pPr>
            <a:r>
              <a:rPr lang="en-US" altLang="en-US" sz="2400"/>
              <a:t>Grasslands for ranching</a:t>
            </a:r>
          </a:p>
          <a:p>
            <a:pPr eaLnBrk="1" hangingPunct="1">
              <a:spcBef>
                <a:spcPct val="0"/>
              </a:spcBef>
              <a:buFontTx/>
              <a:buNone/>
            </a:pPr>
            <a:endParaRPr lang="en-US" altLang="en-US" sz="2400"/>
          </a:p>
          <a:p>
            <a:pPr eaLnBrk="1" hangingPunct="1">
              <a:spcBef>
                <a:spcPct val="0"/>
              </a:spcBef>
              <a:buFontTx/>
              <a:buNone/>
            </a:pPr>
            <a:r>
              <a:rPr lang="en-US" altLang="en-US" sz="2400"/>
              <a:t>Coastal areas for fishing</a:t>
            </a:r>
          </a:p>
          <a:p>
            <a:pPr eaLnBrk="1" hangingPunct="1">
              <a:spcBef>
                <a:spcPct val="0"/>
              </a:spcBef>
              <a:buFontTx/>
              <a:buNone/>
            </a:pPr>
            <a:endParaRPr lang="en-US" altLang="en-US" sz="2400"/>
          </a:p>
          <a:p>
            <a:pPr eaLnBrk="1" hangingPunct="1">
              <a:spcBef>
                <a:spcPct val="0"/>
              </a:spcBef>
              <a:buFontTx/>
              <a:buNone/>
            </a:pPr>
            <a:r>
              <a:rPr lang="en-US" altLang="en-US" sz="2400"/>
              <a:t>Sugarcane and pineapples in Hawaii</a:t>
            </a:r>
          </a:p>
        </p:txBody>
      </p:sp>
    </p:spTree>
    <p:extLst>
      <p:ext uri="{BB962C8B-B14F-4D97-AF65-F5344CB8AC3E}">
        <p14:creationId xmlns:p14="http://schemas.microsoft.com/office/powerpoint/2010/main" xmlns="" val="3353311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10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fade">
                                      <p:cBhvr>
                                        <p:cTn id="12" dur="1000"/>
                                        <p:tgtEl>
                                          <p:spTgt spid="141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1315">
                                            <p:txEl>
                                              <p:pRg st="4" end="4"/>
                                            </p:txEl>
                                          </p:spTgt>
                                        </p:tgtEl>
                                        <p:attrNameLst>
                                          <p:attrName>style.visibility</p:attrName>
                                        </p:attrNameLst>
                                      </p:cBhvr>
                                      <p:to>
                                        <p:strVal val="visible"/>
                                      </p:to>
                                    </p:set>
                                    <p:animEffect transition="in" filter="fade">
                                      <p:cBhvr>
                                        <p:cTn id="17" dur="1000"/>
                                        <p:tgtEl>
                                          <p:spTgt spid="1413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5">
                                            <p:txEl>
                                              <p:pRg st="6" end="6"/>
                                            </p:txEl>
                                          </p:spTgt>
                                        </p:tgtEl>
                                        <p:attrNameLst>
                                          <p:attrName>style.visibility</p:attrName>
                                        </p:attrNameLst>
                                      </p:cBhvr>
                                      <p:to>
                                        <p:strVal val="visible"/>
                                      </p:to>
                                    </p:set>
                                    <p:animEffect transition="in" filter="fade">
                                      <p:cBhvr>
                                        <p:cTn id="22" dur="1000"/>
                                        <p:tgtEl>
                                          <p:spTgt spid="141315">
                                            <p:txEl>
                                              <p:pRg st="6" end="6"/>
                                            </p:txEl>
                                          </p:spTgt>
                                        </p:tgtEl>
                                      </p:cBhvr>
                                    </p:animEffect>
                                  </p:childTnLst>
                                </p:cTn>
                              </p:par>
                              <p:par>
                                <p:cTn id="23" presetID="1" presetClass="exit" presetSubtype="0" fill="hold" nodeType="withEffect">
                                  <p:stCondLst>
                                    <p:cond delay="0"/>
                                  </p:stCondLst>
                                  <p:childTnLst>
                                    <p:set>
                                      <p:cBhvr>
                                        <p:cTn id="24" dur="1" fill="hold">
                                          <p:stCondLst>
                                            <p:cond delay="0"/>
                                          </p:stCondLst>
                                        </p:cTn>
                                        <p:tgtEl>
                                          <p:spTgt spid="1229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1315">
                                            <p:txEl>
                                              <p:pRg st="8" end="8"/>
                                            </p:txEl>
                                          </p:spTgt>
                                        </p:tgtEl>
                                        <p:attrNameLst>
                                          <p:attrName>style.visibility</p:attrName>
                                        </p:attrNameLst>
                                      </p:cBhvr>
                                      <p:to>
                                        <p:strVal val="visible"/>
                                      </p:to>
                                    </p:set>
                                    <p:animEffect transition="in" filter="fade">
                                      <p:cBhvr>
                                        <p:cTn id="32" dur="1000"/>
                                        <p:tgtEl>
                                          <p:spTgt spid="141315">
                                            <p:txEl>
                                              <p:pRg st="8" end="8"/>
                                            </p:txEl>
                                          </p:spTgt>
                                        </p:tgtEl>
                                      </p:cBhvr>
                                    </p:animEffec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838201"/>
            <a:ext cx="8229600" cy="792163"/>
          </a:xfrm>
        </p:spPr>
        <p:txBody>
          <a:bodyPr/>
          <a:lstStyle/>
          <a:p>
            <a:pPr algn="l" eaLnBrk="1" hangingPunct="1"/>
            <a:r>
              <a:rPr lang="en-US" altLang="en-US" sz="2800" b="1">
                <a:solidFill>
                  <a:srgbClr val="0060AE"/>
                </a:solidFill>
              </a:rPr>
              <a:t>Making it Out West</a:t>
            </a:r>
          </a:p>
        </p:txBody>
      </p:sp>
      <p:sp>
        <p:nvSpPr>
          <p:cNvPr id="25603" name="Text Box 4"/>
          <p:cNvSpPr txBox="1">
            <a:spLocks noChangeArrowheads="1"/>
          </p:cNvSpPr>
          <p:nvPr/>
        </p:nvSpPr>
        <p:spPr bwMode="auto">
          <a:xfrm>
            <a:off x="1981200" y="457200"/>
            <a:ext cx="8305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The Economy of the West</a:t>
            </a:r>
          </a:p>
        </p:txBody>
      </p:sp>
      <p:pic>
        <p:nvPicPr>
          <p:cNvPr id="25604" name="Picture 10" descr="lesson_2_ta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0"/>
            <a:ext cx="168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2" name="Picture 15" descr="P4_U6_L2_filmcrew.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59414" y="1600200"/>
            <a:ext cx="5056187"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P4_U6_L2_cartest.jpg"/>
          <p:cNvPicPr>
            <a:picLocks noChangeAspect="1"/>
          </p:cNvPicPr>
          <p:nvPr/>
        </p:nvPicPr>
        <p:blipFill>
          <a:blip r:embed="rId5" cstate="print">
            <a:extLst>
              <a:ext uri="{28A0092B-C50C-407E-A947-70E740481C1C}">
                <a14:useLocalDpi xmlns:a14="http://schemas.microsoft.com/office/drawing/2010/main" xmlns="" val="0"/>
              </a:ext>
            </a:extLst>
          </a:blip>
          <a:srcRect l="13901" r="11479"/>
          <a:stretch>
            <a:fillRect/>
          </a:stretch>
        </p:blipFill>
        <p:spPr bwMode="auto">
          <a:xfrm>
            <a:off x="6019800" y="1712914"/>
            <a:ext cx="4343400" cy="392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4" descr="unit_7_tab"/>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0" y="0"/>
            <a:ext cx="116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6" name="Text Box 14"/>
          <p:cNvSpPr txBox="1">
            <a:spLocks noChangeArrowheads="1"/>
          </p:cNvSpPr>
          <p:nvPr/>
        </p:nvSpPr>
        <p:spPr bwMode="auto">
          <a:xfrm>
            <a:off x="1981200" y="1600201"/>
            <a:ext cx="37338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571500" indent="-571500">
              <a:spcBef>
                <a:spcPct val="20000"/>
              </a:spcBef>
              <a:buChar char="•"/>
              <a:tabLst>
                <a:tab pos="342900" algn="l"/>
              </a:tabLst>
              <a:defRPr sz="3200">
                <a:solidFill>
                  <a:schemeClr val="tx1"/>
                </a:solidFill>
                <a:latin typeface="Arial" panose="020B0604020202020204" pitchFamily="34" charset="0"/>
              </a:defRPr>
            </a:lvl1pPr>
            <a:lvl2pPr marL="742950" indent="-285750">
              <a:spcBef>
                <a:spcPct val="20000"/>
              </a:spcBef>
              <a:buChar char="–"/>
              <a:tabLst>
                <a:tab pos="342900" algn="l"/>
              </a:tabLst>
              <a:defRPr sz="2800">
                <a:solidFill>
                  <a:schemeClr val="tx1"/>
                </a:solidFill>
                <a:latin typeface="Arial" panose="020B0604020202020204" pitchFamily="34" charset="0"/>
              </a:defRPr>
            </a:lvl2pPr>
            <a:lvl3pPr marL="1143000" indent="-228600">
              <a:spcBef>
                <a:spcPct val="20000"/>
              </a:spcBef>
              <a:buChar char="•"/>
              <a:tabLst>
                <a:tab pos="342900" algn="l"/>
              </a:tabLst>
              <a:defRPr sz="2400">
                <a:solidFill>
                  <a:schemeClr val="tx1"/>
                </a:solidFill>
                <a:latin typeface="Arial" panose="020B0604020202020204" pitchFamily="34" charset="0"/>
              </a:defRPr>
            </a:lvl3pPr>
            <a:lvl4pPr marL="1600200" indent="-228600">
              <a:spcBef>
                <a:spcPct val="20000"/>
              </a:spcBef>
              <a:buChar char="–"/>
              <a:tabLst>
                <a:tab pos="342900" algn="l"/>
              </a:tabLst>
              <a:defRPr sz="2000">
                <a:solidFill>
                  <a:schemeClr val="tx1"/>
                </a:solidFill>
                <a:latin typeface="Arial" panose="020B0604020202020204" pitchFamily="34" charset="0"/>
              </a:defRPr>
            </a:lvl4pPr>
            <a:lvl5pPr marL="2057400" indent="-228600">
              <a:spcBef>
                <a:spcPct val="20000"/>
              </a:spcBef>
              <a:buChar char="»"/>
              <a:tabLst>
                <a:tab pos="342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b="1"/>
              <a:t>Technology</a:t>
            </a:r>
          </a:p>
          <a:p>
            <a:pPr eaLnBrk="1" hangingPunct="1">
              <a:spcBef>
                <a:spcPct val="0"/>
              </a:spcBef>
              <a:buFontTx/>
              <a:buNone/>
            </a:pPr>
            <a:r>
              <a:rPr lang="en-US" altLang="en-US" sz="2000"/>
              <a:t>	Movie industry</a:t>
            </a:r>
          </a:p>
          <a:p>
            <a:pPr eaLnBrk="1" hangingPunct="1">
              <a:spcBef>
                <a:spcPct val="0"/>
              </a:spcBef>
              <a:buFontTx/>
              <a:buNone/>
            </a:pPr>
            <a:r>
              <a:rPr lang="en-US" altLang="en-US" sz="2000"/>
              <a:t>	Computers in the Silicon Valley</a:t>
            </a:r>
          </a:p>
          <a:p>
            <a:pPr eaLnBrk="1" hangingPunct="1">
              <a:spcBef>
                <a:spcPct val="0"/>
              </a:spcBef>
              <a:buFontTx/>
              <a:buNone/>
            </a:pPr>
            <a:r>
              <a:rPr lang="en-US" altLang="en-US" sz="2000"/>
              <a:t>	Computer equipment</a:t>
            </a:r>
          </a:p>
          <a:p>
            <a:pPr eaLnBrk="1" hangingPunct="1">
              <a:spcBef>
                <a:spcPct val="0"/>
              </a:spcBef>
              <a:buFontTx/>
              <a:buNone/>
            </a:pPr>
            <a:r>
              <a:rPr lang="en-US" altLang="en-US" sz="2000"/>
              <a:t>	</a:t>
            </a:r>
            <a:r>
              <a:rPr lang="en-US" altLang="en-US" sz="2000">
                <a:solidFill>
                  <a:srgbClr val="0060AE"/>
                </a:solidFill>
              </a:rPr>
              <a:t>Telecommunications</a:t>
            </a:r>
          </a:p>
          <a:p>
            <a:pPr eaLnBrk="1" hangingPunct="1">
              <a:spcBef>
                <a:spcPct val="0"/>
              </a:spcBef>
              <a:buFontTx/>
              <a:buNone/>
            </a:pPr>
            <a:endParaRPr lang="en-US" altLang="en-US" sz="2000">
              <a:solidFill>
                <a:srgbClr val="0060AE"/>
              </a:solidFill>
            </a:endParaRPr>
          </a:p>
          <a:p>
            <a:pPr eaLnBrk="1" hangingPunct="1">
              <a:spcBef>
                <a:spcPct val="0"/>
              </a:spcBef>
              <a:buFontTx/>
              <a:buNone/>
            </a:pPr>
            <a:r>
              <a:rPr lang="en-US" altLang="en-US" sz="2000" b="1"/>
              <a:t>Federal Government</a:t>
            </a:r>
          </a:p>
          <a:p>
            <a:pPr eaLnBrk="1" hangingPunct="1">
              <a:spcBef>
                <a:spcPct val="0"/>
              </a:spcBef>
              <a:buFontTx/>
              <a:buNone/>
            </a:pPr>
            <a:r>
              <a:rPr lang="en-US" altLang="en-US" sz="2000"/>
              <a:t>	Military bases</a:t>
            </a:r>
          </a:p>
          <a:p>
            <a:pPr eaLnBrk="1" hangingPunct="1">
              <a:spcBef>
                <a:spcPct val="0"/>
              </a:spcBef>
              <a:buFontTx/>
              <a:buNone/>
            </a:pPr>
            <a:r>
              <a:rPr lang="en-US" altLang="en-US" sz="2000"/>
              <a:t>	Much of land owned by government</a:t>
            </a:r>
          </a:p>
          <a:p>
            <a:pPr eaLnBrk="1" hangingPunct="1">
              <a:spcBef>
                <a:spcPct val="0"/>
              </a:spcBef>
              <a:buFontTx/>
              <a:buNone/>
            </a:pPr>
            <a:r>
              <a:rPr lang="en-US" altLang="en-US" sz="2000"/>
              <a:t>	Flat deserts good for testing planes and missiles</a:t>
            </a:r>
          </a:p>
          <a:p>
            <a:pPr eaLnBrk="1" hangingPunct="1">
              <a:spcBef>
                <a:spcPct val="0"/>
              </a:spcBef>
              <a:buFontTx/>
              <a:buNone/>
            </a:pPr>
            <a:r>
              <a:rPr lang="en-US" altLang="en-US" sz="2000"/>
              <a:t>	Supports scientific research</a:t>
            </a:r>
          </a:p>
        </p:txBody>
      </p:sp>
    </p:spTree>
    <p:extLst>
      <p:ext uri="{BB962C8B-B14F-4D97-AF65-F5344CB8AC3E}">
        <p14:creationId xmlns:p14="http://schemas.microsoft.com/office/powerpoint/2010/main" xmlns="" val="9076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26">
                                            <p:txEl>
                                              <p:pRg st="0" end="0"/>
                                            </p:txEl>
                                          </p:spTgt>
                                        </p:tgtEl>
                                        <p:attrNameLst>
                                          <p:attrName>style.visibility</p:attrName>
                                        </p:attrNameLst>
                                      </p:cBhvr>
                                      <p:to>
                                        <p:strVal val="visible"/>
                                      </p:to>
                                    </p:set>
                                    <p:animEffect transition="in" filter="fade">
                                      <p:cBhvr>
                                        <p:cTn id="7" dur="1000"/>
                                        <p:tgtEl>
                                          <p:spTgt spid="133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26">
                                            <p:txEl>
                                              <p:pRg st="1" end="1"/>
                                            </p:txEl>
                                          </p:spTgt>
                                        </p:tgtEl>
                                        <p:attrNameLst>
                                          <p:attrName>style.visibility</p:attrName>
                                        </p:attrNameLst>
                                      </p:cBhvr>
                                      <p:to>
                                        <p:strVal val="visible"/>
                                      </p:to>
                                    </p:set>
                                    <p:animEffect transition="in" filter="fade">
                                      <p:cBhvr>
                                        <p:cTn id="12" dur="1000"/>
                                        <p:tgtEl>
                                          <p:spTgt spid="133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26">
                                            <p:txEl>
                                              <p:pRg st="2" end="2"/>
                                            </p:txEl>
                                          </p:spTgt>
                                        </p:tgtEl>
                                        <p:attrNameLst>
                                          <p:attrName>style.visibility</p:attrName>
                                        </p:attrNameLst>
                                      </p:cBhvr>
                                      <p:to>
                                        <p:strVal val="visible"/>
                                      </p:to>
                                    </p:set>
                                    <p:animEffect transition="in" filter="fade">
                                      <p:cBhvr>
                                        <p:cTn id="17" dur="1000"/>
                                        <p:tgtEl>
                                          <p:spTgt spid="133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26">
                                            <p:txEl>
                                              <p:pRg st="3" end="3"/>
                                            </p:txEl>
                                          </p:spTgt>
                                        </p:tgtEl>
                                        <p:attrNameLst>
                                          <p:attrName>style.visibility</p:attrName>
                                        </p:attrNameLst>
                                      </p:cBhvr>
                                      <p:to>
                                        <p:strVal val="visible"/>
                                      </p:to>
                                    </p:set>
                                    <p:animEffect transition="in" filter="fade">
                                      <p:cBhvr>
                                        <p:cTn id="22" dur="1000"/>
                                        <p:tgtEl>
                                          <p:spTgt spid="133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26">
                                            <p:txEl>
                                              <p:pRg st="4" end="4"/>
                                            </p:txEl>
                                          </p:spTgt>
                                        </p:tgtEl>
                                        <p:attrNameLst>
                                          <p:attrName>style.visibility</p:attrName>
                                        </p:attrNameLst>
                                      </p:cBhvr>
                                      <p:to>
                                        <p:strVal val="visible"/>
                                      </p:to>
                                    </p:set>
                                    <p:animEffect transition="in" filter="fade">
                                      <p:cBhvr>
                                        <p:cTn id="27" dur="1000"/>
                                        <p:tgtEl>
                                          <p:spTgt spid="133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326">
                                            <p:txEl>
                                              <p:pRg st="6" end="6"/>
                                            </p:txEl>
                                          </p:spTgt>
                                        </p:tgtEl>
                                        <p:attrNameLst>
                                          <p:attrName>style.visibility</p:attrName>
                                        </p:attrNameLst>
                                      </p:cBhvr>
                                      <p:to>
                                        <p:strVal val="visible"/>
                                      </p:to>
                                    </p:set>
                                    <p:animEffect transition="in" filter="fade">
                                      <p:cBhvr>
                                        <p:cTn id="32" dur="1000"/>
                                        <p:tgtEl>
                                          <p:spTgt spid="13326">
                                            <p:txEl>
                                              <p:pRg st="6" end="6"/>
                                            </p:txEl>
                                          </p:spTgt>
                                        </p:tgtEl>
                                      </p:cBhvr>
                                    </p:animEffect>
                                  </p:childTnLst>
                                </p:cTn>
                              </p:par>
                              <p:par>
                                <p:cTn id="33" presetID="1" presetClass="exit" presetSubtype="0" fill="hold" nodeType="withEffect">
                                  <p:stCondLst>
                                    <p:cond delay="0"/>
                                  </p:stCondLst>
                                  <p:childTnLst>
                                    <p:set>
                                      <p:cBhvr>
                                        <p:cTn id="34" dur="1" fill="hold">
                                          <p:stCondLst>
                                            <p:cond delay="0"/>
                                          </p:stCondLst>
                                        </p:cTn>
                                        <p:tgtEl>
                                          <p:spTgt spid="1332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326">
                                            <p:txEl>
                                              <p:pRg st="7" end="7"/>
                                            </p:txEl>
                                          </p:spTgt>
                                        </p:tgtEl>
                                        <p:attrNameLst>
                                          <p:attrName>style.visibility</p:attrName>
                                        </p:attrNameLst>
                                      </p:cBhvr>
                                      <p:to>
                                        <p:strVal val="visible"/>
                                      </p:to>
                                    </p:set>
                                    <p:animEffect transition="in" filter="fade">
                                      <p:cBhvr>
                                        <p:cTn id="42" dur="1000"/>
                                        <p:tgtEl>
                                          <p:spTgt spid="1332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326">
                                            <p:txEl>
                                              <p:pRg st="8" end="8"/>
                                            </p:txEl>
                                          </p:spTgt>
                                        </p:tgtEl>
                                        <p:attrNameLst>
                                          <p:attrName>style.visibility</p:attrName>
                                        </p:attrNameLst>
                                      </p:cBhvr>
                                      <p:to>
                                        <p:strVal val="visible"/>
                                      </p:to>
                                    </p:set>
                                    <p:animEffect transition="in" filter="fade">
                                      <p:cBhvr>
                                        <p:cTn id="47" dur="1000"/>
                                        <p:tgtEl>
                                          <p:spTgt spid="1332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326">
                                            <p:txEl>
                                              <p:pRg st="9" end="9"/>
                                            </p:txEl>
                                          </p:spTgt>
                                        </p:tgtEl>
                                        <p:attrNameLst>
                                          <p:attrName>style.visibility</p:attrName>
                                        </p:attrNameLst>
                                      </p:cBhvr>
                                      <p:to>
                                        <p:strVal val="visible"/>
                                      </p:to>
                                    </p:set>
                                    <p:animEffect transition="in" filter="fade">
                                      <p:cBhvr>
                                        <p:cTn id="52" dur="1000"/>
                                        <p:tgtEl>
                                          <p:spTgt spid="1332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326">
                                            <p:txEl>
                                              <p:pRg st="10" end="10"/>
                                            </p:txEl>
                                          </p:spTgt>
                                        </p:tgtEl>
                                        <p:attrNameLst>
                                          <p:attrName>style.visibility</p:attrName>
                                        </p:attrNameLst>
                                      </p:cBhvr>
                                      <p:to>
                                        <p:strVal val="visible"/>
                                      </p:to>
                                    </p:set>
                                    <p:animEffect transition="in" filter="fade">
                                      <p:cBhvr>
                                        <p:cTn id="57" dur="1000"/>
                                        <p:tgtEl>
                                          <p:spTgt spid="133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P4_U6_L2_parkranger.jpg"/>
          <p:cNvPicPr>
            <a:picLocks noChangeAspect="1"/>
          </p:cNvPicPr>
          <p:nvPr/>
        </p:nvPicPr>
        <p:blipFill>
          <a:blip r:embed="rId3" cstate="print">
            <a:extLst>
              <a:ext uri="{28A0092B-C50C-407E-A947-70E740481C1C}">
                <a14:useLocalDpi xmlns:a14="http://schemas.microsoft.com/office/drawing/2010/main" xmlns="" val="0"/>
              </a:ext>
            </a:extLst>
          </a:blip>
          <a:srcRect t="7042"/>
          <a:stretch>
            <a:fillRect/>
          </a:stretch>
        </p:blipFill>
        <p:spPr bwMode="auto">
          <a:xfrm>
            <a:off x="6324600" y="838200"/>
            <a:ext cx="3951288"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Rectangle 2"/>
          <p:cNvSpPr>
            <a:spLocks noGrp="1" noChangeArrowheads="1"/>
          </p:cNvSpPr>
          <p:nvPr>
            <p:ph type="title"/>
          </p:nvPr>
        </p:nvSpPr>
        <p:spPr>
          <a:xfrm>
            <a:off x="1981200" y="838201"/>
            <a:ext cx="8229600" cy="792163"/>
          </a:xfrm>
        </p:spPr>
        <p:txBody>
          <a:bodyPr/>
          <a:lstStyle/>
          <a:p>
            <a:pPr algn="l" eaLnBrk="1" hangingPunct="1"/>
            <a:r>
              <a:rPr lang="en-US" altLang="en-US" sz="2800" b="1">
                <a:solidFill>
                  <a:srgbClr val="0060AE"/>
                </a:solidFill>
              </a:rPr>
              <a:t>Service Jobs</a:t>
            </a:r>
          </a:p>
        </p:txBody>
      </p:sp>
      <p:sp>
        <p:nvSpPr>
          <p:cNvPr id="27652" name="Text Box 4"/>
          <p:cNvSpPr txBox="1">
            <a:spLocks noChangeArrowheads="1"/>
          </p:cNvSpPr>
          <p:nvPr/>
        </p:nvSpPr>
        <p:spPr bwMode="auto">
          <a:xfrm>
            <a:off x="1981200" y="457200"/>
            <a:ext cx="8305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The Economy of the West</a:t>
            </a:r>
          </a:p>
        </p:txBody>
      </p:sp>
      <p:pic>
        <p:nvPicPr>
          <p:cNvPr id="27653" name="Picture 5" descr="yellowBands"/>
          <p:cNvPicPr>
            <a:picLocks noChangeAspect="1" noChangeArrowheads="1"/>
          </p:cNvPicPr>
          <p:nvPr/>
        </p:nvPicPr>
        <p:blipFill>
          <a:blip r:embed="rId4" cstate="print">
            <a:extLst>
              <a:ext uri="{28A0092B-C50C-407E-A947-70E740481C1C}">
                <a14:useLocalDpi xmlns:a14="http://schemas.microsoft.com/office/drawing/2010/main" xmlns="" val="0"/>
              </a:ext>
            </a:extLst>
          </a:blip>
          <a:srcRect t="86687"/>
          <a:stretch>
            <a:fillRect/>
          </a:stretch>
        </p:blipFill>
        <p:spPr bwMode="auto">
          <a:xfrm>
            <a:off x="1524001" y="5945188"/>
            <a:ext cx="9142413" cy="91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6" descr="home">
            <a:hlinkClick r:id="" action="ppaction://hlinkshowjump?jump=first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72650" y="6286500"/>
            <a:ext cx="5461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7" descr="next">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63200" y="6286500"/>
            <a:ext cx="2032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Picture 8" descr="previous">
            <a:hlinkClick r:id="" action="ppaction://hlinkshowjump?jump=previousslid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448800" y="6286500"/>
            <a:ext cx="2794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10" descr="lesson_2_tab"/>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67000" y="0"/>
            <a:ext cx="168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Picture 24" descr="unit_7_tab"/>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24000" y="0"/>
            <a:ext cx="116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9" name="Text Box 13"/>
          <p:cNvSpPr txBox="1">
            <a:spLocks noChangeArrowheads="1"/>
          </p:cNvSpPr>
          <p:nvPr/>
        </p:nvSpPr>
        <p:spPr bwMode="auto">
          <a:xfrm>
            <a:off x="1981200" y="2087564"/>
            <a:ext cx="41148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Char char="•"/>
              <a:tabLst>
                <a:tab pos="342900" algn="l"/>
              </a:tabLst>
              <a:defRPr sz="3200">
                <a:solidFill>
                  <a:schemeClr val="tx1"/>
                </a:solidFill>
                <a:latin typeface="Arial" panose="020B0604020202020204" pitchFamily="34" charset="0"/>
              </a:defRPr>
            </a:lvl1pPr>
            <a:lvl2pPr marL="742950" indent="-285750">
              <a:spcBef>
                <a:spcPct val="20000"/>
              </a:spcBef>
              <a:buChar char="–"/>
              <a:tabLst>
                <a:tab pos="342900" algn="l"/>
              </a:tabLst>
              <a:defRPr sz="2800">
                <a:solidFill>
                  <a:schemeClr val="tx1"/>
                </a:solidFill>
                <a:latin typeface="Arial" panose="020B0604020202020204" pitchFamily="34" charset="0"/>
              </a:defRPr>
            </a:lvl2pPr>
            <a:lvl3pPr marL="1143000" indent="-228600">
              <a:spcBef>
                <a:spcPct val="20000"/>
              </a:spcBef>
              <a:buChar char="•"/>
              <a:tabLst>
                <a:tab pos="342900" algn="l"/>
              </a:tabLst>
              <a:defRPr sz="2400">
                <a:solidFill>
                  <a:schemeClr val="tx1"/>
                </a:solidFill>
                <a:latin typeface="Arial" panose="020B0604020202020204" pitchFamily="34" charset="0"/>
              </a:defRPr>
            </a:lvl3pPr>
            <a:lvl4pPr marL="1600200" indent="-228600">
              <a:spcBef>
                <a:spcPct val="20000"/>
              </a:spcBef>
              <a:buChar char="–"/>
              <a:tabLst>
                <a:tab pos="342900" algn="l"/>
              </a:tabLst>
              <a:defRPr sz="2000">
                <a:solidFill>
                  <a:schemeClr val="tx1"/>
                </a:solidFill>
                <a:latin typeface="Arial" panose="020B0604020202020204" pitchFamily="34" charset="0"/>
              </a:defRPr>
            </a:lvl4pPr>
            <a:lvl5pPr marL="2057400" indent="-228600">
              <a:spcBef>
                <a:spcPct val="20000"/>
              </a:spcBef>
              <a:buChar char="»"/>
              <a:tabLst>
                <a:tab pos="342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Tourists come for natural beauty and recreation.</a:t>
            </a:r>
          </a:p>
          <a:p>
            <a:pPr eaLnBrk="1" hangingPunct="1">
              <a:spcBef>
                <a:spcPct val="0"/>
              </a:spcBef>
              <a:buFontTx/>
              <a:buNone/>
            </a:pPr>
            <a:endParaRPr lang="en-US" altLang="en-US" sz="2000"/>
          </a:p>
          <a:p>
            <a:pPr eaLnBrk="1" hangingPunct="1">
              <a:spcBef>
                <a:spcPct val="0"/>
              </a:spcBef>
              <a:buFontTx/>
              <a:buNone/>
            </a:pPr>
            <a:r>
              <a:rPr lang="en-US" altLang="en-US" sz="2000"/>
              <a:t>Tourism creates many jobs.</a:t>
            </a:r>
          </a:p>
          <a:p>
            <a:pPr eaLnBrk="1" hangingPunct="1">
              <a:spcBef>
                <a:spcPct val="0"/>
              </a:spcBef>
              <a:buFontTx/>
              <a:buNone/>
            </a:pPr>
            <a:endParaRPr lang="en-US" altLang="en-US" sz="2000"/>
          </a:p>
          <a:p>
            <a:pPr eaLnBrk="1" hangingPunct="1">
              <a:spcBef>
                <a:spcPct val="0"/>
              </a:spcBef>
              <a:buFontTx/>
              <a:buNone/>
            </a:pPr>
            <a:r>
              <a:rPr lang="en-US" altLang="en-US" sz="2000"/>
              <a:t>National Parks</a:t>
            </a:r>
          </a:p>
          <a:p>
            <a:pPr eaLnBrk="1" hangingPunct="1">
              <a:spcBef>
                <a:spcPct val="0"/>
              </a:spcBef>
              <a:buFontTx/>
              <a:buNone/>
            </a:pPr>
            <a:r>
              <a:rPr lang="en-US" altLang="en-US" sz="2000"/>
              <a:t>	Protect wilderness and wildlife</a:t>
            </a:r>
          </a:p>
          <a:p>
            <a:pPr eaLnBrk="1" hangingPunct="1">
              <a:spcBef>
                <a:spcPct val="0"/>
              </a:spcBef>
              <a:buFontTx/>
              <a:buNone/>
            </a:pPr>
            <a:r>
              <a:rPr lang="en-US" altLang="en-US" sz="2000"/>
              <a:t>	</a:t>
            </a:r>
            <a:r>
              <a:rPr lang="en-US" altLang="en-US" sz="2000">
                <a:solidFill>
                  <a:srgbClr val="0060AE"/>
                </a:solidFill>
              </a:rPr>
              <a:t>Conservationists</a:t>
            </a:r>
          </a:p>
          <a:p>
            <a:pPr eaLnBrk="1" hangingPunct="1">
              <a:spcBef>
                <a:spcPct val="0"/>
              </a:spcBef>
              <a:buFontTx/>
              <a:buNone/>
            </a:pPr>
            <a:r>
              <a:rPr lang="en-US" altLang="en-US" sz="2000"/>
              <a:t>	Attract many visitors</a:t>
            </a:r>
          </a:p>
        </p:txBody>
      </p:sp>
    </p:spTree>
    <p:extLst>
      <p:ext uri="{BB962C8B-B14F-4D97-AF65-F5344CB8AC3E}">
        <p14:creationId xmlns:p14="http://schemas.microsoft.com/office/powerpoint/2010/main" xmlns="" val="2358231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9">
                                            <p:txEl>
                                              <p:pRg st="0" end="0"/>
                                            </p:txEl>
                                          </p:spTgt>
                                        </p:tgtEl>
                                        <p:attrNameLst>
                                          <p:attrName>style.visibility</p:attrName>
                                        </p:attrNameLst>
                                      </p:cBhvr>
                                      <p:to>
                                        <p:strVal val="visible"/>
                                      </p:to>
                                    </p:set>
                                    <p:animEffect transition="in" filter="fade">
                                      <p:cBhvr>
                                        <p:cTn id="7" dur="1000"/>
                                        <p:tgtEl>
                                          <p:spTgt spid="14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9">
                                            <p:txEl>
                                              <p:pRg st="2" end="2"/>
                                            </p:txEl>
                                          </p:spTgt>
                                        </p:tgtEl>
                                        <p:attrNameLst>
                                          <p:attrName>style.visibility</p:attrName>
                                        </p:attrNameLst>
                                      </p:cBhvr>
                                      <p:to>
                                        <p:strVal val="visible"/>
                                      </p:to>
                                    </p:set>
                                    <p:animEffect transition="in" filter="fade">
                                      <p:cBhvr>
                                        <p:cTn id="12" dur="1000"/>
                                        <p:tgtEl>
                                          <p:spTgt spid="1434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49">
                                            <p:txEl>
                                              <p:pRg st="4" end="4"/>
                                            </p:txEl>
                                          </p:spTgt>
                                        </p:tgtEl>
                                        <p:attrNameLst>
                                          <p:attrName>style.visibility</p:attrName>
                                        </p:attrNameLst>
                                      </p:cBhvr>
                                      <p:to>
                                        <p:strVal val="visible"/>
                                      </p:to>
                                    </p:set>
                                    <p:animEffect transition="in" filter="fade">
                                      <p:cBhvr>
                                        <p:cTn id="17" dur="1000"/>
                                        <p:tgtEl>
                                          <p:spTgt spid="1434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49">
                                            <p:txEl>
                                              <p:pRg st="5" end="5"/>
                                            </p:txEl>
                                          </p:spTgt>
                                        </p:tgtEl>
                                        <p:attrNameLst>
                                          <p:attrName>style.visibility</p:attrName>
                                        </p:attrNameLst>
                                      </p:cBhvr>
                                      <p:to>
                                        <p:strVal val="visible"/>
                                      </p:to>
                                    </p:set>
                                    <p:animEffect transition="in" filter="fade">
                                      <p:cBhvr>
                                        <p:cTn id="22" dur="1000"/>
                                        <p:tgtEl>
                                          <p:spTgt spid="1434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49">
                                            <p:txEl>
                                              <p:pRg st="6" end="6"/>
                                            </p:txEl>
                                          </p:spTgt>
                                        </p:tgtEl>
                                        <p:attrNameLst>
                                          <p:attrName>style.visibility</p:attrName>
                                        </p:attrNameLst>
                                      </p:cBhvr>
                                      <p:to>
                                        <p:strVal val="visible"/>
                                      </p:to>
                                    </p:set>
                                    <p:animEffect transition="in" filter="fade">
                                      <p:cBhvr>
                                        <p:cTn id="27" dur="1000"/>
                                        <p:tgtEl>
                                          <p:spTgt spid="1434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49">
                                            <p:txEl>
                                              <p:pRg st="7" end="7"/>
                                            </p:txEl>
                                          </p:spTgt>
                                        </p:tgtEl>
                                        <p:attrNameLst>
                                          <p:attrName>style.visibility</p:attrName>
                                        </p:attrNameLst>
                                      </p:cBhvr>
                                      <p:to>
                                        <p:strVal val="visible"/>
                                      </p:to>
                                    </p:set>
                                    <p:animEffect transition="in" filter="fade">
                                      <p:cBhvr>
                                        <p:cTn id="32" dur="1000"/>
                                        <p:tgtEl>
                                          <p:spTgt spid="143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Custom</PresentationFormat>
  <Paragraphs>86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Economy of the West</vt:lpstr>
      <vt:lpstr>Natural Resources</vt:lpstr>
      <vt:lpstr>By Land and Sea</vt:lpstr>
      <vt:lpstr>Making it Out West</vt:lpstr>
      <vt:lpstr>Service Jobs</vt:lpstr>
    </vt:vector>
  </TitlesOfParts>
  <Company>CTASD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Economy of the West</dc:title>
  <dc:creator>Alyshia Mock</dc:creator>
  <cp:lastModifiedBy>emery.mock@gmail.com</cp:lastModifiedBy>
  <cp:revision>1</cp:revision>
  <dcterms:created xsi:type="dcterms:W3CDTF">2020-05-01T14:06:23Z</dcterms:created>
  <dcterms:modified xsi:type="dcterms:W3CDTF">2020-05-15T13:57:12Z</dcterms:modified>
</cp:coreProperties>
</file>