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68" r:id="rId2"/>
  </p:sldMasterIdLst>
  <p:notesMasterIdLst>
    <p:notesMasterId r:id="rId15"/>
  </p:notesMasterIdLst>
  <p:sldIdLst>
    <p:sldId id="352" r:id="rId3"/>
    <p:sldId id="460" r:id="rId4"/>
    <p:sldId id="461" r:id="rId5"/>
    <p:sldId id="443" r:id="rId6"/>
    <p:sldId id="356" r:id="rId7"/>
    <p:sldId id="357" r:id="rId8"/>
    <p:sldId id="358" r:id="rId9"/>
    <p:sldId id="362" r:id="rId10"/>
    <p:sldId id="369" r:id="rId11"/>
    <p:sldId id="370" r:id="rId12"/>
    <p:sldId id="463" r:id="rId13"/>
    <p:sldId id="462"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640">
          <p15:clr>
            <a:srgbClr val="A4A3A4"/>
          </p15:clr>
        </p15:guide>
        <p15:guide id="3" pos="2880">
          <p15:clr>
            <a:srgbClr val="A4A3A4"/>
          </p15:clr>
        </p15:guide>
        <p15:guide id="4" pos="52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anna Dinsmore"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C552"/>
    <a:srgbClr val="1F89BD"/>
    <a:srgbClr val="187AAB"/>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47" autoAdjust="0"/>
    <p:restoredTop sz="85490" autoAdjust="0"/>
  </p:normalViewPr>
  <p:slideViewPr>
    <p:cSldViewPr snapToGrid="0">
      <p:cViewPr varScale="1">
        <p:scale>
          <a:sx n="73" d="100"/>
          <a:sy n="73" d="100"/>
        </p:scale>
        <p:origin x="1752" y="67"/>
      </p:cViewPr>
      <p:guideLst>
        <p:guide orient="horz" pos="2160"/>
        <p:guide pos="640"/>
        <p:guide pos="2880"/>
        <p:guide pos="521"/>
      </p:guideLst>
    </p:cSldViewPr>
  </p:slid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83" d="100"/>
          <a:sy n="83" d="100"/>
        </p:scale>
        <p:origin x="-3828"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BC7192-EF1E-429B-B47B-F5B51B7C9377}" type="datetimeFigureOut">
              <a:rPr lang="en-US" smtClean="0"/>
              <a:t>3/24/2017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33DCB9-FCFA-424C-9390-3ECF613363B3}" type="slidenum">
              <a:rPr lang="en-US" smtClean="0"/>
              <a:t>‹#›</a:t>
            </a:fld>
            <a:endParaRPr lang="en-US"/>
          </a:p>
        </p:txBody>
      </p:sp>
    </p:spTree>
    <p:extLst>
      <p:ext uri="{BB962C8B-B14F-4D97-AF65-F5344CB8AC3E}">
        <p14:creationId xmlns:p14="http://schemas.microsoft.com/office/powerpoint/2010/main" val="5808866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latin typeface="Times New Roman" charset="0"/>
                <a:ea typeface="ＭＳ Ｐゴシック" charset="-128"/>
                <a:cs typeface="ＭＳ Ｐゴシック" charset="-128"/>
              </a:rPr>
              <a:t>Student Misconceptions and Concerns</a:t>
            </a:r>
            <a:endParaRPr lang="en-US" sz="1200" kern="1200" dirty="0">
              <a:solidFill>
                <a:schemeClr val="tx1"/>
              </a:solidFill>
              <a:latin typeface="Times New Roman" charset="0"/>
              <a:ea typeface="ＭＳ Ｐゴシック" charset="-128"/>
              <a:cs typeface="ＭＳ Ｐゴシック" charset="-128"/>
            </a:endParaRPr>
          </a:p>
          <a:p>
            <a:r>
              <a:rPr lang="en-US" sz="1200" kern="1200" dirty="0">
                <a:solidFill>
                  <a:schemeClr val="tx1"/>
                </a:solidFill>
                <a:latin typeface="Times New Roman" charset="0"/>
                <a:ea typeface="ＭＳ Ｐゴシック" charset="-128"/>
                <a:cs typeface="ＭＳ Ｐゴシック" charset="-128"/>
                <a:sym typeface="Symbol"/>
              </a:rPr>
              <a:t></a:t>
            </a:r>
            <a:r>
              <a:rPr lang="en-US" sz="1200" kern="1200" dirty="0">
                <a:solidFill>
                  <a:schemeClr val="tx1"/>
                </a:solidFill>
                <a:latin typeface="Times New Roman" charset="0"/>
                <a:ea typeface="ＭＳ Ｐゴシック" charset="-128"/>
                <a:cs typeface="ＭＳ Ｐゴシック" charset="-128"/>
              </a:rPr>
              <a:t> Students are likely to believe that human evolution resembled the popular “march of progress” image, which depicts a series of apes giving way to increasingly modern-looking and upright humans in a linear progression. Such images are common and can be found easily by searching “human evolution” on a Google image search. As suggested by Figure 19.11, the human family tree instead has many branches, with multiple species existing simultaneously for long periods (more than a million years). Furthermore, representing the diversity of </a:t>
            </a:r>
            <a:r>
              <a:rPr lang="en-US" sz="1200" kern="1200" dirty="0" err="1">
                <a:solidFill>
                  <a:schemeClr val="tx1"/>
                </a:solidFill>
                <a:latin typeface="Times New Roman" charset="0"/>
                <a:ea typeface="ＭＳ Ｐゴシック" charset="-128"/>
                <a:cs typeface="ＭＳ Ｐゴシック" charset="-128"/>
              </a:rPr>
              <a:t>hominin</a:t>
            </a:r>
            <a:r>
              <a:rPr lang="en-US" sz="1200" kern="1200" dirty="0">
                <a:solidFill>
                  <a:schemeClr val="tx1"/>
                </a:solidFill>
                <a:latin typeface="Times New Roman" charset="0"/>
                <a:ea typeface="ＭＳ Ｐゴシック" charset="-128"/>
                <a:cs typeface="ＭＳ Ｐゴシック" charset="-128"/>
              </a:rPr>
              <a:t> evolution as a narrow progression from past to present is misleading. It would be the equivalent of depicting any one student’s family history as a direct lineage of grandparent to parent to student, ignoring all siblings and cousins.</a:t>
            </a:r>
          </a:p>
          <a:p>
            <a:r>
              <a:rPr lang="en-US" sz="1200" kern="1200" dirty="0">
                <a:solidFill>
                  <a:schemeClr val="tx1"/>
                </a:solidFill>
                <a:latin typeface="Times New Roman" charset="0"/>
                <a:ea typeface="ＭＳ Ｐゴシック" charset="-128"/>
                <a:cs typeface="ＭＳ Ｐゴシック" charset="-128"/>
                <a:sym typeface="Symbol"/>
              </a:rPr>
              <a:t></a:t>
            </a:r>
            <a:r>
              <a:rPr lang="en-US" sz="1200" kern="1200" dirty="0">
                <a:solidFill>
                  <a:schemeClr val="tx1"/>
                </a:solidFill>
                <a:latin typeface="Times New Roman" charset="0"/>
                <a:ea typeface="ＭＳ Ｐゴシック" charset="-128"/>
                <a:cs typeface="ＭＳ Ｐゴシック" charset="-128"/>
              </a:rPr>
              <a:t> Students and biologists in general often expect evolutionary intermediates to have characteristics that are an average of ancestors and descendants. They may expect intermediate forms to have intermediate traits. The concept of mosaic evolution, in which intermediates demonstrate a mixture of primitive and derived traits, more accurately depicts the history of life. As discussed in Module 19.12, human ancestors did not walk partially upright with mid-sized brains. Instead, upright posture evolved before larger brains, revealing a “mosaic” of traits.</a:t>
            </a:r>
          </a:p>
          <a:p>
            <a:r>
              <a:rPr lang="en-US" sz="1200" kern="1200" dirty="0">
                <a:solidFill>
                  <a:schemeClr val="tx1"/>
                </a:solidFill>
                <a:latin typeface="Times New Roman" charset="0"/>
                <a:ea typeface="ＭＳ Ｐゴシック" charset="-128"/>
                <a:cs typeface="ＭＳ Ｐゴシック" charset="-128"/>
                <a:sym typeface="Symbol"/>
              </a:rPr>
              <a:t></a:t>
            </a:r>
            <a:r>
              <a:rPr lang="en-US" sz="1200" kern="1200" dirty="0">
                <a:solidFill>
                  <a:schemeClr val="tx1"/>
                </a:solidFill>
                <a:latin typeface="Times New Roman" charset="0"/>
                <a:ea typeface="ＭＳ Ｐゴシック" charset="-128"/>
                <a:cs typeface="ＭＳ Ｐゴシック" charset="-128"/>
              </a:rPr>
              <a:t> Students may continue to struggle with false Lamarckian concepts of evolution. They should be reminded that organisms do not acquire characteristics because of want or need. Instead, naturally occurring genetic variations are selected for or against depending on a population’s interactions with its environment. Many students need to be reminded about the process of natural selection wherever it applies.</a:t>
            </a:r>
          </a:p>
          <a:p>
            <a:r>
              <a:rPr lang="en-US" sz="1200" b="1" kern="1200" dirty="0">
                <a:solidFill>
                  <a:schemeClr val="tx1"/>
                </a:solidFill>
                <a:latin typeface="Times New Roman" charset="0"/>
                <a:ea typeface="ＭＳ Ｐゴシック" charset="-128"/>
                <a:cs typeface="ＭＳ Ｐゴシック" charset="-128"/>
              </a:rPr>
              <a:t>Teaching Tips </a:t>
            </a:r>
            <a:endParaRPr lang="en-US" sz="1200" kern="1200" dirty="0">
              <a:solidFill>
                <a:schemeClr val="tx1"/>
              </a:solidFill>
              <a:latin typeface="Times New Roman" charset="0"/>
              <a:ea typeface="ＭＳ Ｐゴシック" charset="-128"/>
              <a:cs typeface="ＭＳ Ｐゴシック" charset="-128"/>
            </a:endParaRPr>
          </a:p>
          <a:p>
            <a:r>
              <a:rPr lang="en-US" sz="1200" kern="1200" dirty="0">
                <a:solidFill>
                  <a:schemeClr val="tx1"/>
                </a:solidFill>
                <a:latin typeface="Times New Roman" charset="0"/>
                <a:ea typeface="ＭＳ Ｐゴシック" charset="-128"/>
                <a:cs typeface="ＭＳ Ｐゴシック" charset="-128"/>
                <a:sym typeface="Symbol"/>
              </a:rPr>
              <a:t></a:t>
            </a:r>
            <a:r>
              <a:rPr lang="en-US" sz="1200" kern="1200" dirty="0">
                <a:solidFill>
                  <a:schemeClr val="tx1"/>
                </a:solidFill>
                <a:latin typeface="Times New Roman" charset="0"/>
                <a:ea typeface="ＭＳ Ｐゴシック" charset="-128"/>
                <a:cs typeface="ＭＳ Ｐゴシック" charset="-128"/>
              </a:rPr>
              <a:t> Figure 19.11 is an excellent way to introduce the history of human evolution. The vertical bars represent the known history of each species based upon the discovery of fossils. However, the relationships between the species are not represented because of uncertainty. The ongoing efforts to clarify human ancestral relationships provide a case study of the process of science, which involves forming tentative hypotheses that are refined as more evidence and insight are added.</a:t>
            </a:r>
          </a:p>
          <a:p>
            <a:r>
              <a:rPr lang="en-US" sz="1200" kern="1200" dirty="0">
                <a:solidFill>
                  <a:schemeClr val="tx1"/>
                </a:solidFill>
                <a:latin typeface="Times New Roman" charset="0"/>
                <a:ea typeface="ＭＳ Ｐゴシック" charset="-128"/>
                <a:cs typeface="ＭＳ Ｐゴシック" charset="-128"/>
                <a:sym typeface="Symbol"/>
              </a:rPr>
              <a:t></a:t>
            </a:r>
            <a:r>
              <a:rPr lang="en-US" sz="1200" kern="1200" dirty="0">
                <a:solidFill>
                  <a:schemeClr val="tx1"/>
                </a:solidFill>
                <a:latin typeface="Times New Roman" charset="0"/>
                <a:ea typeface="ＭＳ Ｐゴシック" charset="-128"/>
                <a:cs typeface="ＭＳ Ｐゴシック" charset="-128"/>
              </a:rPr>
              <a:t> There are many excellent Internet sites addressing aspects of human evolution. The Leakey Foundation website lists a variety of them at http://</a:t>
            </a:r>
            <a:r>
              <a:rPr lang="en-US" sz="1200" kern="1200" dirty="0" smtClean="0">
                <a:solidFill>
                  <a:schemeClr val="tx1"/>
                </a:solidFill>
                <a:latin typeface="Times New Roman" charset="0"/>
                <a:ea typeface="ＭＳ Ｐゴシック" charset="-128"/>
                <a:cs typeface="ＭＳ Ｐゴシック" charset="-128"/>
              </a:rPr>
              <a:t>leakeyfoundation.org.</a:t>
            </a:r>
            <a:endParaRPr lang="en-US" sz="1200" kern="1200" dirty="0">
              <a:solidFill>
                <a:schemeClr val="tx1"/>
              </a:solidFill>
              <a:latin typeface="Times New Roman" charset="0"/>
              <a:ea typeface="ＭＳ Ｐゴシック" charset="-128"/>
              <a:cs typeface="ＭＳ Ｐゴシック" charset="-128"/>
            </a:endParaRPr>
          </a:p>
          <a:p>
            <a:r>
              <a:rPr lang="en-US" sz="1200" b="1" kern="1200" dirty="0">
                <a:solidFill>
                  <a:schemeClr val="tx1"/>
                </a:solidFill>
                <a:latin typeface="Times New Roman" charset="0"/>
                <a:ea typeface="ＭＳ Ｐゴシック" charset="-128"/>
                <a:cs typeface="ＭＳ Ｐゴシック" charset="-128"/>
              </a:rPr>
              <a:t>Active Lecture Tips</a:t>
            </a:r>
            <a:endParaRPr lang="en-US" sz="1200" kern="1200" dirty="0">
              <a:solidFill>
                <a:schemeClr val="tx1"/>
              </a:solidFill>
              <a:latin typeface="Times New Roman" charset="0"/>
              <a:ea typeface="ＭＳ Ｐゴシック" charset="-128"/>
              <a:cs typeface="ＭＳ Ｐゴシック" charset="-128"/>
            </a:endParaRPr>
          </a:p>
          <a:p>
            <a:r>
              <a:rPr lang="en-US" sz="1200" kern="1200" dirty="0">
                <a:solidFill>
                  <a:schemeClr val="tx1"/>
                </a:solidFill>
                <a:latin typeface="Times New Roman" charset="0"/>
                <a:ea typeface="ＭＳ Ｐゴシック" charset="-128"/>
                <a:cs typeface="ＭＳ Ｐゴシック" charset="-128"/>
                <a:sym typeface="Symbol"/>
              </a:rPr>
              <a:t></a:t>
            </a:r>
            <a:r>
              <a:rPr lang="en-US" sz="1200" kern="1200" dirty="0">
                <a:solidFill>
                  <a:schemeClr val="tx1"/>
                </a:solidFill>
                <a:latin typeface="Times New Roman" charset="0"/>
                <a:ea typeface="ＭＳ Ｐゴシック" charset="-128"/>
                <a:cs typeface="ＭＳ Ｐゴシック" charset="-128"/>
              </a:rPr>
              <a:t> See the </a:t>
            </a:r>
            <a:r>
              <a:rPr lang="en-US" dirty="0">
                <a:latin typeface="Times New Roman" charset="0"/>
                <a:ea typeface="ＭＳ Ｐゴシック" charset="-128"/>
                <a:cs typeface="ＭＳ Ｐゴシック" charset="-128"/>
              </a:rPr>
              <a:t>Activity </a:t>
            </a:r>
            <a:r>
              <a:rPr lang="en-US" sz="1200" i="1" kern="1200" dirty="0" smtClean="0">
                <a:solidFill>
                  <a:schemeClr val="tx1"/>
                </a:solidFill>
                <a:latin typeface="Times New Roman" charset="0"/>
                <a:ea typeface="ＭＳ Ｐゴシック" charset="-128"/>
                <a:cs typeface="ＭＳ Ｐゴシック" charset="-128"/>
              </a:rPr>
              <a:t>What </a:t>
            </a:r>
            <a:r>
              <a:rPr lang="en-US" sz="1200" i="1" kern="1200" dirty="0">
                <a:solidFill>
                  <a:schemeClr val="tx1"/>
                </a:solidFill>
                <a:latin typeface="Times New Roman" charset="0"/>
                <a:ea typeface="ＭＳ Ｐゴシック" charset="-128"/>
                <a:cs typeface="ＭＳ Ｐゴシック" charset="-128"/>
              </a:rPr>
              <a:t>Do My Classmates Think About Evolution? What Do Scientists Believe About Religion?</a:t>
            </a:r>
            <a:r>
              <a:rPr lang="en-US" sz="1200" kern="1200" dirty="0">
                <a:solidFill>
                  <a:schemeClr val="tx1"/>
                </a:solidFill>
                <a:latin typeface="Times New Roman" charset="0"/>
                <a:ea typeface="ＭＳ Ｐゴシック" charset="-128"/>
                <a:cs typeface="ＭＳ Ｐゴシック" charset="-128"/>
              </a:rPr>
              <a:t> on the Instructor Exchange. Visit the Instructor Exchange in the </a:t>
            </a:r>
            <a:r>
              <a:rPr lang="en-US" sz="1200" kern="1200" dirty="0" err="1">
                <a:solidFill>
                  <a:schemeClr val="tx1"/>
                </a:solidFill>
                <a:latin typeface="Times New Roman" charset="0"/>
                <a:ea typeface="ＭＳ Ｐゴシック" charset="-128"/>
                <a:cs typeface="ＭＳ Ｐゴシック" charset="-128"/>
              </a:rPr>
              <a:t>MasteringBiology</a:t>
            </a:r>
            <a:r>
              <a:rPr lang="en-US" sz="1200" kern="1200" dirty="0">
                <a:solidFill>
                  <a:schemeClr val="tx1"/>
                </a:solidFill>
                <a:latin typeface="Times New Roman" charset="0"/>
                <a:ea typeface="ＭＳ Ｐゴシック" charset="-128"/>
                <a:cs typeface="ＭＳ Ｐゴシック" charset="-128"/>
              </a:rPr>
              <a:t> instructor resource area for a description of this activity.</a:t>
            </a:r>
          </a:p>
          <a:p>
            <a:endParaRPr lang="en-US" sz="1200" kern="1200" dirty="0">
              <a:solidFill>
                <a:schemeClr val="tx1"/>
              </a:solidFill>
              <a:latin typeface="Times New Roman"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5133DCB9-FCFA-424C-9390-3ECF613363B3}" type="slidenum">
              <a:rPr lang="en-US" smtClean="0"/>
              <a:t>1</a:t>
            </a:fld>
            <a:endParaRPr lang="en-US"/>
          </a:p>
        </p:txBody>
      </p:sp>
    </p:spTree>
    <p:extLst>
      <p:ext uri="{BB962C8B-B14F-4D97-AF65-F5344CB8AC3E}">
        <p14:creationId xmlns:p14="http://schemas.microsoft.com/office/powerpoint/2010/main" val="28532040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4</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r>
              <a:rPr lang="en-US" dirty="0" smtClean="0">
                <a:latin typeface="Times New Roman"/>
                <a:cs typeface="Times New Roman"/>
              </a:rPr>
              <a:t>Figure</a:t>
            </a:r>
            <a:r>
              <a:rPr lang="en-US" baseline="0" dirty="0" smtClean="0">
                <a:latin typeface="Times New Roman"/>
                <a:cs typeface="Times New Roman"/>
              </a:rPr>
              <a:t> 19.11-0 </a:t>
            </a:r>
            <a:r>
              <a:rPr lang="en-US" dirty="0">
                <a:latin typeface="Times New Roman"/>
                <a:cs typeface="Times New Roman"/>
              </a:rPr>
              <a:t>A timeline for some </a:t>
            </a:r>
            <a:r>
              <a:rPr lang="en-US" dirty="0" err="1">
                <a:latin typeface="Times New Roman"/>
                <a:cs typeface="Times New Roman"/>
              </a:rPr>
              <a:t>hominin</a:t>
            </a:r>
            <a:r>
              <a:rPr lang="en-US" dirty="0">
                <a:latin typeface="Times New Roman"/>
                <a:cs typeface="Times New Roman"/>
              </a:rPr>
              <a:t> species </a:t>
            </a:r>
          </a:p>
        </p:txBody>
      </p:sp>
    </p:spTree>
    <p:extLst>
      <p:ext uri="{BB962C8B-B14F-4D97-AF65-F5344CB8AC3E}">
        <p14:creationId xmlns:p14="http://schemas.microsoft.com/office/powerpoint/2010/main" val="999906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latin typeface="Times New Roman" charset="0"/>
                <a:ea typeface="ＭＳ Ｐゴシック" charset="-128"/>
                <a:cs typeface="ＭＳ Ｐゴシック" charset="-128"/>
              </a:rPr>
              <a:t>Student Misconceptions and Concerns</a:t>
            </a:r>
            <a:endParaRPr lang="en-US" sz="1200" kern="1200" dirty="0">
              <a:solidFill>
                <a:schemeClr val="tx1"/>
              </a:solidFill>
              <a:latin typeface="Times New Roman" charset="0"/>
              <a:ea typeface="ＭＳ Ｐゴシック" charset="-128"/>
              <a:cs typeface="ＭＳ Ｐゴシック" charset="-128"/>
            </a:endParaRPr>
          </a:p>
          <a:p>
            <a:r>
              <a:rPr lang="en-US" sz="1200" kern="1200" dirty="0">
                <a:solidFill>
                  <a:schemeClr val="tx1"/>
                </a:solidFill>
                <a:latin typeface="Times New Roman" charset="0"/>
                <a:ea typeface="ＭＳ Ｐゴシック" charset="-128"/>
                <a:cs typeface="ＭＳ Ｐゴシック" charset="-128"/>
                <a:sym typeface="Symbol"/>
              </a:rPr>
              <a:t></a:t>
            </a:r>
            <a:r>
              <a:rPr lang="en-US" sz="1200" kern="1200" dirty="0">
                <a:solidFill>
                  <a:schemeClr val="tx1"/>
                </a:solidFill>
                <a:latin typeface="Times New Roman" charset="0"/>
                <a:ea typeface="ＭＳ Ｐゴシック" charset="-128"/>
                <a:cs typeface="ＭＳ Ｐゴシック" charset="-128"/>
              </a:rPr>
              <a:t> Students are likely to believe that human evolution resembled the popular “march of progress” image, which depicts a series of apes giving way to increasingly modern-looking and upright humans in a linear progression. Such images are common and can be found easily by searching “human evolution” on a Google image search. As suggested by Figure 19.11, the human family tree instead has many branches, with multiple species existing simultaneously for long periods (more than a million years). Furthermore, representing the diversity of </a:t>
            </a:r>
            <a:r>
              <a:rPr lang="en-US" sz="1200" kern="1200" dirty="0" err="1">
                <a:solidFill>
                  <a:schemeClr val="tx1"/>
                </a:solidFill>
                <a:latin typeface="Times New Roman" charset="0"/>
                <a:ea typeface="ＭＳ Ｐゴシック" charset="-128"/>
                <a:cs typeface="ＭＳ Ｐゴシック" charset="-128"/>
              </a:rPr>
              <a:t>hominin</a:t>
            </a:r>
            <a:r>
              <a:rPr lang="en-US" sz="1200" kern="1200" dirty="0">
                <a:solidFill>
                  <a:schemeClr val="tx1"/>
                </a:solidFill>
                <a:latin typeface="Times New Roman" charset="0"/>
                <a:ea typeface="ＭＳ Ｐゴシック" charset="-128"/>
                <a:cs typeface="ＭＳ Ｐゴシック" charset="-128"/>
              </a:rPr>
              <a:t> evolution as a narrow progression from past to present is misleading. It would be the equivalent of depicting any one student’s family history as a direct lineage of grandparent to parent to student, ignoring all siblings and cousins.</a:t>
            </a:r>
          </a:p>
          <a:p>
            <a:r>
              <a:rPr lang="en-US" sz="1200" kern="1200" dirty="0">
                <a:solidFill>
                  <a:schemeClr val="tx1"/>
                </a:solidFill>
                <a:latin typeface="Times New Roman" charset="0"/>
                <a:ea typeface="ＭＳ Ｐゴシック" charset="-128"/>
                <a:cs typeface="ＭＳ Ｐゴシック" charset="-128"/>
                <a:sym typeface="Symbol"/>
              </a:rPr>
              <a:t></a:t>
            </a:r>
            <a:r>
              <a:rPr lang="en-US" sz="1200" kern="1200" dirty="0">
                <a:solidFill>
                  <a:schemeClr val="tx1"/>
                </a:solidFill>
                <a:latin typeface="Times New Roman" charset="0"/>
                <a:ea typeface="ＭＳ Ｐゴシック" charset="-128"/>
                <a:cs typeface="ＭＳ Ｐゴシック" charset="-128"/>
              </a:rPr>
              <a:t> Students and biologists in general often expect evolutionary intermediates to have characteristics that are an average of ancestors and descendants. They may expect intermediate forms to have intermediate traits. The concept of mosaic evolution, in which intermediates demonstrate a mixture of primitive and derived traits, more accurately depicts the history of life. As discussed in Module 19.12, human ancestors did not walk partially upright with mid-sized brains. Instead, upright posture evolved before larger brains, revealing a “mosaic” of traits.</a:t>
            </a:r>
          </a:p>
          <a:p>
            <a:r>
              <a:rPr lang="en-US" sz="1200" kern="1200" dirty="0">
                <a:solidFill>
                  <a:schemeClr val="tx1"/>
                </a:solidFill>
                <a:latin typeface="Times New Roman" charset="0"/>
                <a:ea typeface="ＭＳ Ｐゴシック" charset="-128"/>
                <a:cs typeface="ＭＳ Ｐゴシック" charset="-128"/>
                <a:sym typeface="Symbol"/>
              </a:rPr>
              <a:t></a:t>
            </a:r>
            <a:r>
              <a:rPr lang="en-US" sz="1200" kern="1200" dirty="0">
                <a:solidFill>
                  <a:schemeClr val="tx1"/>
                </a:solidFill>
                <a:latin typeface="Times New Roman" charset="0"/>
                <a:ea typeface="ＭＳ Ｐゴシック" charset="-128"/>
                <a:cs typeface="ＭＳ Ｐゴシック" charset="-128"/>
              </a:rPr>
              <a:t> Students may continue to struggle with false Lamarckian concepts of evolution. They should be reminded that organisms do not acquire characteristics because of want or need. Instead, naturally occurring genetic variations are selected for or against depending on a population’s interactions with its environment. Many students need to be reminded about the process of natural selection wherever it applies.</a:t>
            </a:r>
          </a:p>
          <a:p>
            <a:r>
              <a:rPr lang="en-US" sz="1200" b="1" kern="1200" dirty="0">
                <a:solidFill>
                  <a:schemeClr val="tx1"/>
                </a:solidFill>
                <a:latin typeface="Times New Roman" charset="0"/>
                <a:ea typeface="ＭＳ Ｐゴシック" charset="-128"/>
                <a:cs typeface="ＭＳ Ｐゴシック" charset="-128"/>
              </a:rPr>
              <a:t>Teaching Tips </a:t>
            </a:r>
            <a:endParaRPr lang="en-US" sz="1200" kern="1200" dirty="0">
              <a:solidFill>
                <a:schemeClr val="tx1"/>
              </a:solidFill>
              <a:latin typeface="Times New Roman" charset="0"/>
              <a:ea typeface="ＭＳ Ｐゴシック" charset="-128"/>
              <a:cs typeface="ＭＳ Ｐゴシック" charset="-128"/>
            </a:endParaRPr>
          </a:p>
          <a:p>
            <a:r>
              <a:rPr lang="en-US" sz="1200" kern="1200" dirty="0">
                <a:solidFill>
                  <a:schemeClr val="tx1"/>
                </a:solidFill>
                <a:latin typeface="Times New Roman" charset="0"/>
                <a:ea typeface="ＭＳ Ｐゴシック" charset="-128"/>
                <a:cs typeface="ＭＳ Ｐゴシック" charset="-128"/>
                <a:sym typeface="Symbol"/>
              </a:rPr>
              <a:t></a:t>
            </a:r>
            <a:r>
              <a:rPr lang="en-US" sz="1200" kern="1200" dirty="0">
                <a:solidFill>
                  <a:schemeClr val="tx1"/>
                </a:solidFill>
                <a:latin typeface="Times New Roman" charset="0"/>
                <a:ea typeface="ＭＳ Ｐゴシック" charset="-128"/>
                <a:cs typeface="ＭＳ Ｐゴシック" charset="-128"/>
              </a:rPr>
              <a:t> Figure 19.11 is an excellent way to introduce the history of human evolution. The vertical bars represent the known history of each species based upon the discovery of fossils. However, the relationships between the species are not represented because of uncertainty. The ongoing efforts to clarify human ancestral relationships provide a case study of the process of science, which involves forming tentative hypotheses that are refined as more evidence and insight are added.</a:t>
            </a:r>
          </a:p>
          <a:p>
            <a:r>
              <a:rPr lang="en-US" sz="1200" kern="1200" dirty="0">
                <a:solidFill>
                  <a:schemeClr val="tx1"/>
                </a:solidFill>
                <a:latin typeface="Times New Roman" charset="0"/>
                <a:ea typeface="ＭＳ Ｐゴシック" charset="-128"/>
                <a:cs typeface="ＭＳ Ｐゴシック" charset="-128"/>
                <a:sym typeface="Symbol"/>
              </a:rPr>
              <a:t></a:t>
            </a:r>
            <a:r>
              <a:rPr lang="en-US" sz="1200" kern="1200" dirty="0">
                <a:solidFill>
                  <a:schemeClr val="tx1"/>
                </a:solidFill>
                <a:latin typeface="Times New Roman" charset="0"/>
                <a:ea typeface="ＭＳ Ｐゴシック" charset="-128"/>
                <a:cs typeface="ＭＳ Ｐゴシック" charset="-128"/>
              </a:rPr>
              <a:t> There are many excellent Internet sites addressing aspects of human evolution. The Leakey Foundation website lists a variety of them at </a:t>
            </a:r>
            <a:r>
              <a:rPr lang="en-US" dirty="0">
                <a:latin typeface="Times New Roman" charset="0"/>
                <a:ea typeface="ＭＳ Ｐゴシック" charset="-128"/>
                <a:cs typeface="ＭＳ Ｐゴシック" charset="-128"/>
              </a:rPr>
              <a:t>http://</a:t>
            </a:r>
            <a:r>
              <a:rPr lang="en-US" dirty="0" smtClean="0">
                <a:latin typeface="Times New Roman" charset="0"/>
                <a:ea typeface="ＭＳ Ｐゴシック" charset="-128"/>
                <a:cs typeface="ＭＳ Ｐゴシック" charset="-128"/>
              </a:rPr>
              <a:t>leakeyfoundation.org.</a:t>
            </a:r>
            <a:endParaRPr lang="en-US" sz="1200" kern="1200" dirty="0">
              <a:solidFill>
                <a:schemeClr val="tx1"/>
              </a:solidFill>
              <a:latin typeface="Times New Roman" charset="0"/>
              <a:ea typeface="ＭＳ Ｐゴシック" charset="-128"/>
              <a:cs typeface="ＭＳ Ｐゴシック" charset="-128"/>
            </a:endParaRPr>
          </a:p>
          <a:p>
            <a:r>
              <a:rPr lang="en-US" sz="1200" b="1" kern="1200" dirty="0">
                <a:solidFill>
                  <a:schemeClr val="tx1"/>
                </a:solidFill>
                <a:latin typeface="Times New Roman" charset="0"/>
                <a:ea typeface="ＭＳ Ｐゴシック" charset="-128"/>
                <a:cs typeface="ＭＳ Ｐゴシック" charset="-128"/>
              </a:rPr>
              <a:t>Active Lecture Tips</a:t>
            </a:r>
            <a:endParaRPr lang="en-US" sz="1200" kern="1200" dirty="0">
              <a:solidFill>
                <a:schemeClr val="tx1"/>
              </a:solidFill>
              <a:latin typeface="Times New Roman" charset="0"/>
              <a:ea typeface="ＭＳ Ｐゴシック" charset="-128"/>
              <a:cs typeface="ＭＳ Ｐゴシック" charset="-128"/>
            </a:endParaRPr>
          </a:p>
          <a:p>
            <a:r>
              <a:rPr lang="en-US" sz="1200" kern="1200" dirty="0">
                <a:solidFill>
                  <a:schemeClr val="tx1"/>
                </a:solidFill>
                <a:latin typeface="Times New Roman" charset="0"/>
                <a:ea typeface="ＭＳ Ｐゴシック" charset="-128"/>
                <a:cs typeface="ＭＳ Ｐゴシック" charset="-128"/>
                <a:sym typeface="Symbol"/>
              </a:rPr>
              <a:t></a:t>
            </a:r>
            <a:r>
              <a:rPr lang="en-US" sz="1200" kern="1200" dirty="0">
                <a:solidFill>
                  <a:schemeClr val="tx1"/>
                </a:solidFill>
                <a:latin typeface="Times New Roman" charset="0"/>
                <a:ea typeface="ＭＳ Ｐゴシック" charset="-128"/>
                <a:cs typeface="ＭＳ Ｐゴシック" charset="-128"/>
              </a:rPr>
              <a:t> See the </a:t>
            </a:r>
            <a:r>
              <a:rPr lang="en-US" dirty="0">
                <a:latin typeface="Times New Roman" charset="0"/>
                <a:ea typeface="ＭＳ Ｐゴシック" charset="-128"/>
                <a:cs typeface="ＭＳ Ｐゴシック" charset="-128"/>
              </a:rPr>
              <a:t>Activity </a:t>
            </a:r>
            <a:r>
              <a:rPr lang="en-US" sz="1200" i="1" kern="1200" dirty="0" smtClean="0">
                <a:solidFill>
                  <a:schemeClr val="tx1"/>
                </a:solidFill>
                <a:latin typeface="Times New Roman" charset="0"/>
                <a:ea typeface="ＭＳ Ｐゴシック" charset="-128"/>
                <a:cs typeface="ＭＳ Ｐゴシック" charset="-128"/>
              </a:rPr>
              <a:t>What </a:t>
            </a:r>
            <a:r>
              <a:rPr lang="en-US" sz="1200" i="1" kern="1200" dirty="0">
                <a:solidFill>
                  <a:schemeClr val="tx1"/>
                </a:solidFill>
                <a:latin typeface="Times New Roman" charset="0"/>
                <a:ea typeface="ＭＳ Ｐゴシック" charset="-128"/>
                <a:cs typeface="ＭＳ Ｐゴシック" charset="-128"/>
              </a:rPr>
              <a:t>Do My Classmates Think About Evolution? What Do Scientists Believe About Religion?</a:t>
            </a:r>
            <a:r>
              <a:rPr lang="en-US" sz="1200" kern="1200" dirty="0">
                <a:solidFill>
                  <a:schemeClr val="tx1"/>
                </a:solidFill>
                <a:latin typeface="Times New Roman" charset="0"/>
                <a:ea typeface="ＭＳ Ｐゴシック" charset="-128"/>
                <a:cs typeface="ＭＳ Ｐゴシック" charset="-128"/>
              </a:rPr>
              <a:t> on the Instructor Exchange. Visit the Instructor Exchange in the </a:t>
            </a:r>
            <a:r>
              <a:rPr lang="en-US" sz="1200" kern="1200" dirty="0" err="1">
                <a:solidFill>
                  <a:schemeClr val="tx1"/>
                </a:solidFill>
                <a:latin typeface="Times New Roman" charset="0"/>
                <a:ea typeface="ＭＳ Ｐゴシック" charset="-128"/>
                <a:cs typeface="ＭＳ Ｐゴシック" charset="-128"/>
              </a:rPr>
              <a:t>MasteringBiology</a:t>
            </a:r>
            <a:r>
              <a:rPr lang="en-US" sz="1200" kern="1200" dirty="0">
                <a:solidFill>
                  <a:schemeClr val="tx1"/>
                </a:solidFill>
                <a:latin typeface="Times New Roman" charset="0"/>
                <a:ea typeface="ＭＳ Ｐゴシック" charset="-128"/>
                <a:cs typeface="ＭＳ Ｐゴシック" charset="-128"/>
              </a:rPr>
              <a:t> instructor resource area for a description of this activity.</a:t>
            </a:r>
          </a:p>
          <a:p>
            <a:pPr eaLnBrk="1"/>
            <a:endParaRPr lang="en-US" dirty="0">
              <a:ea typeface="ＭＳ Ｐゴシック" charset="0"/>
              <a:cs typeface="ＭＳ Ｐゴシック" charset="0"/>
            </a:endParaRPr>
          </a:p>
        </p:txBody>
      </p:sp>
      <p:sp>
        <p:nvSpPr>
          <p:cNvPr id="4" name="Slide Number Placeholder 3"/>
          <p:cNvSpPr>
            <a:spLocks noGrp="1"/>
          </p:cNvSpPr>
          <p:nvPr>
            <p:ph type="sldNum" sz="quarter" idx="10"/>
          </p:nvPr>
        </p:nvSpPr>
        <p:spPr/>
        <p:txBody>
          <a:bodyPr/>
          <a:lstStyle/>
          <a:p>
            <a:fld id="{5133DCB9-FCFA-424C-9390-3ECF613363B3}" type="slidenum">
              <a:rPr lang="en-US" smtClean="0"/>
              <a:t>5</a:t>
            </a:fld>
            <a:endParaRPr lang="en-US"/>
          </a:p>
        </p:txBody>
      </p:sp>
    </p:spTree>
    <p:extLst>
      <p:ext uri="{BB962C8B-B14F-4D97-AF65-F5344CB8AC3E}">
        <p14:creationId xmlns:p14="http://schemas.microsoft.com/office/powerpoint/2010/main" val="6749517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latin typeface="Times New Roman" charset="0"/>
                <a:ea typeface="ＭＳ Ｐゴシック" charset="-128"/>
                <a:cs typeface="ＭＳ Ｐゴシック" charset="-128"/>
              </a:rPr>
              <a:t>Student Misconceptions and Concerns</a:t>
            </a:r>
            <a:endParaRPr lang="en-US" sz="1200" kern="1200" dirty="0">
              <a:solidFill>
                <a:schemeClr val="tx1"/>
              </a:solidFill>
              <a:latin typeface="Times New Roman" charset="0"/>
              <a:ea typeface="ＭＳ Ｐゴシック" charset="-128"/>
              <a:cs typeface="ＭＳ Ｐゴシック" charset="-128"/>
            </a:endParaRPr>
          </a:p>
          <a:p>
            <a:r>
              <a:rPr lang="en-US" sz="1200" kern="1200" dirty="0">
                <a:solidFill>
                  <a:schemeClr val="tx1"/>
                </a:solidFill>
                <a:latin typeface="Times New Roman" charset="0"/>
                <a:ea typeface="ＭＳ Ｐゴシック" charset="-128"/>
                <a:cs typeface="ＭＳ Ｐゴシック" charset="-128"/>
                <a:sym typeface="Symbol"/>
              </a:rPr>
              <a:t></a:t>
            </a:r>
            <a:r>
              <a:rPr lang="en-US" sz="1200" kern="1200" dirty="0">
                <a:solidFill>
                  <a:schemeClr val="tx1"/>
                </a:solidFill>
                <a:latin typeface="Times New Roman" charset="0"/>
                <a:ea typeface="ＭＳ Ｐゴシック" charset="-128"/>
                <a:cs typeface="ＭＳ Ｐゴシック" charset="-128"/>
              </a:rPr>
              <a:t> Students are likely to believe that human evolution resembled the popular “march of progress” image, which depicts a series of apes giving way to increasingly modern-looking and upright humans in a linear progression. Such images are common and can be found easily by searching “human evolution” on a Google image search. As suggested by Figure 19.11, the human family tree instead has many branches, with multiple species existing simultaneously for long periods (more than a million years). Furthermore, representing the diversity of </a:t>
            </a:r>
            <a:r>
              <a:rPr lang="en-US" sz="1200" kern="1200" dirty="0" err="1">
                <a:solidFill>
                  <a:schemeClr val="tx1"/>
                </a:solidFill>
                <a:latin typeface="Times New Roman" charset="0"/>
                <a:ea typeface="ＭＳ Ｐゴシック" charset="-128"/>
                <a:cs typeface="ＭＳ Ｐゴシック" charset="-128"/>
              </a:rPr>
              <a:t>hominin</a:t>
            </a:r>
            <a:r>
              <a:rPr lang="en-US" sz="1200" kern="1200" dirty="0">
                <a:solidFill>
                  <a:schemeClr val="tx1"/>
                </a:solidFill>
                <a:latin typeface="Times New Roman" charset="0"/>
                <a:ea typeface="ＭＳ Ｐゴシック" charset="-128"/>
                <a:cs typeface="ＭＳ Ｐゴシック" charset="-128"/>
              </a:rPr>
              <a:t> evolution as a narrow progression from past to present is misleading. It would be the equivalent of depicting any one student’s family history as a direct lineage of grandparent to parent to student, ignoring all siblings and cousins.</a:t>
            </a:r>
          </a:p>
          <a:p>
            <a:r>
              <a:rPr lang="en-US" sz="1200" kern="1200" dirty="0">
                <a:solidFill>
                  <a:schemeClr val="tx1"/>
                </a:solidFill>
                <a:latin typeface="Times New Roman" charset="0"/>
                <a:ea typeface="ＭＳ Ｐゴシック" charset="-128"/>
                <a:cs typeface="ＭＳ Ｐゴシック" charset="-128"/>
                <a:sym typeface="Symbol"/>
              </a:rPr>
              <a:t></a:t>
            </a:r>
            <a:r>
              <a:rPr lang="en-US" sz="1200" kern="1200" dirty="0">
                <a:solidFill>
                  <a:schemeClr val="tx1"/>
                </a:solidFill>
                <a:latin typeface="Times New Roman" charset="0"/>
                <a:ea typeface="ＭＳ Ｐゴシック" charset="-128"/>
                <a:cs typeface="ＭＳ Ｐゴシック" charset="-128"/>
              </a:rPr>
              <a:t> Students and biologists in general often expect evolutionary intermediates to have characteristics that are an average of ancestors and descendants. They may expect intermediate forms to have intermediate traits. The concept of mosaic evolution, in which intermediates demonstrate a mixture of primitive and derived traits, more accurately depicts the history of life. As discussed in Module 19.12, human ancestors did not walk partially upright with mid-sized brains. Instead, upright posture evolved before larger brains, revealing a “mosaic” of traits.</a:t>
            </a:r>
          </a:p>
          <a:p>
            <a:r>
              <a:rPr lang="en-US" sz="1200" kern="1200" dirty="0">
                <a:solidFill>
                  <a:schemeClr val="tx1"/>
                </a:solidFill>
                <a:latin typeface="Times New Roman" charset="0"/>
                <a:ea typeface="ＭＳ Ｐゴシック" charset="-128"/>
                <a:cs typeface="ＭＳ Ｐゴシック" charset="-128"/>
                <a:sym typeface="Symbol"/>
              </a:rPr>
              <a:t></a:t>
            </a:r>
            <a:r>
              <a:rPr lang="en-US" sz="1200" kern="1200" dirty="0">
                <a:solidFill>
                  <a:schemeClr val="tx1"/>
                </a:solidFill>
                <a:latin typeface="Times New Roman" charset="0"/>
                <a:ea typeface="ＭＳ Ｐゴシック" charset="-128"/>
                <a:cs typeface="ＭＳ Ｐゴシック" charset="-128"/>
              </a:rPr>
              <a:t> Students may continue to struggle with false Lamarckian concepts of evolution. They should be reminded that organisms do not acquire characteristics because of want or need. Instead, naturally occurring genetic variations are selected for or against depending on a population’s interactions with its environment. Many students need to be reminded about the process of natural selection wherever it applies.</a:t>
            </a:r>
          </a:p>
          <a:p>
            <a:r>
              <a:rPr lang="en-US" sz="1200" b="1" kern="1200" dirty="0">
                <a:solidFill>
                  <a:schemeClr val="tx1"/>
                </a:solidFill>
                <a:latin typeface="Times New Roman" charset="0"/>
                <a:ea typeface="ＭＳ Ｐゴシック" charset="-128"/>
                <a:cs typeface="ＭＳ Ｐゴシック" charset="-128"/>
              </a:rPr>
              <a:t>Teaching Tips </a:t>
            </a:r>
            <a:endParaRPr lang="en-US" sz="1200" kern="1200" dirty="0">
              <a:solidFill>
                <a:schemeClr val="tx1"/>
              </a:solidFill>
              <a:latin typeface="Times New Roman" charset="0"/>
              <a:ea typeface="ＭＳ Ｐゴシック" charset="-128"/>
              <a:cs typeface="ＭＳ Ｐゴシック" charset="-128"/>
            </a:endParaRPr>
          </a:p>
          <a:p>
            <a:pPr eaLnBrk="0" fontAlgn="base" hangingPunct="0">
              <a:spcBef>
                <a:spcPct val="30000"/>
              </a:spcBef>
              <a:spcAft>
                <a:spcPct val="0"/>
              </a:spcAft>
              <a:defRPr/>
            </a:pPr>
            <a:r>
              <a:rPr lang="en-US" sz="1200" kern="1200" dirty="0">
                <a:solidFill>
                  <a:schemeClr val="tx1"/>
                </a:solidFill>
                <a:latin typeface="Times New Roman" charset="0"/>
                <a:ea typeface="ＭＳ Ｐゴシック" charset="-128"/>
                <a:cs typeface="ＭＳ Ｐゴシック" charset="-128"/>
                <a:sym typeface="Symbol"/>
              </a:rPr>
              <a:t></a:t>
            </a:r>
            <a:r>
              <a:rPr lang="en-US" sz="1200" kern="1200" dirty="0">
                <a:solidFill>
                  <a:schemeClr val="tx1"/>
                </a:solidFill>
                <a:latin typeface="Times New Roman" charset="0"/>
                <a:ea typeface="ＭＳ Ｐゴシック" charset="-128"/>
                <a:cs typeface="ＭＳ Ｐゴシック" charset="-128"/>
              </a:rPr>
              <a:t> There are many excellent Internet sites addressing aspects of human evolution. The Leakey Foundation website lists a variety of them at </a:t>
            </a:r>
            <a:r>
              <a:rPr lang="en-US" dirty="0">
                <a:latin typeface="Times New Roman" charset="0"/>
                <a:ea typeface="ＭＳ Ｐゴシック" charset="-128"/>
                <a:cs typeface="ＭＳ Ｐゴシック" charset="-128"/>
              </a:rPr>
              <a:t>http://</a:t>
            </a:r>
            <a:r>
              <a:rPr lang="en-US" dirty="0" smtClean="0">
                <a:latin typeface="Times New Roman" charset="0"/>
                <a:ea typeface="ＭＳ Ｐゴシック" charset="-128"/>
                <a:cs typeface="ＭＳ Ｐゴシック" charset="-128"/>
              </a:rPr>
              <a:t>leakeyfoundation.org.</a:t>
            </a:r>
            <a:r>
              <a:rPr lang="en-US" sz="1200" kern="1200" dirty="0" smtClean="0">
                <a:solidFill>
                  <a:schemeClr val="tx1"/>
                </a:solidFill>
                <a:latin typeface="Times New Roman" charset="0"/>
                <a:ea typeface="ＭＳ Ｐゴシック" charset="-128"/>
                <a:cs typeface="ＭＳ Ｐゴシック" charset="-128"/>
                <a:sym typeface="Symbol"/>
              </a:rPr>
              <a:t> </a:t>
            </a:r>
            <a:endParaRPr lang="en-US" sz="1200" kern="1200" dirty="0">
              <a:solidFill>
                <a:schemeClr val="tx1"/>
              </a:solidFill>
              <a:latin typeface="Times New Roman" charset="0"/>
              <a:ea typeface="ＭＳ Ｐゴシック" charset="-128"/>
              <a:cs typeface="ＭＳ Ｐゴシック" charset="-128"/>
              <a:sym typeface="Symbol"/>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Times New Roman" charset="0"/>
                <a:ea typeface="ＭＳ Ｐゴシック" charset="-128"/>
                <a:cs typeface="ＭＳ Ｐゴシック" charset="-128"/>
                <a:sym typeface="Symbol"/>
              </a:rPr>
              <a:t></a:t>
            </a:r>
            <a:r>
              <a:rPr lang="en-US" sz="1200" kern="1200" dirty="0">
                <a:solidFill>
                  <a:schemeClr val="tx1"/>
                </a:solidFill>
                <a:latin typeface="Times New Roman" charset="0"/>
                <a:ea typeface="ＭＳ Ｐゴシック" charset="-128"/>
                <a:cs typeface="ＭＳ Ｐゴシック" charset="-128"/>
              </a:rPr>
              <a:t> Multiple independent lines of evidence supporting the idea that upright body posture evolved before larger brains are discussed in Module 19.12. This provides an example of the process of science in action, where confidence in the validity of a theory grows as the quality and number of lines of evidence supporting it increase.</a:t>
            </a:r>
          </a:p>
          <a:p>
            <a:r>
              <a:rPr lang="en-US" sz="1200" b="1" kern="1200" dirty="0">
                <a:solidFill>
                  <a:schemeClr val="tx1"/>
                </a:solidFill>
                <a:latin typeface="Times New Roman" charset="0"/>
                <a:ea typeface="ＭＳ Ｐゴシック" charset="-128"/>
                <a:cs typeface="ＭＳ Ｐゴシック" charset="-128"/>
              </a:rPr>
              <a:t>Active Lecture Tips</a:t>
            </a:r>
            <a:endParaRPr lang="en-US" sz="1200" kern="1200" dirty="0">
              <a:solidFill>
                <a:schemeClr val="tx1"/>
              </a:solidFill>
              <a:latin typeface="Times New Roman" charset="0"/>
              <a:ea typeface="ＭＳ Ｐゴシック" charset="-128"/>
              <a:cs typeface="ＭＳ Ｐゴシック" charset="-128"/>
            </a:endParaRPr>
          </a:p>
          <a:p>
            <a:r>
              <a:rPr lang="en-US" sz="1200" kern="1200" dirty="0">
                <a:solidFill>
                  <a:schemeClr val="tx1"/>
                </a:solidFill>
                <a:latin typeface="Times New Roman" charset="0"/>
                <a:ea typeface="ＭＳ Ｐゴシック" charset="-128"/>
                <a:cs typeface="ＭＳ Ｐゴシック" charset="-128"/>
                <a:sym typeface="Symbol"/>
              </a:rPr>
              <a:t></a:t>
            </a:r>
            <a:r>
              <a:rPr lang="en-US" sz="1200" kern="1200" dirty="0">
                <a:solidFill>
                  <a:schemeClr val="tx1"/>
                </a:solidFill>
                <a:latin typeface="Times New Roman" charset="0"/>
                <a:ea typeface="ＭＳ Ｐゴシック" charset="-128"/>
                <a:cs typeface="ＭＳ Ｐゴシック" charset="-128"/>
              </a:rPr>
              <a:t> See the </a:t>
            </a:r>
            <a:r>
              <a:rPr lang="en-US" dirty="0">
                <a:latin typeface="Times New Roman" charset="0"/>
                <a:ea typeface="ＭＳ Ｐゴシック" charset="-128"/>
                <a:cs typeface="ＭＳ Ｐゴシック" charset="-128"/>
              </a:rPr>
              <a:t>Activity </a:t>
            </a:r>
            <a:r>
              <a:rPr lang="en-US" sz="1200" i="1" kern="1200" dirty="0" smtClean="0">
                <a:solidFill>
                  <a:schemeClr val="tx1"/>
                </a:solidFill>
                <a:latin typeface="Times New Roman" charset="0"/>
                <a:ea typeface="ＭＳ Ｐゴシック" charset="-128"/>
                <a:cs typeface="ＭＳ Ｐゴシック" charset="-128"/>
              </a:rPr>
              <a:t>What </a:t>
            </a:r>
            <a:r>
              <a:rPr lang="en-US" sz="1200" i="1" kern="1200" dirty="0">
                <a:solidFill>
                  <a:schemeClr val="tx1"/>
                </a:solidFill>
                <a:latin typeface="Times New Roman" charset="0"/>
                <a:ea typeface="ＭＳ Ｐゴシック" charset="-128"/>
                <a:cs typeface="ＭＳ Ｐゴシック" charset="-128"/>
              </a:rPr>
              <a:t>Do My Classmates Think About Evolution? What Do Scientists Believe About Religion?</a:t>
            </a:r>
            <a:r>
              <a:rPr lang="en-US" sz="1200" kern="1200" dirty="0">
                <a:solidFill>
                  <a:schemeClr val="tx1"/>
                </a:solidFill>
                <a:latin typeface="Times New Roman" charset="0"/>
                <a:ea typeface="ＭＳ Ｐゴシック" charset="-128"/>
                <a:cs typeface="ＭＳ Ｐゴシック" charset="-128"/>
              </a:rPr>
              <a:t> on the Instructor Exchange. Visit the Instructor Exchange in the </a:t>
            </a:r>
            <a:r>
              <a:rPr lang="en-US" sz="1200" kern="1200" dirty="0" err="1">
                <a:solidFill>
                  <a:schemeClr val="tx1"/>
                </a:solidFill>
                <a:latin typeface="Times New Roman" charset="0"/>
                <a:ea typeface="ＭＳ Ｐゴシック" charset="-128"/>
                <a:cs typeface="ＭＳ Ｐゴシック" charset="-128"/>
              </a:rPr>
              <a:t>MasteringBiology</a:t>
            </a:r>
            <a:r>
              <a:rPr lang="en-US" sz="1200" kern="1200" dirty="0">
                <a:solidFill>
                  <a:schemeClr val="tx1"/>
                </a:solidFill>
                <a:latin typeface="Times New Roman" charset="0"/>
                <a:ea typeface="ＭＳ Ｐゴシック" charset="-128"/>
                <a:cs typeface="ＭＳ Ｐゴシック" charset="-128"/>
              </a:rPr>
              <a:t> instructor resource area for a description of this activity.</a:t>
            </a:r>
          </a:p>
          <a:p>
            <a:endParaRPr lang="en-US" sz="1200" kern="1200" dirty="0">
              <a:solidFill>
                <a:schemeClr val="tx1"/>
              </a:solidFill>
              <a:latin typeface="Times New Roman"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5133DCB9-FCFA-424C-9390-3ECF613363B3}" type="slidenum">
              <a:rPr lang="en-US" smtClean="0"/>
              <a:t>6</a:t>
            </a:fld>
            <a:endParaRPr lang="en-US"/>
          </a:p>
        </p:txBody>
      </p:sp>
    </p:spTree>
    <p:extLst>
      <p:ext uri="{BB962C8B-B14F-4D97-AF65-F5344CB8AC3E}">
        <p14:creationId xmlns:p14="http://schemas.microsoft.com/office/powerpoint/2010/main" val="12240355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latin typeface="Times New Roman" charset="0"/>
                <a:ea typeface="ＭＳ Ｐゴシック" charset="-128"/>
                <a:cs typeface="ＭＳ Ｐゴシック" charset="-128"/>
              </a:rPr>
              <a:t>Student Misconceptions and Concerns</a:t>
            </a:r>
            <a:endParaRPr lang="en-US" sz="1200" kern="1200" dirty="0">
              <a:solidFill>
                <a:schemeClr val="tx1"/>
              </a:solidFill>
              <a:latin typeface="Times New Roman" charset="0"/>
              <a:ea typeface="ＭＳ Ｐゴシック" charset="-128"/>
              <a:cs typeface="ＭＳ Ｐゴシック" charset="-128"/>
            </a:endParaRPr>
          </a:p>
          <a:p>
            <a:r>
              <a:rPr lang="en-US" sz="1200" kern="1200" dirty="0">
                <a:solidFill>
                  <a:schemeClr val="tx1"/>
                </a:solidFill>
                <a:latin typeface="Times New Roman" charset="0"/>
                <a:ea typeface="ＭＳ Ｐゴシック" charset="-128"/>
                <a:cs typeface="ＭＳ Ｐゴシック" charset="-128"/>
                <a:sym typeface="Symbol"/>
              </a:rPr>
              <a:t></a:t>
            </a:r>
            <a:r>
              <a:rPr lang="en-US" sz="1200" kern="1200" dirty="0">
                <a:solidFill>
                  <a:schemeClr val="tx1"/>
                </a:solidFill>
                <a:latin typeface="Times New Roman" charset="0"/>
                <a:ea typeface="ＭＳ Ｐゴシック" charset="-128"/>
                <a:cs typeface="ＭＳ Ｐゴシック" charset="-128"/>
              </a:rPr>
              <a:t> Students are likely to believe that human evolution resembled the popular “march of progress” image, which depicts a series of apes giving way to increasingly modern-looking and upright humans in a linear progression. Such images are common and can be found easily by searching “human evolution” on a Google image search. As suggested by Figure 19.11, the human family tree instead has many branches, with multiple species existing simultaneously for long periods (more than a million years). Furthermore, representing the diversity of </a:t>
            </a:r>
            <a:r>
              <a:rPr lang="en-US" sz="1200" kern="1200" dirty="0" err="1">
                <a:solidFill>
                  <a:schemeClr val="tx1"/>
                </a:solidFill>
                <a:latin typeface="Times New Roman" charset="0"/>
                <a:ea typeface="ＭＳ Ｐゴシック" charset="-128"/>
                <a:cs typeface="ＭＳ Ｐゴシック" charset="-128"/>
              </a:rPr>
              <a:t>hominin</a:t>
            </a:r>
            <a:r>
              <a:rPr lang="en-US" sz="1200" kern="1200" dirty="0">
                <a:solidFill>
                  <a:schemeClr val="tx1"/>
                </a:solidFill>
                <a:latin typeface="Times New Roman" charset="0"/>
                <a:ea typeface="ＭＳ Ｐゴシック" charset="-128"/>
                <a:cs typeface="ＭＳ Ｐゴシック" charset="-128"/>
              </a:rPr>
              <a:t> evolution as a narrow progression from past to present is misleading. It would be the equivalent of depicting any one student’s family history as a direct lineage of grandparent to parent to student, ignoring all siblings and cousins.</a:t>
            </a:r>
          </a:p>
          <a:p>
            <a:r>
              <a:rPr lang="en-US" sz="1200" kern="1200" dirty="0">
                <a:solidFill>
                  <a:schemeClr val="tx1"/>
                </a:solidFill>
                <a:latin typeface="Times New Roman" charset="0"/>
                <a:ea typeface="ＭＳ Ｐゴシック" charset="-128"/>
                <a:cs typeface="ＭＳ Ｐゴシック" charset="-128"/>
                <a:sym typeface="Symbol"/>
              </a:rPr>
              <a:t></a:t>
            </a:r>
            <a:r>
              <a:rPr lang="en-US" sz="1200" kern="1200" dirty="0">
                <a:solidFill>
                  <a:schemeClr val="tx1"/>
                </a:solidFill>
                <a:latin typeface="Times New Roman" charset="0"/>
                <a:ea typeface="ＭＳ Ｐゴシック" charset="-128"/>
                <a:cs typeface="ＭＳ Ｐゴシック" charset="-128"/>
              </a:rPr>
              <a:t> Students and biologists in general often expect evolutionary intermediates to have characteristics that are an average of ancestors and descendants. They may expect intermediate forms to have intermediate traits. The concept of mosaic evolution, in which intermediates demonstrate a mixture of primitive and derived traits, more accurately depicts the history of life. As discussed in Module 19.12, human ancestors did not walk partially upright with mid-sized brains. Instead, upright posture evolved before larger brains, revealing a “mosaic” of traits.</a:t>
            </a:r>
          </a:p>
          <a:p>
            <a:r>
              <a:rPr lang="en-US" sz="1200" kern="1200" dirty="0">
                <a:solidFill>
                  <a:schemeClr val="tx1"/>
                </a:solidFill>
                <a:latin typeface="Times New Roman" charset="0"/>
                <a:ea typeface="ＭＳ Ｐゴシック" charset="-128"/>
                <a:cs typeface="ＭＳ Ｐゴシック" charset="-128"/>
                <a:sym typeface="Symbol"/>
              </a:rPr>
              <a:t></a:t>
            </a:r>
            <a:r>
              <a:rPr lang="en-US" sz="1200" kern="1200" dirty="0">
                <a:solidFill>
                  <a:schemeClr val="tx1"/>
                </a:solidFill>
                <a:latin typeface="Times New Roman" charset="0"/>
                <a:ea typeface="ＭＳ Ｐゴシック" charset="-128"/>
                <a:cs typeface="ＭＳ Ｐゴシック" charset="-128"/>
              </a:rPr>
              <a:t> Students may continue to struggle with false Lamarckian concepts of evolution. They should be reminded that organisms do not acquire characteristics because of want or need. Instead, naturally occurring genetic variations are selected for or against depending on a population’s interactions with its environment. Many students need to be reminded about the process of natural selection wherever it applies.</a:t>
            </a:r>
          </a:p>
          <a:p>
            <a:r>
              <a:rPr lang="en-US" sz="1200" b="1" kern="1200" dirty="0">
                <a:solidFill>
                  <a:schemeClr val="tx1"/>
                </a:solidFill>
                <a:latin typeface="Times New Roman" charset="0"/>
                <a:ea typeface="ＭＳ Ｐゴシック" charset="-128"/>
                <a:cs typeface="ＭＳ Ｐゴシック" charset="-128"/>
              </a:rPr>
              <a:t>Teaching Tips </a:t>
            </a:r>
            <a:endParaRPr lang="en-US" sz="1200" kern="1200" dirty="0">
              <a:solidFill>
                <a:schemeClr val="tx1"/>
              </a:solidFill>
              <a:latin typeface="Times New Roman" charset="0"/>
              <a:ea typeface="ＭＳ Ｐゴシック" charset="-128"/>
              <a:cs typeface="ＭＳ Ｐゴシック" charset="-128"/>
            </a:endParaRPr>
          </a:p>
          <a:p>
            <a:pPr eaLnBrk="0" fontAlgn="base" hangingPunct="0">
              <a:spcBef>
                <a:spcPct val="30000"/>
              </a:spcBef>
              <a:spcAft>
                <a:spcPct val="0"/>
              </a:spcAft>
              <a:defRPr/>
            </a:pPr>
            <a:r>
              <a:rPr lang="en-US" sz="1200" kern="1200" dirty="0">
                <a:solidFill>
                  <a:schemeClr val="tx1"/>
                </a:solidFill>
                <a:latin typeface="Times New Roman" charset="0"/>
                <a:ea typeface="ＭＳ Ｐゴシック" charset="-128"/>
                <a:cs typeface="ＭＳ Ｐゴシック" charset="-128"/>
                <a:sym typeface="Symbol"/>
              </a:rPr>
              <a:t></a:t>
            </a:r>
            <a:r>
              <a:rPr lang="en-US" sz="1200" kern="1200" dirty="0">
                <a:solidFill>
                  <a:schemeClr val="tx1"/>
                </a:solidFill>
                <a:latin typeface="Times New Roman" charset="0"/>
                <a:ea typeface="ＭＳ Ｐゴシック" charset="-128"/>
                <a:cs typeface="ＭＳ Ｐゴシック" charset="-128"/>
              </a:rPr>
              <a:t> There are many excellent Internet sites addressing aspects of human evolution. The Leakey Foundation website lists a variety of them at </a:t>
            </a:r>
            <a:r>
              <a:rPr lang="en-US" dirty="0">
                <a:latin typeface="Times New Roman" charset="0"/>
                <a:ea typeface="ＭＳ Ｐゴシック" charset="-128"/>
                <a:cs typeface="ＭＳ Ｐゴシック" charset="-128"/>
              </a:rPr>
              <a:t>http://</a:t>
            </a:r>
            <a:r>
              <a:rPr lang="en-US" dirty="0" smtClean="0">
                <a:latin typeface="Times New Roman" charset="0"/>
                <a:ea typeface="ＭＳ Ｐゴシック" charset="-128"/>
                <a:cs typeface="ＭＳ Ｐゴシック" charset="-128"/>
              </a:rPr>
              <a:t>leakeyfoundation.org.</a:t>
            </a:r>
            <a:r>
              <a:rPr lang="en-US" sz="1200" kern="1200" dirty="0" smtClean="0">
                <a:solidFill>
                  <a:schemeClr val="tx1"/>
                </a:solidFill>
                <a:latin typeface="Times New Roman" charset="0"/>
                <a:ea typeface="ＭＳ Ｐゴシック" charset="-128"/>
                <a:cs typeface="ＭＳ Ｐゴシック" charset="-128"/>
                <a:sym typeface="Symbol"/>
              </a:rPr>
              <a:t> </a:t>
            </a:r>
            <a:endParaRPr lang="en-US" sz="1200" kern="1200" dirty="0">
              <a:solidFill>
                <a:schemeClr val="tx1"/>
              </a:solidFill>
              <a:latin typeface="Times New Roman" charset="0"/>
              <a:ea typeface="ＭＳ Ｐゴシック" charset="-128"/>
              <a:cs typeface="ＭＳ Ｐゴシック" charset="-128"/>
              <a:sym typeface="Symbol"/>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Times New Roman" charset="0"/>
                <a:ea typeface="ＭＳ Ｐゴシック" charset="-128"/>
                <a:cs typeface="ＭＳ Ｐゴシック" charset="-128"/>
                <a:sym typeface="Symbol"/>
              </a:rPr>
              <a:t></a:t>
            </a:r>
            <a:r>
              <a:rPr lang="en-US" sz="1200" kern="1200" dirty="0">
                <a:solidFill>
                  <a:schemeClr val="tx1"/>
                </a:solidFill>
                <a:latin typeface="Times New Roman" charset="0"/>
                <a:ea typeface="ＭＳ Ｐゴシック" charset="-128"/>
                <a:cs typeface="ＭＳ Ｐゴシック" charset="-128"/>
              </a:rPr>
              <a:t> Multiple independent lines of evidence supporting the idea that upright body posture evolved before larger brains are discussed in Module 19.12. This provides an example of the process of science in action, where confidence in the validity of a theory grows as the quality and number of lines of evidence supporting it increase.</a:t>
            </a:r>
          </a:p>
          <a:p>
            <a:r>
              <a:rPr lang="en-US" sz="1200" b="1" kern="1200" dirty="0">
                <a:solidFill>
                  <a:schemeClr val="tx1"/>
                </a:solidFill>
                <a:latin typeface="Times New Roman" charset="0"/>
                <a:ea typeface="ＭＳ Ｐゴシック" charset="-128"/>
                <a:cs typeface="ＭＳ Ｐゴシック" charset="-128"/>
              </a:rPr>
              <a:t>Active Lecture Tips</a:t>
            </a:r>
            <a:endParaRPr lang="en-US" sz="1200" kern="1200" dirty="0">
              <a:solidFill>
                <a:schemeClr val="tx1"/>
              </a:solidFill>
              <a:latin typeface="Times New Roman" charset="0"/>
              <a:ea typeface="ＭＳ Ｐゴシック" charset="-128"/>
              <a:cs typeface="ＭＳ Ｐゴシック" charset="-128"/>
            </a:endParaRPr>
          </a:p>
          <a:p>
            <a:r>
              <a:rPr lang="en-US" sz="1200" kern="1200" dirty="0">
                <a:solidFill>
                  <a:schemeClr val="tx1"/>
                </a:solidFill>
                <a:latin typeface="Times New Roman" charset="0"/>
                <a:ea typeface="ＭＳ Ｐゴシック" charset="-128"/>
                <a:cs typeface="ＭＳ Ｐゴシック" charset="-128"/>
                <a:sym typeface="Symbol"/>
              </a:rPr>
              <a:t></a:t>
            </a:r>
            <a:r>
              <a:rPr lang="en-US" sz="1200" kern="1200" dirty="0">
                <a:solidFill>
                  <a:schemeClr val="tx1"/>
                </a:solidFill>
                <a:latin typeface="Times New Roman" charset="0"/>
                <a:ea typeface="ＭＳ Ｐゴシック" charset="-128"/>
                <a:cs typeface="ＭＳ Ｐゴシック" charset="-128"/>
              </a:rPr>
              <a:t> See the </a:t>
            </a:r>
            <a:r>
              <a:rPr lang="en-US" dirty="0">
                <a:latin typeface="Times New Roman" charset="0"/>
                <a:ea typeface="ＭＳ Ｐゴシック" charset="-128"/>
                <a:cs typeface="ＭＳ Ｐゴシック" charset="-128"/>
              </a:rPr>
              <a:t>Activity </a:t>
            </a:r>
            <a:r>
              <a:rPr lang="en-US" sz="1200" i="1" kern="1200" dirty="0" smtClean="0">
                <a:solidFill>
                  <a:schemeClr val="tx1"/>
                </a:solidFill>
                <a:latin typeface="Times New Roman" charset="0"/>
                <a:ea typeface="ＭＳ Ｐゴシック" charset="-128"/>
                <a:cs typeface="ＭＳ Ｐゴシック" charset="-128"/>
              </a:rPr>
              <a:t>What </a:t>
            </a:r>
            <a:r>
              <a:rPr lang="en-US" sz="1200" i="1" kern="1200" dirty="0">
                <a:solidFill>
                  <a:schemeClr val="tx1"/>
                </a:solidFill>
                <a:latin typeface="Times New Roman" charset="0"/>
                <a:ea typeface="ＭＳ Ｐゴシック" charset="-128"/>
                <a:cs typeface="ＭＳ Ｐゴシック" charset="-128"/>
              </a:rPr>
              <a:t>Do My Classmates Think About Evolution? What Do Scientists Believe About Religion?</a:t>
            </a:r>
            <a:r>
              <a:rPr lang="en-US" sz="1200" kern="1200" dirty="0">
                <a:solidFill>
                  <a:schemeClr val="tx1"/>
                </a:solidFill>
                <a:latin typeface="Times New Roman" charset="0"/>
                <a:ea typeface="ＭＳ Ｐゴシック" charset="-128"/>
                <a:cs typeface="ＭＳ Ｐゴシック" charset="-128"/>
              </a:rPr>
              <a:t> on the Instructor Exchange. Visit the Instructor Exchange in the </a:t>
            </a:r>
            <a:r>
              <a:rPr lang="en-US" sz="1200" kern="1200" dirty="0" err="1">
                <a:solidFill>
                  <a:schemeClr val="tx1"/>
                </a:solidFill>
                <a:latin typeface="Times New Roman" charset="0"/>
                <a:ea typeface="ＭＳ Ｐゴシック" charset="-128"/>
                <a:cs typeface="ＭＳ Ｐゴシック" charset="-128"/>
              </a:rPr>
              <a:t>MasteringBiology</a:t>
            </a:r>
            <a:r>
              <a:rPr lang="en-US" sz="1200" kern="1200" dirty="0">
                <a:solidFill>
                  <a:schemeClr val="tx1"/>
                </a:solidFill>
                <a:latin typeface="Times New Roman" charset="0"/>
                <a:ea typeface="ＭＳ Ｐゴシック" charset="-128"/>
                <a:cs typeface="ＭＳ Ｐゴシック" charset="-128"/>
              </a:rPr>
              <a:t> instructor resource area for a description of this activity.</a:t>
            </a:r>
          </a:p>
          <a:p>
            <a:pPr eaLnBrk="1"/>
            <a:endParaRPr lang="en-US" dirty="0">
              <a:ea typeface="ＭＳ Ｐゴシック" charset="0"/>
              <a:cs typeface="ＭＳ Ｐゴシック" charset="0"/>
            </a:endParaRPr>
          </a:p>
        </p:txBody>
      </p:sp>
      <p:sp>
        <p:nvSpPr>
          <p:cNvPr id="4" name="Slide Number Placeholder 3"/>
          <p:cNvSpPr>
            <a:spLocks noGrp="1"/>
          </p:cNvSpPr>
          <p:nvPr>
            <p:ph type="sldNum" sz="quarter" idx="10"/>
          </p:nvPr>
        </p:nvSpPr>
        <p:spPr/>
        <p:txBody>
          <a:bodyPr/>
          <a:lstStyle/>
          <a:p>
            <a:fld id="{5133DCB9-FCFA-424C-9390-3ECF613363B3}" type="slidenum">
              <a:rPr lang="en-US" smtClean="0"/>
              <a:t>7</a:t>
            </a:fld>
            <a:endParaRPr lang="en-US"/>
          </a:p>
        </p:txBody>
      </p:sp>
    </p:spTree>
    <p:extLst>
      <p:ext uri="{BB962C8B-B14F-4D97-AF65-F5344CB8AC3E}">
        <p14:creationId xmlns:p14="http://schemas.microsoft.com/office/powerpoint/2010/main" val="7243558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latin typeface="Times New Roman" charset="0"/>
                <a:ea typeface="ＭＳ Ｐゴシック" charset="-128"/>
                <a:cs typeface="ＭＳ Ｐゴシック" charset="-128"/>
              </a:rPr>
              <a:t>Student Misconceptions and Concerns</a:t>
            </a:r>
            <a:endParaRPr lang="en-US" sz="1200" kern="1200" dirty="0">
              <a:solidFill>
                <a:schemeClr val="tx1"/>
              </a:solidFill>
              <a:latin typeface="Times New Roman" charset="0"/>
              <a:ea typeface="ＭＳ Ｐゴシック" charset="-128"/>
              <a:cs typeface="ＭＳ Ｐゴシック" charset="-128"/>
            </a:endParaRPr>
          </a:p>
          <a:p>
            <a:r>
              <a:rPr lang="en-US" sz="1200" kern="1200" dirty="0">
                <a:solidFill>
                  <a:schemeClr val="tx1"/>
                </a:solidFill>
                <a:latin typeface="Times New Roman" charset="0"/>
                <a:ea typeface="ＭＳ Ｐゴシック" charset="-128"/>
                <a:cs typeface="ＭＳ Ｐゴシック" charset="-128"/>
                <a:sym typeface="Symbol"/>
              </a:rPr>
              <a:t></a:t>
            </a:r>
            <a:r>
              <a:rPr lang="en-US" sz="1200" kern="1200" dirty="0">
                <a:solidFill>
                  <a:schemeClr val="tx1"/>
                </a:solidFill>
                <a:latin typeface="Times New Roman" charset="0"/>
                <a:ea typeface="ＭＳ Ｐゴシック" charset="-128"/>
                <a:cs typeface="ＭＳ Ｐゴシック" charset="-128"/>
              </a:rPr>
              <a:t> Students are likely to believe that human evolution resembled the popular “march of progress” image, which depicts a series of apes giving way to increasingly modern-looking and upright humans in a linear progression. Such images are common and can be found easily by searching “human evolution” on a Google image search. As suggested by Figure 19.11, the human family tree instead has many branches, with multiple species existing simultaneously for long periods (more than a million years). Furthermore, representing the diversity of </a:t>
            </a:r>
            <a:r>
              <a:rPr lang="en-US" sz="1200" kern="1200" dirty="0" err="1">
                <a:solidFill>
                  <a:schemeClr val="tx1"/>
                </a:solidFill>
                <a:latin typeface="Times New Roman" charset="0"/>
                <a:ea typeface="ＭＳ Ｐゴシック" charset="-128"/>
                <a:cs typeface="ＭＳ Ｐゴシック" charset="-128"/>
              </a:rPr>
              <a:t>hominin</a:t>
            </a:r>
            <a:r>
              <a:rPr lang="en-US" sz="1200" kern="1200" dirty="0">
                <a:solidFill>
                  <a:schemeClr val="tx1"/>
                </a:solidFill>
                <a:latin typeface="Times New Roman" charset="0"/>
                <a:ea typeface="ＭＳ Ｐゴシック" charset="-128"/>
                <a:cs typeface="ＭＳ Ｐゴシック" charset="-128"/>
              </a:rPr>
              <a:t> evolution as a narrow progression from past to present is misleading. It would be the equivalent of depicting any one student’s family history as a direct lineage of grandparent to parent to student, ignoring all siblings and cousins.</a:t>
            </a:r>
          </a:p>
          <a:p>
            <a:r>
              <a:rPr lang="en-US" sz="1200" kern="1200" dirty="0">
                <a:solidFill>
                  <a:schemeClr val="tx1"/>
                </a:solidFill>
                <a:latin typeface="Times New Roman" charset="0"/>
                <a:ea typeface="ＭＳ Ｐゴシック" charset="-128"/>
                <a:cs typeface="ＭＳ Ｐゴシック" charset="-128"/>
                <a:sym typeface="Symbol"/>
              </a:rPr>
              <a:t></a:t>
            </a:r>
            <a:r>
              <a:rPr lang="en-US" sz="1200" kern="1200" dirty="0">
                <a:solidFill>
                  <a:schemeClr val="tx1"/>
                </a:solidFill>
                <a:latin typeface="Times New Roman" charset="0"/>
                <a:ea typeface="ＭＳ Ｐゴシック" charset="-128"/>
                <a:cs typeface="ＭＳ Ｐゴシック" charset="-128"/>
              </a:rPr>
              <a:t> Students and biologists in general often expect evolutionary intermediates to have characteristics that are an average of ancestors and descendants. They may expect intermediate forms to have intermediate traits. The concept of mosaic evolution, in which intermediates demonstrate a mixture of primitive and derived traits, more accurately depicts the history of life. As discussed in Module 19.12, human ancestors did not walk partially upright with mid-sized brains. Instead, upright posture evolved before larger brains, revealing a “mosaic” of traits.</a:t>
            </a:r>
          </a:p>
          <a:p>
            <a:r>
              <a:rPr lang="en-US" sz="1200" kern="1200" dirty="0">
                <a:solidFill>
                  <a:schemeClr val="tx1"/>
                </a:solidFill>
                <a:latin typeface="Times New Roman" charset="0"/>
                <a:ea typeface="ＭＳ Ｐゴシック" charset="-128"/>
                <a:cs typeface="ＭＳ Ｐゴシック" charset="-128"/>
                <a:sym typeface="Symbol"/>
              </a:rPr>
              <a:t></a:t>
            </a:r>
            <a:r>
              <a:rPr lang="en-US" sz="1200" kern="1200" dirty="0">
                <a:solidFill>
                  <a:schemeClr val="tx1"/>
                </a:solidFill>
                <a:latin typeface="Times New Roman" charset="0"/>
                <a:ea typeface="ＭＳ Ｐゴシック" charset="-128"/>
                <a:cs typeface="ＭＳ Ｐゴシック" charset="-128"/>
              </a:rPr>
              <a:t> Students may continue to struggle with false Lamarckian concepts of evolution. They should be reminded that organisms do not acquire characteristics because of want or need. Instead, naturally occurring genetic variations are selected for or against depending on a population’s interactions with its environment. Many students need to be reminded about the process of natural selection wherever it applies.</a:t>
            </a:r>
          </a:p>
          <a:p>
            <a:r>
              <a:rPr lang="en-US" sz="1200" b="1" kern="1200" dirty="0">
                <a:solidFill>
                  <a:schemeClr val="tx1"/>
                </a:solidFill>
                <a:latin typeface="Times New Roman" charset="0"/>
                <a:ea typeface="ＭＳ Ｐゴシック" charset="-128"/>
                <a:cs typeface="ＭＳ Ｐゴシック" charset="-128"/>
              </a:rPr>
              <a:t>Teaching Tips </a:t>
            </a:r>
            <a:endParaRPr lang="en-US" sz="1200" kern="1200" dirty="0">
              <a:solidFill>
                <a:schemeClr val="tx1"/>
              </a:solidFill>
              <a:latin typeface="Times New Roman" charset="0"/>
              <a:ea typeface="ＭＳ Ｐゴシック" charset="-128"/>
              <a:cs typeface="ＭＳ Ｐゴシック" charset="-128"/>
            </a:endParaRPr>
          </a:p>
          <a:p>
            <a:pPr eaLnBrk="0" fontAlgn="base" hangingPunct="0">
              <a:spcBef>
                <a:spcPct val="30000"/>
              </a:spcBef>
              <a:spcAft>
                <a:spcPct val="0"/>
              </a:spcAft>
              <a:defRPr/>
            </a:pPr>
            <a:r>
              <a:rPr lang="en-US" sz="1200" kern="1200" dirty="0">
                <a:solidFill>
                  <a:schemeClr val="tx1"/>
                </a:solidFill>
                <a:latin typeface="Times New Roman" charset="0"/>
                <a:ea typeface="ＭＳ Ｐゴシック" charset="-128"/>
                <a:cs typeface="ＭＳ Ｐゴシック" charset="-128"/>
                <a:sym typeface="Symbol"/>
              </a:rPr>
              <a:t></a:t>
            </a:r>
            <a:r>
              <a:rPr lang="en-US" sz="1200" kern="1200" dirty="0">
                <a:solidFill>
                  <a:schemeClr val="tx1"/>
                </a:solidFill>
                <a:latin typeface="Times New Roman" charset="0"/>
                <a:ea typeface="ＭＳ Ｐゴシック" charset="-128"/>
                <a:cs typeface="ＭＳ Ｐゴシック" charset="-128"/>
              </a:rPr>
              <a:t> There are many excellent Internet sites addressing aspects of human evolution. The Leakey Foundation website lists a variety of them at </a:t>
            </a:r>
            <a:r>
              <a:rPr lang="en-US" dirty="0">
                <a:latin typeface="Times New Roman" charset="0"/>
                <a:ea typeface="ＭＳ Ｐゴシック" charset="-128"/>
                <a:cs typeface="ＭＳ Ｐゴシック" charset="-128"/>
              </a:rPr>
              <a:t>http://</a:t>
            </a:r>
            <a:r>
              <a:rPr lang="en-US" dirty="0" smtClean="0">
                <a:latin typeface="Times New Roman" charset="0"/>
                <a:ea typeface="ＭＳ Ｐゴシック" charset="-128"/>
                <a:cs typeface="ＭＳ Ｐゴシック" charset="-128"/>
              </a:rPr>
              <a:t>leakeyfoundation.org.</a:t>
            </a:r>
            <a:r>
              <a:rPr lang="en-US" sz="1200" kern="1200" dirty="0" smtClean="0">
                <a:solidFill>
                  <a:schemeClr val="tx1"/>
                </a:solidFill>
                <a:latin typeface="Times New Roman" charset="0"/>
                <a:ea typeface="ＭＳ Ｐゴシック" charset="-128"/>
                <a:cs typeface="ＭＳ Ｐゴシック" charset="-128"/>
                <a:sym typeface="Symbol"/>
              </a:rPr>
              <a:t> </a:t>
            </a:r>
            <a:endParaRPr lang="en-US" sz="1200" kern="1200" dirty="0">
              <a:solidFill>
                <a:schemeClr val="tx1"/>
              </a:solidFill>
              <a:latin typeface="Times New Roman" charset="0"/>
              <a:ea typeface="ＭＳ Ｐゴシック" charset="-128"/>
              <a:cs typeface="ＭＳ Ｐゴシック" charset="-128"/>
              <a:sym typeface="Symbol"/>
            </a:endParaRPr>
          </a:p>
          <a:p>
            <a:r>
              <a:rPr lang="en-US" sz="1200" kern="1200" dirty="0">
                <a:solidFill>
                  <a:schemeClr val="tx1"/>
                </a:solidFill>
                <a:latin typeface="Times New Roman" charset="0"/>
                <a:ea typeface="ＭＳ Ｐゴシック" charset="-128"/>
                <a:cs typeface="ＭＳ Ｐゴシック" charset="-128"/>
                <a:sym typeface="Symbol"/>
              </a:rPr>
              <a:t></a:t>
            </a:r>
            <a:r>
              <a:rPr lang="en-US" sz="1200" kern="1200" dirty="0">
                <a:solidFill>
                  <a:schemeClr val="tx1"/>
                </a:solidFill>
                <a:latin typeface="Times New Roman" charset="0"/>
                <a:ea typeface="ＭＳ Ｐゴシック" charset="-128"/>
                <a:cs typeface="ＭＳ Ｐゴシック" charset="-128"/>
              </a:rPr>
              <a:t> Students may wonder if people living today with large brains are indeed more intelligent than their smaller-brained colleagues. Although this relationship may generally be true between species, there is no clear evidence that it is valid within a species.</a:t>
            </a:r>
          </a:p>
          <a:p>
            <a:r>
              <a:rPr lang="en-US" sz="1200" kern="1200" dirty="0">
                <a:solidFill>
                  <a:schemeClr val="tx1"/>
                </a:solidFill>
                <a:latin typeface="Times New Roman" charset="0"/>
                <a:ea typeface="ＭＳ Ｐゴシック" charset="-128"/>
                <a:cs typeface="ＭＳ Ｐゴシック" charset="-128"/>
                <a:sym typeface="Symbol"/>
              </a:rPr>
              <a:t></a:t>
            </a:r>
            <a:r>
              <a:rPr lang="en-US" sz="1200" kern="1200" dirty="0">
                <a:solidFill>
                  <a:schemeClr val="tx1"/>
                </a:solidFill>
                <a:latin typeface="Times New Roman" charset="0"/>
                <a:ea typeface="ＭＳ Ｐゴシック" charset="-128"/>
                <a:cs typeface="ＭＳ Ｐゴシック" charset="-128"/>
              </a:rPr>
              <a:t> Students may wish to debate whether we are more intelligent than our cave-dwelling ancestors. What is the distinction between knowledge and intelligence? If your course permits it, these could be some interesting discussions.</a:t>
            </a:r>
            <a:endParaRPr lang="en-US" dirty="0">
              <a:ea typeface="ＭＳ Ｐゴシック" charset="0"/>
              <a:cs typeface="ＭＳ Ｐゴシック" charset="0"/>
            </a:endParaRPr>
          </a:p>
          <a:p>
            <a:r>
              <a:rPr lang="en-US" sz="1200" b="1" kern="1200" dirty="0">
                <a:solidFill>
                  <a:schemeClr val="tx1"/>
                </a:solidFill>
                <a:latin typeface="Times New Roman" charset="0"/>
                <a:ea typeface="ＭＳ Ｐゴシック" charset="-128"/>
                <a:cs typeface="ＭＳ Ｐゴシック" charset="-128"/>
              </a:rPr>
              <a:t>Active Lecture Tips</a:t>
            </a:r>
            <a:endParaRPr lang="en-US" sz="1200" kern="1200" dirty="0">
              <a:solidFill>
                <a:schemeClr val="tx1"/>
              </a:solidFill>
              <a:latin typeface="Times New Roman" charset="0"/>
              <a:ea typeface="ＭＳ Ｐゴシック" charset="-128"/>
              <a:cs typeface="ＭＳ Ｐゴシック" charset="-128"/>
            </a:endParaRPr>
          </a:p>
          <a:p>
            <a:r>
              <a:rPr lang="en-US" sz="1200" kern="1200" dirty="0">
                <a:solidFill>
                  <a:schemeClr val="tx1"/>
                </a:solidFill>
                <a:latin typeface="Times New Roman" charset="0"/>
                <a:ea typeface="ＭＳ Ｐゴシック" charset="-128"/>
                <a:cs typeface="ＭＳ Ｐゴシック" charset="-128"/>
                <a:sym typeface="Symbol"/>
              </a:rPr>
              <a:t></a:t>
            </a:r>
            <a:r>
              <a:rPr lang="en-US" sz="1200" kern="1200" dirty="0">
                <a:solidFill>
                  <a:schemeClr val="tx1"/>
                </a:solidFill>
                <a:latin typeface="Times New Roman" charset="0"/>
                <a:ea typeface="ＭＳ Ｐゴシック" charset="-128"/>
                <a:cs typeface="ＭＳ Ｐゴシック" charset="-128"/>
              </a:rPr>
              <a:t> See the </a:t>
            </a:r>
            <a:r>
              <a:rPr lang="en-US" dirty="0">
                <a:latin typeface="Times New Roman" charset="0"/>
                <a:ea typeface="ＭＳ Ｐゴシック" charset="-128"/>
                <a:cs typeface="ＭＳ Ｐゴシック" charset="-128"/>
              </a:rPr>
              <a:t>Activity </a:t>
            </a:r>
            <a:r>
              <a:rPr lang="en-US" sz="1200" i="1" kern="1200" dirty="0" smtClean="0">
                <a:solidFill>
                  <a:schemeClr val="tx1"/>
                </a:solidFill>
                <a:latin typeface="Times New Roman" charset="0"/>
                <a:ea typeface="ＭＳ Ｐゴシック" charset="-128"/>
                <a:cs typeface="ＭＳ Ｐゴシック" charset="-128"/>
              </a:rPr>
              <a:t>What </a:t>
            </a:r>
            <a:r>
              <a:rPr lang="en-US" sz="1200" i="1" kern="1200" dirty="0">
                <a:solidFill>
                  <a:schemeClr val="tx1"/>
                </a:solidFill>
                <a:latin typeface="Times New Roman" charset="0"/>
                <a:ea typeface="ＭＳ Ｐゴシック" charset="-128"/>
                <a:cs typeface="ＭＳ Ｐゴシック" charset="-128"/>
              </a:rPr>
              <a:t>Do My Classmates Think About Evolution? What Do Scientists Believe About Religion?</a:t>
            </a:r>
            <a:r>
              <a:rPr lang="en-US" sz="1200" kern="1200" dirty="0">
                <a:solidFill>
                  <a:schemeClr val="tx1"/>
                </a:solidFill>
                <a:latin typeface="Times New Roman" charset="0"/>
                <a:ea typeface="ＭＳ Ｐゴシック" charset="-128"/>
                <a:cs typeface="ＭＳ Ｐゴシック" charset="-128"/>
              </a:rPr>
              <a:t> on the Instructor Exchange. Visit the Instructor Exchange in the </a:t>
            </a:r>
            <a:r>
              <a:rPr lang="en-US" sz="1200" kern="1200" dirty="0" err="1">
                <a:solidFill>
                  <a:schemeClr val="tx1"/>
                </a:solidFill>
                <a:latin typeface="Times New Roman" charset="0"/>
                <a:ea typeface="ＭＳ Ｐゴシック" charset="-128"/>
                <a:cs typeface="ＭＳ Ｐゴシック" charset="-128"/>
              </a:rPr>
              <a:t>MasteringBiology</a:t>
            </a:r>
            <a:r>
              <a:rPr lang="en-US" sz="1200" kern="1200" dirty="0">
                <a:solidFill>
                  <a:schemeClr val="tx1"/>
                </a:solidFill>
                <a:latin typeface="Times New Roman" charset="0"/>
                <a:ea typeface="ＭＳ Ｐゴシック" charset="-128"/>
                <a:cs typeface="ＭＳ Ｐゴシック" charset="-128"/>
              </a:rPr>
              <a:t> instructor resource area for a description of this activity.</a:t>
            </a:r>
          </a:p>
          <a:p>
            <a:endParaRPr lang="en-US" dirty="0">
              <a:ea typeface="ＭＳ Ｐゴシック" charset="0"/>
              <a:cs typeface="ＭＳ Ｐゴシック" charset="0"/>
            </a:endParaRPr>
          </a:p>
        </p:txBody>
      </p:sp>
      <p:sp>
        <p:nvSpPr>
          <p:cNvPr id="4" name="Slide Number Placeholder 3"/>
          <p:cNvSpPr>
            <a:spLocks noGrp="1"/>
          </p:cNvSpPr>
          <p:nvPr>
            <p:ph type="sldNum" sz="quarter" idx="10"/>
          </p:nvPr>
        </p:nvSpPr>
        <p:spPr/>
        <p:txBody>
          <a:bodyPr/>
          <a:lstStyle/>
          <a:p>
            <a:fld id="{5133DCB9-FCFA-424C-9390-3ECF613363B3}" type="slidenum">
              <a:rPr lang="en-US" smtClean="0"/>
              <a:t>8</a:t>
            </a:fld>
            <a:endParaRPr lang="en-US"/>
          </a:p>
        </p:txBody>
      </p:sp>
    </p:spTree>
    <p:extLst>
      <p:ext uri="{BB962C8B-B14F-4D97-AF65-F5344CB8AC3E}">
        <p14:creationId xmlns:p14="http://schemas.microsoft.com/office/powerpoint/2010/main" val="19026883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latin typeface="Times New Roman" charset="0"/>
                <a:ea typeface="ＭＳ Ｐゴシック" charset="-128"/>
                <a:cs typeface="ＭＳ Ｐゴシック" charset="-128"/>
              </a:rPr>
              <a:t>Student Misconceptions and Concerns</a:t>
            </a:r>
            <a:endParaRPr lang="en-US" sz="1200" kern="1200" dirty="0">
              <a:solidFill>
                <a:schemeClr val="tx1"/>
              </a:solidFill>
              <a:latin typeface="Times New Roman" charset="0"/>
              <a:ea typeface="ＭＳ Ｐゴシック" charset="-128"/>
              <a:cs typeface="ＭＳ Ｐゴシック" charset="-128"/>
            </a:endParaRPr>
          </a:p>
          <a:p>
            <a:r>
              <a:rPr lang="en-US" sz="1200" kern="1200" dirty="0">
                <a:solidFill>
                  <a:schemeClr val="tx1"/>
                </a:solidFill>
                <a:latin typeface="Times New Roman" charset="0"/>
                <a:ea typeface="ＭＳ Ｐゴシック" charset="-128"/>
                <a:cs typeface="ＭＳ Ｐゴシック" charset="-128"/>
                <a:sym typeface="Symbol"/>
              </a:rPr>
              <a:t></a:t>
            </a:r>
            <a:r>
              <a:rPr lang="en-US" sz="1200" kern="1200" dirty="0">
                <a:solidFill>
                  <a:schemeClr val="tx1"/>
                </a:solidFill>
                <a:latin typeface="Times New Roman" charset="0"/>
                <a:ea typeface="ＭＳ Ｐゴシック" charset="-128"/>
                <a:cs typeface="ＭＳ Ｐゴシック" charset="-128"/>
              </a:rPr>
              <a:t> Students are likely to believe that human evolution resembled the popular “march of progress” image, which depicts a series of apes giving way to increasingly modern-looking and upright humans in a linear progression. Such images are common and can be found easily by searching “human evolution” on a Google image search. As suggested by Figure 19.11, the human family tree instead has many branches, with multiple species existing simultaneously for long periods (more than a million years). Furthermore, representing the diversity of </a:t>
            </a:r>
            <a:r>
              <a:rPr lang="en-US" sz="1200" kern="1200" dirty="0" err="1">
                <a:solidFill>
                  <a:schemeClr val="tx1"/>
                </a:solidFill>
                <a:latin typeface="Times New Roman" charset="0"/>
                <a:ea typeface="ＭＳ Ｐゴシック" charset="-128"/>
                <a:cs typeface="ＭＳ Ｐゴシック" charset="-128"/>
              </a:rPr>
              <a:t>hominin</a:t>
            </a:r>
            <a:r>
              <a:rPr lang="en-US" sz="1200" kern="1200" dirty="0">
                <a:solidFill>
                  <a:schemeClr val="tx1"/>
                </a:solidFill>
                <a:latin typeface="Times New Roman" charset="0"/>
                <a:ea typeface="ＭＳ Ｐゴシック" charset="-128"/>
                <a:cs typeface="ＭＳ Ｐゴシック" charset="-128"/>
              </a:rPr>
              <a:t> evolution as a narrow progression from past to present is misleading. It would be the equivalent of depicting any one student’s family history as a direct lineage of grandparent to parent to student, ignoring all siblings and cousins.</a:t>
            </a:r>
          </a:p>
          <a:p>
            <a:r>
              <a:rPr lang="en-US" sz="1200" kern="1200" dirty="0">
                <a:solidFill>
                  <a:schemeClr val="tx1"/>
                </a:solidFill>
                <a:latin typeface="Times New Roman" charset="0"/>
                <a:ea typeface="ＭＳ Ｐゴシック" charset="-128"/>
                <a:cs typeface="ＭＳ Ｐゴシック" charset="-128"/>
                <a:sym typeface="Symbol"/>
              </a:rPr>
              <a:t></a:t>
            </a:r>
            <a:r>
              <a:rPr lang="en-US" sz="1200" kern="1200" dirty="0">
                <a:solidFill>
                  <a:schemeClr val="tx1"/>
                </a:solidFill>
                <a:latin typeface="Times New Roman" charset="0"/>
                <a:ea typeface="ＭＳ Ｐゴシック" charset="-128"/>
                <a:cs typeface="ＭＳ Ｐゴシック" charset="-128"/>
              </a:rPr>
              <a:t> Students and biologists in general often expect evolutionary intermediates to have characteristics that are an average of ancestors and descendants. They may expect intermediate forms to have intermediate traits. The concept of mosaic evolution, in which intermediates demonstrate a mixture of primitive and derived traits, more accurately depicts the history of life. As discussed in Module 19.12, human ancestors did not walk partially upright with mid-sized brains. Instead, upright posture evolved before larger brains, revealing a “mosaic” of traits.</a:t>
            </a:r>
          </a:p>
          <a:p>
            <a:r>
              <a:rPr lang="en-US" sz="1200" kern="1200" dirty="0">
                <a:solidFill>
                  <a:schemeClr val="tx1"/>
                </a:solidFill>
                <a:latin typeface="Times New Roman" charset="0"/>
                <a:ea typeface="ＭＳ Ｐゴシック" charset="-128"/>
                <a:cs typeface="ＭＳ Ｐゴシック" charset="-128"/>
                <a:sym typeface="Symbol"/>
              </a:rPr>
              <a:t></a:t>
            </a:r>
            <a:r>
              <a:rPr lang="en-US" sz="1200" kern="1200" dirty="0">
                <a:solidFill>
                  <a:schemeClr val="tx1"/>
                </a:solidFill>
                <a:latin typeface="Times New Roman" charset="0"/>
                <a:ea typeface="ＭＳ Ｐゴシック" charset="-128"/>
                <a:cs typeface="ＭＳ Ｐゴシック" charset="-128"/>
              </a:rPr>
              <a:t> Students may continue to struggle with false Lamarckian concepts of evolution. They should be reminded that organisms do not acquire characteristics because of want or need. Instead, naturally occurring genetic variations are selected for or against depending on a population’s interactions with its environment. Many students need to be reminded about the process of natural selection wherever it applies.</a:t>
            </a:r>
          </a:p>
          <a:p>
            <a:r>
              <a:rPr lang="en-US" sz="1200" b="1" kern="1200" dirty="0">
                <a:solidFill>
                  <a:schemeClr val="tx1"/>
                </a:solidFill>
                <a:latin typeface="Times New Roman" charset="0"/>
                <a:ea typeface="ＭＳ Ｐゴシック" charset="-128"/>
                <a:cs typeface="ＭＳ Ｐゴシック" charset="-128"/>
              </a:rPr>
              <a:t>Teaching Tips </a:t>
            </a:r>
            <a:endParaRPr lang="en-US" sz="1200" kern="1200" dirty="0">
              <a:solidFill>
                <a:schemeClr val="tx1"/>
              </a:solidFill>
              <a:latin typeface="Times New Roman" charset="0"/>
              <a:ea typeface="ＭＳ Ｐゴシック" charset="-128"/>
              <a:cs typeface="ＭＳ Ｐゴシック" charset="-128"/>
            </a:endParaRPr>
          </a:p>
          <a:p>
            <a:pPr eaLnBrk="0" fontAlgn="base" hangingPunct="0">
              <a:spcBef>
                <a:spcPct val="30000"/>
              </a:spcBef>
              <a:spcAft>
                <a:spcPct val="0"/>
              </a:spcAft>
              <a:defRPr/>
            </a:pPr>
            <a:r>
              <a:rPr lang="en-US" sz="1200" kern="1200" dirty="0">
                <a:solidFill>
                  <a:schemeClr val="tx1"/>
                </a:solidFill>
                <a:latin typeface="Times New Roman" charset="0"/>
                <a:ea typeface="ＭＳ Ｐゴシック" charset="-128"/>
                <a:cs typeface="ＭＳ Ｐゴシック" charset="-128"/>
                <a:sym typeface="Symbol"/>
              </a:rPr>
              <a:t></a:t>
            </a:r>
            <a:r>
              <a:rPr lang="en-US" sz="1200" kern="1200" dirty="0">
                <a:solidFill>
                  <a:schemeClr val="tx1"/>
                </a:solidFill>
                <a:latin typeface="Times New Roman" charset="0"/>
                <a:ea typeface="ＭＳ Ｐゴシック" charset="-128"/>
                <a:cs typeface="ＭＳ Ｐゴシック" charset="-128"/>
              </a:rPr>
              <a:t> There are many excellent Internet sites addressing aspects of human evolution. The Leakey Foundation website lists a variety of them at </a:t>
            </a:r>
            <a:r>
              <a:rPr lang="en-US" dirty="0">
                <a:latin typeface="Times New Roman" charset="0"/>
                <a:ea typeface="ＭＳ Ｐゴシック" charset="-128"/>
                <a:cs typeface="ＭＳ Ｐゴシック" charset="-128"/>
              </a:rPr>
              <a:t>http://</a:t>
            </a:r>
            <a:r>
              <a:rPr lang="en-US" dirty="0" smtClean="0">
                <a:latin typeface="Times New Roman" charset="0"/>
                <a:ea typeface="ＭＳ Ｐゴシック" charset="-128"/>
                <a:cs typeface="ＭＳ Ｐゴシック" charset="-128"/>
              </a:rPr>
              <a:t>leakeyfoundation.org.</a:t>
            </a:r>
            <a:r>
              <a:rPr lang="en-US" sz="1200" kern="1200" dirty="0" smtClean="0">
                <a:solidFill>
                  <a:schemeClr val="tx1"/>
                </a:solidFill>
                <a:latin typeface="Times New Roman" charset="0"/>
                <a:ea typeface="ＭＳ Ｐゴシック" charset="-128"/>
                <a:cs typeface="ＭＳ Ｐゴシック" charset="-128"/>
                <a:sym typeface="Symbol"/>
              </a:rPr>
              <a:t> </a:t>
            </a:r>
            <a:endParaRPr lang="en-US" sz="1200" kern="1200" dirty="0">
              <a:solidFill>
                <a:schemeClr val="tx1"/>
              </a:solidFill>
              <a:latin typeface="Times New Roman" charset="0"/>
              <a:ea typeface="ＭＳ Ｐゴシック" charset="-128"/>
              <a:cs typeface="ＭＳ Ｐゴシック" charset="-128"/>
              <a:sym typeface="Symbol"/>
            </a:endParaRPr>
          </a:p>
          <a:p>
            <a:r>
              <a:rPr lang="en-US" sz="1200" kern="1200" dirty="0">
                <a:solidFill>
                  <a:schemeClr val="tx1"/>
                </a:solidFill>
                <a:latin typeface="Times New Roman" charset="0"/>
                <a:ea typeface="ＭＳ Ｐゴシック" charset="-128"/>
                <a:cs typeface="ＭＳ Ｐゴシック" charset="-128"/>
                <a:sym typeface="Symbol"/>
              </a:rPr>
              <a:t></a:t>
            </a:r>
            <a:r>
              <a:rPr lang="en-US" sz="1200" kern="1200" dirty="0">
                <a:solidFill>
                  <a:schemeClr val="tx1"/>
                </a:solidFill>
                <a:latin typeface="Times New Roman" charset="0"/>
                <a:ea typeface="ＭＳ Ｐゴシック" charset="-128"/>
                <a:cs typeface="ＭＳ Ｐゴシック" charset="-128"/>
              </a:rPr>
              <a:t> Excavations of Neanderthal habitation sites have revealed fascinating details of their existence. Student research into these artifacts can stimulate interest and enjoyable conversations. Considering asking your students to identify one artifact of Neanderthal culture that reveals something about the way they lived. A Google search of “Neanderthal culture artifact” will be a good start.</a:t>
            </a:r>
          </a:p>
          <a:p>
            <a:r>
              <a:rPr lang="en-US" sz="1200" kern="1200" dirty="0">
                <a:solidFill>
                  <a:schemeClr val="tx1"/>
                </a:solidFill>
                <a:latin typeface="Times New Roman" charset="0"/>
                <a:ea typeface="ＭＳ Ｐゴシック" charset="-128"/>
                <a:cs typeface="ＭＳ Ｐゴシック" charset="-128"/>
                <a:sym typeface="Symbol"/>
              </a:rPr>
              <a:t></a:t>
            </a:r>
            <a:r>
              <a:rPr lang="en-US" sz="1200" kern="1200" dirty="0">
                <a:solidFill>
                  <a:schemeClr val="tx1"/>
                </a:solidFill>
                <a:latin typeface="Times New Roman" charset="0"/>
                <a:ea typeface="ＭＳ Ｐゴシック" charset="-128"/>
                <a:cs typeface="ＭＳ Ｐゴシック" charset="-128"/>
              </a:rPr>
              <a:t> Module 19.14 notes that the oldest known fossils of modern humans have been dated to about 160,000–200,000 years ago. Appreciating the relative youthfulness of our species can be difficult. Consider this short activity. Have students calculate the percentage of time that our species has existed (generously at 200,000 years) compared to the age of the Earth (4.6 billion years) and compared to the approximate age of multicellular animal life (about 600 million years). Your strongest students might enjoy this final calculation. If the entire history of Earth represents one calendar year, what fraction of that year represents the period of modern human existence? The answers would be as follows: Our species has existed for 1/23,000th of Earth’s history = 0.0000434 = 0.00434%; our species has existed for 1/3000th of the time that multicellular animal life has existed, 0.0333%. If the 4.6-billion-year history of Earth represented one calendar year, our species has been present for the last 23 minutes of that year. (0.0000434 </a:t>
            </a:r>
            <a:r>
              <a:rPr lang="en-US" sz="1200" kern="1200" dirty="0">
                <a:solidFill>
                  <a:schemeClr val="tx1"/>
                </a:solidFill>
                <a:latin typeface="Times New Roman" charset="0"/>
                <a:ea typeface="ＭＳ Ｐゴシック" charset="-128"/>
                <a:cs typeface="ＭＳ Ｐゴシック" charset="-128"/>
                <a:sym typeface="Symbol"/>
              </a:rPr>
              <a:t></a:t>
            </a:r>
            <a:r>
              <a:rPr lang="en-US" sz="1200" kern="1200" dirty="0">
                <a:solidFill>
                  <a:schemeClr val="tx1"/>
                </a:solidFill>
                <a:latin typeface="Times New Roman" charset="0"/>
                <a:ea typeface="ＭＳ Ｐゴシック" charset="-128"/>
                <a:cs typeface="ＭＳ Ｐゴシック" charset="-128"/>
              </a:rPr>
              <a:t> 365.25 </a:t>
            </a:r>
            <a:r>
              <a:rPr lang="en-US" sz="1200" kern="1200" dirty="0">
                <a:solidFill>
                  <a:schemeClr val="tx1"/>
                </a:solidFill>
                <a:latin typeface="Times New Roman" charset="0"/>
                <a:ea typeface="ＭＳ Ｐゴシック" charset="-128"/>
                <a:cs typeface="ＭＳ Ｐゴシック" charset="-128"/>
                <a:sym typeface="Symbol"/>
              </a:rPr>
              <a:t></a:t>
            </a:r>
            <a:r>
              <a:rPr lang="en-US" sz="1200" kern="1200" dirty="0">
                <a:solidFill>
                  <a:schemeClr val="tx1"/>
                </a:solidFill>
                <a:latin typeface="Times New Roman" charset="0"/>
                <a:ea typeface="ＭＳ Ｐゴシック" charset="-128"/>
                <a:cs typeface="ＭＳ Ｐゴシック" charset="-128"/>
              </a:rPr>
              <a:t> 24 </a:t>
            </a:r>
            <a:r>
              <a:rPr lang="en-US" sz="1200" kern="1200" dirty="0">
                <a:solidFill>
                  <a:schemeClr val="tx1"/>
                </a:solidFill>
                <a:latin typeface="Times New Roman" charset="0"/>
                <a:ea typeface="ＭＳ Ｐゴシック" charset="-128"/>
                <a:cs typeface="ＭＳ Ｐゴシック" charset="-128"/>
                <a:sym typeface="Symbol"/>
              </a:rPr>
              <a:t></a:t>
            </a:r>
            <a:r>
              <a:rPr lang="en-US" sz="1200" kern="1200" dirty="0">
                <a:solidFill>
                  <a:schemeClr val="tx1"/>
                </a:solidFill>
                <a:latin typeface="Times New Roman" charset="0"/>
                <a:ea typeface="ＭＳ Ｐゴシック" charset="-128"/>
                <a:cs typeface="ＭＳ Ｐゴシック" charset="-128"/>
              </a:rPr>
              <a:t> 60 = 22.83 minutes.)</a:t>
            </a:r>
          </a:p>
          <a:p>
            <a:r>
              <a:rPr lang="en-US" sz="1200" b="1" kern="1200" dirty="0">
                <a:solidFill>
                  <a:schemeClr val="tx1"/>
                </a:solidFill>
                <a:latin typeface="Times New Roman" charset="0"/>
                <a:ea typeface="ＭＳ Ｐゴシック" charset="-128"/>
                <a:cs typeface="ＭＳ Ｐゴシック" charset="-128"/>
              </a:rPr>
              <a:t>Active Lecture Tips</a:t>
            </a:r>
            <a:endParaRPr lang="en-US" sz="1200" kern="1200" dirty="0">
              <a:solidFill>
                <a:schemeClr val="tx1"/>
              </a:solidFill>
              <a:latin typeface="Times New Roman" charset="0"/>
              <a:ea typeface="ＭＳ Ｐゴシック" charset="-128"/>
              <a:cs typeface="ＭＳ Ｐゴシック" charset="-128"/>
            </a:endParaRPr>
          </a:p>
          <a:p>
            <a:r>
              <a:rPr lang="en-US" sz="1200" kern="1200" dirty="0">
                <a:solidFill>
                  <a:schemeClr val="tx1"/>
                </a:solidFill>
                <a:latin typeface="Times New Roman" charset="0"/>
                <a:ea typeface="ＭＳ Ｐゴシック" charset="-128"/>
                <a:cs typeface="ＭＳ Ｐゴシック" charset="-128"/>
                <a:sym typeface="Symbol"/>
              </a:rPr>
              <a:t></a:t>
            </a:r>
            <a:r>
              <a:rPr lang="en-US" sz="1200" kern="1200" dirty="0">
                <a:solidFill>
                  <a:schemeClr val="tx1"/>
                </a:solidFill>
                <a:latin typeface="Times New Roman" charset="0"/>
                <a:ea typeface="ＭＳ Ｐゴシック" charset="-128"/>
                <a:cs typeface="ＭＳ Ｐゴシック" charset="-128"/>
              </a:rPr>
              <a:t> See the </a:t>
            </a:r>
            <a:r>
              <a:rPr lang="en-US" dirty="0">
                <a:latin typeface="Times New Roman" charset="0"/>
                <a:ea typeface="ＭＳ Ｐゴシック" charset="-128"/>
                <a:cs typeface="ＭＳ Ｐゴシック" charset="-128"/>
              </a:rPr>
              <a:t>Activity </a:t>
            </a:r>
            <a:r>
              <a:rPr lang="en-US" sz="1200" i="1" kern="1200" dirty="0" smtClean="0">
                <a:solidFill>
                  <a:schemeClr val="tx1"/>
                </a:solidFill>
                <a:latin typeface="Times New Roman" charset="0"/>
                <a:ea typeface="ＭＳ Ｐゴシック" charset="-128"/>
                <a:cs typeface="ＭＳ Ｐゴシック" charset="-128"/>
              </a:rPr>
              <a:t>What </a:t>
            </a:r>
            <a:r>
              <a:rPr lang="en-US" sz="1200" i="1" kern="1200" dirty="0">
                <a:solidFill>
                  <a:schemeClr val="tx1"/>
                </a:solidFill>
                <a:latin typeface="Times New Roman" charset="0"/>
                <a:ea typeface="ＭＳ Ｐゴシック" charset="-128"/>
                <a:cs typeface="ＭＳ Ｐゴシック" charset="-128"/>
              </a:rPr>
              <a:t>Do My Classmates Think About Evolution? What Do Scientists Believe About Religion?</a:t>
            </a:r>
            <a:r>
              <a:rPr lang="en-US" sz="1200" kern="1200" dirty="0">
                <a:solidFill>
                  <a:schemeClr val="tx1"/>
                </a:solidFill>
                <a:latin typeface="Times New Roman" charset="0"/>
                <a:ea typeface="ＭＳ Ｐゴシック" charset="-128"/>
                <a:cs typeface="ＭＳ Ｐゴシック" charset="-128"/>
              </a:rPr>
              <a:t> on the Instructor Exchange. Visit the Instructor Exchange in the </a:t>
            </a:r>
            <a:r>
              <a:rPr lang="en-US" sz="1200" kern="1200" dirty="0" err="1">
                <a:solidFill>
                  <a:schemeClr val="tx1"/>
                </a:solidFill>
                <a:latin typeface="Times New Roman" charset="0"/>
                <a:ea typeface="ＭＳ Ｐゴシック" charset="-128"/>
                <a:cs typeface="ＭＳ Ｐゴシック" charset="-128"/>
              </a:rPr>
              <a:t>MasteringBiology</a:t>
            </a:r>
            <a:r>
              <a:rPr lang="en-US" sz="1200" kern="1200" dirty="0">
                <a:solidFill>
                  <a:schemeClr val="tx1"/>
                </a:solidFill>
                <a:latin typeface="Times New Roman" charset="0"/>
                <a:ea typeface="ＭＳ Ｐゴシック" charset="-128"/>
                <a:cs typeface="ＭＳ Ｐゴシック" charset="-128"/>
              </a:rPr>
              <a:t> instructor resource area for a description of this activity.</a:t>
            </a:r>
          </a:p>
          <a:p>
            <a:pPr eaLnBrk="1" hangingPunct="1">
              <a:buFont typeface="Symbol" charset="2"/>
              <a:buNone/>
            </a:pPr>
            <a:endParaRPr lang="en-US" dirty="0">
              <a:ea typeface="ＭＳ Ｐゴシック" charset="0"/>
              <a:cs typeface="ＭＳ Ｐゴシック" charset="0"/>
            </a:endParaRPr>
          </a:p>
        </p:txBody>
      </p:sp>
      <p:sp>
        <p:nvSpPr>
          <p:cNvPr id="4" name="Slide Number Placeholder 3"/>
          <p:cNvSpPr>
            <a:spLocks noGrp="1"/>
          </p:cNvSpPr>
          <p:nvPr>
            <p:ph type="sldNum" sz="quarter" idx="10"/>
          </p:nvPr>
        </p:nvSpPr>
        <p:spPr/>
        <p:txBody>
          <a:bodyPr/>
          <a:lstStyle/>
          <a:p>
            <a:fld id="{5133DCB9-FCFA-424C-9390-3ECF613363B3}" type="slidenum">
              <a:rPr lang="en-US" smtClean="0"/>
              <a:t>9</a:t>
            </a:fld>
            <a:endParaRPr lang="en-US"/>
          </a:p>
        </p:txBody>
      </p:sp>
    </p:spTree>
    <p:extLst>
      <p:ext uri="{BB962C8B-B14F-4D97-AF65-F5344CB8AC3E}">
        <p14:creationId xmlns:p14="http://schemas.microsoft.com/office/powerpoint/2010/main" val="921354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latin typeface="Times New Roman" charset="0"/>
                <a:ea typeface="ＭＳ Ｐゴシック" charset="-128"/>
                <a:cs typeface="ＭＳ Ｐゴシック" charset="-128"/>
              </a:rPr>
              <a:t>Student Misconceptions and Concerns</a:t>
            </a:r>
            <a:endParaRPr lang="en-US" sz="1200" kern="1200" dirty="0">
              <a:solidFill>
                <a:schemeClr val="tx1"/>
              </a:solidFill>
              <a:latin typeface="Times New Roman" charset="0"/>
              <a:ea typeface="ＭＳ Ｐゴシック" charset="-128"/>
              <a:cs typeface="ＭＳ Ｐゴシック" charset="-128"/>
            </a:endParaRPr>
          </a:p>
          <a:p>
            <a:r>
              <a:rPr lang="en-US" sz="1200" kern="1200" dirty="0">
                <a:solidFill>
                  <a:schemeClr val="tx1"/>
                </a:solidFill>
                <a:latin typeface="Times New Roman" charset="0"/>
                <a:ea typeface="ＭＳ Ｐゴシック" charset="-128"/>
                <a:cs typeface="ＭＳ Ｐゴシック" charset="-128"/>
                <a:sym typeface="Symbol"/>
              </a:rPr>
              <a:t></a:t>
            </a:r>
            <a:r>
              <a:rPr lang="en-US" sz="1200" kern="1200" dirty="0">
                <a:solidFill>
                  <a:schemeClr val="tx1"/>
                </a:solidFill>
                <a:latin typeface="Times New Roman" charset="0"/>
                <a:ea typeface="ＭＳ Ｐゴシック" charset="-128"/>
                <a:cs typeface="ＭＳ Ｐゴシック" charset="-128"/>
              </a:rPr>
              <a:t> Students are likely to believe that human evolution resembled the popular “march of progress” image, which depicts a series of apes giving way to increasingly modern-looking and upright humans in a linear progression. Such images are common and can be found easily by searching “human evolution” on a Google image search. As suggested by Figure 19.11, the human family tree instead has many branches, with multiple species existing simultaneously for long periods (more than a million years). Furthermore, representing the diversity of </a:t>
            </a:r>
            <a:r>
              <a:rPr lang="en-US" sz="1200" kern="1200" dirty="0" err="1">
                <a:solidFill>
                  <a:schemeClr val="tx1"/>
                </a:solidFill>
                <a:latin typeface="Times New Roman" charset="0"/>
                <a:ea typeface="ＭＳ Ｐゴシック" charset="-128"/>
                <a:cs typeface="ＭＳ Ｐゴシック" charset="-128"/>
              </a:rPr>
              <a:t>hominin</a:t>
            </a:r>
            <a:r>
              <a:rPr lang="en-US" sz="1200" kern="1200" dirty="0">
                <a:solidFill>
                  <a:schemeClr val="tx1"/>
                </a:solidFill>
                <a:latin typeface="Times New Roman" charset="0"/>
                <a:ea typeface="ＭＳ Ｐゴシック" charset="-128"/>
                <a:cs typeface="ＭＳ Ｐゴシック" charset="-128"/>
              </a:rPr>
              <a:t> evolution as a narrow progression from past to present is misleading. It would be the equivalent of depicting any one student’s family history as a direct lineage of grandparent to parent to student, ignoring all siblings and cousins.</a:t>
            </a:r>
          </a:p>
          <a:p>
            <a:r>
              <a:rPr lang="en-US" sz="1200" kern="1200" dirty="0">
                <a:solidFill>
                  <a:schemeClr val="tx1"/>
                </a:solidFill>
                <a:latin typeface="Times New Roman" charset="0"/>
                <a:ea typeface="ＭＳ Ｐゴシック" charset="-128"/>
                <a:cs typeface="ＭＳ Ｐゴシック" charset="-128"/>
                <a:sym typeface="Symbol"/>
              </a:rPr>
              <a:t></a:t>
            </a:r>
            <a:r>
              <a:rPr lang="en-US" sz="1200" kern="1200" dirty="0">
                <a:solidFill>
                  <a:schemeClr val="tx1"/>
                </a:solidFill>
                <a:latin typeface="Times New Roman" charset="0"/>
                <a:ea typeface="ＭＳ Ｐゴシック" charset="-128"/>
                <a:cs typeface="ＭＳ Ｐゴシック" charset="-128"/>
              </a:rPr>
              <a:t> Students and biologists in general often expect evolutionary intermediates to have characteristics that are an average of ancestors and descendants. They may expect intermediate forms to have intermediate traits. The concept of mosaic evolution, in which intermediates demonstrate a mixture of primitive and derived traits, more accurately depicts the history of life. As discussed in Module 19.12, human ancestors did not walk partially upright with mid-sized brains. Instead, upright posture evolved before larger brains, revealing a “mosaic” of traits.</a:t>
            </a:r>
          </a:p>
          <a:p>
            <a:r>
              <a:rPr lang="en-US" sz="1200" kern="1200" dirty="0">
                <a:solidFill>
                  <a:schemeClr val="tx1"/>
                </a:solidFill>
                <a:latin typeface="Times New Roman" charset="0"/>
                <a:ea typeface="ＭＳ Ｐゴシック" charset="-128"/>
                <a:cs typeface="ＭＳ Ｐゴシック" charset="-128"/>
                <a:sym typeface="Symbol"/>
              </a:rPr>
              <a:t></a:t>
            </a:r>
            <a:r>
              <a:rPr lang="en-US" sz="1200" kern="1200" dirty="0">
                <a:solidFill>
                  <a:schemeClr val="tx1"/>
                </a:solidFill>
                <a:latin typeface="Times New Roman" charset="0"/>
                <a:ea typeface="ＭＳ Ｐゴシック" charset="-128"/>
                <a:cs typeface="ＭＳ Ｐゴシック" charset="-128"/>
              </a:rPr>
              <a:t> Students may continue to struggle with false Lamarckian concepts of evolution. They should be reminded that organisms do not acquire characteristics because of want or need. Instead, naturally occurring genetic variations are selected for or against depending on a population’s interactions with its environment. Many students need to be reminded about the process of natural selection wherever it applies.</a:t>
            </a:r>
          </a:p>
          <a:p>
            <a:r>
              <a:rPr lang="en-US" sz="1200" b="1" kern="1200" dirty="0">
                <a:solidFill>
                  <a:schemeClr val="tx1"/>
                </a:solidFill>
                <a:latin typeface="Times New Roman" charset="0"/>
                <a:ea typeface="ＭＳ Ｐゴシック" charset="-128"/>
                <a:cs typeface="ＭＳ Ｐゴシック" charset="-128"/>
              </a:rPr>
              <a:t>Teaching Tips </a:t>
            </a:r>
            <a:endParaRPr lang="en-US" sz="1200" kern="1200" dirty="0">
              <a:solidFill>
                <a:schemeClr val="tx1"/>
              </a:solidFill>
              <a:latin typeface="Times New Roman" charset="0"/>
              <a:ea typeface="ＭＳ Ｐゴシック" charset="-128"/>
              <a:cs typeface="ＭＳ Ｐゴシック" charset="-128"/>
            </a:endParaRPr>
          </a:p>
          <a:p>
            <a:pPr eaLnBrk="0" fontAlgn="base" hangingPunct="0">
              <a:spcBef>
                <a:spcPct val="30000"/>
              </a:spcBef>
              <a:spcAft>
                <a:spcPct val="0"/>
              </a:spcAft>
              <a:defRPr/>
            </a:pPr>
            <a:r>
              <a:rPr lang="en-US" sz="1200" kern="1200" dirty="0">
                <a:solidFill>
                  <a:schemeClr val="tx1"/>
                </a:solidFill>
                <a:latin typeface="Times New Roman" charset="0"/>
                <a:ea typeface="ＭＳ Ｐゴシック" charset="-128"/>
                <a:cs typeface="ＭＳ Ｐゴシック" charset="-128"/>
                <a:sym typeface="Symbol"/>
              </a:rPr>
              <a:t></a:t>
            </a:r>
            <a:r>
              <a:rPr lang="en-US" sz="1200" kern="1200" dirty="0">
                <a:solidFill>
                  <a:schemeClr val="tx1"/>
                </a:solidFill>
                <a:latin typeface="Times New Roman" charset="0"/>
                <a:ea typeface="ＭＳ Ｐゴシック" charset="-128"/>
                <a:cs typeface="ＭＳ Ｐゴシック" charset="-128"/>
              </a:rPr>
              <a:t> There are many excellent Internet sites addressing aspects of human evolution. The Leakey Foundation website lists a variety of them at </a:t>
            </a:r>
            <a:r>
              <a:rPr lang="en-US" dirty="0">
                <a:latin typeface="Times New Roman" charset="0"/>
                <a:ea typeface="ＭＳ Ｐゴシック" charset="-128"/>
                <a:cs typeface="ＭＳ Ｐゴシック" charset="-128"/>
              </a:rPr>
              <a:t>http://</a:t>
            </a:r>
            <a:r>
              <a:rPr lang="en-US" dirty="0" smtClean="0">
                <a:latin typeface="Times New Roman" charset="0"/>
                <a:ea typeface="ＭＳ Ｐゴシック" charset="-128"/>
                <a:cs typeface="ＭＳ Ｐゴシック" charset="-128"/>
              </a:rPr>
              <a:t>leakeyfoundation.org.</a:t>
            </a:r>
            <a:r>
              <a:rPr lang="en-US" sz="1200" kern="1200" dirty="0" smtClean="0">
                <a:solidFill>
                  <a:schemeClr val="tx1"/>
                </a:solidFill>
                <a:latin typeface="Times New Roman" charset="0"/>
                <a:ea typeface="ＭＳ Ｐゴシック" charset="-128"/>
                <a:cs typeface="ＭＳ Ｐゴシック" charset="-128"/>
                <a:sym typeface="Symbol"/>
              </a:rPr>
              <a:t> </a:t>
            </a:r>
            <a:endParaRPr lang="en-US" sz="1200" kern="1200" dirty="0">
              <a:solidFill>
                <a:schemeClr val="tx1"/>
              </a:solidFill>
              <a:latin typeface="Times New Roman" charset="0"/>
              <a:ea typeface="ＭＳ Ｐゴシック" charset="-128"/>
              <a:cs typeface="ＭＳ Ｐゴシック" charset="-128"/>
              <a:sym typeface="Symbol"/>
            </a:endParaRPr>
          </a:p>
          <a:p>
            <a:r>
              <a:rPr lang="en-US" sz="1200" kern="1200" dirty="0">
                <a:solidFill>
                  <a:schemeClr val="tx1"/>
                </a:solidFill>
                <a:latin typeface="Times New Roman" charset="0"/>
                <a:ea typeface="ＭＳ Ｐゴシック" charset="-128"/>
                <a:cs typeface="ＭＳ Ｐゴシック" charset="-128"/>
                <a:sym typeface="Symbol"/>
              </a:rPr>
              <a:t></a:t>
            </a:r>
            <a:r>
              <a:rPr lang="en-US" sz="1200" kern="1200" dirty="0">
                <a:solidFill>
                  <a:schemeClr val="tx1"/>
                </a:solidFill>
                <a:latin typeface="Times New Roman" charset="0"/>
                <a:ea typeface="ＭＳ Ｐゴシック" charset="-128"/>
                <a:cs typeface="ＭＳ Ｐゴシック" charset="-128"/>
              </a:rPr>
              <a:t> Excavations of Neanderthal habitation sites have revealed fascinating details of their existence. Student research into these artifacts can stimulate interest and enjoyable conversations. Considering asking your students to identify one artifact of Neanderthal culture that reveals something about the way they lived. A Google search of “Neanderthal culture artifact” will be a good start.</a:t>
            </a:r>
          </a:p>
          <a:p>
            <a:r>
              <a:rPr lang="en-US" sz="1200" kern="1200" dirty="0">
                <a:solidFill>
                  <a:schemeClr val="tx1"/>
                </a:solidFill>
                <a:latin typeface="Times New Roman" charset="0"/>
                <a:ea typeface="ＭＳ Ｐゴシック" charset="-128"/>
                <a:cs typeface="ＭＳ Ｐゴシック" charset="-128"/>
                <a:sym typeface="Symbol"/>
              </a:rPr>
              <a:t></a:t>
            </a:r>
            <a:r>
              <a:rPr lang="en-US" sz="1200" kern="1200" dirty="0">
                <a:solidFill>
                  <a:schemeClr val="tx1"/>
                </a:solidFill>
                <a:latin typeface="Times New Roman" charset="0"/>
                <a:ea typeface="ＭＳ Ｐゴシック" charset="-128"/>
                <a:cs typeface="ＭＳ Ｐゴシック" charset="-128"/>
              </a:rPr>
              <a:t> Module 19.14 notes that the oldest known fossils of modern humans have been dated to about 160,000–200,000 years ago. Appreciating the relative youthfulness of our species can be difficult. Consider this short activity. Have students calculate the percentage of time that our species has existed (generously at 200,000 years) compared to the age of the Earth (4.6 billion years) and compared to the approximate age of multicellular animal life (about 600 million years). Your strongest students might enjoy this final calculation. If the entire history of Earth represents one calendar year, what fraction of that year represents the period of modern human existence? The answers would be as follows: Our species has existed for 1/23,000th of Earth’s history = 0.0000434 = 0.00434%; our species has existed for 1/3000th of the time that multicellular animal life has existed, 0.0333%. If the 4.6-billion-year history of Earth represented one calendar year, our species has been present for the last 23 minutes of that year. (0.0000434 </a:t>
            </a:r>
            <a:r>
              <a:rPr lang="en-US" sz="1200" kern="1200" dirty="0">
                <a:solidFill>
                  <a:schemeClr val="tx1"/>
                </a:solidFill>
                <a:latin typeface="Times New Roman" charset="0"/>
                <a:ea typeface="ＭＳ Ｐゴシック" charset="-128"/>
                <a:cs typeface="ＭＳ Ｐゴシック" charset="-128"/>
                <a:sym typeface="Symbol"/>
              </a:rPr>
              <a:t></a:t>
            </a:r>
            <a:r>
              <a:rPr lang="en-US" sz="1200" kern="1200" dirty="0">
                <a:solidFill>
                  <a:schemeClr val="tx1"/>
                </a:solidFill>
                <a:latin typeface="Times New Roman" charset="0"/>
                <a:ea typeface="ＭＳ Ｐゴシック" charset="-128"/>
                <a:cs typeface="ＭＳ Ｐゴシック" charset="-128"/>
              </a:rPr>
              <a:t> 365.25 </a:t>
            </a:r>
            <a:r>
              <a:rPr lang="en-US" sz="1200" kern="1200" dirty="0">
                <a:solidFill>
                  <a:schemeClr val="tx1"/>
                </a:solidFill>
                <a:latin typeface="Times New Roman" charset="0"/>
                <a:ea typeface="ＭＳ Ｐゴシック" charset="-128"/>
                <a:cs typeface="ＭＳ Ｐゴシック" charset="-128"/>
                <a:sym typeface="Symbol"/>
              </a:rPr>
              <a:t></a:t>
            </a:r>
            <a:r>
              <a:rPr lang="en-US" sz="1200" kern="1200" dirty="0">
                <a:solidFill>
                  <a:schemeClr val="tx1"/>
                </a:solidFill>
                <a:latin typeface="Times New Roman" charset="0"/>
                <a:ea typeface="ＭＳ Ｐゴシック" charset="-128"/>
                <a:cs typeface="ＭＳ Ｐゴシック" charset="-128"/>
              </a:rPr>
              <a:t> 24 </a:t>
            </a:r>
            <a:r>
              <a:rPr lang="en-US" sz="1200" kern="1200" dirty="0">
                <a:solidFill>
                  <a:schemeClr val="tx1"/>
                </a:solidFill>
                <a:latin typeface="Times New Roman" charset="0"/>
                <a:ea typeface="ＭＳ Ｐゴシック" charset="-128"/>
                <a:cs typeface="ＭＳ Ｐゴシック" charset="-128"/>
                <a:sym typeface="Symbol"/>
              </a:rPr>
              <a:t></a:t>
            </a:r>
            <a:r>
              <a:rPr lang="en-US" sz="1200" kern="1200" dirty="0">
                <a:solidFill>
                  <a:schemeClr val="tx1"/>
                </a:solidFill>
                <a:latin typeface="Times New Roman" charset="0"/>
                <a:ea typeface="ＭＳ Ｐゴシック" charset="-128"/>
                <a:cs typeface="ＭＳ Ｐゴシック" charset="-128"/>
              </a:rPr>
              <a:t> 60 = 22.83 minutes.)</a:t>
            </a:r>
          </a:p>
          <a:p>
            <a:r>
              <a:rPr lang="en-US" sz="1200" b="1" kern="1200" dirty="0">
                <a:solidFill>
                  <a:schemeClr val="tx1"/>
                </a:solidFill>
                <a:latin typeface="Times New Roman" charset="0"/>
                <a:ea typeface="ＭＳ Ｐゴシック" charset="-128"/>
                <a:cs typeface="ＭＳ Ｐゴシック" charset="-128"/>
              </a:rPr>
              <a:t>Active Lecture Tips</a:t>
            </a:r>
            <a:endParaRPr lang="en-US" sz="1200" kern="1200" dirty="0">
              <a:solidFill>
                <a:schemeClr val="tx1"/>
              </a:solidFill>
              <a:latin typeface="Times New Roman" charset="0"/>
              <a:ea typeface="ＭＳ Ｐゴシック" charset="-128"/>
              <a:cs typeface="ＭＳ Ｐゴシック" charset="-128"/>
            </a:endParaRPr>
          </a:p>
          <a:p>
            <a:r>
              <a:rPr lang="en-US" sz="1200" kern="1200" dirty="0">
                <a:solidFill>
                  <a:schemeClr val="tx1"/>
                </a:solidFill>
                <a:latin typeface="Times New Roman" charset="0"/>
                <a:ea typeface="ＭＳ Ｐゴシック" charset="-128"/>
                <a:cs typeface="ＭＳ Ｐゴシック" charset="-128"/>
                <a:sym typeface="Symbol"/>
              </a:rPr>
              <a:t></a:t>
            </a:r>
            <a:r>
              <a:rPr lang="en-US" sz="1200" kern="1200" dirty="0">
                <a:solidFill>
                  <a:schemeClr val="tx1"/>
                </a:solidFill>
                <a:latin typeface="Times New Roman" charset="0"/>
                <a:ea typeface="ＭＳ Ｐゴシック" charset="-128"/>
                <a:cs typeface="ＭＳ Ｐゴシック" charset="-128"/>
              </a:rPr>
              <a:t> See the </a:t>
            </a:r>
            <a:r>
              <a:rPr lang="en-US" dirty="0">
                <a:latin typeface="Times New Roman" charset="0"/>
                <a:ea typeface="ＭＳ Ｐゴシック" charset="-128"/>
                <a:cs typeface="ＭＳ Ｐゴシック" charset="-128"/>
              </a:rPr>
              <a:t>Activity </a:t>
            </a:r>
            <a:r>
              <a:rPr lang="en-US" sz="1200" i="1" kern="1200" dirty="0" smtClean="0">
                <a:solidFill>
                  <a:schemeClr val="tx1"/>
                </a:solidFill>
                <a:latin typeface="Times New Roman" charset="0"/>
                <a:ea typeface="ＭＳ Ｐゴシック" charset="-128"/>
                <a:cs typeface="ＭＳ Ｐゴシック" charset="-128"/>
              </a:rPr>
              <a:t>What </a:t>
            </a:r>
            <a:r>
              <a:rPr lang="en-US" sz="1200" i="1" kern="1200" dirty="0">
                <a:solidFill>
                  <a:schemeClr val="tx1"/>
                </a:solidFill>
                <a:latin typeface="Times New Roman" charset="0"/>
                <a:ea typeface="ＭＳ Ｐゴシック" charset="-128"/>
                <a:cs typeface="ＭＳ Ｐゴシック" charset="-128"/>
              </a:rPr>
              <a:t>Do My Classmates Think About Evolution? What Do Scientists Believe About Religion?</a:t>
            </a:r>
            <a:r>
              <a:rPr lang="en-US" sz="1200" kern="1200" dirty="0">
                <a:solidFill>
                  <a:schemeClr val="tx1"/>
                </a:solidFill>
                <a:latin typeface="Times New Roman" charset="0"/>
                <a:ea typeface="ＭＳ Ｐゴシック" charset="-128"/>
                <a:cs typeface="ＭＳ Ｐゴシック" charset="-128"/>
              </a:rPr>
              <a:t> on the Instructor Exchange. Visit the Instructor Exchange in the </a:t>
            </a:r>
            <a:r>
              <a:rPr lang="en-US" sz="1200" kern="1200" dirty="0" err="1">
                <a:solidFill>
                  <a:schemeClr val="tx1"/>
                </a:solidFill>
                <a:latin typeface="Times New Roman" charset="0"/>
                <a:ea typeface="ＭＳ Ｐゴシック" charset="-128"/>
                <a:cs typeface="ＭＳ Ｐゴシック" charset="-128"/>
              </a:rPr>
              <a:t>MasteringBiology</a:t>
            </a:r>
            <a:r>
              <a:rPr lang="en-US" sz="1200" kern="1200" dirty="0">
                <a:solidFill>
                  <a:schemeClr val="tx1"/>
                </a:solidFill>
                <a:latin typeface="Times New Roman" charset="0"/>
                <a:ea typeface="ＭＳ Ｐゴシック" charset="-128"/>
                <a:cs typeface="ＭＳ Ｐゴシック" charset="-128"/>
              </a:rPr>
              <a:t> instructor resource area for a description of this activity.</a:t>
            </a:r>
          </a:p>
          <a:p>
            <a:pPr eaLnBrk="1" hangingPunct="1"/>
            <a:endParaRPr lang="en-US" dirty="0">
              <a:ea typeface="ＭＳ Ｐゴシック" charset="0"/>
              <a:cs typeface="ＭＳ Ｐゴシック" charset="0"/>
            </a:endParaRPr>
          </a:p>
        </p:txBody>
      </p:sp>
      <p:sp>
        <p:nvSpPr>
          <p:cNvPr id="4" name="Slide Number Placeholder 3"/>
          <p:cNvSpPr>
            <a:spLocks noGrp="1"/>
          </p:cNvSpPr>
          <p:nvPr>
            <p:ph type="sldNum" sz="quarter" idx="10"/>
          </p:nvPr>
        </p:nvSpPr>
        <p:spPr/>
        <p:txBody>
          <a:bodyPr/>
          <a:lstStyle/>
          <a:p>
            <a:fld id="{5133DCB9-FCFA-424C-9390-3ECF613363B3}" type="slidenum">
              <a:rPr lang="en-US" smtClean="0"/>
              <a:t>10</a:t>
            </a:fld>
            <a:endParaRPr lang="en-US"/>
          </a:p>
        </p:txBody>
      </p:sp>
    </p:spTree>
    <p:extLst>
      <p:ext uri="{BB962C8B-B14F-4D97-AF65-F5344CB8AC3E}">
        <p14:creationId xmlns:p14="http://schemas.microsoft.com/office/powerpoint/2010/main" val="19758098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1F89BD"/>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67223" y="12204"/>
            <a:ext cx="7868312" cy="4433794"/>
          </a:xfrm>
          <a:prstGeom prst="rect">
            <a:avLst/>
          </a:prstGeom>
        </p:spPr>
      </p:pic>
      <p:sp>
        <p:nvSpPr>
          <p:cNvPr id="5" name="Footer Placeholder 4"/>
          <p:cNvSpPr>
            <a:spLocks noGrp="1"/>
          </p:cNvSpPr>
          <p:nvPr>
            <p:ph type="ftr" sz="quarter" idx="11"/>
          </p:nvPr>
        </p:nvSpPr>
        <p:spPr/>
        <p:txBody>
          <a:bodyPr/>
          <a:lstStyle/>
          <a:p>
            <a:r>
              <a:rPr lang="en-US" dirty="0" smtClean="0"/>
              <a:t>© 2015 Pearson Education, Inc.</a:t>
            </a:r>
            <a:endParaRPr lang="en-US" dirty="0"/>
          </a:p>
        </p:txBody>
      </p:sp>
      <p:sp>
        <p:nvSpPr>
          <p:cNvPr id="11" name="TextBox 10"/>
          <p:cNvSpPr txBox="1"/>
          <p:nvPr userDrawn="1"/>
        </p:nvSpPr>
        <p:spPr>
          <a:xfrm>
            <a:off x="67733" y="5354189"/>
            <a:ext cx="7829387" cy="923330"/>
          </a:xfrm>
          <a:prstGeom prst="rect">
            <a:avLst/>
          </a:prstGeom>
          <a:noFill/>
        </p:spPr>
        <p:txBody>
          <a:bodyPr wrap="none" rtlCol="0">
            <a:spAutoFit/>
          </a:bodyPr>
          <a:lstStyle/>
          <a:p>
            <a:pPr eaLnBrk="0" hangingPunct="0">
              <a:defRPr/>
            </a:pPr>
            <a:r>
              <a:rPr lang="en-US" sz="1800" dirty="0" smtClean="0">
                <a:latin typeface="+mn-lt"/>
                <a:ea typeface="Arial" charset="0"/>
                <a:cs typeface="Arial" charset="0"/>
              </a:rPr>
              <a:t>PowerPoint Lectures</a:t>
            </a:r>
          </a:p>
          <a:p>
            <a:pPr eaLnBrk="0" hangingPunct="0">
              <a:defRPr/>
            </a:pPr>
            <a:r>
              <a:rPr lang="en-US" sz="2200" b="1" i="1" dirty="0" smtClean="0">
                <a:latin typeface="+mn-lt"/>
                <a:ea typeface="Arial" charset="0"/>
                <a:cs typeface="Arial" charset="0"/>
              </a:rPr>
              <a:t>Campbell Biology: Concepts &amp; Connections, </a:t>
            </a:r>
            <a:r>
              <a:rPr lang="en-US" sz="1800" b="1" i="1" dirty="0" smtClean="0">
                <a:latin typeface="+mn-lt"/>
                <a:ea typeface="Arial" charset="0"/>
                <a:cs typeface="Arial" charset="0"/>
              </a:rPr>
              <a:t>Eighth Edition</a:t>
            </a:r>
          </a:p>
          <a:p>
            <a:pPr eaLnBrk="0" hangingPunct="0">
              <a:defRPr/>
            </a:pPr>
            <a:r>
              <a:rPr lang="en-US" sz="1400" b="0" i="0" cap="all" baseline="0" dirty="0" smtClean="0">
                <a:latin typeface="+mn-lt"/>
                <a:ea typeface="Arial" charset="0"/>
                <a:cs typeface="Arial" charset="0"/>
              </a:rPr>
              <a:t>Reece</a:t>
            </a:r>
            <a:r>
              <a:rPr lang="en-US" sz="1400" b="0" i="0" dirty="0" smtClean="0">
                <a:latin typeface="Arial" panose="020B0604020202020204" pitchFamily="34" charset="0"/>
                <a:ea typeface="Arial" charset="0"/>
                <a:cs typeface="Arial" panose="020B0604020202020204" pitchFamily="34" charset="0"/>
                <a:sym typeface="Symbol" panose="05050102010706020507" pitchFamily="18" charset="2"/>
              </a:rPr>
              <a:t> •</a:t>
            </a:r>
            <a:r>
              <a:rPr lang="en-US" sz="1400" b="0" i="0" dirty="0" smtClean="0">
                <a:latin typeface="+mn-lt"/>
                <a:ea typeface="Arial" charset="0"/>
                <a:cs typeface="Arial" charset="0"/>
              </a:rPr>
              <a:t> </a:t>
            </a:r>
            <a:r>
              <a:rPr lang="en-US" sz="1400" b="0" i="0" cap="all" baseline="0" dirty="0" smtClean="0">
                <a:latin typeface="+mn-lt"/>
                <a:ea typeface="Arial" charset="0"/>
                <a:cs typeface="Arial" charset="0"/>
              </a:rPr>
              <a:t>Taylor</a:t>
            </a:r>
            <a:r>
              <a:rPr lang="en-US" sz="1400" b="0" i="0" dirty="0" smtClean="0">
                <a:latin typeface="Arial" panose="020B0604020202020204" pitchFamily="34" charset="0"/>
                <a:ea typeface="Arial" charset="0"/>
                <a:cs typeface="Arial" panose="020B0604020202020204" pitchFamily="34" charset="0"/>
                <a:sym typeface="Symbol" panose="05050102010706020507" pitchFamily="18" charset="2"/>
              </a:rPr>
              <a:t> • </a:t>
            </a:r>
            <a:r>
              <a:rPr lang="en-US" sz="1400" b="0" i="0" cap="all" baseline="0" dirty="0" smtClean="0">
                <a:latin typeface="+mn-lt"/>
                <a:ea typeface="Arial" charset="0"/>
                <a:cs typeface="Arial" charset="0"/>
              </a:rPr>
              <a:t>Simon</a:t>
            </a:r>
            <a:r>
              <a:rPr lang="en-US" sz="1400" b="0" i="0" dirty="0" smtClean="0">
                <a:latin typeface="+mn-lt"/>
                <a:ea typeface="Arial" charset="0"/>
                <a:cs typeface="Arial" charset="0"/>
              </a:rPr>
              <a:t> </a:t>
            </a:r>
            <a:r>
              <a:rPr lang="en-US" sz="1400" b="0" i="0" dirty="0" smtClean="0">
                <a:latin typeface="Arial" panose="020B0604020202020204" pitchFamily="34" charset="0"/>
                <a:ea typeface="Arial" charset="0"/>
                <a:cs typeface="Arial" panose="020B0604020202020204" pitchFamily="34" charset="0"/>
                <a:sym typeface="Symbol" panose="05050102010706020507" pitchFamily="18" charset="2"/>
              </a:rPr>
              <a:t>•</a:t>
            </a:r>
            <a:r>
              <a:rPr lang="en-US" sz="1400" b="0" i="0" dirty="0" smtClean="0">
                <a:latin typeface="+mn-lt"/>
                <a:ea typeface="Arial" charset="0"/>
                <a:cs typeface="Arial" charset="0"/>
              </a:rPr>
              <a:t> </a:t>
            </a:r>
            <a:r>
              <a:rPr lang="en-US" sz="1400" b="0" i="0" cap="all" baseline="0" dirty="0" smtClean="0">
                <a:latin typeface="+mn-lt"/>
                <a:ea typeface="Arial" charset="0"/>
                <a:cs typeface="Arial" charset="0"/>
              </a:rPr>
              <a:t>Dickey</a:t>
            </a:r>
            <a:r>
              <a:rPr lang="en-US" sz="1400" b="0" i="0" dirty="0" smtClean="0">
                <a:latin typeface="+mn-lt"/>
                <a:ea typeface="Arial" charset="0"/>
                <a:cs typeface="Arial" charset="0"/>
              </a:rPr>
              <a:t> </a:t>
            </a:r>
            <a:r>
              <a:rPr lang="en-US" sz="1400" b="0" i="0" dirty="0" smtClean="0">
                <a:latin typeface="Arial" panose="020B0604020202020204" pitchFamily="34" charset="0"/>
                <a:ea typeface="Arial" charset="0"/>
                <a:cs typeface="Arial" panose="020B0604020202020204" pitchFamily="34" charset="0"/>
                <a:sym typeface="Symbol" panose="05050102010706020507" pitchFamily="18" charset="2"/>
              </a:rPr>
              <a:t>• </a:t>
            </a:r>
            <a:r>
              <a:rPr lang="en-US" sz="1400" b="0" i="0" cap="all" baseline="0" dirty="0" smtClean="0">
                <a:latin typeface="Arial" panose="020B0604020202020204" pitchFamily="34" charset="0"/>
                <a:ea typeface="Arial" charset="0"/>
                <a:cs typeface="Arial" panose="020B0604020202020204" pitchFamily="34" charset="0"/>
                <a:sym typeface="Symbol" panose="05050102010706020507" pitchFamily="18" charset="2"/>
              </a:rPr>
              <a:t>Hogan</a:t>
            </a:r>
            <a:endParaRPr lang="en-US" sz="1400" b="0" i="0" cap="all" baseline="0" dirty="0">
              <a:latin typeface="+mn-lt"/>
            </a:endParaRPr>
          </a:p>
        </p:txBody>
      </p:sp>
      <p:sp>
        <p:nvSpPr>
          <p:cNvPr id="12" name="TextBox 11"/>
          <p:cNvSpPr txBox="1"/>
          <p:nvPr userDrawn="1"/>
        </p:nvSpPr>
        <p:spPr>
          <a:xfrm>
            <a:off x="67733" y="3878298"/>
            <a:ext cx="3366126" cy="830997"/>
          </a:xfrm>
          <a:prstGeom prst="rect">
            <a:avLst/>
          </a:prstGeom>
          <a:noFill/>
        </p:spPr>
        <p:txBody>
          <a:bodyPr wrap="none" rtlCol="0">
            <a:spAutoFit/>
          </a:bodyPr>
          <a:lstStyle/>
          <a:p>
            <a:r>
              <a:rPr lang="en-US" sz="4800" b="1" dirty="0" smtClean="0">
                <a:solidFill>
                  <a:srgbClr val="F2C552"/>
                </a:solidFill>
                <a:effectLst>
                  <a:outerShdw blurRad="50800" dist="38100" dir="8100000" algn="tr" rotWithShape="0">
                    <a:prstClr val="black">
                      <a:alpha val="40000"/>
                    </a:prstClr>
                  </a:outerShdw>
                </a:effectLst>
              </a:rPr>
              <a:t>Chapter 19 </a:t>
            </a:r>
            <a:endParaRPr lang="en-US" sz="4800" b="1" dirty="0">
              <a:solidFill>
                <a:srgbClr val="F2C552"/>
              </a:solidFill>
              <a:effectLst>
                <a:outerShdw blurRad="50800" dist="38100" dir="8100000" algn="tr" rotWithShape="0">
                  <a:prstClr val="black">
                    <a:alpha val="40000"/>
                  </a:prstClr>
                </a:outerShdw>
              </a:effectLst>
            </a:endParaRPr>
          </a:p>
        </p:txBody>
      </p:sp>
      <p:sp>
        <p:nvSpPr>
          <p:cNvPr id="13" name="TextBox 12"/>
          <p:cNvSpPr txBox="1"/>
          <p:nvPr userDrawn="1"/>
        </p:nvSpPr>
        <p:spPr>
          <a:xfrm>
            <a:off x="6392312" y="6434998"/>
            <a:ext cx="2650084" cy="307777"/>
          </a:xfrm>
          <a:prstGeom prst="rect">
            <a:avLst/>
          </a:prstGeom>
          <a:noFill/>
        </p:spPr>
        <p:txBody>
          <a:bodyPr wrap="non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b="1" dirty="0" smtClean="0">
                <a:latin typeface="+mj-lt"/>
                <a:ea typeface="Arial" charset="0"/>
                <a:cs typeface="Arial" charset="0"/>
              </a:rPr>
              <a:t>Lecture by Edward J. </a:t>
            </a:r>
            <a:r>
              <a:rPr lang="en-US" sz="1400" b="1" dirty="0" err="1" smtClean="0">
                <a:latin typeface="+mj-lt"/>
                <a:ea typeface="Arial" charset="0"/>
                <a:cs typeface="Arial" charset="0"/>
              </a:rPr>
              <a:t>Zalisko</a:t>
            </a:r>
            <a:endParaRPr lang="en-US" sz="1400" b="1" dirty="0" smtClean="0">
              <a:latin typeface="+mj-lt"/>
              <a:ea typeface="Arial" charset="0"/>
              <a:cs typeface="Arial" charset="0"/>
            </a:endParaRPr>
          </a:p>
        </p:txBody>
      </p:sp>
      <p:sp>
        <p:nvSpPr>
          <p:cNvPr id="14" name="TextBox 13"/>
          <p:cNvSpPr txBox="1"/>
          <p:nvPr userDrawn="1"/>
        </p:nvSpPr>
        <p:spPr>
          <a:xfrm>
            <a:off x="67733" y="4606307"/>
            <a:ext cx="6918969" cy="553998"/>
          </a:xfrm>
          <a:prstGeom prst="rect">
            <a:avLst/>
          </a:prstGeom>
          <a:noFill/>
        </p:spPr>
        <p:txBody>
          <a:bodyPr wrap="none" rtlCol="0">
            <a:spAutoFit/>
          </a:bodyPr>
          <a:lstStyle/>
          <a:p>
            <a:pPr algn="l"/>
            <a:r>
              <a:rPr lang="en-US" sz="3000" b="1" dirty="0" smtClean="0">
                <a:solidFill>
                  <a:srgbClr val="F2C552"/>
                </a:solidFill>
                <a:effectLst>
                  <a:outerShdw blurRad="50800" dist="38100" dir="8100000" algn="tr" rotWithShape="0">
                    <a:prstClr val="black">
                      <a:alpha val="40000"/>
                    </a:prstClr>
                  </a:outerShdw>
                </a:effectLst>
              </a:rPr>
              <a:t>The Evolution of Vertebrate Diversity</a:t>
            </a:r>
            <a:endParaRPr lang="en-US" sz="3000" b="1" dirty="0">
              <a:solidFill>
                <a:srgbClr val="F2C552"/>
              </a:solidFill>
              <a:effectLst>
                <a:outerShdw blurRad="50800" dist="38100" dir="8100000" algn="tr" rotWithShape="0">
                  <a:prstClr val="black">
                    <a:alpha val="40000"/>
                  </a:prstClr>
                </a:outerShdw>
              </a:effectLst>
            </a:endParaRPr>
          </a:p>
        </p:txBody>
      </p:sp>
    </p:spTree>
    <p:extLst>
      <p:ext uri="{BB962C8B-B14F-4D97-AF65-F5344CB8AC3E}">
        <p14:creationId xmlns:p14="http://schemas.microsoft.com/office/powerpoint/2010/main" val="14286584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797213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86549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29619399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44534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636664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96972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162074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491023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1F89BD"/>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p>
            <a:r>
              <a:rPr lang="en-US" dirty="0" smtClean="0"/>
              <a:t>© 2015 Pearson Education, Inc.</a:t>
            </a:r>
            <a:endParaRPr lang="en-US" dirty="0"/>
          </a:p>
        </p:txBody>
      </p:sp>
      <p:cxnSp>
        <p:nvCxnSpPr>
          <p:cNvPr id="6" name="Straight Connector 5"/>
          <p:cNvCxnSpPr/>
          <p:nvPr userDrawn="1"/>
        </p:nvCxnSpPr>
        <p:spPr>
          <a:xfrm>
            <a:off x="-8470" y="25399"/>
            <a:ext cx="9144000"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8470" y="55665"/>
            <a:ext cx="9144000" cy="0"/>
          </a:xfrm>
          <a:prstGeom prst="line">
            <a:avLst/>
          </a:prstGeom>
          <a:ln w="25400">
            <a:solidFill>
              <a:srgbClr val="F2C55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1511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Title Slide">
    <p:bg>
      <p:bgPr>
        <a:solidFill>
          <a:srgbClr val="1F89BD"/>
        </a:solid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 2015 Pearson Education, Inc.</a:t>
            </a:r>
            <a:endParaRPr lang="en-US" dirty="0"/>
          </a:p>
        </p:txBody>
      </p:sp>
      <p:sp>
        <p:nvSpPr>
          <p:cNvPr id="6" name="TextBox 5"/>
          <p:cNvSpPr txBox="1"/>
          <p:nvPr userDrawn="1"/>
        </p:nvSpPr>
        <p:spPr>
          <a:xfrm>
            <a:off x="2302071" y="3105835"/>
            <a:ext cx="4539867" cy="646331"/>
          </a:xfrm>
          <a:prstGeom prst="rect">
            <a:avLst/>
          </a:prstGeom>
          <a:noFill/>
        </p:spPr>
        <p:txBody>
          <a:bodyPr wrap="none" rtlCol="0">
            <a:spAutoFit/>
          </a:bodyPr>
          <a:lstStyle/>
          <a:p>
            <a:pPr algn="ctr"/>
            <a:r>
              <a:rPr lang="en-US" sz="3600" b="1" cap="small" baseline="0" dirty="0" smtClean="0">
                <a:solidFill>
                  <a:srgbClr val="F2C552"/>
                </a:solidFill>
                <a:effectLst>
                  <a:outerShdw blurRad="50800" dist="38100" dir="8100000" algn="tr" rotWithShape="0">
                    <a:prstClr val="black">
                      <a:alpha val="40000"/>
                    </a:prstClr>
                  </a:outerShdw>
                </a:effectLst>
              </a:rPr>
              <a:t>Enter Section Title</a:t>
            </a:r>
          </a:p>
        </p:txBody>
      </p:sp>
    </p:spTree>
    <p:extLst>
      <p:ext uri="{BB962C8B-B14F-4D97-AF65-F5344CB8AC3E}">
        <p14:creationId xmlns:p14="http://schemas.microsoft.com/office/powerpoint/2010/main" val="2360731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r>
              <a:rPr lang="en-US" smtClean="0"/>
              <a:t>© 2015 Pearson Education, Inc.</a:t>
            </a:r>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906A8973-3362-497B-9007-F5DEC9CE8D6A}" type="slidenum">
              <a:rPr lang="en-US" smtClean="0"/>
              <a:t>‹#›</a:t>
            </a:fld>
            <a:endParaRPr lang="en-US"/>
          </a:p>
        </p:txBody>
      </p:sp>
    </p:spTree>
    <p:extLst>
      <p:ext uri="{BB962C8B-B14F-4D97-AF65-F5344CB8AC3E}">
        <p14:creationId xmlns:p14="http://schemas.microsoft.com/office/powerpoint/2010/main" val="31807807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endParaRPr lang="en-US"/>
          </a:p>
        </p:txBody>
      </p:sp>
      <p:sp>
        <p:nvSpPr>
          <p:cNvPr id="8" name="Footer Placeholder 7"/>
          <p:cNvSpPr>
            <a:spLocks noGrp="1"/>
          </p:cNvSpPr>
          <p:nvPr>
            <p:ph type="ftr" sz="quarter" idx="11"/>
          </p:nvPr>
        </p:nvSpPr>
        <p:spPr/>
        <p:txBody>
          <a:bodyPr/>
          <a:lstStyle/>
          <a:p>
            <a:r>
              <a:rPr lang="en-US" smtClean="0"/>
              <a:t>© 2015 Pearson Education, Inc.</a:t>
            </a:r>
            <a:endParaRPr lang="en-US"/>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906A8973-3362-497B-9007-F5DEC9CE8D6A}" type="slidenum">
              <a:rPr lang="en-US" smtClean="0"/>
              <a:t>‹#›</a:t>
            </a:fld>
            <a:endParaRPr lang="en-US"/>
          </a:p>
        </p:txBody>
      </p:sp>
    </p:spTree>
    <p:extLst>
      <p:ext uri="{BB962C8B-B14F-4D97-AF65-F5344CB8AC3E}">
        <p14:creationId xmlns:p14="http://schemas.microsoft.com/office/powerpoint/2010/main" val="3803415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 2015 Pearson Education, Inc.</a:t>
            </a:r>
            <a:endParaRPr lang="en-US" dirty="0"/>
          </a:p>
        </p:txBody>
      </p:sp>
    </p:spTree>
    <p:extLst>
      <p:ext uri="{BB962C8B-B14F-4D97-AF65-F5344CB8AC3E}">
        <p14:creationId xmlns:p14="http://schemas.microsoft.com/office/powerpoint/2010/main" val="32944900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0564546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145962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34620348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13267" y="365126"/>
            <a:ext cx="8475133" cy="1040341"/>
          </a:xfrm>
          <a:prstGeom prst="rect">
            <a:avLst/>
          </a:prstGeom>
        </p:spPr>
        <p:txBody>
          <a:bodyPr vert="horz" lIns="91440" tIns="45720" rIns="91440" bIns="45720" rtlCol="0" anchor="t"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13267" y="1600200"/>
            <a:ext cx="8475133" cy="4758267"/>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0" y="6492875"/>
            <a:ext cx="3086100" cy="365125"/>
          </a:xfrm>
          <a:prstGeom prst="rect">
            <a:avLst/>
          </a:prstGeom>
        </p:spPr>
        <p:txBody>
          <a:bodyPr vert="horz" lIns="91440" tIns="45720" rIns="91440" bIns="45720" rtlCol="0" anchor="ctr"/>
          <a:lstStyle>
            <a:lvl1pPr algn="l">
              <a:defRPr sz="900">
                <a:solidFill>
                  <a:schemeClr val="tx1"/>
                </a:solidFill>
                <a:latin typeface="Arial" panose="020B0604020202020204" pitchFamily="34" charset="0"/>
                <a:cs typeface="Arial" panose="020B0604020202020204" pitchFamily="34" charset="0"/>
              </a:defRPr>
            </a:lvl1pPr>
          </a:lstStyle>
          <a:p>
            <a:r>
              <a:rPr lang="en-US" dirty="0" smtClean="0"/>
              <a:t>© 2015 Pearson Education, Inc.</a:t>
            </a:r>
            <a:endParaRPr lang="en-US" dirty="0"/>
          </a:p>
        </p:txBody>
      </p:sp>
    </p:spTree>
    <p:extLst>
      <p:ext uri="{BB962C8B-B14F-4D97-AF65-F5344CB8AC3E}">
        <p14:creationId xmlns:p14="http://schemas.microsoft.com/office/powerpoint/2010/main" val="25833238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6" r:id="rId3"/>
    <p:sldLayoutId id="2147483664" r:id="rId4"/>
    <p:sldLayoutId id="2147483665" r:id="rId5"/>
    <p:sldLayoutId id="2147483667" r:id="rId6"/>
  </p:sldLayoutIdLst>
  <p:hf sldNum="0" hdr="0" dt="0"/>
  <p:txStyles>
    <p:titleStyle>
      <a:lvl1pPr algn="l" defTabSz="914400" rtl="0" eaLnBrk="1" latinLnBrk="0" hangingPunct="1">
        <a:lnSpc>
          <a:spcPct val="90000"/>
        </a:lnSpc>
        <a:spcBef>
          <a:spcPct val="0"/>
        </a:spcBef>
        <a:buNone/>
        <a:defRPr sz="3000" b="1" kern="1200">
          <a:solidFill>
            <a:srgbClr val="1F89BD"/>
          </a:solidFill>
          <a:latin typeface="+mj-lt"/>
          <a:ea typeface="+mj-ea"/>
          <a:cs typeface="+mj-cs"/>
        </a:defRPr>
      </a:lvl1pPr>
    </p:titleStyle>
    <p:bodyStyle>
      <a:lvl1pPr marL="228600" indent="-228600" algn="l" defTabSz="914400" rtl="0" eaLnBrk="1" latinLnBrk="0" hangingPunct="1">
        <a:lnSpc>
          <a:spcPct val="100000"/>
        </a:lnSpc>
        <a:spcBef>
          <a:spcPts val="1000"/>
        </a:spcBef>
        <a:buClr>
          <a:srgbClr val="1F89BD"/>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Clr>
          <a:srgbClr val="1F89BD"/>
        </a:buClr>
        <a:buFont typeface="Arial" panose="020B0604020202020204" pitchFamily="34" charset="0"/>
        <a:buChar char="•"/>
        <a:defRPr sz="26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Clr>
          <a:srgbClr val="1F89BD"/>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Clr>
          <a:srgbClr val="1F89BD"/>
        </a:buClr>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Clr>
          <a:srgbClr val="1F89BD"/>
        </a:buClr>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3"/>
          <p:cNvSpPr>
            <a:spLocks noChangeArrowheads="1"/>
          </p:cNvSpPr>
          <p:nvPr/>
        </p:nvSpPr>
        <p:spPr bwMode="auto">
          <a:xfrm>
            <a:off x="66973" y="6582040"/>
            <a:ext cx="2895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eaLnBrk="0" fontAlgn="base" hangingPunct="0">
              <a:spcBef>
                <a:spcPct val="0"/>
              </a:spcBef>
              <a:spcAft>
                <a:spcPct val="0"/>
              </a:spcAft>
            </a:pPr>
            <a:r>
              <a:rPr lang="en-US" sz="900" dirty="0">
                <a:solidFill>
                  <a:srgbClr val="000000"/>
                </a:solidFill>
                <a:latin typeface="Arial" charset="0"/>
                <a:ea typeface="ＭＳ Ｐゴシック" charset="0"/>
                <a:cs typeface="ＭＳ Ｐゴシック" charset="0"/>
              </a:rPr>
              <a:t>© </a:t>
            </a:r>
            <a:r>
              <a:rPr lang="en-US" sz="900" dirty="0" smtClean="0">
                <a:solidFill>
                  <a:srgbClr val="000000"/>
                </a:solidFill>
                <a:latin typeface="Arial" charset="0"/>
                <a:ea typeface="ＭＳ Ｐゴシック" charset="0"/>
                <a:cs typeface="ＭＳ Ｐゴシック" charset="0"/>
              </a:rPr>
              <a:t>2015 </a:t>
            </a:r>
            <a:r>
              <a:rPr lang="en-US" sz="900" dirty="0">
                <a:solidFill>
                  <a:srgbClr val="000000"/>
                </a:solidFill>
                <a:latin typeface="Arial" charset="0"/>
                <a:ea typeface="ＭＳ Ｐゴシック" charset="0"/>
                <a:cs typeface="ＭＳ Ｐゴシック" charset="0"/>
              </a:rPr>
              <a:t>Pearson Education, Inc.</a:t>
            </a:r>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V3U5KkOYRkA" TargetMode="External"/><Relationship Id="rId2" Type="http://schemas.openxmlformats.org/officeDocument/2006/relationships/hyperlink" Target="https://www.youtube.com/watch?v=BRY1_fq116M" TargetMode="External"/><Relationship Id="rId1" Type="http://schemas.openxmlformats.org/officeDocument/2006/relationships/slideLayout" Target="../slideLayouts/slideLayout2.xml"/><Relationship Id="rId4" Type="http://schemas.openxmlformats.org/officeDocument/2006/relationships/hyperlink" Target="https://www.youtube.com/watch?v=xT8Np0gI1dI"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19.11 The hominin branch of the primate tree includes species that coexisted</a:t>
            </a:r>
            <a:endParaRPr lang="en-US" dirty="0"/>
          </a:p>
        </p:txBody>
      </p:sp>
      <p:sp>
        <p:nvSpPr>
          <p:cNvPr id="3" name="Content Placeholder 2"/>
          <p:cNvSpPr>
            <a:spLocks noGrp="1"/>
          </p:cNvSpPr>
          <p:nvPr>
            <p:ph idx="1"/>
          </p:nvPr>
        </p:nvSpPr>
        <p:spPr>
          <a:xfrm>
            <a:off x="313267" y="1405467"/>
            <a:ext cx="8475133" cy="4758267"/>
          </a:xfrm>
        </p:spPr>
        <p:txBody>
          <a:bodyPr/>
          <a:lstStyle/>
          <a:p>
            <a:r>
              <a:rPr lang="en-US" sz="2400" b="1" dirty="0" smtClean="0"/>
              <a:t>Paleoanthropology</a:t>
            </a:r>
            <a:r>
              <a:rPr lang="en-US" sz="2400" dirty="0" smtClean="0"/>
              <a:t> is the study of human origins and evolution, the brief history since the divergence of human and chimpanzee lineages.</a:t>
            </a:r>
          </a:p>
          <a:p>
            <a:endParaRPr lang="en-US" sz="2400" dirty="0" smtClean="0"/>
          </a:p>
          <a:p>
            <a:r>
              <a:rPr lang="en-US" sz="2400" dirty="0" smtClean="0"/>
              <a:t>Paleoanthropologists have unearthed</a:t>
            </a:r>
          </a:p>
          <a:p>
            <a:endParaRPr lang="en-US" sz="2400" dirty="0" smtClean="0"/>
          </a:p>
          <a:p>
            <a:pPr lvl="1"/>
            <a:r>
              <a:rPr lang="en-US" sz="2400" dirty="0" smtClean="0"/>
              <a:t>about 20 species of extinct </a:t>
            </a:r>
            <a:r>
              <a:rPr lang="en-US" sz="2400" b="1" dirty="0" err="1" smtClean="0"/>
              <a:t>hominins</a:t>
            </a:r>
            <a:r>
              <a:rPr lang="en-US" sz="2400" dirty="0" smtClean="0"/>
              <a:t>, species that are more closely related to humans than to chimpanzees</a:t>
            </a:r>
          </a:p>
          <a:p>
            <a:pPr lvl="1"/>
            <a:endParaRPr lang="en-US" sz="2400" dirty="0" smtClean="0"/>
          </a:p>
          <a:p>
            <a:pPr lvl="1"/>
            <a:r>
              <a:rPr lang="en-US" sz="2400" dirty="0" smtClean="0"/>
              <a:t>thousands of </a:t>
            </a:r>
            <a:r>
              <a:rPr lang="en-US" sz="2400" dirty="0" err="1" smtClean="0"/>
              <a:t>hominin</a:t>
            </a:r>
            <a:r>
              <a:rPr lang="en-US" sz="2400" dirty="0" smtClean="0"/>
              <a:t> fossils.</a:t>
            </a:r>
          </a:p>
        </p:txBody>
      </p:sp>
      <p:sp>
        <p:nvSpPr>
          <p:cNvPr id="4" name="Footer Placeholder 3"/>
          <p:cNvSpPr>
            <a:spLocks noGrp="1"/>
          </p:cNvSpPr>
          <p:nvPr>
            <p:ph type="ftr" sz="quarter" idx="11"/>
          </p:nvPr>
        </p:nvSpPr>
        <p:spPr/>
        <p:txBody>
          <a:bodyPr/>
          <a:lstStyle/>
          <a:p>
            <a:r>
              <a:rPr lang="en-US" smtClean="0"/>
              <a:t>© 2015 Pearson Education, Inc.</a:t>
            </a:r>
            <a:endParaRPr lang="en-US" dirty="0"/>
          </a:p>
        </p:txBody>
      </p:sp>
    </p:spTree>
    <p:extLst>
      <p:ext uri="{BB962C8B-B14F-4D97-AF65-F5344CB8AC3E}">
        <p14:creationId xmlns:p14="http://schemas.microsoft.com/office/powerpoint/2010/main" val="21865594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19.14 From origins in Africa, </a:t>
            </a:r>
            <a:r>
              <a:rPr lang="en-US" i="1" dirty="0" smtClean="0"/>
              <a:t>Homo sapiens</a:t>
            </a:r>
            <a:r>
              <a:rPr lang="en-US" dirty="0" smtClean="0"/>
              <a:t> spread around the world</a:t>
            </a:r>
            <a:endParaRPr lang="en-US" dirty="0"/>
          </a:p>
        </p:txBody>
      </p:sp>
      <p:sp>
        <p:nvSpPr>
          <p:cNvPr id="3" name="Content Placeholder 2"/>
          <p:cNvSpPr>
            <a:spLocks noGrp="1"/>
          </p:cNvSpPr>
          <p:nvPr>
            <p:ph idx="1"/>
          </p:nvPr>
        </p:nvSpPr>
        <p:spPr/>
        <p:txBody>
          <a:bodyPr/>
          <a:lstStyle/>
          <a:p>
            <a:r>
              <a:rPr lang="en-US" sz="2400" dirty="0" smtClean="0"/>
              <a:t>Molecular evidence about the origin of humans supports the conclusions drawn from fossils.</a:t>
            </a:r>
          </a:p>
          <a:p>
            <a:endParaRPr lang="en-US" sz="2400" dirty="0" smtClean="0"/>
          </a:p>
          <a:p>
            <a:r>
              <a:rPr lang="en-US" sz="2400" dirty="0" smtClean="0"/>
              <a:t>DNA studies indicate</a:t>
            </a:r>
          </a:p>
          <a:p>
            <a:pPr lvl="1"/>
            <a:r>
              <a:rPr lang="en-US" sz="2400" dirty="0"/>
              <a:t>that </a:t>
            </a:r>
            <a:r>
              <a:rPr lang="en-US" sz="2400" dirty="0" smtClean="0"/>
              <a:t>Europeans and Asians share a more recent common ancestor</a:t>
            </a:r>
          </a:p>
          <a:p>
            <a:pPr lvl="1"/>
            <a:r>
              <a:rPr lang="en-US" sz="2400" dirty="0" smtClean="0"/>
              <a:t>that many African lineages represent earlier branches on the human tree</a:t>
            </a:r>
          </a:p>
          <a:p>
            <a:pPr lvl="1"/>
            <a:r>
              <a:rPr lang="en-US" sz="2400" dirty="0" smtClean="0"/>
              <a:t>that all living humans have ancestors that originated as </a:t>
            </a:r>
            <a:r>
              <a:rPr lang="en-US" sz="2400" i="1" dirty="0" smtClean="0"/>
              <a:t>H. sapiens</a:t>
            </a:r>
            <a:r>
              <a:rPr lang="en-US" sz="2400" dirty="0" smtClean="0"/>
              <a:t> in Africa.</a:t>
            </a:r>
          </a:p>
          <a:p>
            <a:endParaRPr lang="en-US" dirty="0"/>
          </a:p>
        </p:txBody>
      </p:sp>
      <p:sp>
        <p:nvSpPr>
          <p:cNvPr id="4" name="Footer Placeholder 3"/>
          <p:cNvSpPr>
            <a:spLocks noGrp="1"/>
          </p:cNvSpPr>
          <p:nvPr>
            <p:ph type="ftr" sz="quarter" idx="11"/>
          </p:nvPr>
        </p:nvSpPr>
        <p:spPr/>
        <p:txBody>
          <a:bodyPr/>
          <a:lstStyle/>
          <a:p>
            <a:r>
              <a:rPr lang="en-US" smtClean="0"/>
              <a:t>© 2015 Pearson Education, Inc.</a:t>
            </a:r>
            <a:endParaRPr lang="en-US" dirty="0"/>
          </a:p>
        </p:txBody>
      </p:sp>
    </p:spTree>
    <p:extLst>
      <p:ext uri="{BB962C8B-B14F-4D97-AF65-F5344CB8AC3E}">
        <p14:creationId xmlns:p14="http://schemas.microsoft.com/office/powerpoint/2010/main" val="10545901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 2015 Pearson Education, Inc.</a:t>
            </a:r>
            <a:endParaRPr lang="en-US" dirty="0"/>
          </a:p>
        </p:txBody>
      </p:sp>
      <p:pic>
        <p:nvPicPr>
          <p:cNvPr id="8" name="Picture 7"/>
          <p:cNvPicPr>
            <a:picLocks noChangeAspect="1"/>
          </p:cNvPicPr>
          <p:nvPr/>
        </p:nvPicPr>
        <p:blipFill>
          <a:blip r:embed="rId2"/>
          <a:stretch>
            <a:fillRect/>
          </a:stretch>
        </p:blipFill>
        <p:spPr>
          <a:xfrm>
            <a:off x="5090620" y="3713928"/>
            <a:ext cx="3533553" cy="3144072"/>
          </a:xfrm>
          <a:prstGeom prst="rect">
            <a:avLst/>
          </a:prstGeom>
        </p:spPr>
      </p:pic>
      <p:pic>
        <p:nvPicPr>
          <p:cNvPr id="5" name="Picture 4"/>
          <p:cNvPicPr>
            <a:picLocks noChangeAspect="1"/>
          </p:cNvPicPr>
          <p:nvPr/>
        </p:nvPicPr>
        <p:blipFill>
          <a:blip r:embed="rId3"/>
          <a:stretch>
            <a:fillRect/>
          </a:stretch>
        </p:blipFill>
        <p:spPr>
          <a:xfrm>
            <a:off x="195751" y="0"/>
            <a:ext cx="6381590" cy="3818540"/>
          </a:xfrm>
          <a:prstGeom prst="rect">
            <a:avLst/>
          </a:prstGeom>
        </p:spPr>
      </p:pic>
    </p:spTree>
    <p:extLst>
      <p:ext uri="{BB962C8B-B14F-4D97-AF65-F5344CB8AC3E}">
        <p14:creationId xmlns:p14="http://schemas.microsoft.com/office/powerpoint/2010/main" val="21013196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8017" y="342900"/>
            <a:ext cx="8475133" cy="4758267"/>
          </a:xfrm>
        </p:spPr>
        <p:txBody>
          <a:bodyPr/>
          <a:lstStyle/>
          <a:p>
            <a:r>
              <a:rPr lang="en-US" dirty="0" smtClean="0"/>
              <a:t>Humans evolved from a common ancestor with apes – not apes themselves </a:t>
            </a:r>
            <a:endParaRPr lang="en-US" dirty="0"/>
          </a:p>
        </p:txBody>
      </p:sp>
      <p:sp>
        <p:nvSpPr>
          <p:cNvPr id="4" name="Footer Placeholder 3"/>
          <p:cNvSpPr>
            <a:spLocks noGrp="1"/>
          </p:cNvSpPr>
          <p:nvPr>
            <p:ph type="ftr" sz="quarter" idx="11"/>
          </p:nvPr>
        </p:nvSpPr>
        <p:spPr/>
        <p:txBody>
          <a:bodyPr/>
          <a:lstStyle/>
          <a:p>
            <a:r>
              <a:rPr lang="en-US" smtClean="0"/>
              <a:t>© 2015 Pearson Education, Inc.</a:t>
            </a:r>
            <a:endParaRPr lang="en-US" dirty="0"/>
          </a:p>
        </p:txBody>
      </p:sp>
      <p:sp>
        <p:nvSpPr>
          <p:cNvPr id="6" name="Rectangle 5"/>
          <p:cNvSpPr/>
          <p:nvPr/>
        </p:nvSpPr>
        <p:spPr>
          <a:xfrm>
            <a:off x="1426633" y="5350871"/>
            <a:ext cx="6057900" cy="369332"/>
          </a:xfrm>
          <a:prstGeom prst="rect">
            <a:avLst/>
          </a:prstGeom>
        </p:spPr>
        <p:txBody>
          <a:bodyPr wrap="square">
            <a:spAutoFit/>
          </a:bodyPr>
          <a:lstStyle/>
          <a:p>
            <a:r>
              <a:rPr lang="en-US" dirty="0">
                <a:hlinkClick r:id="rId2"/>
              </a:rPr>
              <a:t>https://www.youtube.com/watch?v=BRY1_fq116M</a:t>
            </a:r>
            <a:endParaRPr lang="en-US" dirty="0"/>
          </a:p>
        </p:txBody>
      </p:sp>
      <p:sp>
        <p:nvSpPr>
          <p:cNvPr id="7" name="Rectangle 6"/>
          <p:cNvSpPr/>
          <p:nvPr/>
        </p:nvSpPr>
        <p:spPr>
          <a:xfrm>
            <a:off x="1426633" y="3241671"/>
            <a:ext cx="6172200" cy="646331"/>
          </a:xfrm>
          <a:prstGeom prst="rect">
            <a:avLst/>
          </a:prstGeom>
        </p:spPr>
        <p:txBody>
          <a:bodyPr wrap="square">
            <a:spAutoFit/>
          </a:bodyPr>
          <a:lstStyle/>
          <a:p>
            <a:r>
              <a:rPr lang="en-US" dirty="0">
                <a:hlinkClick r:id="rId3"/>
              </a:rPr>
              <a:t>https://</a:t>
            </a:r>
            <a:r>
              <a:rPr lang="en-US" dirty="0" smtClean="0">
                <a:hlinkClick r:id="rId3"/>
              </a:rPr>
              <a:t>www.youtube.com/watch?v=V3U5KkOYRkA</a:t>
            </a:r>
            <a:endParaRPr lang="en-US" dirty="0" smtClean="0"/>
          </a:p>
          <a:p>
            <a:endParaRPr lang="en-US" dirty="0"/>
          </a:p>
        </p:txBody>
      </p:sp>
      <p:sp>
        <p:nvSpPr>
          <p:cNvPr id="8" name="Rectangle 7"/>
          <p:cNvSpPr/>
          <p:nvPr/>
        </p:nvSpPr>
        <p:spPr>
          <a:xfrm>
            <a:off x="1426633" y="4336019"/>
            <a:ext cx="6010275" cy="369332"/>
          </a:xfrm>
          <a:prstGeom prst="rect">
            <a:avLst/>
          </a:prstGeom>
        </p:spPr>
        <p:txBody>
          <a:bodyPr wrap="square">
            <a:spAutoFit/>
          </a:bodyPr>
          <a:lstStyle/>
          <a:p>
            <a:r>
              <a:rPr lang="en-US" dirty="0">
                <a:hlinkClick r:id="rId4"/>
              </a:rPr>
              <a:t>https://www.youtube.com/watch?v=xT8Np0gI1dI</a:t>
            </a:r>
            <a:endParaRPr lang="en-US" dirty="0"/>
          </a:p>
        </p:txBody>
      </p:sp>
    </p:spTree>
    <p:extLst>
      <p:ext uri="{BB962C8B-B14F-4D97-AF65-F5344CB8AC3E}">
        <p14:creationId xmlns:p14="http://schemas.microsoft.com/office/powerpoint/2010/main" val="40029619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3267" y="742950"/>
            <a:ext cx="8475133" cy="5615517"/>
          </a:xfrm>
        </p:spPr>
        <p:txBody>
          <a:bodyPr/>
          <a:lstStyle/>
          <a:p>
            <a:r>
              <a:rPr lang="en-US" b="1" dirty="0"/>
              <a:t>Hominid </a:t>
            </a:r>
            <a:r>
              <a:rPr lang="en-US" dirty="0" smtClean="0"/>
              <a:t>: </a:t>
            </a:r>
            <a:r>
              <a:rPr lang="en-US" dirty="0"/>
              <a:t>the group consisting of all modern and extinct Great Apes (that is, modern humans, chimpanzees, gorillas and </a:t>
            </a:r>
            <a:r>
              <a:rPr lang="en-US" dirty="0" err="1"/>
              <a:t>orang-utans</a:t>
            </a:r>
            <a:r>
              <a:rPr lang="en-US" dirty="0"/>
              <a:t> plus all their immediate ancestors</a:t>
            </a:r>
            <a:r>
              <a:rPr lang="en-US" dirty="0" smtClean="0"/>
              <a:t>).</a:t>
            </a:r>
          </a:p>
          <a:p>
            <a:endParaRPr lang="en-US" dirty="0"/>
          </a:p>
          <a:p>
            <a:r>
              <a:rPr lang="en-US" b="1" dirty="0" err="1" smtClean="0"/>
              <a:t>Hominin</a:t>
            </a:r>
            <a:r>
              <a:rPr lang="en-US" b="1" dirty="0" smtClean="0"/>
              <a:t>:</a:t>
            </a:r>
            <a:r>
              <a:rPr lang="en-US" dirty="0" smtClean="0"/>
              <a:t> </a:t>
            </a:r>
            <a:r>
              <a:rPr lang="en-US" dirty="0"/>
              <a:t>the group consisting of modern humans, extinct human species and all our immediate ancestors (including members of the genera </a:t>
            </a:r>
            <a:r>
              <a:rPr lang="en-US" i="1" dirty="0"/>
              <a:t>Homo</a:t>
            </a:r>
            <a:r>
              <a:rPr lang="en-US" dirty="0"/>
              <a:t>, </a:t>
            </a:r>
            <a:r>
              <a:rPr lang="en-US" i="1" dirty="0"/>
              <a:t>Australopithecus</a:t>
            </a:r>
            <a:r>
              <a:rPr lang="en-US" dirty="0"/>
              <a:t>, </a:t>
            </a:r>
            <a:r>
              <a:rPr lang="en-US" i="1" dirty="0" err="1"/>
              <a:t>Paranthropus</a:t>
            </a:r>
            <a:r>
              <a:rPr lang="en-US" i="1" dirty="0"/>
              <a:t> </a:t>
            </a:r>
            <a:r>
              <a:rPr lang="en-US" dirty="0"/>
              <a:t>and </a:t>
            </a:r>
            <a:r>
              <a:rPr lang="en-US" i="1" dirty="0" err="1"/>
              <a:t>Ardipithecus</a:t>
            </a:r>
            <a:r>
              <a:rPr lang="en-US" dirty="0"/>
              <a:t>).</a:t>
            </a:r>
          </a:p>
          <a:p>
            <a:endParaRPr lang="en-US" dirty="0"/>
          </a:p>
        </p:txBody>
      </p:sp>
      <p:sp>
        <p:nvSpPr>
          <p:cNvPr id="4" name="Footer Placeholder 3"/>
          <p:cNvSpPr>
            <a:spLocks noGrp="1"/>
          </p:cNvSpPr>
          <p:nvPr>
            <p:ph type="ftr" sz="quarter" idx="11"/>
          </p:nvPr>
        </p:nvSpPr>
        <p:spPr/>
        <p:txBody>
          <a:bodyPr/>
          <a:lstStyle/>
          <a:p>
            <a:r>
              <a:rPr lang="en-US" smtClean="0"/>
              <a:t>© 2015 Pearson Education, Inc.</a:t>
            </a:r>
            <a:endParaRPr lang="en-US" dirty="0"/>
          </a:p>
        </p:txBody>
      </p:sp>
    </p:spTree>
    <p:extLst>
      <p:ext uri="{BB962C8B-B14F-4D97-AF65-F5344CB8AC3E}">
        <p14:creationId xmlns:p14="http://schemas.microsoft.com/office/powerpoint/2010/main" val="25297735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smtClean="0"/>
              <a:t>Convergent Evolution</a:t>
            </a:r>
            <a:r>
              <a:rPr lang="en-US" dirty="0" smtClean="0"/>
              <a:t>: </a:t>
            </a:r>
            <a:r>
              <a:rPr lang="en-US" dirty="0"/>
              <a:t>The process in which species that are not closely related evolve similar </a:t>
            </a:r>
            <a:r>
              <a:rPr lang="en-US" dirty="0" smtClean="0"/>
              <a:t>traits</a:t>
            </a:r>
          </a:p>
          <a:p>
            <a:endParaRPr lang="en-US" dirty="0"/>
          </a:p>
          <a:p>
            <a:r>
              <a:rPr lang="en-US" b="1" dirty="0" smtClean="0"/>
              <a:t>Divergent Evolution</a:t>
            </a:r>
            <a:r>
              <a:rPr lang="en-US" dirty="0" smtClean="0"/>
              <a:t>: Two </a:t>
            </a:r>
            <a:r>
              <a:rPr lang="en-US" dirty="0"/>
              <a:t>different species share the same ancestral origins but have evolved differently</a:t>
            </a:r>
          </a:p>
        </p:txBody>
      </p:sp>
      <p:sp>
        <p:nvSpPr>
          <p:cNvPr id="4" name="Footer Placeholder 3"/>
          <p:cNvSpPr>
            <a:spLocks noGrp="1"/>
          </p:cNvSpPr>
          <p:nvPr>
            <p:ph type="ftr" sz="quarter" idx="11"/>
          </p:nvPr>
        </p:nvSpPr>
        <p:spPr/>
        <p:txBody>
          <a:bodyPr/>
          <a:lstStyle/>
          <a:p>
            <a:r>
              <a:rPr lang="en-US" smtClean="0"/>
              <a:t>© 2015 Pearson Education, Inc.</a:t>
            </a:r>
            <a:endParaRPr lang="en-US" dirty="0"/>
          </a:p>
        </p:txBody>
      </p:sp>
    </p:spTree>
    <p:extLst>
      <p:ext uri="{BB962C8B-B14F-4D97-AF65-F5344CB8AC3E}">
        <p14:creationId xmlns:p14="http://schemas.microsoft.com/office/powerpoint/2010/main" val="6021965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3"/>
          <p:cNvSpPr>
            <a:spLocks noGrp="1" noChangeArrowheads="1"/>
          </p:cNvSpPr>
          <p:nvPr>
            <p:ph type="ctrTitle"/>
          </p:nvPr>
        </p:nvSpPr>
        <p:spPr bwMode="auto">
          <a:xfrm>
            <a:off x="20638" y="0"/>
            <a:ext cx="564832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1200" dirty="0" smtClean="0">
                <a:latin typeface="Arial" charset="0"/>
              </a:rPr>
              <a:t>Figure 19.11-0</a:t>
            </a:r>
            <a:endParaRPr lang="en-US" sz="1200" dirty="0">
              <a:latin typeface="Arial" charset="0"/>
            </a:endParaRPr>
          </a:p>
        </p:txBody>
      </p:sp>
      <p:pic>
        <p:nvPicPr>
          <p:cNvPr id="3" name="Picture 2" descr="19_11_0HomininTimeline-U.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704" y="917448"/>
            <a:ext cx="8546592" cy="5023104"/>
          </a:xfrm>
          <a:prstGeom prst="rect">
            <a:avLst/>
          </a:prstGeom>
        </p:spPr>
      </p:pic>
      <p:sp>
        <p:nvSpPr>
          <p:cNvPr id="10" name="Text Box 31"/>
          <p:cNvSpPr txBox="1">
            <a:spLocks noChangeArrowheads="1"/>
          </p:cNvSpPr>
          <p:nvPr/>
        </p:nvSpPr>
        <p:spPr bwMode="auto">
          <a:xfrm>
            <a:off x="771189" y="933983"/>
            <a:ext cx="119127" cy="24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400" dirty="0" smtClean="0">
                <a:solidFill>
                  <a:srgbClr val="000000"/>
                </a:solidFill>
                <a:latin typeface="Arial" charset="0"/>
              </a:rPr>
              <a:t>0</a:t>
            </a:r>
            <a:endParaRPr lang="en-US" sz="1400" dirty="0">
              <a:solidFill>
                <a:srgbClr val="000000"/>
              </a:solidFill>
              <a:latin typeface="Arial" charset="0"/>
            </a:endParaRPr>
          </a:p>
        </p:txBody>
      </p:sp>
      <p:sp>
        <p:nvSpPr>
          <p:cNvPr id="11" name="Text Box 31"/>
          <p:cNvSpPr txBox="1">
            <a:spLocks noChangeArrowheads="1"/>
          </p:cNvSpPr>
          <p:nvPr/>
        </p:nvSpPr>
        <p:spPr bwMode="auto">
          <a:xfrm>
            <a:off x="616744" y="1285213"/>
            <a:ext cx="282839" cy="23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400" dirty="0" smtClean="0">
                <a:solidFill>
                  <a:srgbClr val="000000"/>
                </a:solidFill>
                <a:latin typeface="Arial" charset="0"/>
              </a:rPr>
              <a:t>0.5</a:t>
            </a:r>
            <a:endParaRPr lang="en-US" sz="1400" dirty="0">
              <a:solidFill>
                <a:srgbClr val="000000"/>
              </a:solidFill>
              <a:latin typeface="Arial" charset="0"/>
            </a:endParaRPr>
          </a:p>
        </p:txBody>
      </p:sp>
      <p:sp>
        <p:nvSpPr>
          <p:cNvPr id="12" name="Text Box 31"/>
          <p:cNvSpPr txBox="1">
            <a:spLocks noChangeArrowheads="1"/>
          </p:cNvSpPr>
          <p:nvPr/>
        </p:nvSpPr>
        <p:spPr bwMode="auto">
          <a:xfrm>
            <a:off x="615685" y="1622822"/>
            <a:ext cx="282839" cy="23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400" dirty="0" smtClean="0">
                <a:solidFill>
                  <a:srgbClr val="000000"/>
                </a:solidFill>
                <a:latin typeface="Arial" charset="0"/>
              </a:rPr>
              <a:t>1.0</a:t>
            </a:r>
            <a:endParaRPr lang="en-US" sz="1400" dirty="0">
              <a:solidFill>
                <a:srgbClr val="000000"/>
              </a:solidFill>
              <a:latin typeface="Arial" charset="0"/>
            </a:endParaRPr>
          </a:p>
        </p:txBody>
      </p:sp>
      <p:sp>
        <p:nvSpPr>
          <p:cNvPr id="15" name="Text Box 31"/>
          <p:cNvSpPr txBox="1">
            <a:spLocks noChangeArrowheads="1"/>
          </p:cNvSpPr>
          <p:nvPr/>
        </p:nvSpPr>
        <p:spPr bwMode="auto">
          <a:xfrm>
            <a:off x="614626" y="1966169"/>
            <a:ext cx="282839" cy="23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400" dirty="0" smtClean="0">
                <a:solidFill>
                  <a:srgbClr val="000000"/>
                </a:solidFill>
                <a:latin typeface="Arial" charset="0"/>
              </a:rPr>
              <a:t>1.5</a:t>
            </a:r>
            <a:endParaRPr lang="en-US" sz="1400" dirty="0">
              <a:solidFill>
                <a:srgbClr val="000000"/>
              </a:solidFill>
              <a:latin typeface="Arial" charset="0"/>
            </a:endParaRPr>
          </a:p>
        </p:txBody>
      </p:sp>
      <p:sp>
        <p:nvSpPr>
          <p:cNvPr id="16" name="Text Box 31"/>
          <p:cNvSpPr txBox="1">
            <a:spLocks noChangeArrowheads="1"/>
          </p:cNvSpPr>
          <p:nvPr/>
        </p:nvSpPr>
        <p:spPr bwMode="auto">
          <a:xfrm>
            <a:off x="616772" y="2304595"/>
            <a:ext cx="282839" cy="23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400" dirty="0" smtClean="0">
                <a:solidFill>
                  <a:srgbClr val="000000"/>
                </a:solidFill>
                <a:latin typeface="Arial" charset="0"/>
              </a:rPr>
              <a:t>2.0</a:t>
            </a:r>
            <a:endParaRPr lang="en-US" sz="1400" dirty="0">
              <a:solidFill>
                <a:srgbClr val="000000"/>
              </a:solidFill>
              <a:latin typeface="Arial" charset="0"/>
            </a:endParaRPr>
          </a:p>
        </p:txBody>
      </p:sp>
      <p:sp>
        <p:nvSpPr>
          <p:cNvPr id="17" name="Text Box 31"/>
          <p:cNvSpPr txBox="1">
            <a:spLocks noChangeArrowheads="1"/>
          </p:cNvSpPr>
          <p:nvPr/>
        </p:nvSpPr>
        <p:spPr bwMode="auto">
          <a:xfrm>
            <a:off x="618915" y="2653755"/>
            <a:ext cx="282839" cy="23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400" dirty="0" smtClean="0">
                <a:solidFill>
                  <a:srgbClr val="000000"/>
                </a:solidFill>
                <a:latin typeface="Arial" charset="0"/>
              </a:rPr>
              <a:t>2.5</a:t>
            </a:r>
            <a:endParaRPr lang="en-US" sz="1400" dirty="0">
              <a:solidFill>
                <a:srgbClr val="000000"/>
              </a:solidFill>
              <a:latin typeface="Arial" charset="0"/>
            </a:endParaRPr>
          </a:p>
        </p:txBody>
      </p:sp>
      <p:sp>
        <p:nvSpPr>
          <p:cNvPr id="13" name="Text Box 31"/>
          <p:cNvSpPr txBox="1">
            <a:spLocks noChangeArrowheads="1"/>
          </p:cNvSpPr>
          <p:nvPr/>
        </p:nvSpPr>
        <p:spPr bwMode="auto">
          <a:xfrm>
            <a:off x="620203" y="2991881"/>
            <a:ext cx="282839" cy="23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400" dirty="0" smtClean="0">
                <a:solidFill>
                  <a:srgbClr val="000000"/>
                </a:solidFill>
                <a:latin typeface="Arial" charset="0"/>
              </a:rPr>
              <a:t>3.0</a:t>
            </a:r>
            <a:endParaRPr lang="en-US" sz="1400" dirty="0">
              <a:solidFill>
                <a:srgbClr val="000000"/>
              </a:solidFill>
              <a:latin typeface="Arial" charset="0"/>
            </a:endParaRPr>
          </a:p>
        </p:txBody>
      </p:sp>
      <p:sp>
        <p:nvSpPr>
          <p:cNvPr id="14" name="Text Box 31"/>
          <p:cNvSpPr txBox="1">
            <a:spLocks noChangeArrowheads="1"/>
          </p:cNvSpPr>
          <p:nvPr/>
        </p:nvSpPr>
        <p:spPr bwMode="auto">
          <a:xfrm>
            <a:off x="613854" y="3330246"/>
            <a:ext cx="282839" cy="23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400" dirty="0" smtClean="0">
                <a:solidFill>
                  <a:srgbClr val="000000"/>
                </a:solidFill>
                <a:latin typeface="Arial" charset="0"/>
              </a:rPr>
              <a:t>3.5</a:t>
            </a:r>
            <a:endParaRPr lang="en-US" sz="1400" dirty="0">
              <a:solidFill>
                <a:srgbClr val="000000"/>
              </a:solidFill>
              <a:latin typeface="Arial" charset="0"/>
            </a:endParaRPr>
          </a:p>
        </p:txBody>
      </p:sp>
      <p:sp>
        <p:nvSpPr>
          <p:cNvPr id="18" name="Text Box 31"/>
          <p:cNvSpPr txBox="1">
            <a:spLocks noChangeArrowheads="1"/>
          </p:cNvSpPr>
          <p:nvPr/>
        </p:nvSpPr>
        <p:spPr bwMode="auto">
          <a:xfrm>
            <a:off x="621113" y="3659538"/>
            <a:ext cx="282839" cy="23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400" dirty="0" smtClean="0">
                <a:solidFill>
                  <a:srgbClr val="000000"/>
                </a:solidFill>
                <a:latin typeface="Arial" charset="0"/>
              </a:rPr>
              <a:t>4.0</a:t>
            </a:r>
            <a:endParaRPr lang="en-US" sz="1400" dirty="0">
              <a:solidFill>
                <a:srgbClr val="000000"/>
              </a:solidFill>
              <a:latin typeface="Arial" charset="0"/>
            </a:endParaRPr>
          </a:p>
        </p:txBody>
      </p:sp>
      <p:sp>
        <p:nvSpPr>
          <p:cNvPr id="19" name="Text Box 31"/>
          <p:cNvSpPr txBox="1">
            <a:spLocks noChangeArrowheads="1"/>
          </p:cNvSpPr>
          <p:nvPr/>
        </p:nvSpPr>
        <p:spPr bwMode="auto">
          <a:xfrm>
            <a:off x="619299" y="4002439"/>
            <a:ext cx="282839" cy="23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400" dirty="0" smtClean="0">
                <a:solidFill>
                  <a:srgbClr val="000000"/>
                </a:solidFill>
                <a:latin typeface="Arial" charset="0"/>
              </a:rPr>
              <a:t>4.5</a:t>
            </a:r>
            <a:endParaRPr lang="en-US" sz="1400" dirty="0">
              <a:solidFill>
                <a:srgbClr val="000000"/>
              </a:solidFill>
              <a:latin typeface="Arial" charset="0"/>
            </a:endParaRPr>
          </a:p>
        </p:txBody>
      </p:sp>
      <p:sp>
        <p:nvSpPr>
          <p:cNvPr id="20" name="Text Box 31"/>
          <p:cNvSpPr txBox="1">
            <a:spLocks noChangeArrowheads="1"/>
          </p:cNvSpPr>
          <p:nvPr/>
        </p:nvSpPr>
        <p:spPr bwMode="auto">
          <a:xfrm>
            <a:off x="612949" y="4327196"/>
            <a:ext cx="282839" cy="23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400" dirty="0" smtClean="0">
                <a:solidFill>
                  <a:srgbClr val="000000"/>
                </a:solidFill>
                <a:latin typeface="Arial" charset="0"/>
              </a:rPr>
              <a:t>5.0</a:t>
            </a:r>
            <a:endParaRPr lang="en-US" sz="1400" dirty="0">
              <a:solidFill>
                <a:srgbClr val="000000"/>
              </a:solidFill>
              <a:latin typeface="Arial" charset="0"/>
            </a:endParaRPr>
          </a:p>
        </p:txBody>
      </p:sp>
      <p:sp>
        <p:nvSpPr>
          <p:cNvPr id="21" name="Text Box 31"/>
          <p:cNvSpPr txBox="1">
            <a:spLocks noChangeArrowheads="1"/>
          </p:cNvSpPr>
          <p:nvPr/>
        </p:nvSpPr>
        <p:spPr bwMode="auto">
          <a:xfrm>
            <a:off x="615670" y="4697312"/>
            <a:ext cx="282839" cy="23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400" dirty="0" smtClean="0">
                <a:solidFill>
                  <a:srgbClr val="000000"/>
                </a:solidFill>
                <a:latin typeface="Arial" charset="0"/>
              </a:rPr>
              <a:t>5.5</a:t>
            </a:r>
            <a:endParaRPr lang="en-US" sz="1400" dirty="0">
              <a:solidFill>
                <a:srgbClr val="000000"/>
              </a:solidFill>
              <a:latin typeface="Arial" charset="0"/>
            </a:endParaRPr>
          </a:p>
        </p:txBody>
      </p:sp>
      <p:sp>
        <p:nvSpPr>
          <p:cNvPr id="22" name="Text Box 31"/>
          <p:cNvSpPr txBox="1">
            <a:spLocks noChangeArrowheads="1"/>
          </p:cNvSpPr>
          <p:nvPr/>
        </p:nvSpPr>
        <p:spPr bwMode="auto">
          <a:xfrm>
            <a:off x="618393" y="5022071"/>
            <a:ext cx="282839" cy="23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400" dirty="0" smtClean="0">
                <a:solidFill>
                  <a:srgbClr val="000000"/>
                </a:solidFill>
                <a:latin typeface="Arial" charset="0"/>
              </a:rPr>
              <a:t>6.0</a:t>
            </a:r>
            <a:endParaRPr lang="en-US" sz="1400" dirty="0">
              <a:solidFill>
                <a:srgbClr val="000000"/>
              </a:solidFill>
              <a:latin typeface="Arial" charset="0"/>
            </a:endParaRPr>
          </a:p>
        </p:txBody>
      </p:sp>
      <p:sp>
        <p:nvSpPr>
          <p:cNvPr id="23" name="Text Box 31"/>
          <p:cNvSpPr txBox="1">
            <a:spLocks noChangeArrowheads="1"/>
          </p:cNvSpPr>
          <p:nvPr/>
        </p:nvSpPr>
        <p:spPr bwMode="auto">
          <a:xfrm>
            <a:off x="616579" y="5364971"/>
            <a:ext cx="282839" cy="23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400" dirty="0" smtClean="0">
                <a:solidFill>
                  <a:srgbClr val="000000"/>
                </a:solidFill>
                <a:latin typeface="Arial" charset="0"/>
              </a:rPr>
              <a:t>6.5</a:t>
            </a:r>
            <a:endParaRPr lang="en-US" sz="1400" dirty="0">
              <a:solidFill>
                <a:srgbClr val="000000"/>
              </a:solidFill>
              <a:latin typeface="Arial" charset="0"/>
            </a:endParaRPr>
          </a:p>
        </p:txBody>
      </p:sp>
      <p:sp>
        <p:nvSpPr>
          <p:cNvPr id="24" name="Text Box 31"/>
          <p:cNvSpPr txBox="1">
            <a:spLocks noChangeArrowheads="1"/>
          </p:cNvSpPr>
          <p:nvPr/>
        </p:nvSpPr>
        <p:spPr bwMode="auto">
          <a:xfrm>
            <a:off x="619302" y="5694264"/>
            <a:ext cx="282839" cy="23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400" dirty="0" smtClean="0">
                <a:solidFill>
                  <a:srgbClr val="000000"/>
                </a:solidFill>
                <a:latin typeface="Arial" charset="0"/>
              </a:rPr>
              <a:t>7.0</a:t>
            </a:r>
            <a:endParaRPr lang="en-US" sz="1400" dirty="0">
              <a:solidFill>
                <a:srgbClr val="000000"/>
              </a:solidFill>
              <a:latin typeface="Arial" charset="0"/>
            </a:endParaRPr>
          </a:p>
        </p:txBody>
      </p:sp>
      <p:sp>
        <p:nvSpPr>
          <p:cNvPr id="25" name="Text Box 31"/>
          <p:cNvSpPr txBox="1">
            <a:spLocks noChangeArrowheads="1"/>
          </p:cNvSpPr>
          <p:nvPr/>
        </p:nvSpPr>
        <p:spPr bwMode="auto">
          <a:xfrm>
            <a:off x="2327451" y="5374950"/>
            <a:ext cx="1382763" cy="417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400" i="1" dirty="0" err="1" smtClean="0">
                <a:solidFill>
                  <a:srgbClr val="000000"/>
                </a:solidFill>
                <a:latin typeface="Arial" charset="0"/>
              </a:rPr>
              <a:t>Sahelanthropus</a:t>
            </a:r>
            <a:endParaRPr lang="en-US" sz="1400" i="1" dirty="0" smtClean="0">
              <a:solidFill>
                <a:srgbClr val="000000"/>
              </a:solidFill>
              <a:latin typeface="Arial" charset="0"/>
            </a:endParaRPr>
          </a:p>
          <a:p>
            <a:pPr eaLnBrk="0" fontAlgn="base" hangingPunct="0">
              <a:spcBef>
                <a:spcPct val="0"/>
              </a:spcBef>
              <a:spcAft>
                <a:spcPct val="0"/>
              </a:spcAft>
            </a:pPr>
            <a:r>
              <a:rPr lang="en-US" sz="1400" i="1" dirty="0" err="1" smtClean="0">
                <a:solidFill>
                  <a:srgbClr val="000000"/>
                </a:solidFill>
                <a:latin typeface="Arial" charset="0"/>
              </a:rPr>
              <a:t>tchadensis</a:t>
            </a:r>
            <a:endParaRPr lang="en-US" sz="1400" i="1" dirty="0">
              <a:solidFill>
                <a:srgbClr val="000000"/>
              </a:solidFill>
              <a:latin typeface="Arial" charset="0"/>
            </a:endParaRPr>
          </a:p>
        </p:txBody>
      </p:sp>
      <p:sp>
        <p:nvSpPr>
          <p:cNvPr id="26" name="Text Box 31"/>
          <p:cNvSpPr txBox="1">
            <a:spLocks noChangeArrowheads="1"/>
          </p:cNvSpPr>
          <p:nvPr/>
        </p:nvSpPr>
        <p:spPr bwMode="auto">
          <a:xfrm>
            <a:off x="2661279" y="4361673"/>
            <a:ext cx="1116971" cy="418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400" i="1" dirty="0" err="1" smtClean="0">
                <a:solidFill>
                  <a:srgbClr val="000000"/>
                </a:solidFill>
                <a:latin typeface="Arial" charset="0"/>
              </a:rPr>
              <a:t>Ardipithecus</a:t>
            </a:r>
            <a:endParaRPr lang="en-US" sz="1400" i="1" dirty="0" smtClean="0">
              <a:solidFill>
                <a:srgbClr val="000000"/>
              </a:solidFill>
              <a:latin typeface="Arial" charset="0"/>
            </a:endParaRPr>
          </a:p>
          <a:p>
            <a:pPr eaLnBrk="0" fontAlgn="base" hangingPunct="0">
              <a:spcBef>
                <a:spcPct val="0"/>
              </a:spcBef>
              <a:spcAft>
                <a:spcPct val="0"/>
              </a:spcAft>
            </a:pPr>
            <a:r>
              <a:rPr lang="en-US" sz="1400" i="1" dirty="0" err="1" smtClean="0">
                <a:solidFill>
                  <a:srgbClr val="000000"/>
                </a:solidFill>
                <a:latin typeface="Arial" charset="0"/>
              </a:rPr>
              <a:t>ramidus</a:t>
            </a:r>
            <a:endParaRPr lang="en-US" sz="1400" i="1" dirty="0">
              <a:solidFill>
                <a:srgbClr val="000000"/>
              </a:solidFill>
              <a:latin typeface="Arial" charset="0"/>
            </a:endParaRPr>
          </a:p>
        </p:txBody>
      </p:sp>
      <p:sp>
        <p:nvSpPr>
          <p:cNvPr id="27" name="Text Box 31"/>
          <p:cNvSpPr txBox="1">
            <a:spLocks noChangeArrowheads="1"/>
          </p:cNvSpPr>
          <p:nvPr/>
        </p:nvSpPr>
        <p:spPr bwMode="auto">
          <a:xfrm>
            <a:off x="1716039" y="3652287"/>
            <a:ext cx="1359178" cy="447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400" i="1" dirty="0" err="1" smtClean="0">
                <a:solidFill>
                  <a:srgbClr val="000000"/>
                </a:solidFill>
                <a:latin typeface="Arial" charset="0"/>
              </a:rPr>
              <a:t>Kenyanthropus</a:t>
            </a:r>
            <a:endParaRPr lang="en-US" sz="1400" i="1" dirty="0" smtClean="0">
              <a:solidFill>
                <a:srgbClr val="000000"/>
              </a:solidFill>
              <a:latin typeface="Arial" charset="0"/>
            </a:endParaRPr>
          </a:p>
          <a:p>
            <a:pPr eaLnBrk="0" fontAlgn="base" hangingPunct="0">
              <a:spcBef>
                <a:spcPct val="0"/>
              </a:spcBef>
              <a:spcAft>
                <a:spcPct val="0"/>
              </a:spcAft>
            </a:pPr>
            <a:r>
              <a:rPr lang="en-US" sz="1400" i="1" dirty="0" err="1" smtClean="0">
                <a:solidFill>
                  <a:srgbClr val="000000"/>
                </a:solidFill>
                <a:latin typeface="Arial" charset="0"/>
              </a:rPr>
              <a:t>platyops</a:t>
            </a:r>
            <a:endParaRPr lang="en-US" sz="1400" i="1" dirty="0">
              <a:solidFill>
                <a:srgbClr val="000000"/>
              </a:solidFill>
              <a:latin typeface="Arial" charset="0"/>
            </a:endParaRPr>
          </a:p>
        </p:txBody>
      </p:sp>
      <p:sp>
        <p:nvSpPr>
          <p:cNvPr id="28" name="Text Box 31"/>
          <p:cNvSpPr txBox="1">
            <a:spLocks noChangeArrowheads="1"/>
          </p:cNvSpPr>
          <p:nvPr/>
        </p:nvSpPr>
        <p:spPr bwMode="auto">
          <a:xfrm>
            <a:off x="3460473" y="3205972"/>
            <a:ext cx="1474383" cy="422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400" i="1" dirty="0" smtClean="0">
                <a:solidFill>
                  <a:srgbClr val="000000"/>
                </a:solidFill>
                <a:latin typeface="Arial" charset="0"/>
              </a:rPr>
              <a:t>Australopithecus</a:t>
            </a:r>
          </a:p>
          <a:p>
            <a:pPr eaLnBrk="0" fontAlgn="base" hangingPunct="0">
              <a:spcBef>
                <a:spcPct val="0"/>
              </a:spcBef>
              <a:spcAft>
                <a:spcPct val="0"/>
              </a:spcAft>
            </a:pPr>
            <a:r>
              <a:rPr lang="en-US" sz="1400" i="1" dirty="0" err="1" smtClean="0">
                <a:solidFill>
                  <a:srgbClr val="000000"/>
                </a:solidFill>
                <a:latin typeface="Arial" charset="0"/>
              </a:rPr>
              <a:t>sediba</a:t>
            </a:r>
            <a:endParaRPr lang="en-US" sz="1400" i="1" dirty="0">
              <a:solidFill>
                <a:srgbClr val="000000"/>
              </a:solidFill>
              <a:latin typeface="Arial" charset="0"/>
            </a:endParaRPr>
          </a:p>
        </p:txBody>
      </p:sp>
      <p:sp>
        <p:nvSpPr>
          <p:cNvPr id="29" name="Text Box 31"/>
          <p:cNvSpPr txBox="1">
            <a:spLocks noChangeArrowheads="1"/>
          </p:cNvSpPr>
          <p:nvPr/>
        </p:nvSpPr>
        <p:spPr bwMode="auto">
          <a:xfrm>
            <a:off x="5390874" y="3394660"/>
            <a:ext cx="591734" cy="41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400" i="1" dirty="0" smtClean="0">
                <a:solidFill>
                  <a:srgbClr val="000000"/>
                </a:solidFill>
                <a:latin typeface="Arial" charset="0"/>
              </a:rPr>
              <a:t>Homo</a:t>
            </a:r>
          </a:p>
          <a:p>
            <a:pPr eaLnBrk="0" fontAlgn="base" hangingPunct="0">
              <a:spcBef>
                <a:spcPct val="0"/>
              </a:spcBef>
              <a:spcAft>
                <a:spcPct val="0"/>
              </a:spcAft>
            </a:pPr>
            <a:r>
              <a:rPr lang="en-US" sz="1400" i="1" dirty="0" err="1" smtClean="0">
                <a:solidFill>
                  <a:srgbClr val="000000"/>
                </a:solidFill>
                <a:latin typeface="Arial" charset="0"/>
              </a:rPr>
              <a:t>habilis</a:t>
            </a:r>
            <a:endParaRPr lang="en-US" sz="1400" i="1" dirty="0">
              <a:solidFill>
                <a:srgbClr val="000000"/>
              </a:solidFill>
              <a:latin typeface="Arial" charset="0"/>
            </a:endParaRPr>
          </a:p>
        </p:txBody>
      </p:sp>
      <p:sp>
        <p:nvSpPr>
          <p:cNvPr id="30" name="Text Box 31"/>
          <p:cNvSpPr txBox="1">
            <a:spLocks noChangeArrowheads="1"/>
          </p:cNvSpPr>
          <p:nvPr/>
        </p:nvSpPr>
        <p:spPr bwMode="auto">
          <a:xfrm>
            <a:off x="6500308" y="2875771"/>
            <a:ext cx="657047" cy="417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400" i="1" dirty="0" smtClean="0">
                <a:solidFill>
                  <a:srgbClr val="000000"/>
                </a:solidFill>
                <a:latin typeface="Arial" charset="0"/>
              </a:rPr>
              <a:t>Homo</a:t>
            </a:r>
          </a:p>
          <a:p>
            <a:pPr eaLnBrk="0" fontAlgn="base" hangingPunct="0">
              <a:spcBef>
                <a:spcPct val="0"/>
              </a:spcBef>
              <a:spcAft>
                <a:spcPct val="0"/>
              </a:spcAft>
            </a:pPr>
            <a:r>
              <a:rPr lang="en-US" sz="1400" i="1" dirty="0" smtClean="0">
                <a:solidFill>
                  <a:srgbClr val="000000"/>
                </a:solidFill>
                <a:latin typeface="Arial" charset="0"/>
              </a:rPr>
              <a:t>erectus</a:t>
            </a:r>
            <a:endParaRPr lang="en-US" sz="1400" i="1" dirty="0">
              <a:solidFill>
                <a:srgbClr val="000000"/>
              </a:solidFill>
              <a:latin typeface="Arial" charset="0"/>
            </a:endParaRPr>
          </a:p>
        </p:txBody>
      </p:sp>
      <p:sp>
        <p:nvSpPr>
          <p:cNvPr id="31" name="Text Box 31"/>
          <p:cNvSpPr txBox="1">
            <a:spLocks noChangeArrowheads="1"/>
          </p:cNvSpPr>
          <p:nvPr/>
        </p:nvSpPr>
        <p:spPr bwMode="auto">
          <a:xfrm>
            <a:off x="7246887" y="2270706"/>
            <a:ext cx="1484363" cy="41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400" i="1" dirty="0" smtClean="0">
                <a:solidFill>
                  <a:srgbClr val="000000"/>
                </a:solidFill>
                <a:latin typeface="Arial" charset="0"/>
              </a:rPr>
              <a:t>Homo</a:t>
            </a:r>
          </a:p>
          <a:p>
            <a:pPr eaLnBrk="0" fontAlgn="base" hangingPunct="0">
              <a:spcBef>
                <a:spcPct val="0"/>
              </a:spcBef>
              <a:spcAft>
                <a:spcPct val="0"/>
              </a:spcAft>
            </a:pPr>
            <a:r>
              <a:rPr lang="en-US" sz="1400" i="1" dirty="0" err="1" smtClean="0">
                <a:solidFill>
                  <a:srgbClr val="000000"/>
                </a:solidFill>
                <a:latin typeface="Arial" charset="0"/>
              </a:rPr>
              <a:t>neanderthalensis</a:t>
            </a:r>
            <a:endParaRPr lang="en-US" sz="1400" i="1" dirty="0" smtClean="0">
              <a:solidFill>
                <a:srgbClr val="000000"/>
              </a:solidFill>
              <a:latin typeface="Arial" charset="0"/>
            </a:endParaRPr>
          </a:p>
        </p:txBody>
      </p:sp>
      <p:sp>
        <p:nvSpPr>
          <p:cNvPr id="32" name="Text Box 31"/>
          <p:cNvSpPr txBox="1">
            <a:spLocks noChangeArrowheads="1"/>
          </p:cNvSpPr>
          <p:nvPr/>
        </p:nvSpPr>
        <p:spPr bwMode="auto">
          <a:xfrm>
            <a:off x="8115931" y="1810783"/>
            <a:ext cx="683356" cy="434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400" i="1" dirty="0" smtClean="0">
                <a:solidFill>
                  <a:srgbClr val="000000"/>
                </a:solidFill>
                <a:latin typeface="Arial" charset="0"/>
              </a:rPr>
              <a:t>Homo</a:t>
            </a:r>
          </a:p>
          <a:p>
            <a:pPr eaLnBrk="0" fontAlgn="base" hangingPunct="0">
              <a:spcBef>
                <a:spcPct val="0"/>
              </a:spcBef>
              <a:spcAft>
                <a:spcPct val="0"/>
              </a:spcAft>
            </a:pPr>
            <a:r>
              <a:rPr lang="en-US" sz="1400" i="1" dirty="0" smtClean="0">
                <a:solidFill>
                  <a:srgbClr val="000000"/>
                </a:solidFill>
                <a:latin typeface="Arial" charset="0"/>
              </a:rPr>
              <a:t>sapiens</a:t>
            </a:r>
          </a:p>
        </p:txBody>
      </p:sp>
      <p:sp>
        <p:nvSpPr>
          <p:cNvPr id="33" name="Text Box 31"/>
          <p:cNvSpPr txBox="1">
            <a:spLocks noChangeArrowheads="1"/>
          </p:cNvSpPr>
          <p:nvPr/>
        </p:nvSpPr>
        <p:spPr bwMode="auto">
          <a:xfrm>
            <a:off x="6621867" y="1010682"/>
            <a:ext cx="127277" cy="232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400" dirty="0" smtClean="0">
                <a:solidFill>
                  <a:srgbClr val="000000"/>
                </a:solidFill>
                <a:latin typeface="Arial" charset="0"/>
              </a:rPr>
              <a:t>?</a:t>
            </a:r>
          </a:p>
        </p:txBody>
      </p:sp>
      <p:sp>
        <p:nvSpPr>
          <p:cNvPr id="34" name="Text Box 31"/>
          <p:cNvSpPr txBox="1">
            <a:spLocks noChangeArrowheads="1"/>
          </p:cNvSpPr>
          <p:nvPr/>
        </p:nvSpPr>
        <p:spPr bwMode="auto">
          <a:xfrm>
            <a:off x="5654852" y="1014313"/>
            <a:ext cx="745043" cy="432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400" i="1" dirty="0" smtClean="0">
                <a:solidFill>
                  <a:srgbClr val="000000"/>
                </a:solidFill>
                <a:latin typeface="Arial" charset="0"/>
              </a:rPr>
              <a:t>Homo</a:t>
            </a:r>
          </a:p>
          <a:p>
            <a:pPr eaLnBrk="0" fontAlgn="base" hangingPunct="0">
              <a:spcBef>
                <a:spcPct val="0"/>
              </a:spcBef>
              <a:spcAft>
                <a:spcPct val="0"/>
              </a:spcAft>
            </a:pPr>
            <a:r>
              <a:rPr lang="en-US" sz="1400" i="1" dirty="0" err="1" smtClean="0">
                <a:solidFill>
                  <a:srgbClr val="000000"/>
                </a:solidFill>
                <a:latin typeface="Arial" charset="0"/>
              </a:rPr>
              <a:t>ergaster</a:t>
            </a:r>
            <a:endParaRPr lang="en-US" sz="1400" i="1" dirty="0">
              <a:solidFill>
                <a:srgbClr val="000000"/>
              </a:solidFill>
              <a:latin typeface="Arial" charset="0"/>
            </a:endParaRPr>
          </a:p>
        </p:txBody>
      </p:sp>
      <p:sp>
        <p:nvSpPr>
          <p:cNvPr id="35" name="Text Box 31"/>
          <p:cNvSpPr txBox="1">
            <a:spLocks noChangeArrowheads="1"/>
          </p:cNvSpPr>
          <p:nvPr/>
        </p:nvSpPr>
        <p:spPr bwMode="auto">
          <a:xfrm>
            <a:off x="3865968" y="908176"/>
            <a:ext cx="1164140" cy="420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400" i="1" dirty="0" err="1" smtClean="0">
                <a:solidFill>
                  <a:srgbClr val="000000"/>
                </a:solidFill>
                <a:latin typeface="Arial" charset="0"/>
              </a:rPr>
              <a:t>Paranthropus</a:t>
            </a:r>
            <a:endParaRPr lang="en-US" sz="1400" i="1" dirty="0" smtClean="0">
              <a:solidFill>
                <a:srgbClr val="000000"/>
              </a:solidFill>
              <a:latin typeface="Arial" charset="0"/>
            </a:endParaRPr>
          </a:p>
          <a:p>
            <a:pPr eaLnBrk="0" fontAlgn="base" hangingPunct="0">
              <a:spcBef>
                <a:spcPct val="0"/>
              </a:spcBef>
              <a:spcAft>
                <a:spcPct val="0"/>
              </a:spcAft>
            </a:pPr>
            <a:r>
              <a:rPr lang="en-US" sz="1400" i="1" dirty="0" err="1" smtClean="0">
                <a:solidFill>
                  <a:srgbClr val="000000"/>
                </a:solidFill>
                <a:latin typeface="Arial" charset="0"/>
              </a:rPr>
              <a:t>robustus</a:t>
            </a:r>
            <a:endParaRPr lang="en-US" sz="1400" i="1" dirty="0">
              <a:solidFill>
                <a:srgbClr val="000000"/>
              </a:solidFill>
              <a:latin typeface="Arial" charset="0"/>
            </a:endParaRPr>
          </a:p>
        </p:txBody>
      </p:sp>
      <p:sp>
        <p:nvSpPr>
          <p:cNvPr id="36" name="Text Box 31"/>
          <p:cNvSpPr txBox="1">
            <a:spLocks noChangeArrowheads="1"/>
          </p:cNvSpPr>
          <p:nvPr/>
        </p:nvSpPr>
        <p:spPr bwMode="auto">
          <a:xfrm>
            <a:off x="2507975" y="1359934"/>
            <a:ext cx="1211311" cy="463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400" i="1" dirty="0" err="1" smtClean="0">
                <a:solidFill>
                  <a:srgbClr val="000000"/>
                </a:solidFill>
                <a:latin typeface="Arial" charset="0"/>
              </a:rPr>
              <a:t>Paranthropus</a:t>
            </a:r>
            <a:endParaRPr lang="en-US" sz="1400" i="1" dirty="0" smtClean="0">
              <a:solidFill>
                <a:srgbClr val="000000"/>
              </a:solidFill>
              <a:latin typeface="Arial" charset="0"/>
            </a:endParaRPr>
          </a:p>
          <a:p>
            <a:pPr eaLnBrk="0" fontAlgn="base" hangingPunct="0">
              <a:spcBef>
                <a:spcPct val="0"/>
              </a:spcBef>
              <a:spcAft>
                <a:spcPct val="0"/>
              </a:spcAft>
            </a:pPr>
            <a:r>
              <a:rPr lang="en-US" sz="1400" i="1" dirty="0" err="1" smtClean="0">
                <a:solidFill>
                  <a:srgbClr val="000000"/>
                </a:solidFill>
                <a:latin typeface="Arial" charset="0"/>
              </a:rPr>
              <a:t>boisei</a:t>
            </a:r>
            <a:endParaRPr lang="en-US" sz="1400" i="1" dirty="0">
              <a:solidFill>
                <a:srgbClr val="000000"/>
              </a:solidFill>
              <a:latin typeface="Arial" charset="0"/>
            </a:endParaRPr>
          </a:p>
        </p:txBody>
      </p:sp>
      <p:sp>
        <p:nvSpPr>
          <p:cNvPr id="37" name="Text Box 31"/>
          <p:cNvSpPr txBox="1">
            <a:spLocks noChangeArrowheads="1"/>
          </p:cNvSpPr>
          <p:nvPr/>
        </p:nvSpPr>
        <p:spPr bwMode="auto">
          <a:xfrm>
            <a:off x="2138770" y="1974977"/>
            <a:ext cx="1471659" cy="415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400" i="1" dirty="0" smtClean="0">
                <a:solidFill>
                  <a:srgbClr val="000000"/>
                </a:solidFill>
                <a:latin typeface="Arial" charset="0"/>
              </a:rPr>
              <a:t>Australopithecus</a:t>
            </a:r>
          </a:p>
          <a:p>
            <a:pPr eaLnBrk="0" fontAlgn="base" hangingPunct="0">
              <a:spcBef>
                <a:spcPct val="0"/>
              </a:spcBef>
              <a:spcAft>
                <a:spcPct val="0"/>
              </a:spcAft>
            </a:pPr>
            <a:r>
              <a:rPr lang="en-US" sz="1400" i="1" dirty="0" err="1" smtClean="0">
                <a:solidFill>
                  <a:srgbClr val="000000"/>
                </a:solidFill>
                <a:latin typeface="Arial" charset="0"/>
              </a:rPr>
              <a:t>africanus</a:t>
            </a:r>
            <a:endParaRPr lang="en-US" sz="1400" i="1" dirty="0">
              <a:solidFill>
                <a:srgbClr val="000000"/>
              </a:solidFill>
              <a:latin typeface="Arial" charset="0"/>
            </a:endParaRPr>
          </a:p>
        </p:txBody>
      </p:sp>
      <p:sp>
        <p:nvSpPr>
          <p:cNvPr id="38" name="Text Box 31"/>
          <p:cNvSpPr txBox="1">
            <a:spLocks noChangeArrowheads="1"/>
          </p:cNvSpPr>
          <p:nvPr/>
        </p:nvSpPr>
        <p:spPr bwMode="auto">
          <a:xfrm>
            <a:off x="1356815" y="2517447"/>
            <a:ext cx="1471659" cy="415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400" i="1" dirty="0" smtClean="0">
                <a:solidFill>
                  <a:srgbClr val="000000"/>
                </a:solidFill>
                <a:latin typeface="Arial" charset="0"/>
              </a:rPr>
              <a:t>Australopithecus</a:t>
            </a:r>
          </a:p>
          <a:p>
            <a:pPr eaLnBrk="0" fontAlgn="base" hangingPunct="0">
              <a:spcBef>
                <a:spcPct val="0"/>
              </a:spcBef>
              <a:spcAft>
                <a:spcPct val="0"/>
              </a:spcAft>
            </a:pPr>
            <a:r>
              <a:rPr lang="en-US" sz="1400" i="1" dirty="0" err="1" smtClean="0">
                <a:solidFill>
                  <a:srgbClr val="000000"/>
                </a:solidFill>
                <a:latin typeface="Arial" charset="0"/>
              </a:rPr>
              <a:t>afarensis</a:t>
            </a:r>
            <a:endParaRPr lang="en-US" sz="1400" i="1" dirty="0">
              <a:solidFill>
                <a:srgbClr val="000000"/>
              </a:solidFill>
              <a:latin typeface="Arial" charset="0"/>
            </a:endParaRPr>
          </a:p>
        </p:txBody>
      </p:sp>
      <p:sp>
        <p:nvSpPr>
          <p:cNvPr id="39" name="Text Box 31"/>
          <p:cNvSpPr txBox="1">
            <a:spLocks noChangeArrowheads="1"/>
          </p:cNvSpPr>
          <p:nvPr/>
        </p:nvSpPr>
        <p:spPr bwMode="auto">
          <a:xfrm rot="16200000">
            <a:off x="-496276" y="3325761"/>
            <a:ext cx="1811099" cy="230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400" dirty="0" smtClean="0">
                <a:solidFill>
                  <a:srgbClr val="000000"/>
                </a:solidFill>
                <a:latin typeface="Arial" charset="0"/>
              </a:rPr>
              <a:t>Millions of years ago</a:t>
            </a:r>
            <a:endParaRPr lang="en-US" sz="1400" dirty="0">
              <a:solidFill>
                <a:srgbClr val="000000"/>
              </a:solidFill>
              <a:latin typeface="Arial" charset="0"/>
            </a:endParaRPr>
          </a:p>
        </p:txBody>
      </p:sp>
    </p:spTree>
    <p:extLst>
      <p:ext uri="{BB962C8B-B14F-4D97-AF65-F5344CB8AC3E}">
        <p14:creationId xmlns:p14="http://schemas.microsoft.com/office/powerpoint/2010/main" val="33711904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19.11 The hominin branch of the primate tree includes species that coexisted</a:t>
            </a:r>
            <a:endParaRPr lang="en-US" dirty="0"/>
          </a:p>
        </p:txBody>
      </p:sp>
      <p:sp>
        <p:nvSpPr>
          <p:cNvPr id="3" name="Content Placeholder 2"/>
          <p:cNvSpPr>
            <a:spLocks noGrp="1"/>
          </p:cNvSpPr>
          <p:nvPr>
            <p:ph idx="1"/>
          </p:nvPr>
        </p:nvSpPr>
        <p:spPr>
          <a:xfrm>
            <a:off x="313267" y="1600200"/>
            <a:ext cx="8614833" cy="4758267"/>
          </a:xfrm>
        </p:spPr>
        <p:txBody>
          <a:bodyPr/>
          <a:lstStyle/>
          <a:p>
            <a:r>
              <a:rPr lang="en-US" sz="2600" dirty="0" smtClean="0"/>
              <a:t>The oldest </a:t>
            </a:r>
            <a:r>
              <a:rPr lang="en-US" sz="2600" dirty="0" err="1" smtClean="0"/>
              <a:t>hominin</a:t>
            </a:r>
            <a:r>
              <a:rPr lang="en-US" sz="2600" dirty="0" smtClean="0"/>
              <a:t> yet discovered, </a:t>
            </a:r>
            <a:r>
              <a:rPr lang="en-US" sz="2600" i="1" dirty="0" err="1" smtClean="0"/>
              <a:t>Sahelanthropus</a:t>
            </a:r>
            <a:r>
              <a:rPr lang="en-US" sz="2600" i="1" dirty="0" smtClean="0"/>
              <a:t> </a:t>
            </a:r>
            <a:r>
              <a:rPr lang="en-US" sz="2600" i="1" dirty="0" err="1" smtClean="0"/>
              <a:t>tchadensis</a:t>
            </a:r>
            <a:r>
              <a:rPr lang="en-US" sz="2600" dirty="0" smtClean="0"/>
              <a:t>, lived about </a:t>
            </a:r>
            <a:r>
              <a:rPr lang="en-US" sz="2600" b="1" dirty="0" smtClean="0"/>
              <a:t>7 to 6 million years ago</a:t>
            </a:r>
            <a:r>
              <a:rPr lang="en-US" sz="2600" dirty="0" smtClean="0"/>
              <a:t>.</a:t>
            </a:r>
          </a:p>
          <a:p>
            <a:endParaRPr lang="en-US" sz="2600" dirty="0" smtClean="0"/>
          </a:p>
          <a:p>
            <a:r>
              <a:rPr lang="en-US" sz="2600" dirty="0" smtClean="0"/>
              <a:t>The fossil record suggests that </a:t>
            </a:r>
            <a:r>
              <a:rPr lang="en-US" sz="2600" dirty="0" err="1" smtClean="0"/>
              <a:t>hominin</a:t>
            </a:r>
            <a:r>
              <a:rPr lang="en-US" sz="2600" dirty="0" smtClean="0"/>
              <a:t> diversity increased dramatically between 4 and 2 million years ago. </a:t>
            </a:r>
          </a:p>
          <a:p>
            <a:pPr lvl="1"/>
            <a:r>
              <a:rPr lang="en-US" sz="2400" dirty="0" smtClean="0"/>
              <a:t>The first fossil member of our own genus, </a:t>
            </a:r>
            <a:r>
              <a:rPr lang="en-US" sz="2400" i="1" dirty="0" smtClean="0"/>
              <a:t>Homo</a:t>
            </a:r>
            <a:r>
              <a:rPr lang="en-US" sz="2400" dirty="0" smtClean="0"/>
              <a:t>, dates from that time. </a:t>
            </a:r>
          </a:p>
          <a:p>
            <a:pPr lvl="1"/>
            <a:r>
              <a:rPr lang="en-US" sz="2400" dirty="0" smtClean="0"/>
              <a:t>By </a:t>
            </a:r>
            <a:r>
              <a:rPr lang="en-US" sz="2400" b="1" dirty="0" smtClean="0"/>
              <a:t>1 million years ago</a:t>
            </a:r>
            <a:r>
              <a:rPr lang="en-US" sz="2400" dirty="0" smtClean="0"/>
              <a:t>, only species of </a:t>
            </a:r>
            <a:r>
              <a:rPr lang="en-US" sz="2400" i="1" dirty="0" smtClean="0"/>
              <a:t>Homo</a:t>
            </a:r>
            <a:r>
              <a:rPr lang="en-US" sz="2400" dirty="0" smtClean="0"/>
              <a:t> existed. </a:t>
            </a:r>
          </a:p>
          <a:p>
            <a:pPr lvl="1"/>
            <a:r>
              <a:rPr lang="en-US" sz="2400" dirty="0" smtClean="0"/>
              <a:t>Eventually, all </a:t>
            </a:r>
            <a:r>
              <a:rPr lang="en-US" sz="2400" i="1" dirty="0" smtClean="0"/>
              <a:t>Homo</a:t>
            </a:r>
            <a:r>
              <a:rPr lang="en-US" sz="2400" dirty="0" smtClean="0"/>
              <a:t> species except one—our own—ended in extinction. </a:t>
            </a:r>
            <a:endParaRPr lang="en-US" sz="2400" dirty="0"/>
          </a:p>
        </p:txBody>
      </p:sp>
      <p:sp>
        <p:nvSpPr>
          <p:cNvPr id="4" name="Footer Placeholder 3"/>
          <p:cNvSpPr>
            <a:spLocks noGrp="1"/>
          </p:cNvSpPr>
          <p:nvPr>
            <p:ph type="ftr" sz="quarter" idx="11"/>
          </p:nvPr>
        </p:nvSpPr>
        <p:spPr/>
        <p:txBody>
          <a:bodyPr/>
          <a:lstStyle/>
          <a:p>
            <a:r>
              <a:rPr lang="en-US" smtClean="0"/>
              <a:t>© 2015 Pearson Education, Inc.</a:t>
            </a:r>
            <a:endParaRPr lang="en-US" dirty="0"/>
          </a:p>
        </p:txBody>
      </p:sp>
    </p:spTree>
    <p:extLst>
      <p:ext uri="{BB962C8B-B14F-4D97-AF65-F5344CB8AC3E}">
        <p14:creationId xmlns:p14="http://schemas.microsoft.com/office/powerpoint/2010/main" val="26809319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19.12 Australopiths were bipedal and had small brains</a:t>
            </a:r>
            <a:endParaRPr lang="en-US" dirty="0"/>
          </a:p>
        </p:txBody>
      </p:sp>
      <p:sp>
        <p:nvSpPr>
          <p:cNvPr id="3" name="Content Placeholder 2"/>
          <p:cNvSpPr>
            <a:spLocks noGrp="1"/>
          </p:cNvSpPr>
          <p:nvPr>
            <p:ph idx="1"/>
          </p:nvPr>
        </p:nvSpPr>
        <p:spPr/>
        <p:txBody>
          <a:bodyPr/>
          <a:lstStyle/>
          <a:p>
            <a:r>
              <a:rPr lang="en-US" dirty="0" smtClean="0"/>
              <a:t>Unlike chimpanzees, humans</a:t>
            </a:r>
          </a:p>
          <a:p>
            <a:pPr lvl="1"/>
            <a:r>
              <a:rPr lang="en-US" dirty="0" smtClean="0"/>
              <a:t>walk upright</a:t>
            </a:r>
          </a:p>
          <a:p>
            <a:pPr lvl="1"/>
            <a:r>
              <a:rPr lang="en-US" dirty="0" smtClean="0"/>
              <a:t>have larger brains</a:t>
            </a:r>
            <a:endParaRPr lang="en-US" dirty="0"/>
          </a:p>
        </p:txBody>
      </p:sp>
      <p:sp>
        <p:nvSpPr>
          <p:cNvPr id="4" name="Footer Placeholder 3"/>
          <p:cNvSpPr>
            <a:spLocks noGrp="1"/>
          </p:cNvSpPr>
          <p:nvPr>
            <p:ph type="ftr" sz="quarter" idx="11"/>
          </p:nvPr>
        </p:nvSpPr>
        <p:spPr/>
        <p:txBody>
          <a:bodyPr/>
          <a:lstStyle/>
          <a:p>
            <a:r>
              <a:rPr lang="en-US" smtClean="0"/>
              <a:t>© 2015 Pearson Education, Inc.</a:t>
            </a:r>
            <a:endParaRPr lang="en-US" dirty="0"/>
          </a:p>
        </p:txBody>
      </p:sp>
    </p:spTree>
    <p:extLst>
      <p:ext uri="{BB962C8B-B14F-4D97-AF65-F5344CB8AC3E}">
        <p14:creationId xmlns:p14="http://schemas.microsoft.com/office/powerpoint/2010/main" val="2807729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19.12 Australopiths were bipedal and had small brains</a:t>
            </a:r>
            <a:endParaRPr lang="en-US" dirty="0"/>
          </a:p>
        </p:txBody>
      </p:sp>
      <p:sp>
        <p:nvSpPr>
          <p:cNvPr id="3" name="Content Placeholder 2"/>
          <p:cNvSpPr>
            <a:spLocks noGrp="1"/>
          </p:cNvSpPr>
          <p:nvPr>
            <p:ph idx="1"/>
          </p:nvPr>
        </p:nvSpPr>
        <p:spPr/>
        <p:txBody>
          <a:bodyPr/>
          <a:lstStyle/>
          <a:p>
            <a:r>
              <a:rPr lang="en-US" sz="2400" dirty="0" smtClean="0"/>
              <a:t>A clue to </a:t>
            </a:r>
            <a:r>
              <a:rPr lang="en-US" sz="2400" b="1" dirty="0" smtClean="0"/>
              <a:t>bipedalism</a:t>
            </a:r>
            <a:r>
              <a:rPr lang="en-US" sz="2400" dirty="0" smtClean="0"/>
              <a:t> is the location of the opening in the base of the skull through which the spinal cord exits. </a:t>
            </a:r>
          </a:p>
          <a:p>
            <a:endParaRPr lang="en-US" sz="2400" dirty="0" smtClean="0"/>
          </a:p>
          <a:p>
            <a:pPr lvl="1"/>
            <a:endParaRPr lang="en-US" sz="2400" dirty="0"/>
          </a:p>
        </p:txBody>
      </p:sp>
      <p:sp>
        <p:nvSpPr>
          <p:cNvPr id="4" name="Footer Placeholder 3"/>
          <p:cNvSpPr>
            <a:spLocks noGrp="1"/>
          </p:cNvSpPr>
          <p:nvPr>
            <p:ph type="ftr" sz="quarter" idx="11"/>
          </p:nvPr>
        </p:nvSpPr>
        <p:spPr/>
        <p:txBody>
          <a:bodyPr/>
          <a:lstStyle/>
          <a:p>
            <a:r>
              <a:rPr lang="en-US" smtClean="0"/>
              <a:t>© 2015 Pearson Education, Inc.</a:t>
            </a:r>
            <a:endParaRPr lang="en-US" dirty="0"/>
          </a:p>
        </p:txBody>
      </p:sp>
      <p:pic>
        <p:nvPicPr>
          <p:cNvPr id="5" name="Picture 4" descr="19_12aSpinalCordExit-U.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8601" y="2457005"/>
            <a:ext cx="8284464" cy="4218432"/>
          </a:xfrm>
          <a:prstGeom prst="rect">
            <a:avLst/>
          </a:prstGeom>
        </p:spPr>
      </p:pic>
    </p:spTree>
    <p:extLst>
      <p:ext uri="{BB962C8B-B14F-4D97-AF65-F5344CB8AC3E}">
        <p14:creationId xmlns:p14="http://schemas.microsoft.com/office/powerpoint/2010/main" val="16691426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19.13 Larger brains mark the evolution of </a:t>
            </a:r>
            <a:r>
              <a:rPr lang="en-US" i="1" dirty="0" smtClean="0"/>
              <a:t>Homo</a:t>
            </a:r>
            <a:endParaRPr lang="en-US" i="1" dirty="0"/>
          </a:p>
        </p:txBody>
      </p:sp>
      <p:sp>
        <p:nvSpPr>
          <p:cNvPr id="3" name="Content Placeholder 2"/>
          <p:cNvSpPr>
            <a:spLocks noGrp="1"/>
          </p:cNvSpPr>
          <p:nvPr>
            <p:ph idx="1"/>
          </p:nvPr>
        </p:nvSpPr>
        <p:spPr>
          <a:xfrm>
            <a:off x="313268" y="1600200"/>
            <a:ext cx="2219726" cy="4758267"/>
          </a:xfrm>
        </p:spPr>
        <p:txBody>
          <a:bodyPr/>
          <a:lstStyle/>
          <a:p>
            <a:r>
              <a:rPr lang="en-US" sz="2000" i="1" dirty="0" smtClean="0"/>
              <a:t>Homo sapiens</a:t>
            </a:r>
            <a:r>
              <a:rPr lang="en-US" sz="2000" dirty="0" smtClean="0"/>
              <a:t> has a brain size of around 1,300 cm</a:t>
            </a:r>
            <a:r>
              <a:rPr lang="en-US" sz="2000" baseline="30000" dirty="0" smtClean="0"/>
              <a:t>3</a:t>
            </a:r>
            <a:r>
              <a:rPr lang="en-US" sz="2000" dirty="0" smtClean="0"/>
              <a:t>.</a:t>
            </a:r>
          </a:p>
          <a:p>
            <a:endParaRPr lang="en-US" sz="2000" dirty="0" smtClean="0"/>
          </a:p>
          <a:p>
            <a:r>
              <a:rPr lang="en-US" sz="2000" dirty="0" smtClean="0"/>
              <a:t>Australopiths had such small brains (400–450 cm</a:t>
            </a:r>
            <a:r>
              <a:rPr lang="en-US" sz="2000" baseline="30000" dirty="0" smtClean="0"/>
              <a:t>3</a:t>
            </a:r>
            <a:r>
              <a:rPr lang="en-US" sz="2000" dirty="0" smtClean="0"/>
              <a:t>) that they were too small to </a:t>
            </a:r>
            <a:r>
              <a:rPr lang="en-US" sz="2000" dirty="0" smtClean="0"/>
              <a:t>be </a:t>
            </a:r>
            <a:r>
              <a:rPr lang="en-US" sz="2000" dirty="0" smtClean="0"/>
              <a:t>members of </a:t>
            </a:r>
            <a:r>
              <a:rPr lang="en-US" sz="2000" i="1" dirty="0" smtClean="0"/>
              <a:t>Homo</a:t>
            </a:r>
            <a:r>
              <a:rPr lang="en-US" sz="2000" dirty="0" smtClean="0"/>
              <a:t>.</a:t>
            </a:r>
          </a:p>
          <a:p>
            <a:endParaRPr lang="en-US" sz="1600" dirty="0"/>
          </a:p>
          <a:p>
            <a:endParaRPr lang="en-US" sz="1600" dirty="0" smtClean="0"/>
          </a:p>
        </p:txBody>
      </p:sp>
      <p:sp>
        <p:nvSpPr>
          <p:cNvPr id="4" name="Footer Placeholder 3"/>
          <p:cNvSpPr>
            <a:spLocks noGrp="1"/>
          </p:cNvSpPr>
          <p:nvPr>
            <p:ph type="ftr" sz="quarter" idx="11"/>
          </p:nvPr>
        </p:nvSpPr>
        <p:spPr/>
        <p:txBody>
          <a:bodyPr/>
          <a:lstStyle/>
          <a:p>
            <a:r>
              <a:rPr lang="en-US" dirty="0" smtClean="0"/>
              <a:t>© 2015 Pearson Education, Inc.</a:t>
            </a:r>
            <a:endParaRPr lang="en-US" dirty="0"/>
          </a:p>
        </p:txBody>
      </p:sp>
      <p:pic>
        <p:nvPicPr>
          <p:cNvPr id="5" name="Picture 4"/>
          <p:cNvPicPr>
            <a:picLocks noChangeAspect="1"/>
          </p:cNvPicPr>
          <p:nvPr/>
        </p:nvPicPr>
        <p:blipFill>
          <a:blip r:embed="rId3"/>
          <a:stretch>
            <a:fillRect/>
          </a:stretch>
        </p:blipFill>
        <p:spPr>
          <a:xfrm>
            <a:off x="2665685" y="1246548"/>
            <a:ext cx="6395866" cy="4796900"/>
          </a:xfrm>
          <a:prstGeom prst="rect">
            <a:avLst/>
          </a:prstGeom>
        </p:spPr>
      </p:pic>
    </p:spTree>
    <p:extLst>
      <p:ext uri="{BB962C8B-B14F-4D97-AF65-F5344CB8AC3E}">
        <p14:creationId xmlns:p14="http://schemas.microsoft.com/office/powerpoint/2010/main" val="8078275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19.14 From origins in Africa, </a:t>
            </a:r>
            <a:r>
              <a:rPr lang="en-US" i="1" dirty="0" smtClean="0"/>
              <a:t>Homo sapiens</a:t>
            </a:r>
            <a:r>
              <a:rPr lang="en-US" dirty="0" smtClean="0"/>
              <a:t> spread around the world</a:t>
            </a:r>
            <a:endParaRPr lang="en-US" dirty="0"/>
          </a:p>
        </p:txBody>
      </p:sp>
      <p:sp>
        <p:nvSpPr>
          <p:cNvPr id="3" name="Content Placeholder 2"/>
          <p:cNvSpPr>
            <a:spLocks noGrp="1"/>
          </p:cNvSpPr>
          <p:nvPr>
            <p:ph idx="1"/>
          </p:nvPr>
        </p:nvSpPr>
        <p:spPr/>
        <p:txBody>
          <a:bodyPr/>
          <a:lstStyle/>
          <a:p>
            <a:r>
              <a:rPr lang="en-US" dirty="0" smtClean="0"/>
              <a:t>The ancestors of humans originated in Africa.</a:t>
            </a:r>
          </a:p>
          <a:p>
            <a:endParaRPr lang="en-US" dirty="0" smtClean="0"/>
          </a:p>
          <a:p>
            <a:r>
              <a:rPr lang="en-US" dirty="0" smtClean="0"/>
              <a:t>The oldest known fossils with the definitive characteristics of our own species</a:t>
            </a:r>
          </a:p>
          <a:p>
            <a:pPr lvl="1"/>
            <a:r>
              <a:rPr lang="en-US" dirty="0" smtClean="0"/>
              <a:t>were discovered in Ethiopia and</a:t>
            </a:r>
          </a:p>
          <a:p>
            <a:pPr lvl="1"/>
            <a:r>
              <a:rPr lang="en-US" dirty="0" smtClean="0"/>
              <a:t>are 160,000 and 195,000 years old. </a:t>
            </a:r>
            <a:endParaRPr lang="en-US" dirty="0"/>
          </a:p>
        </p:txBody>
      </p:sp>
      <p:sp>
        <p:nvSpPr>
          <p:cNvPr id="4" name="Footer Placeholder 3"/>
          <p:cNvSpPr>
            <a:spLocks noGrp="1"/>
          </p:cNvSpPr>
          <p:nvPr>
            <p:ph type="ftr" sz="quarter" idx="11"/>
          </p:nvPr>
        </p:nvSpPr>
        <p:spPr/>
        <p:txBody>
          <a:bodyPr/>
          <a:lstStyle/>
          <a:p>
            <a:r>
              <a:rPr lang="en-US" smtClean="0"/>
              <a:t>© 2015 Pearson Education, Inc.</a:t>
            </a:r>
            <a:endParaRPr lang="en-US" dirty="0"/>
          </a:p>
        </p:txBody>
      </p:sp>
    </p:spTree>
    <p:extLst>
      <p:ext uri="{BB962C8B-B14F-4D97-AF65-F5344CB8AC3E}">
        <p14:creationId xmlns:p14="http://schemas.microsoft.com/office/powerpoint/2010/main" val="197156441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557</TotalTime>
  <Words>4054</Words>
  <Application>Microsoft Office PowerPoint</Application>
  <PresentationFormat>On-screen Show (4:3)</PresentationFormat>
  <Paragraphs>178</Paragraphs>
  <Slides>12</Slides>
  <Notes>8</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12</vt:i4>
      </vt:variant>
    </vt:vector>
  </HeadingPairs>
  <TitlesOfParts>
    <vt:vector size="20" baseType="lpstr">
      <vt:lpstr>ＭＳ Ｐゴシック</vt:lpstr>
      <vt:lpstr>Arial</vt:lpstr>
      <vt:lpstr>Calibri</vt:lpstr>
      <vt:lpstr>Symbol</vt:lpstr>
      <vt:lpstr>Times</vt:lpstr>
      <vt:lpstr>Times New Roman</vt:lpstr>
      <vt:lpstr>Office Theme</vt:lpstr>
      <vt:lpstr>Blank</vt:lpstr>
      <vt:lpstr>19.11 The hominin branch of the primate tree includes species that coexisted</vt:lpstr>
      <vt:lpstr>PowerPoint Presentation</vt:lpstr>
      <vt:lpstr>PowerPoint Presentation</vt:lpstr>
      <vt:lpstr>Figure 19.11-0</vt:lpstr>
      <vt:lpstr>19.11 The hominin branch of the primate tree includes species that coexisted</vt:lpstr>
      <vt:lpstr>19.12 Australopiths were bipedal and had small brains</vt:lpstr>
      <vt:lpstr>19.12 Australopiths were bipedal and had small brains</vt:lpstr>
      <vt:lpstr>19.13 Larger brains mark the evolution of Homo</vt:lpstr>
      <vt:lpstr>19.14 From origins in Africa, Homo sapiens spread around the world</vt:lpstr>
      <vt:lpstr>19.14 From origins in Africa, Homo sapiens spread around the world</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Hastings</dc:creator>
  <cp:lastModifiedBy>Griffith, Ashley</cp:lastModifiedBy>
  <cp:revision>171</cp:revision>
  <dcterms:created xsi:type="dcterms:W3CDTF">2014-01-02T15:44:28Z</dcterms:created>
  <dcterms:modified xsi:type="dcterms:W3CDTF">2017-03-24T13:10:56Z</dcterms:modified>
</cp:coreProperties>
</file>