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theme/theme19.xml" ContentType="application/vnd.openxmlformats-officedocument.theme+xml"/>
  <Override PartName="/ppt/slideLayouts/slideLayout28.xml" ContentType="application/vnd.openxmlformats-officedocument.presentationml.slideLayout+xml"/>
  <Override PartName="/ppt/theme/theme2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 id="2147483695" r:id="rId2"/>
    <p:sldMasterId id="2147483699" r:id="rId3"/>
    <p:sldMasterId id="2147483701" r:id="rId4"/>
    <p:sldMasterId id="2147483707" r:id="rId5"/>
    <p:sldMasterId id="2147483709" r:id="rId6"/>
    <p:sldMasterId id="2147483715" r:id="rId7"/>
    <p:sldMasterId id="2147483717" r:id="rId8"/>
    <p:sldMasterId id="2147483719" r:id="rId9"/>
    <p:sldMasterId id="2147483725" r:id="rId10"/>
    <p:sldMasterId id="2147483727" r:id="rId11"/>
    <p:sldMasterId id="2147483731" r:id="rId12"/>
    <p:sldMasterId id="2147483735" r:id="rId13"/>
    <p:sldMasterId id="2147483737" r:id="rId14"/>
    <p:sldMasterId id="2147483739" r:id="rId15"/>
    <p:sldMasterId id="2147483745" r:id="rId16"/>
    <p:sldMasterId id="2147483747" r:id="rId17"/>
    <p:sldMasterId id="2147483749" r:id="rId18"/>
    <p:sldMasterId id="2147483753" r:id="rId19"/>
    <p:sldMasterId id="2147483755" r:id="rId20"/>
    <p:sldMasterId id="2147483757" r:id="rId21"/>
  </p:sldMasterIdLst>
  <p:notesMasterIdLst>
    <p:notesMasterId r:id="rId102"/>
  </p:notesMasterIdLst>
  <p:handoutMasterIdLst>
    <p:handoutMasterId r:id="rId103"/>
  </p:handoutMasterIdLst>
  <p:sldIdLst>
    <p:sldId id="618" r:id="rId22"/>
    <p:sldId id="423" r:id="rId23"/>
    <p:sldId id="603" r:id="rId24"/>
    <p:sldId id="622" r:id="rId25"/>
    <p:sldId id="604" r:id="rId26"/>
    <p:sldId id="424" r:id="rId27"/>
    <p:sldId id="623" r:id="rId28"/>
    <p:sldId id="562" r:id="rId29"/>
    <p:sldId id="619" r:id="rId30"/>
    <p:sldId id="620" r:id="rId31"/>
    <p:sldId id="621" r:id="rId32"/>
    <p:sldId id="624" r:id="rId33"/>
    <p:sldId id="426" r:id="rId34"/>
    <p:sldId id="563" r:id="rId35"/>
    <p:sldId id="625" r:id="rId36"/>
    <p:sldId id="428" r:id="rId37"/>
    <p:sldId id="553" r:id="rId38"/>
    <p:sldId id="605" r:id="rId39"/>
    <p:sldId id="566" r:id="rId40"/>
    <p:sldId id="431" r:id="rId41"/>
    <p:sldId id="567" r:id="rId42"/>
    <p:sldId id="433" r:id="rId43"/>
    <p:sldId id="434" r:id="rId44"/>
    <p:sldId id="437" r:id="rId45"/>
    <p:sldId id="606" r:id="rId46"/>
    <p:sldId id="438" r:id="rId47"/>
    <p:sldId id="570" r:id="rId48"/>
    <p:sldId id="626" r:id="rId49"/>
    <p:sldId id="440" r:id="rId50"/>
    <p:sldId id="571" r:id="rId51"/>
    <p:sldId id="636" r:id="rId52"/>
    <p:sldId id="444" r:id="rId53"/>
    <p:sldId id="640" r:id="rId54"/>
    <p:sldId id="642" r:id="rId55"/>
    <p:sldId id="641" r:id="rId56"/>
    <p:sldId id="450" r:id="rId57"/>
    <p:sldId id="575" r:id="rId58"/>
    <p:sldId id="452" r:id="rId59"/>
    <p:sldId id="610" r:id="rId60"/>
    <p:sldId id="576" r:id="rId61"/>
    <p:sldId id="578" r:id="rId62"/>
    <p:sldId id="580" r:id="rId63"/>
    <p:sldId id="627" r:id="rId64"/>
    <p:sldId id="643" r:id="rId65"/>
    <p:sldId id="460" r:id="rId66"/>
    <p:sldId id="461" r:id="rId67"/>
    <p:sldId id="581" r:id="rId68"/>
    <p:sldId id="612" r:id="rId69"/>
    <p:sldId id="629" r:id="rId70"/>
    <p:sldId id="463" r:id="rId71"/>
    <p:sldId id="582" r:id="rId72"/>
    <p:sldId id="465" r:id="rId73"/>
    <p:sldId id="466" r:id="rId74"/>
    <p:sldId id="585" r:id="rId75"/>
    <p:sldId id="630" r:id="rId76"/>
    <p:sldId id="556" r:id="rId77"/>
    <p:sldId id="644" r:id="rId78"/>
    <p:sldId id="555" r:id="rId79"/>
    <p:sldId id="613" r:id="rId80"/>
    <p:sldId id="471" r:id="rId81"/>
    <p:sldId id="557" r:id="rId82"/>
    <p:sldId id="586" r:id="rId83"/>
    <p:sldId id="587" r:id="rId84"/>
    <p:sldId id="631" r:id="rId85"/>
    <p:sldId id="632" r:id="rId86"/>
    <p:sldId id="478" r:id="rId87"/>
    <p:sldId id="615" r:id="rId88"/>
    <p:sldId id="589" r:id="rId89"/>
    <p:sldId id="480" r:id="rId90"/>
    <p:sldId id="481" r:id="rId91"/>
    <p:sldId id="633" r:id="rId92"/>
    <p:sldId id="482" r:id="rId93"/>
    <p:sldId id="590" r:id="rId94"/>
    <p:sldId id="634" r:id="rId95"/>
    <p:sldId id="483" r:id="rId96"/>
    <p:sldId id="485" r:id="rId97"/>
    <p:sldId id="591" r:id="rId98"/>
    <p:sldId id="635" r:id="rId99"/>
    <p:sldId id="487" r:id="rId100"/>
    <p:sldId id="616" r:id="rId101"/>
  </p:sldIdLst>
  <p:sldSz cx="9144000" cy="6858000" type="screen4x3"/>
  <p:notesSz cx="6858000" cy="9144000"/>
  <p:custDataLst>
    <p:tags r:id="rId104"/>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5" orient="horz" pos="1310">
          <p15:clr>
            <a:srgbClr val="A4A3A4"/>
          </p15:clr>
        </p15:guide>
        <p15:guide id="6" pos="2886">
          <p15:clr>
            <a:srgbClr val="A4A3A4"/>
          </p15:clr>
        </p15:guide>
        <p15:guide id="7" pos="630">
          <p15:clr>
            <a:srgbClr val="A4A3A4"/>
          </p15:clr>
        </p15:guide>
      </p15:sldGuideLst>
    </p:ext>
    <p:ext uri="{2D200454-40CA-4A62-9FC3-DE9A4176ACB9}">
      <p15:notesGuideLst xmlns:p15="http://schemas.microsoft.com/office/powerpoint/2012/main">
        <p15:guide id="1" orient="horz" pos="289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CAB"/>
    <a:srgbClr val="D9C094"/>
    <a:srgbClr val="F0CC95"/>
    <a:srgbClr val="8EC1D4"/>
    <a:srgbClr val="2E85AA"/>
    <a:srgbClr val="FEDD82"/>
    <a:srgbClr val="A8002A"/>
    <a:srgbClr val="008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6" autoAdjust="0"/>
    <p:restoredTop sz="91313" autoAdjust="0"/>
  </p:normalViewPr>
  <p:slideViewPr>
    <p:cSldViewPr snapToGrid="0">
      <p:cViewPr varScale="1">
        <p:scale>
          <a:sx n="81" d="100"/>
          <a:sy n="81" d="100"/>
        </p:scale>
        <p:origin x="754" y="62"/>
      </p:cViewPr>
      <p:guideLst>
        <p:guide orient="horz" pos="1310"/>
        <p:guide pos="2886"/>
        <p:guide pos="6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68" y="-612"/>
      </p:cViewPr>
      <p:guideLst>
        <p:guide orient="horz" pos="2896"/>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dirty="0"/>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dirty="0"/>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dirty="0"/>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0B7E3FF0-74A8-A24B-AAA0-0F3840F195BC}" type="slidenum">
              <a:rPr lang="en-US"/>
              <a:pPr/>
              <a:t>‹#›</a:t>
            </a:fld>
            <a:endParaRPr lang="en-US" dirty="0"/>
          </a:p>
        </p:txBody>
      </p:sp>
    </p:spTree>
    <p:extLst>
      <p:ext uri="{BB962C8B-B14F-4D97-AF65-F5344CB8AC3E}">
        <p14:creationId xmlns:p14="http://schemas.microsoft.com/office/powerpoint/2010/main" val="93955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dirty="0"/>
          </a:p>
        </p:txBody>
      </p:sp>
      <p:sp>
        <p:nvSpPr>
          <p:cNvPr id="616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6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6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dirty="0"/>
          </a:p>
        </p:txBody>
      </p:sp>
      <p:sp>
        <p:nvSpPr>
          <p:cNvPr id="616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670E967F-E0B8-A447-A79A-127CC44ACC54}" type="slidenum">
              <a:rPr lang="en-US"/>
              <a:pPr/>
              <a:t>‹#›</a:t>
            </a:fld>
            <a:endParaRPr lang="en-US" dirty="0"/>
          </a:p>
        </p:txBody>
      </p:sp>
    </p:spTree>
    <p:extLst>
      <p:ext uri="{BB962C8B-B14F-4D97-AF65-F5344CB8AC3E}">
        <p14:creationId xmlns:p14="http://schemas.microsoft.com/office/powerpoint/2010/main" val="370816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A651D0DC-3BA3-D946-9C82-9FD584FB2B52}" type="slidenum">
              <a:rPr lang="en-US" sz="1200">
                <a:latin typeface="Times New Roman" charset="0"/>
              </a:rPr>
              <a:pPr algn="r" eaLnBrk="0" hangingPunct="0"/>
              <a:t>2</a:t>
            </a:fld>
            <a:endParaRPr lang="en-US" sz="1200" dirty="0">
              <a:latin typeface="Times New Roman"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You might wish to elaborate on the amount of solar energy striking Earth. Every day Earth is bombarded with solar radiation equal to the energy of 100 million atomic bombs. Of the tiny fraction of light that reaches photosynthetic organisms, only about 1% is converted to chemical energy by photosynthesis.</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 </a:t>
            </a:r>
            <a:r>
              <a:rPr lang="en-US" sz="1200" kern="1200" dirty="0" smtClean="0">
                <a:solidFill>
                  <a:schemeClr val="tx1"/>
                </a:solidFill>
                <a:latin typeface="Times New Roman" charset="0"/>
                <a:ea typeface="ＭＳ Ｐゴシック" charset="-128"/>
                <a:cs typeface="ＭＳ Ｐゴシック" charset="-128"/>
              </a:rPr>
              <a:t>Ask your students why they feel warm when it is 30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(86</a:t>
            </a:r>
            <a:r>
              <a:rPr lang="en-US" sz="1200" kern="1200" dirty="0" smtClean="0">
                <a:solidFill>
                  <a:schemeClr val="tx1"/>
                </a:solidFill>
                <a:latin typeface="Times New Roman" charset="0"/>
                <a:ea typeface="ＭＳ Ｐゴシック" charset="-128"/>
                <a:cs typeface="ＭＳ Ｐゴシック" charset="-128"/>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outside, if their core body temperature is about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(98.6</a:t>
            </a:r>
            <a:r>
              <a:rPr lang="en-US" dirty="0" smtClean="0">
                <a:sym typeface="Symbol" panose="05050102010706020507" pitchFamily="18" charset="2"/>
              </a:rPr>
              <a:t> </a:t>
            </a:r>
            <a:r>
              <a:rPr lang="en-US" sz="1200" kern="1200" dirty="0" smtClean="0">
                <a:solidFill>
                  <a:schemeClr val="tx1"/>
                </a:solidFill>
                <a:latin typeface="Times New Roman" charset="0"/>
                <a:ea typeface="ＭＳ Ｐゴシック" charset="-128"/>
                <a:cs typeface="ＭＳ Ｐゴシック" charset="-128"/>
              </a:rPr>
              <a:t>F). Shouldn’t they feel cold? Have students discuss ideas with others seated near them.</a:t>
            </a:r>
            <a:r>
              <a:rPr lang="en-US" sz="1200" kern="1200" baseline="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rPr>
              <a:t>The answer is, our bodies are always producing heat. At these higher temperatures, we are producing more heat than we need to maintain a body temperature around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p>
          <a:p>
            <a:r>
              <a:rPr lang="en-US" dirty="0">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Photosynthesis and Respiration: Are They Similar?</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143074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31FEE25-4C41-5941-A87D-88BE0CD24960}" type="slidenum">
              <a:rPr lang="en-US" sz="1200">
                <a:latin typeface="Times New Roman" charset="0"/>
              </a:rPr>
              <a:pPr algn="r" eaLnBrk="0" hangingPunct="0"/>
              <a:t>17</a:t>
            </a:fld>
            <a:endParaRPr lang="en-US" sz="1200" dirty="0">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often fail to realize that aerobic metabolism is a process generally similar to the burning of wood or the burning of gasoline in an automobile engine. Noting these general similarities can help students comprehend the overall reaction and heat generation associated with these processes.</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r>
              <a:rPr lang="en-US" sz="1200" kern="120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During cellular respiration, our cells convert about 34% of our food energy to useful work (Module 6.3). The other 66% of the energy is released as heat. We use this heat to maintain a relatively steady body temperature near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(98–99</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This is about the same amount of heat generated by a 75-watt incandescent </a:t>
            </a:r>
            <a:r>
              <a:rPr lang="en-US" sz="1200" kern="1200" dirty="0" err="1" smtClean="0">
                <a:solidFill>
                  <a:schemeClr val="tx1"/>
                </a:solidFill>
                <a:latin typeface="Times New Roman" charset="0"/>
                <a:ea typeface="ＭＳ Ｐゴシック" charset="-128"/>
                <a:cs typeface="ＭＳ Ｐゴシック" charset="-128"/>
              </a:rPr>
              <a:t>lightbulb</a:t>
            </a:r>
            <a:r>
              <a:rPr lang="en-US" sz="1200" kern="1200" dirty="0" smtClean="0">
                <a:solidFill>
                  <a:schemeClr val="tx1"/>
                </a:solidFill>
                <a:latin typeface="Times New Roman" charset="0"/>
                <a:ea typeface="ＭＳ Ｐゴシック" charset="-128"/>
                <a:cs typeface="ＭＳ Ｐゴシック" charset="-128"/>
              </a:rPr>
              <a:t>. If you choose to include a discussion of heat generation from aerobic metabolism, consider the following.</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Share this calculation with your students. Depending upon a person’s size and level of activity, a human might burn 2,000 dietary calories (kilocalories) a day. This is enough energy to raise the temperature of 20 liters of liquid water from 0 to 100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This is something to think about the next time you heat water on the stove! (Note: Consider bringing a 2-liter bottle as a visual aid, or ten 2-liter bottles to make the point above. It takes 100 calories to raise 1 liter of water 100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it takes much more energy to melt ice or evaporate water as steam.)</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Ask your students why they feel warm when it is 30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outside, if their core body temperature is about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Shouldn’t they feel cold? Have students discuss ideas with others seated near them.</a:t>
            </a:r>
            <a:r>
              <a:rPr lang="en-US" sz="1200" kern="1200" baseline="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rPr>
              <a:t>(The answer is, our bodies are always producing heat. At these higher temperatures, we are producing more heat than we need to maintain a body temperature around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73276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6.3 Summary equation for cellular respiration</a:t>
            </a:r>
            <a:endParaRPr lang="en-US" dirty="0">
              <a:latin typeface="Times New Roman"/>
              <a:cs typeface="Times New Roman"/>
            </a:endParaRPr>
          </a:p>
        </p:txBody>
      </p:sp>
    </p:spTree>
    <p:extLst>
      <p:ext uri="{BB962C8B-B14F-4D97-AF65-F5344CB8AC3E}">
        <p14:creationId xmlns:p14="http://schemas.microsoft.com/office/powerpoint/2010/main" val="186610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BED2757-21EE-7848-B851-068EF685E1F9}" type="slidenum">
              <a:rPr lang="en-US" sz="1200">
                <a:latin typeface="Times New Roman" charset="0"/>
              </a:rPr>
              <a:pPr algn="r" eaLnBrk="0" hangingPunct="0"/>
              <a:t>20</a:t>
            </a:fld>
            <a:endParaRPr lang="en-US" sz="1200" dirty="0">
              <a:latin typeface="Times New Roman"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You might share with your students that it takes about 10 million ATP molecules per second to power one active muscle cell.</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Ask your students why they feel warm when it is 30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outside, if their core body temperature is about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Shouldn’t they feel cold? Have students discuss ideas with others seated near them.</a:t>
            </a:r>
            <a:r>
              <a:rPr lang="en-US" sz="1200" kern="1200" baseline="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rPr>
              <a:t>The answer is, our bodies are always producing heat. At these higher temperatures, we are producing more heat than we need to maintain a body temperature around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p>
          <a:p>
            <a:pPr eaLnBrk="1" hangingPunct="1"/>
            <a:endParaRPr lang="en-US" dirty="0"/>
          </a:p>
        </p:txBody>
      </p:sp>
    </p:spTree>
    <p:extLst>
      <p:ext uri="{BB962C8B-B14F-4D97-AF65-F5344CB8AC3E}">
        <p14:creationId xmlns:p14="http://schemas.microsoft.com/office/powerpoint/2010/main" val="217443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6.4-0 Energy consumed by various activities</a:t>
            </a:r>
            <a:endParaRPr lang="en-US" dirty="0">
              <a:latin typeface="Times New Roman"/>
              <a:cs typeface="Times New Roman"/>
            </a:endParaRPr>
          </a:p>
        </p:txBody>
      </p:sp>
    </p:spTree>
    <p:extLst>
      <p:ext uri="{BB962C8B-B14F-4D97-AF65-F5344CB8AC3E}">
        <p14:creationId xmlns:p14="http://schemas.microsoft.com/office/powerpoint/2010/main" val="277131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F4B43E53-5A09-154B-AB6F-925C7D14C80B}" type="slidenum">
              <a:rPr lang="en-US" sz="1200">
                <a:latin typeface="Times New Roman" charset="0"/>
              </a:rPr>
              <a:pPr algn="r" eaLnBrk="0" hangingPunct="0"/>
              <a:t>22</a:t>
            </a:fld>
            <a:endParaRPr lang="en-US" sz="1200" dirty="0">
              <a:latin typeface="Times New Roman" charset="0"/>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dirty="0">
                <a:sym typeface="Symbol"/>
              </a:rPr>
              <a:t></a:t>
            </a:r>
            <a:r>
              <a:rPr lang="en-US" dirty="0"/>
              <a:t> Ask </a:t>
            </a:r>
            <a:r>
              <a:rPr lang="en-US" sz="1200" kern="1200" dirty="0" smtClean="0">
                <a:solidFill>
                  <a:schemeClr val="tx1"/>
                </a:solidFill>
                <a:latin typeface="Times New Roman" charset="0"/>
                <a:ea typeface="ＭＳ Ｐゴシック" charset="-128"/>
                <a:cs typeface="ＭＳ Ｐゴシック" charset="-128"/>
              </a:rPr>
              <a:t>your students why they feel warm when it is 30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outside, if their core body temperature is about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Shouldn’t they feel cold? Have students discuss ideas with others seated near them. (The answer is, our bodies are always producing heat. At these higher temperatures, we are producing more heat than we need to maintain a body temperature around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p>
          <a:p>
            <a:r>
              <a:rPr lang="en-US" dirty="0">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Demonstration of Electron Transport and ATP Production in Aerobic Respiration Using Students and Balloons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314074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56CA389E-6C7B-7B4D-8F81-3840E3AF0FD9}" type="slidenum">
              <a:rPr lang="en-US" sz="1200">
                <a:latin typeface="Times New Roman" charset="0"/>
              </a:rPr>
              <a:pPr algn="r" eaLnBrk="0" hangingPunct="0"/>
              <a:t>23</a:t>
            </a:fld>
            <a:endParaRPr lang="en-US" sz="1200" dirty="0">
              <a:latin typeface="Times New Roman" charset="0"/>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b="1" dirty="0"/>
              <a:t>Active Lecture Tips</a:t>
            </a:r>
            <a:endParaRPr lang="en-US" dirty="0"/>
          </a:p>
          <a:p>
            <a:r>
              <a:rPr lang="en-US" dirty="0">
                <a:sym typeface="Symbol"/>
              </a:rPr>
              <a:t></a:t>
            </a:r>
            <a:r>
              <a:rPr lang="en-US" dirty="0"/>
              <a:t> 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Demonstration of Electron Transport and ATP Production in Aerobic Respiration Using Students and </a:t>
            </a:r>
            <a:r>
              <a:rPr lang="en-US" i="1" dirty="0" smtClean="0"/>
              <a:t>Balloons</a:t>
            </a:r>
            <a:r>
              <a:rPr lang="en-US" dirty="0" smtClean="0"/>
              <a:t> </a:t>
            </a:r>
            <a:r>
              <a:rPr lang="en-US" dirty="0"/>
              <a:t>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378585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C5804889-A56B-DF43-AE0C-03BCD8B9C262}" type="slidenum">
              <a:rPr lang="en-US" sz="1200">
                <a:latin typeface="Times New Roman" charset="0"/>
              </a:rPr>
              <a:pPr algn="r" eaLnBrk="0" hangingPunct="0"/>
              <a:t>24</a:t>
            </a:fld>
            <a:endParaRPr lang="en-US" sz="1200" dirty="0">
              <a:latin typeface="Times New Roman" charset="0"/>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b="1" dirty="0"/>
              <a:t>Active Lecture Tips</a:t>
            </a:r>
            <a:endParaRPr lang="en-US" dirty="0"/>
          </a:p>
          <a:p>
            <a:r>
              <a:rPr lang="en-US" dirty="0">
                <a:sym typeface="Symbol"/>
              </a:rPr>
              <a:t></a:t>
            </a:r>
            <a:r>
              <a:rPr lang="en-US" dirty="0"/>
              <a:t> 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Demonstration of Electron Transport and ATP Production in Aerobic Respiration Using Students and </a:t>
            </a:r>
            <a:r>
              <a:rPr lang="en-US" i="1" dirty="0" smtClean="0"/>
              <a:t>Balloons</a:t>
            </a:r>
            <a:r>
              <a:rPr lang="en-US" dirty="0" smtClean="0"/>
              <a:t> </a:t>
            </a:r>
            <a:r>
              <a:rPr lang="en-US" dirty="0"/>
              <a:t>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2453674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86E59DD4-5130-BE4E-A3A2-39A37E8B3D17}" type="slidenum">
              <a:rPr lang="en-US" sz="1200">
                <a:latin typeface="Times New Roman" charset="0"/>
              </a:rPr>
              <a:pPr algn="r" eaLnBrk="0" hangingPunct="0"/>
              <a:t>26</a:t>
            </a:fld>
            <a:endParaRPr lang="en-US" sz="1200" dirty="0">
              <a:latin typeface="Times New Roman" charset="0"/>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b="1" dirty="0"/>
              <a:t>Active Lecture Tips</a:t>
            </a:r>
            <a:endParaRPr lang="en-US" dirty="0"/>
          </a:p>
          <a:p>
            <a:r>
              <a:rPr lang="en-US" dirty="0">
                <a:sym typeface="Symbol"/>
              </a:rPr>
              <a:t></a:t>
            </a:r>
            <a:r>
              <a:rPr lang="en-US" dirty="0"/>
              <a:t> 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Demonstration of Electron Transport and ATP Production in Aerobic Respiration Using Students and </a:t>
            </a:r>
            <a:r>
              <a:rPr lang="en-US" i="1" dirty="0" smtClean="0"/>
              <a:t>Balloons</a:t>
            </a:r>
            <a:r>
              <a:rPr lang="en-US" dirty="0" smtClean="0"/>
              <a:t> </a:t>
            </a:r>
            <a:r>
              <a:rPr lang="en-US" dirty="0"/>
              <a:t>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35803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6.5a Rearrangement of hydrogen atoms (with their electrons) in the redox reactions of cellular respiration</a:t>
            </a:r>
            <a:endParaRPr lang="en-US" dirty="0">
              <a:latin typeface="Times New Roman"/>
              <a:cs typeface="Times New Roman"/>
            </a:endParaRPr>
          </a:p>
        </p:txBody>
      </p:sp>
    </p:spTree>
    <p:extLst>
      <p:ext uri="{BB962C8B-B14F-4D97-AF65-F5344CB8AC3E}">
        <p14:creationId xmlns:p14="http://schemas.microsoft.com/office/powerpoint/2010/main" val="386296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D53DEEA8-59CE-424B-879C-4168F2AF694F}" type="slidenum">
              <a:rPr lang="en-US" sz="1200">
                <a:latin typeface="Times New Roman" charset="0"/>
              </a:rPr>
              <a:pPr algn="r" eaLnBrk="0" hangingPunct="0"/>
              <a:t>29</a:t>
            </a:fld>
            <a:endParaRPr lang="en-US" sz="1200" dirty="0">
              <a:latin typeface="Times New Roman" charset="0"/>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no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advantage of the gradual degradation of glucose may not be obvious to some students. Many analogies exist that reveal the advantages of a gradual process. Fuel in an automobile is burned slowly to best utilize the energy released from the fuel. A few fireplace logs release gradual heat to keep a room’s temperature steady. In both situations, excessive use of fuel becomes wasteful, reducing the efficiencies of the systems.</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use of the word “falling” when discussing the movement of electrons in a redox reaction can be confusing. Consider explaining the use of the term falling, in reference to potential energy of a falling object.</a:t>
            </a:r>
          </a:p>
          <a:p>
            <a:r>
              <a:rPr lang="en-US" b="1" dirty="0"/>
              <a:t>Active Lecture Tips</a:t>
            </a:r>
            <a:endParaRPr lang="en-US" dirty="0"/>
          </a:p>
          <a:p>
            <a:r>
              <a:rPr lang="en-US" dirty="0">
                <a:sym typeface="Symbol"/>
              </a:rPr>
              <a:t></a:t>
            </a:r>
            <a:r>
              <a:rPr lang="en-US" dirty="0"/>
              <a:t> 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Demonstration of Electron Transport and ATP Production in Aerobic Respiration Using Students and </a:t>
            </a:r>
            <a:r>
              <a:rPr lang="en-US" i="1" dirty="0" smtClean="0"/>
              <a:t>Balloons</a:t>
            </a:r>
            <a:r>
              <a:rPr lang="en-US" dirty="0" smtClean="0"/>
              <a:t> </a:t>
            </a:r>
            <a:r>
              <a:rPr lang="en-US" dirty="0"/>
              <a:t>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207659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63E3C73-98EB-154A-A092-2A3D414755BD}" type="slidenum">
              <a:rPr lang="en-US" sz="1200">
                <a:latin typeface="Times New Roman" charset="0"/>
              </a:rPr>
              <a:pPr algn="r" eaLnBrk="0" hangingPunct="0"/>
              <a:t>6</a:t>
            </a:fld>
            <a:endParaRPr lang="en-US" sz="1200" dirty="0">
              <a:latin typeface="Times New Roman"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You might wish to elaborate on the amount of solar energy striking Earth. Every day Earth is bombarded with solar radiation equal to the energy of 100 million atomic bombs. Of the tiny fraction of light that reaches photosynthetic organisms, only about 1% is converted to chemical energy by photosynthesis.</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r>
              <a:rPr lang="en-US" b="1" dirty="0"/>
              <a:t>Active Lecture Tips</a:t>
            </a:r>
            <a:endParaRPr lang="en-US" dirty="0"/>
          </a:p>
          <a:p>
            <a:r>
              <a:rPr lang="en-US" dirty="0">
                <a:sym typeface="Symbol"/>
              </a:rPr>
              <a:t> </a:t>
            </a:r>
            <a:r>
              <a:rPr lang="en-US" dirty="0"/>
              <a:t>Ask your students why they feel warm when it is 30</a:t>
            </a:r>
            <a:r>
              <a:rPr lang="en-US" dirty="0">
                <a:sym typeface="Symbol" panose="05050102010706020507" pitchFamily="18" charset="2"/>
              </a:rPr>
              <a:t></a:t>
            </a:r>
            <a:r>
              <a:rPr lang="en-US" dirty="0"/>
              <a:t>C (86</a:t>
            </a:r>
            <a:r>
              <a:rPr lang="en-US" dirty="0">
                <a:sym typeface="Symbol" panose="05050102010706020507" pitchFamily="18" charset="2"/>
              </a:rPr>
              <a:t></a:t>
            </a:r>
            <a:r>
              <a:rPr lang="en-US" dirty="0"/>
              <a:t>F) outside, if their core body temperature is about 37</a:t>
            </a:r>
            <a:r>
              <a:rPr lang="en-US" dirty="0">
                <a:sym typeface="Symbol" panose="05050102010706020507" pitchFamily="18" charset="2"/>
              </a:rPr>
              <a:t></a:t>
            </a:r>
            <a:r>
              <a:rPr lang="en-US" dirty="0"/>
              <a:t>C (98.6</a:t>
            </a:r>
            <a:r>
              <a:rPr lang="en-US" dirty="0">
                <a:sym typeface="Symbol" panose="05050102010706020507" pitchFamily="18" charset="2"/>
              </a:rPr>
              <a:t> </a:t>
            </a:r>
            <a:r>
              <a:rPr lang="en-US" dirty="0"/>
              <a:t>F). Shouldn’t they feel cold? Have students discuss ideas with others seated near them. (The answer is, our bodies are always producing heat. At these higher temperatures, we are producing more heat than we need to maintain a body temperature around 37</a:t>
            </a:r>
            <a:r>
              <a:rPr lang="en-US" dirty="0">
                <a:sym typeface="Symbol" panose="05050102010706020507" pitchFamily="18" charset="2"/>
              </a:rPr>
              <a:t></a:t>
            </a:r>
            <a:r>
              <a:rPr lang="en-US" dirty="0"/>
              <a:t>C. Thus, we sweat and behave in ways that help us get rid of the extra heat from cellular respiration.)</a:t>
            </a:r>
          </a:p>
          <a:p>
            <a:r>
              <a:rPr lang="en-US" dirty="0">
                <a:sym typeface="Symbol"/>
              </a:rPr>
              <a:t></a:t>
            </a:r>
            <a:r>
              <a:rPr lang="en-US" dirty="0"/>
              <a:t> See the activity </a:t>
            </a:r>
            <a:r>
              <a:rPr lang="en-US" i="1" dirty="0"/>
              <a:t>Photosynthesis and Respiration: Are They Similar?</a:t>
            </a:r>
            <a:r>
              <a:rPr lang="en-US" dirty="0"/>
              <a:t> 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158465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6.5b A pair of redox reactions occurring simultaneously</a:t>
            </a:r>
            <a:endParaRPr lang="en-US" dirty="0">
              <a:latin typeface="Times New Roman"/>
              <a:cs typeface="Times New Roman"/>
            </a:endParaRPr>
          </a:p>
        </p:txBody>
      </p:sp>
    </p:spTree>
    <p:extLst>
      <p:ext uri="{BB962C8B-B14F-4D97-AF65-F5344CB8AC3E}">
        <p14:creationId xmlns:p14="http://schemas.microsoft.com/office/powerpoint/2010/main" val="4217869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6.1 The connection between photosynthesis and cellular respiration</a:t>
            </a:r>
            <a:endParaRPr lang="en-US" dirty="0">
              <a:latin typeface="Times New Roman"/>
              <a:cs typeface="Times New Roman"/>
            </a:endParaRPr>
          </a:p>
        </p:txBody>
      </p:sp>
    </p:spTree>
    <p:extLst>
      <p:ext uri="{BB962C8B-B14F-4D97-AF65-F5344CB8AC3E}">
        <p14:creationId xmlns:p14="http://schemas.microsoft.com/office/powerpoint/2010/main" val="285524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A9BBFBF9-2BF0-584A-AE87-C85B0C71D32A}" type="slidenum">
              <a:rPr lang="en-US" sz="1200">
                <a:latin typeface="Times New Roman" charset="0"/>
              </a:rPr>
              <a:pPr algn="r" eaLnBrk="0" hangingPunct="0"/>
              <a:t>32</a:t>
            </a:fld>
            <a:endParaRPr lang="en-US" sz="1200" dirty="0">
              <a:latin typeface="Times New Roman"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391208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46F77BF2-CC22-1649-9BC1-F50854ACBF40}" type="slidenum">
              <a:rPr lang="en-US" sz="1200">
                <a:latin typeface="Times New Roman" charset="0"/>
              </a:rPr>
              <a:pPr algn="r" eaLnBrk="0" hangingPunct="0"/>
              <a:t>34</a:t>
            </a:fld>
            <a:endParaRPr lang="en-US" sz="1200" dirty="0">
              <a:latin typeface="Times New Roman"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57989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92826E1-F9FC-F745-84AA-CE716E532DF4}" type="slidenum">
              <a:rPr lang="en-US" sz="1200">
                <a:latin typeface="Times New Roman" charset="0"/>
              </a:rPr>
              <a:pPr algn="r" eaLnBrk="0" hangingPunct="0"/>
              <a:t>35</a:t>
            </a:fld>
            <a:endParaRPr lang="en-US" sz="1200" dirty="0">
              <a:latin typeface="Times New Roman" charset="0"/>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918994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87189735-5D69-754F-8559-727AB929F469}" type="slidenum">
              <a:rPr lang="en-US" sz="1200">
                <a:latin typeface="Times New Roman" charset="0"/>
              </a:rPr>
              <a:pPr algn="r" eaLnBrk="0" hangingPunct="0"/>
              <a:t>36</a:t>
            </a:fld>
            <a:endParaRPr lang="en-US" sz="1200" dirty="0">
              <a:latin typeface="Times New Roman"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784876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6.7a An overview of glycolysis</a:t>
            </a:r>
            <a:endParaRPr lang="en-US" dirty="0">
              <a:latin typeface="Times New Roman"/>
              <a:cs typeface="Times New Roman"/>
            </a:endParaRPr>
          </a:p>
        </p:txBody>
      </p:sp>
    </p:spTree>
    <p:extLst>
      <p:ext uri="{BB962C8B-B14F-4D97-AF65-F5344CB8AC3E}">
        <p14:creationId xmlns:p14="http://schemas.microsoft.com/office/powerpoint/2010/main" val="124390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632456C8-5889-8348-AA87-DC58F800A847}" type="slidenum">
              <a:rPr lang="en-US" sz="1200">
                <a:latin typeface="Times New Roman" charset="0"/>
              </a:rPr>
              <a:pPr algn="r" eaLnBrk="0" hangingPunct="0"/>
              <a:t>38</a:t>
            </a:fld>
            <a:endParaRPr lang="en-US" sz="1200" dirty="0">
              <a:latin typeface="Times New Roman"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44366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6.7b Substrate-level phosphorylation: transfer of a phosphate group from a substrate to ADP, producing ATP</a:t>
            </a:r>
            <a:endParaRPr lang="en-US" dirty="0">
              <a:latin typeface="Times New Roman"/>
              <a:cs typeface="Times New Roman"/>
            </a:endParaRPr>
          </a:p>
        </p:txBody>
      </p:sp>
    </p:spTree>
    <p:extLst>
      <p:ext uri="{BB962C8B-B14F-4D97-AF65-F5344CB8AC3E}">
        <p14:creationId xmlns:p14="http://schemas.microsoft.com/office/powerpoint/2010/main" val="4114527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6.7c-1</a:t>
            </a:r>
            <a:r>
              <a:rPr lang="en-US" dirty="0" smtClean="0">
                <a:latin typeface="Times New Roman"/>
                <a:cs typeface="Times New Roman"/>
              </a:rPr>
              <a:t>-2 </a:t>
            </a:r>
            <a:r>
              <a:rPr lang="en-US" dirty="0">
                <a:latin typeface="Times New Roman"/>
                <a:cs typeface="Times New Roman"/>
              </a:rPr>
              <a:t>Details of glycolysis: energy investment phase (part 1,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282333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6.1 The connection between photosynthesis and cellular respiration</a:t>
            </a:r>
            <a:endParaRPr lang="en-US" dirty="0">
              <a:latin typeface="Times New Roman"/>
              <a:cs typeface="Times New Roman"/>
            </a:endParaRPr>
          </a:p>
        </p:txBody>
      </p:sp>
    </p:spTree>
    <p:extLst>
      <p:ext uri="{BB962C8B-B14F-4D97-AF65-F5344CB8AC3E}">
        <p14:creationId xmlns:p14="http://schemas.microsoft.com/office/powerpoint/2010/main" val="1049302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6.7c-2</a:t>
            </a:r>
            <a:r>
              <a:rPr lang="en-US" dirty="0" smtClean="0">
                <a:latin typeface="Times New Roman"/>
                <a:cs typeface="Times New Roman"/>
              </a:rPr>
              <a:t>-2 </a:t>
            </a:r>
            <a:r>
              <a:rPr lang="en-US" dirty="0">
                <a:latin typeface="Times New Roman"/>
                <a:cs typeface="Times New Roman"/>
              </a:rPr>
              <a:t>Details of glycolysis: energy payoff phase (part 2,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417719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2BB75AC1-AD33-B04D-8B54-18C12B9B5EA0}" type="slidenum">
              <a:rPr lang="en-US" sz="1200">
                <a:latin typeface="Times New Roman" charset="0"/>
              </a:rPr>
              <a:pPr algn="r" eaLnBrk="0" hangingPunct="0"/>
              <a:t>44</a:t>
            </a:fld>
            <a:endParaRPr lang="en-US" sz="1200" dirty="0">
              <a:latin typeface="Times New Roman"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673287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C9C70425-29EE-0642-A459-BFD2203DBF77}" type="slidenum">
              <a:rPr lang="en-US" sz="1200">
                <a:latin typeface="Times New Roman" charset="0"/>
              </a:rPr>
              <a:pPr algn="r" eaLnBrk="0" hangingPunct="0"/>
              <a:t>45</a:t>
            </a:fld>
            <a:endParaRPr lang="en-US" sz="1200" dirty="0">
              <a:latin typeface="Times New Roman"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759553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58DC0AE-D2C4-2440-A1B5-841622530051}" type="slidenum">
              <a:rPr lang="en-US" sz="1200">
                <a:latin typeface="Times New Roman" charset="0"/>
              </a:rPr>
              <a:pPr algn="r" eaLnBrk="0" hangingPunct="0"/>
              <a:t>46</a:t>
            </a:fld>
            <a:endParaRPr lang="en-US" sz="1200" dirty="0">
              <a:latin typeface="Times New Roman"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140665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6.8 The link between glycolysis and the citric acid cycle</a:t>
            </a:r>
            <a:endParaRPr lang="en-US" dirty="0">
              <a:latin typeface="Times New Roman"/>
              <a:cs typeface="Times New Roman"/>
            </a:endParaRPr>
          </a:p>
        </p:txBody>
      </p:sp>
    </p:spTree>
    <p:extLst>
      <p:ext uri="{BB962C8B-B14F-4D97-AF65-F5344CB8AC3E}">
        <p14:creationId xmlns:p14="http://schemas.microsoft.com/office/powerpoint/2010/main" val="799792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BCCE8DF-80A4-FE4B-ADA7-D94E1E7C8D8F}" type="slidenum">
              <a:rPr lang="en-US" sz="1200">
                <a:latin typeface="Times New Roman" charset="0"/>
              </a:rPr>
              <a:pPr algn="r" eaLnBrk="0" hangingPunct="0"/>
              <a:t>50</a:t>
            </a:fld>
            <a:endParaRPr lang="en-US" sz="1200" dirty="0">
              <a:latin typeface="Times New Roman" charset="0"/>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 </a:t>
            </a:r>
            <a:r>
              <a:rPr lang="en-US" sz="1200" kern="1200" dirty="0" smtClean="0">
                <a:solidFill>
                  <a:schemeClr val="tx1"/>
                </a:solidFill>
                <a:latin typeface="Times New Roman" charset="0"/>
                <a:ea typeface="ＭＳ Ｐゴシック" charset="-128"/>
                <a:cs typeface="ＭＳ Ｐゴシック" charset="-128"/>
              </a:rPr>
              <a:t>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200509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6.9a An overview of the citric acid cycle</a:t>
            </a:r>
            <a:endParaRPr lang="en-US" dirty="0">
              <a:latin typeface="Times New Roman"/>
              <a:cs typeface="Times New Roman"/>
            </a:endParaRPr>
          </a:p>
        </p:txBody>
      </p:sp>
    </p:spTree>
    <p:extLst>
      <p:ext uri="{BB962C8B-B14F-4D97-AF65-F5344CB8AC3E}">
        <p14:creationId xmlns:p14="http://schemas.microsoft.com/office/powerpoint/2010/main" val="4003583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306AEAE-924D-8140-B5B4-6A052307EC57}" type="slidenum">
              <a:rPr lang="en-US" sz="1200">
                <a:latin typeface="Times New Roman" charset="0"/>
              </a:rPr>
              <a:pPr algn="r" eaLnBrk="0" hangingPunct="0"/>
              <a:t>52</a:t>
            </a:fld>
            <a:endParaRPr lang="en-US" sz="1200" dirty="0">
              <a:latin typeface="Times New Roman" charset="0"/>
            </a:endParaRPr>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010221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951B403-4543-404E-B031-E590BE6F66AB}" type="slidenum">
              <a:rPr lang="en-US" sz="1200">
                <a:latin typeface="Times New Roman" charset="0"/>
              </a:rPr>
              <a:pPr algn="r" eaLnBrk="0" hangingPunct="0"/>
              <a:t>53</a:t>
            </a:fld>
            <a:endParaRPr lang="en-US" sz="1200" dirty="0">
              <a:latin typeface="Times New Roman" charset="0"/>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036056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6.9b</a:t>
            </a:r>
            <a:r>
              <a:rPr lang="en-US" dirty="0" smtClean="0">
                <a:latin typeface="Times New Roman"/>
                <a:cs typeface="Times New Roman"/>
              </a:rPr>
              <a:t>-3 </a:t>
            </a:r>
            <a:r>
              <a:rPr lang="en-US" dirty="0">
                <a:latin typeface="Times New Roman"/>
                <a:cs typeface="Times New Roman"/>
              </a:rPr>
              <a:t>A closer look at the citric acid cycle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315474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prstTxWarp prst="textNoShape">
              <a:avLst/>
            </a:prstTxWarp>
          </a:bodyPr>
          <a:lstStyle/>
          <a:p>
            <a:pPr algn="r" eaLnBrk="0" hangingPunct="0"/>
            <a:fld id="{17FDBB66-2564-8842-8EE3-593E99D3EBF2}" type="slidenum">
              <a:rPr lang="en-US" sz="1300">
                <a:latin typeface="Times New Roman" charset="0"/>
                <a:ea typeface="Arial" charset="0"/>
                <a:cs typeface="Arial" charset="0"/>
              </a:rPr>
              <a:pPr algn="r" eaLnBrk="0" hangingPunct="0"/>
              <a:t>9</a:t>
            </a:fld>
            <a:endParaRPr lang="en-US" sz="1300" dirty="0">
              <a:latin typeface="Times New Roman" charset="0"/>
              <a:ea typeface="Arial" charset="0"/>
              <a:cs typeface="Arial"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r>
              <a:rPr lang="en-US" sz="1300" b="1" dirty="0"/>
              <a:t>Student Misconceptions and Concerns</a:t>
            </a:r>
            <a:endParaRPr lang="en-US" sz="1300" dirty="0"/>
          </a:p>
          <a:p>
            <a:r>
              <a:rPr lang="en-US" sz="1300" dirty="0"/>
              <a:t>• Students with limited exposure to physics may have never understood the concepts of energy and the conservation of energy. They also may not have distinguished between potential and kinetic energy. Understanding such broad and new abstract concepts requires time and concrete examples. </a:t>
            </a:r>
          </a:p>
          <a:p>
            <a:r>
              <a:rPr lang="en-US" sz="1300" dirty="0"/>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pPr defTabSz="966612">
              <a:defRPr/>
            </a:pPr>
            <a:r>
              <a:rPr lang="en-US" sz="1300" b="1" dirty="0"/>
              <a:t>Teaching Tips</a:t>
            </a:r>
            <a:endParaRPr lang="en-US" sz="1300" dirty="0"/>
          </a:p>
          <a:p>
            <a:r>
              <a:rPr lang="en-US" sz="1300" dirty="0"/>
              <a:t>• The amount of energy each adult human needs to generate the ATP required in a day is tremendous. Here is a calculation that has impressed many students. Depending upon the size and activity of a person, a human might burn 2,000 dietary calories (kilocalories) a day. This is enough energy to raise the temperature of 20 liters of liquid water from </a:t>
            </a:r>
            <a:r>
              <a:rPr lang="en-US" sz="1300" dirty="0" smtClean="0"/>
              <a:t>0</a:t>
            </a:r>
            <a:r>
              <a:rPr lang="en-US" sz="1300" dirty="0" smtClean="0">
                <a:sym typeface="Symbol"/>
              </a:rPr>
              <a:t></a:t>
            </a:r>
            <a:r>
              <a:rPr lang="en-US" sz="1300" dirty="0" smtClean="0"/>
              <a:t> </a:t>
            </a:r>
            <a:r>
              <a:rPr lang="en-US" sz="1300" dirty="0"/>
              <a:t>to </a:t>
            </a:r>
            <a:r>
              <a:rPr lang="en-US" sz="1300" dirty="0" smtClean="0"/>
              <a:t>100</a:t>
            </a:r>
            <a:r>
              <a:rPr lang="en-US" sz="1300" dirty="0" smtClean="0">
                <a:sym typeface="Symbol"/>
              </a:rPr>
              <a:t></a:t>
            </a:r>
            <a:r>
              <a:rPr lang="en-US" sz="1300" dirty="0" smtClean="0"/>
              <a:t>C</a:t>
            </a:r>
            <a:r>
              <a:rPr lang="en-US" sz="1300" dirty="0"/>
              <a:t>. This is something to think about the next time you heat water on the stove! If you can bring in ten 2-liter bottles, you can help students visualize how much liquid water can be raised from </a:t>
            </a:r>
            <a:r>
              <a:rPr lang="en-US" sz="1300" dirty="0" smtClean="0"/>
              <a:t>0</a:t>
            </a:r>
            <a:r>
              <a:rPr lang="en-US" sz="1300" dirty="0" smtClean="0">
                <a:sym typeface="Symbol"/>
              </a:rPr>
              <a:t></a:t>
            </a:r>
            <a:r>
              <a:rPr lang="en-US" sz="1300" dirty="0" smtClean="0"/>
              <a:t> </a:t>
            </a:r>
            <a:r>
              <a:rPr lang="en-US" sz="1300" dirty="0"/>
              <a:t>to </a:t>
            </a:r>
            <a:r>
              <a:rPr lang="en-US" sz="1300" dirty="0" smtClean="0"/>
              <a:t>100</a:t>
            </a:r>
            <a:r>
              <a:rPr lang="en-US" sz="1300" dirty="0" smtClean="0">
                <a:sym typeface="Symbol"/>
              </a:rPr>
              <a:t></a:t>
            </a:r>
            <a:r>
              <a:rPr lang="en-US" sz="1300" dirty="0" smtClean="0"/>
              <a:t>C</a:t>
            </a:r>
            <a:r>
              <a:rPr lang="en-US" sz="1300" dirty="0"/>
              <a:t>. (Note: 100 calories raises about 1 liter of water </a:t>
            </a:r>
            <a:r>
              <a:rPr lang="en-US" sz="1300" dirty="0" smtClean="0"/>
              <a:t>100</a:t>
            </a:r>
            <a:r>
              <a:rPr lang="en-US" sz="1300" dirty="0" smtClean="0">
                <a:sym typeface="Symbol"/>
              </a:rPr>
              <a:t></a:t>
            </a:r>
            <a:r>
              <a:rPr lang="en-US" sz="1300" dirty="0" smtClean="0"/>
              <a:t>C</a:t>
            </a:r>
            <a:r>
              <a:rPr lang="en-US" sz="1300" dirty="0"/>
              <a:t>, but it takes much more energy to melt ice or to convert boiling water into steam.)</a:t>
            </a:r>
          </a:p>
          <a:p>
            <a:r>
              <a:rPr lang="en-US" sz="1300" dirty="0"/>
              <a:t>• When introducing ATP and ADP, consider asking your students to think of the terms as A-3-P and A-2-P, noting that the word roots “tri” = 3 and “di” = 2. It might help students to keep track of the number of phosphates more easily.</a:t>
            </a:r>
          </a:p>
          <a:p>
            <a:r>
              <a:rPr lang="en-US" sz="1300" dirty="0"/>
              <a:t>• Recycling is essential in cell biology. Damaged organelles are broken down </a:t>
            </a:r>
            <a:r>
              <a:rPr lang="en-US" sz="1300" dirty="0" err="1" smtClean="0"/>
              <a:t>intracellularly</a:t>
            </a:r>
            <a:r>
              <a:rPr lang="en-US" sz="1300" dirty="0" smtClean="0"/>
              <a:t>, </a:t>
            </a:r>
            <a:r>
              <a:rPr lang="en-US" sz="1300" dirty="0"/>
              <a:t>and chemical components, the monomers of the cytoskeleton, and ADP are routinely recycled. There are several advantages common to human recycling of garbage and cellular recycling. Both save energy by avoiding the need to remanufacture the basic units, and both avoid an accumulation of waste products that could interfere with other “environmental” chemistry (the environment of the cell or the environment of the human population).</a:t>
            </a:r>
          </a:p>
          <a:p>
            <a:endParaRPr lang="en-US" sz="1300" dirty="0"/>
          </a:p>
        </p:txBody>
      </p:sp>
    </p:spTree>
    <p:extLst>
      <p:ext uri="{BB962C8B-B14F-4D97-AF65-F5344CB8AC3E}">
        <p14:creationId xmlns:p14="http://schemas.microsoft.com/office/powerpoint/2010/main" val="276466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951B403-4543-404E-B031-E590BE6F66AB}" type="slidenum">
              <a:rPr lang="en-US" sz="1200">
                <a:latin typeface="Times New Roman" charset="0"/>
              </a:rPr>
              <a:pPr algn="r" eaLnBrk="0" hangingPunct="0"/>
              <a:t>56</a:t>
            </a:fld>
            <a:endParaRPr lang="en-US" sz="1200" dirty="0">
              <a:latin typeface="Times New Roman" charset="0"/>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 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98254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2BCED68-5854-CA4C-B915-E4B32030CF58}" type="slidenum">
              <a:rPr lang="en-US" sz="1200">
                <a:latin typeface="Times New Roman" charset="0"/>
              </a:rPr>
              <a:pPr algn="r" eaLnBrk="0" hangingPunct="0"/>
              <a:t>57</a:t>
            </a:fld>
            <a:endParaRPr lang="en-US" sz="1200" dirty="0">
              <a:latin typeface="Times New Roman"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953286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2BCED68-5854-CA4C-B915-E4B32030CF58}" type="slidenum">
              <a:rPr lang="en-US" sz="1200">
                <a:latin typeface="Times New Roman" charset="0"/>
              </a:rPr>
              <a:pPr algn="r" eaLnBrk="0" hangingPunct="0"/>
              <a:t>58</a:t>
            </a:fld>
            <a:endParaRPr lang="en-US" sz="1200" dirty="0">
              <a:latin typeface="Times New Roman"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a:t>
            </a:r>
            <a:br>
              <a:rPr lang="en-US" sz="1200" kern="1200" dirty="0" smtClean="0">
                <a:solidFill>
                  <a:schemeClr val="tx1"/>
                </a:solidFill>
                <a:latin typeface="Times New Roman" charset="0"/>
                <a:ea typeface="ＭＳ Ｐゴシック" charset="-128"/>
                <a:cs typeface="ＭＳ Ｐゴシック" charset="-128"/>
              </a:rPr>
            </a:br>
            <a:r>
              <a:rPr lang="en-US" sz="1200" kern="1200" dirty="0" smtClean="0">
                <a:solidFill>
                  <a:schemeClr val="tx1"/>
                </a:solidFill>
                <a:latin typeface="Times New Roman" charset="0"/>
                <a:ea typeface="ＭＳ Ｐゴシック" charset="-128"/>
                <a:cs typeface="ＭＳ Ｐゴシック" charset="-128"/>
              </a:rPr>
              <a:t>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67147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68240048-5FC8-7C48-980C-FD66C869FF30}" type="slidenum">
              <a:rPr lang="en-US" sz="1200">
                <a:latin typeface="Times New Roman" charset="0"/>
              </a:rPr>
              <a:pPr algn="r" eaLnBrk="0" hangingPunct="0"/>
              <a:t>60</a:t>
            </a:fld>
            <a:endParaRPr lang="en-US" sz="1200" dirty="0">
              <a:latin typeface="Times New Roman"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authors develop an analogy between the function of the inner mitochondrial membrane and a dam. A reservoir of hydrogen ions is built up between the inner and outer mitochondrial membranes, like a dam holding water. As the hydrogen ions move down their concentration gradient, they “spin” the ATP synthase, which helps generate ATP. In a dam, water rushing downhill turns giant turbines, which generate electricity.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a:t>
            </a:r>
            <a:r>
              <a:rPr lang="en-US" sz="1200" kern="1200" baseline="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rPr>
              <a:t>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a:defRPr/>
            </a:pPr>
            <a:r>
              <a:rPr lang="en-US" dirty="0">
                <a:sym typeface="Symbol"/>
              </a:rPr>
              <a:t></a:t>
            </a:r>
            <a:r>
              <a:rPr lang="en-US" sz="1200" kern="1200" dirty="0" smtClean="0">
                <a:solidFill>
                  <a:schemeClr val="tx1"/>
                </a:solidFill>
                <a:latin typeface="Times New Roman" charset="0"/>
                <a:ea typeface="ＭＳ Ｐゴシック" charset="-128"/>
                <a:cs typeface="ＭＳ Ｐゴシック" charset="-128"/>
              </a:rPr>
              <a:t> As you relate the structure of the inner mitochondrial membrane to its functions, challenge students to explain the adaptive advantage of the many folds of this inner membrane (see Figure 6.6). (These folds greatly increase the surface area available for the associated reactions.)</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165570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68240048-5FC8-7C48-980C-FD66C869FF30}" type="slidenum">
              <a:rPr lang="en-US" sz="1200">
                <a:latin typeface="Times New Roman" charset="0"/>
              </a:rPr>
              <a:pPr algn="r" eaLnBrk="0" hangingPunct="0"/>
              <a:t>61</a:t>
            </a:fld>
            <a:endParaRPr lang="en-US" sz="1200" dirty="0">
              <a:latin typeface="Times New Roman"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authors develop an analogy between the function of the inner mitochondrial membrane and a dam. A reservoir of hydrogen ions is built up between the inner and outer mitochondrial membranes, like a dam holding water. As the hydrogen ions move down their concentration gradient, they “spin” the ATP synthase, which helps generate ATP. In a dam, water rushing downhill turns giant turbines, which generate electricity.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production of NADH through glycolysis and the citric acid cycle, as compared to the direct production of ATP, can get confusing for</a:t>
            </a:r>
            <a:r>
              <a:rPr lang="en-US" sz="1200" kern="1200" baseline="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rPr>
              <a:t>students. Help students understand that NADH molecules have value to be cashed in by the electron transport chain. The NADH can therefore be thought of as casino chips, accumulated along the way to be cashed in at the electron transport cashier.</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a:defRPr/>
            </a:pPr>
            <a:r>
              <a:rPr lang="en-US" dirty="0">
                <a:sym typeface="Symbol"/>
              </a:rPr>
              <a:t></a:t>
            </a:r>
            <a:r>
              <a:rPr lang="en-US" sz="1200" kern="1200" dirty="0" smtClean="0">
                <a:solidFill>
                  <a:schemeClr val="tx1"/>
                </a:solidFill>
                <a:latin typeface="Times New Roman" charset="0"/>
                <a:ea typeface="ＭＳ Ｐゴシック" charset="-128"/>
                <a:cs typeface="ＭＳ Ｐゴシック" charset="-128"/>
              </a:rPr>
              <a:t> As you relate the structure of the inner mitochondrial membrane to its functions, challenge students to explain the adaptive advantage of the many folds of this inner membrane (see Figure 6.6). (These folds greatly increase the surface area available for the associated reactions.)</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22665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6.10a Oxidative phosphorylation: electron transport and chemiosmosis in a mitochondrion</a:t>
            </a:r>
            <a:endParaRPr lang="en-US" dirty="0">
              <a:latin typeface="Times New Roman"/>
              <a:cs typeface="Times New Roman"/>
            </a:endParaRPr>
          </a:p>
        </p:txBody>
      </p:sp>
    </p:spTree>
    <p:extLst>
      <p:ext uri="{BB962C8B-B14F-4D97-AF65-F5344CB8AC3E}">
        <p14:creationId xmlns:p14="http://schemas.microsoft.com/office/powerpoint/2010/main" val="3838860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6.10b ATP synthase—a molecular rotary motor</a:t>
            </a:r>
            <a:endParaRPr lang="en-US" dirty="0">
              <a:latin typeface="Times New Roman"/>
              <a:cs typeface="Times New Roman"/>
            </a:endParaRPr>
          </a:p>
        </p:txBody>
      </p:sp>
    </p:spTree>
    <p:extLst>
      <p:ext uri="{BB962C8B-B14F-4D97-AF65-F5344CB8AC3E}">
        <p14:creationId xmlns:p14="http://schemas.microsoft.com/office/powerpoint/2010/main" val="441483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DBCCA14F-1B7D-CA49-8190-7EC0B468D745}" type="slidenum">
              <a:rPr lang="en-US" sz="1200">
                <a:latin typeface="Times New Roman" charset="0"/>
              </a:rPr>
              <a:pPr algn="r" eaLnBrk="0" hangingPunct="0"/>
              <a:t>66</a:t>
            </a:fld>
            <a:endParaRPr lang="en-US" sz="1200" dirty="0">
              <a:latin typeface="Times New Roman"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Perhaps more than anywhere else in general biology, students studying aerobic metabolism may fail to see the forest for the trees. Students may focus on the details of each stage of aerobic metabolism and devote little attention to the overall process and products. Consider emphasizing the products and energy yields associated with glycolysis, the citric acid cycle, and oxidative phosphorylation before detailing the specifics of each reaction.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location within a cell in which each reaction takes place is often forgotten in the details of the chemical processes, but it is important to emphasize. Consider using Figure 6.12 as a common reference to locate each stage as you discuss the details of cellular respiration.</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frequently think that plants have chloroplasts instead of mitochondria. Take care to point out the need for mitochondria in plants when photosynthesis is not efficient or possible (such as during the night).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reminded that the ATP yield of up to 32 ATP per glucose molecule is only a potential. The complex chemistry of aerobic metabolism can yield this amount only under ideal conditions, when every substrate and enzyme is immediately available. Such circumstances may occur only rarely in a working cell.</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Cell Respiration: Pair and Share</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230368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6.12 An estimated tally of the ATP produced by substrate-level and oxidative phosphorylation in cellular respiration</a:t>
            </a:r>
            <a:endParaRPr lang="en-US" dirty="0">
              <a:latin typeface="Times New Roman"/>
              <a:cs typeface="Times New Roman"/>
            </a:endParaRPr>
          </a:p>
        </p:txBody>
      </p:sp>
    </p:spTree>
    <p:extLst>
      <p:ext uri="{BB962C8B-B14F-4D97-AF65-F5344CB8AC3E}">
        <p14:creationId xmlns:p14="http://schemas.microsoft.com/office/powerpoint/2010/main" val="3393365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7F2140E5-C108-AC48-ACE5-43E62EC76F37}" type="slidenum">
              <a:rPr lang="en-US" sz="1200">
                <a:latin typeface="Times New Roman" charset="0"/>
              </a:rPr>
              <a:pPr algn="r" eaLnBrk="0" hangingPunct="0"/>
              <a:t>69</a:t>
            </a:fld>
            <a:endParaRPr lang="en-US" sz="1200" dirty="0">
              <a:latin typeface="Times New Roman" charset="0"/>
            </a:endParaRP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207163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prstTxWarp prst="textNoShape">
              <a:avLst/>
            </a:prstTxWarp>
          </a:bodyPr>
          <a:lstStyle/>
          <a:p>
            <a:pPr algn="r" eaLnBrk="0" hangingPunct="0"/>
            <a:fld id="{A7FD3633-6A16-F44C-BAF5-5C907E431D8E}" type="slidenum">
              <a:rPr lang="en-US" sz="1300">
                <a:latin typeface="Times New Roman" charset="0"/>
                <a:ea typeface="Arial" charset="0"/>
                <a:cs typeface="Arial" charset="0"/>
              </a:rPr>
              <a:pPr algn="r" eaLnBrk="0" hangingPunct="0"/>
              <a:t>10</a:t>
            </a:fld>
            <a:endParaRPr lang="en-US" sz="1300" dirty="0">
              <a:latin typeface="Times New Roman" charset="0"/>
              <a:ea typeface="Arial" charset="0"/>
              <a:cs typeface="Arial"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r>
              <a:rPr lang="en-US" sz="1300" b="1" dirty="0"/>
              <a:t>Student Misconceptions and Concerns</a:t>
            </a:r>
            <a:endParaRPr lang="en-US" sz="1300" dirty="0"/>
          </a:p>
          <a:p>
            <a:r>
              <a:rPr lang="en-US" sz="1300" dirty="0"/>
              <a:t>• Students with limited exposure to physics may have never understood the concepts of energy and the conservation of energy. They also may not have distinguished between potential and kinetic energy. Understanding such broad and new abstract concepts requires time and concrete examples. </a:t>
            </a:r>
          </a:p>
          <a:p>
            <a:r>
              <a:rPr lang="en-US" sz="1300" dirty="0"/>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pPr defTabSz="966612">
              <a:defRPr/>
            </a:pPr>
            <a:r>
              <a:rPr lang="en-US" sz="1300" b="1" dirty="0"/>
              <a:t>Teaching Tips</a:t>
            </a:r>
            <a:endParaRPr lang="en-US" sz="1300" dirty="0"/>
          </a:p>
          <a:p>
            <a:r>
              <a:rPr lang="en-US" sz="1300" dirty="0"/>
              <a:t>• The amount of energy each adult human needs to generate the ATP required in a day is tremendous. Here is a calculation that has impressed many students. Depending upon the size and activity of a person, a human might burn 2,000 dietary calories (kilocalories) a day. This is enough energy to raise the temperature of 20 liters of liquid water from 0</a:t>
            </a:r>
            <a:r>
              <a:rPr lang="en-US" sz="1300" dirty="0">
                <a:sym typeface="Symbol"/>
              </a:rPr>
              <a:t></a:t>
            </a:r>
            <a:r>
              <a:rPr lang="en-US" sz="1300" dirty="0"/>
              <a:t> to 100</a:t>
            </a:r>
            <a:r>
              <a:rPr lang="en-US" sz="1300" dirty="0">
                <a:sym typeface="Symbol"/>
              </a:rPr>
              <a:t></a:t>
            </a:r>
            <a:r>
              <a:rPr lang="en-US" sz="1300" dirty="0"/>
              <a:t>C. This is something to think about the next time you heat water on the stove! If you can bring in ten 2-liter bottles, you can help students visualize how much liquid water can be raised from 0</a:t>
            </a:r>
            <a:r>
              <a:rPr lang="en-US" sz="1300" dirty="0">
                <a:sym typeface="Symbol"/>
              </a:rPr>
              <a:t></a:t>
            </a:r>
            <a:r>
              <a:rPr lang="en-US" sz="1300" dirty="0"/>
              <a:t> to 100</a:t>
            </a:r>
            <a:r>
              <a:rPr lang="en-US" sz="1300" dirty="0">
                <a:sym typeface="Symbol"/>
              </a:rPr>
              <a:t></a:t>
            </a:r>
            <a:r>
              <a:rPr lang="en-US" sz="1300" dirty="0"/>
              <a:t>C. (Note: 100 calories raises about 1 liter of water 100</a:t>
            </a:r>
            <a:r>
              <a:rPr lang="en-US" sz="1300" dirty="0">
                <a:sym typeface="Symbol"/>
              </a:rPr>
              <a:t></a:t>
            </a:r>
            <a:r>
              <a:rPr lang="en-US" sz="1300" dirty="0"/>
              <a:t>C, but it takes much more energy to melt ice or to convert boiling water into steam.)</a:t>
            </a:r>
          </a:p>
          <a:p>
            <a:r>
              <a:rPr lang="en-US" sz="1300" dirty="0"/>
              <a:t>• When introducing ATP and ADP, consider asking your students to think of the terms as A-3-P and A-2-P, noting that the word roots “tri” = 3 and “di” = 2. It might help students to keep track of the number of phosphates more easily.</a:t>
            </a:r>
          </a:p>
          <a:p>
            <a:r>
              <a:rPr lang="en-US" sz="1300" dirty="0"/>
              <a:t>• Recycling is essential in cell biology. Damaged organelles are broken down </a:t>
            </a:r>
            <a:r>
              <a:rPr lang="en-US" sz="1300" dirty="0" err="1"/>
              <a:t>intracellularly</a:t>
            </a:r>
            <a:r>
              <a:rPr lang="en-US" sz="1300" dirty="0"/>
              <a:t>, and chemical components, the monomers of the cytoskeleton, and ADP are routinely recycled. There are several advantages common to human recycling of garbage and cellular recycling. Both save energy by avoiding the need to remanufacture the basic units, and both avoid an accumulation of waste products that could interfere with other “environmental” chemistry (the environment of the cell or the environment of the human population).</a:t>
            </a:r>
          </a:p>
          <a:p>
            <a:endParaRPr lang="en-US" sz="1300" dirty="0"/>
          </a:p>
        </p:txBody>
      </p:sp>
    </p:spTree>
    <p:extLst>
      <p:ext uri="{BB962C8B-B14F-4D97-AF65-F5344CB8AC3E}">
        <p14:creationId xmlns:p14="http://schemas.microsoft.com/office/powerpoint/2010/main" val="3483536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EE89D34-C8F3-9949-87EA-45628CC85B49}" type="slidenum">
              <a:rPr lang="en-US" sz="1200">
                <a:latin typeface="Times New Roman" charset="0"/>
              </a:rPr>
              <a:pPr algn="r" eaLnBrk="0" hangingPunct="0"/>
              <a:t>70</a:t>
            </a:fld>
            <a:endParaRPr lang="en-US" sz="1200" dirty="0">
              <a:latin typeface="Times New Roman"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416555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92D7BE87-DE56-704E-AD2C-6F87CFE55200}" type="slidenum">
              <a:rPr lang="en-US" sz="1200">
                <a:latin typeface="Times New Roman" charset="0"/>
              </a:rPr>
              <a:pPr algn="r" eaLnBrk="0" hangingPunct="0"/>
              <a:t>72</a:t>
            </a:fld>
            <a:endParaRPr lang="en-US" sz="1200" dirty="0">
              <a:latin typeface="Times New Roman" charset="0"/>
            </a:endParaRP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765009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6.13a Lactic acid fermentation: NAD</a:t>
            </a:r>
            <a:r>
              <a:rPr lang="en-US" baseline="30000" dirty="0" smtClean="0">
                <a:latin typeface="Symbol Std"/>
                <a:cs typeface="Symbol Std"/>
              </a:rPr>
              <a:t>+</a:t>
            </a:r>
            <a:r>
              <a:rPr lang="en-US" dirty="0" smtClean="0">
                <a:latin typeface="Times New Roman"/>
                <a:cs typeface="Times New Roman"/>
              </a:rPr>
              <a:t> is generated as pyruvate is reduced to lactate.</a:t>
            </a:r>
            <a:endParaRPr lang="en-US" dirty="0">
              <a:latin typeface="Times New Roman"/>
              <a:cs typeface="Times New Roman"/>
            </a:endParaRPr>
          </a:p>
        </p:txBody>
      </p:sp>
    </p:spTree>
    <p:extLst>
      <p:ext uri="{BB962C8B-B14F-4D97-AF65-F5344CB8AC3E}">
        <p14:creationId xmlns:p14="http://schemas.microsoft.com/office/powerpoint/2010/main" val="2184539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86F6B10E-119D-2D49-8582-8D9362E9044C}" type="slidenum">
              <a:rPr lang="en-US" sz="1200">
                <a:latin typeface="Times New Roman" charset="0"/>
              </a:rPr>
              <a:pPr algn="r" eaLnBrk="0" hangingPunct="0"/>
              <a:t>75</a:t>
            </a:fld>
            <a:endParaRPr lang="en-US" sz="1200" dirty="0">
              <a:latin typeface="Times New Roman" charset="0"/>
            </a:endParaRPr>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668493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C42E953C-C57D-BB44-88EE-20F2F70E55BC}" type="slidenum">
              <a:rPr lang="en-US" sz="1200">
                <a:latin typeface="Times New Roman" charset="0"/>
              </a:rPr>
              <a:pPr algn="r" eaLnBrk="0" hangingPunct="0"/>
              <a:t>76</a:t>
            </a:fld>
            <a:endParaRPr lang="en-US" sz="1200" dirty="0">
              <a:latin typeface="Times New Roman" charset="0"/>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712307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a:t>
            </a:r>
            <a:r>
              <a:rPr lang="en-US" dirty="0" smtClean="0">
                <a:latin typeface="Times New Roman"/>
                <a:cs typeface="Times New Roman"/>
              </a:rPr>
              <a:t>6.13b Alcohol fermentation</a:t>
            </a:r>
            <a:r>
              <a:rPr lang="en-US" dirty="0">
                <a:latin typeface="Times New Roman"/>
                <a:cs typeface="Times New Roman"/>
              </a:rPr>
              <a:t>: NAD</a:t>
            </a:r>
            <a:r>
              <a:rPr lang="en-US" baseline="30000" dirty="0">
                <a:latin typeface="Symbol Std"/>
                <a:cs typeface="Symbol Std"/>
              </a:rPr>
              <a:t>+</a:t>
            </a:r>
            <a:r>
              <a:rPr lang="en-US" dirty="0">
                <a:latin typeface="Times New Roman"/>
                <a:cs typeface="Times New Roman"/>
              </a:rPr>
              <a:t> is </a:t>
            </a:r>
            <a:r>
              <a:rPr lang="en-US" dirty="0" smtClean="0">
                <a:latin typeface="Times New Roman"/>
                <a:cs typeface="Times New Roman"/>
              </a:rPr>
              <a:t>regenerated as pyruvate is broken down to CO</a:t>
            </a:r>
            <a:r>
              <a:rPr lang="en-US" baseline="-25000" dirty="0" smtClean="0">
                <a:latin typeface="Times New Roman"/>
                <a:cs typeface="Times New Roman"/>
              </a:rPr>
              <a:t>2</a:t>
            </a:r>
            <a:r>
              <a:rPr lang="en-US" dirty="0" smtClean="0">
                <a:latin typeface="Times New Roman"/>
                <a:cs typeface="Times New Roman"/>
              </a:rPr>
              <a:t> and ethanol.</a:t>
            </a:r>
            <a:endParaRPr lang="en-US" dirty="0">
              <a:latin typeface="Times New Roman"/>
              <a:cs typeface="Times New Roman"/>
            </a:endParaRPr>
          </a:p>
        </p:txBody>
      </p:sp>
    </p:spTree>
    <p:extLst>
      <p:ext uri="{BB962C8B-B14F-4D97-AF65-F5344CB8AC3E}">
        <p14:creationId xmlns:p14="http://schemas.microsoft.com/office/powerpoint/2010/main" val="3706495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6ADF8CC9-2D3D-EB4A-8B3A-5FE3D44BEDC1}" type="slidenum">
              <a:rPr lang="en-US" sz="1200">
                <a:latin typeface="Times New Roman" charset="0"/>
              </a:rPr>
              <a:pPr algn="r" eaLnBrk="0" hangingPunct="0"/>
              <a:t>79</a:t>
            </a:fld>
            <a:endParaRPr lang="en-US" sz="1200" dirty="0">
              <a:latin typeface="Times New Roman"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may expect that fermentation will produce alcohol and maybe even carbon dioxide. Take the time to clarify the different possible products of fermentation and correct this general misconception.</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Dry wines are produced when the yeast cells use up all or most of the sugar available. Sweet wines result when the alcohol accumulates enough to inhibit fermentation before the sugar is depleted.</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29665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500" b="1">
                <a:solidFill>
                  <a:schemeClr val="tx1"/>
                </a:solidFill>
                <a:latin typeface="Times" charset="0"/>
                <a:ea typeface="ＭＳ Ｐゴシック" charset="0"/>
                <a:cs typeface="ＭＳ Ｐゴシック" charset="0"/>
              </a:defRPr>
            </a:lvl1pPr>
            <a:lvl2pPr marL="785372" indent="-302066">
              <a:defRPr sz="2500" b="1">
                <a:solidFill>
                  <a:schemeClr val="tx1"/>
                </a:solidFill>
                <a:latin typeface="Times" charset="0"/>
                <a:ea typeface="ＭＳ Ｐゴシック" charset="0"/>
                <a:cs typeface="ＭＳ Ｐゴシック" charset="0"/>
              </a:defRPr>
            </a:lvl2pPr>
            <a:lvl3pPr marL="1208265" indent="-241653">
              <a:defRPr sz="2500" b="1">
                <a:solidFill>
                  <a:schemeClr val="tx1"/>
                </a:solidFill>
                <a:latin typeface="Times" charset="0"/>
                <a:ea typeface="ＭＳ Ｐゴシック" charset="0"/>
                <a:cs typeface="ＭＳ Ｐゴシック" charset="0"/>
              </a:defRPr>
            </a:lvl3pPr>
            <a:lvl4pPr marL="1691571" indent="-241653">
              <a:defRPr sz="2500" b="1">
                <a:solidFill>
                  <a:schemeClr val="tx1"/>
                </a:solidFill>
                <a:latin typeface="Times" charset="0"/>
                <a:ea typeface="ＭＳ Ｐゴシック" charset="0"/>
                <a:cs typeface="ＭＳ Ｐゴシック" charset="0"/>
              </a:defRPr>
            </a:lvl4pPr>
            <a:lvl5pPr marL="2174878" indent="-241653">
              <a:defRPr sz="2500" b="1">
                <a:solidFill>
                  <a:schemeClr val="tx1"/>
                </a:solidFill>
                <a:latin typeface="Times" charset="0"/>
                <a:ea typeface="ＭＳ Ｐゴシック" charset="0"/>
                <a:cs typeface="ＭＳ Ｐゴシック" charset="0"/>
              </a:defRPr>
            </a:lvl5pPr>
            <a:lvl6pPr marL="2658184" indent="-241653" eaLnBrk="0" fontAlgn="base" hangingPunct="0">
              <a:spcBef>
                <a:spcPct val="0"/>
              </a:spcBef>
              <a:spcAft>
                <a:spcPct val="0"/>
              </a:spcAft>
              <a:defRPr sz="2500" b="1">
                <a:solidFill>
                  <a:schemeClr val="tx1"/>
                </a:solidFill>
                <a:latin typeface="Times" charset="0"/>
                <a:ea typeface="ＭＳ Ｐゴシック" charset="0"/>
                <a:cs typeface="ＭＳ Ｐゴシック" charset="0"/>
              </a:defRPr>
            </a:lvl6pPr>
            <a:lvl7pPr marL="3141490" indent="-241653" eaLnBrk="0" fontAlgn="base" hangingPunct="0">
              <a:spcBef>
                <a:spcPct val="0"/>
              </a:spcBef>
              <a:spcAft>
                <a:spcPct val="0"/>
              </a:spcAft>
              <a:defRPr sz="2500" b="1">
                <a:solidFill>
                  <a:schemeClr val="tx1"/>
                </a:solidFill>
                <a:latin typeface="Times" charset="0"/>
                <a:ea typeface="ＭＳ Ｐゴシック" charset="0"/>
                <a:cs typeface="ＭＳ Ｐゴシック" charset="0"/>
              </a:defRPr>
            </a:lvl7pPr>
            <a:lvl8pPr marL="3624796" indent="-241653" eaLnBrk="0" fontAlgn="base" hangingPunct="0">
              <a:spcBef>
                <a:spcPct val="0"/>
              </a:spcBef>
              <a:spcAft>
                <a:spcPct val="0"/>
              </a:spcAft>
              <a:defRPr sz="2500" b="1">
                <a:solidFill>
                  <a:schemeClr val="tx1"/>
                </a:solidFill>
                <a:latin typeface="Times" charset="0"/>
                <a:ea typeface="ＭＳ Ｐゴシック" charset="0"/>
                <a:cs typeface="ＭＳ Ｐゴシック" charset="0"/>
              </a:defRPr>
            </a:lvl8pPr>
            <a:lvl9pPr marL="4108102" indent="-241653" eaLnBrk="0" fontAlgn="base" hangingPunct="0">
              <a:spcBef>
                <a:spcPct val="0"/>
              </a:spcBef>
              <a:spcAft>
                <a:spcPct val="0"/>
              </a:spcAft>
              <a:defRPr sz="2500" b="1">
                <a:solidFill>
                  <a:schemeClr val="tx1"/>
                </a:solidFill>
                <a:latin typeface="Times" charset="0"/>
                <a:ea typeface="ＭＳ Ｐゴシック" charset="0"/>
                <a:cs typeface="ＭＳ Ｐゴシック" charset="0"/>
              </a:defRPr>
            </a:lvl9pPr>
          </a:lstStyle>
          <a:p>
            <a:fld id="{9148A38A-B184-0341-BDEB-CE893D63E018}" type="slidenum">
              <a:rPr lang="en-US" sz="1300" b="0">
                <a:solidFill>
                  <a:srgbClr val="000000"/>
                </a:solidFill>
              </a:rPr>
              <a:pPr/>
              <a:t>11</a:t>
            </a:fld>
            <a:endParaRPr lang="en-US" sz="13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a:t>
            </a:r>
            <a:r>
              <a:rPr lang="en-US" dirty="0" smtClean="0">
                <a:latin typeface="Times New Roman"/>
                <a:cs typeface="Times New Roman"/>
              </a:rPr>
              <a:t>5.12a-2 </a:t>
            </a:r>
            <a:r>
              <a:rPr lang="en-US" dirty="0">
                <a:latin typeface="Times New Roman"/>
                <a:cs typeface="Times New Roman"/>
              </a:rPr>
              <a:t>The hydrolysis of </a:t>
            </a:r>
            <a:r>
              <a:rPr lang="en-US" dirty="0" smtClean="0">
                <a:latin typeface="Times New Roman"/>
                <a:cs typeface="Times New Roman"/>
              </a:rPr>
              <a:t>ATP yielding ADP, </a:t>
            </a:r>
            <a:r>
              <a:rPr lang="en-US" dirty="0">
                <a:latin typeface="Times New Roman"/>
                <a:cs typeface="Times New Roman"/>
              </a:rPr>
              <a:t>a phosphate group, and energy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318011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C8516779-82E8-B445-9F62-6D3043D16CDB}" type="slidenum">
              <a:rPr lang="en-US" sz="1200">
                <a:latin typeface="Times New Roman" charset="0"/>
              </a:rPr>
              <a:pPr algn="r" eaLnBrk="0" hangingPunct="0"/>
              <a:t>13</a:t>
            </a:fld>
            <a:endParaRPr lang="en-US" sz="1200" dirty="0">
              <a:latin typeface="Times New Roman"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Ask your students why they feel warm when it is 30</a:t>
            </a:r>
            <a:r>
              <a:rPr lang="en-US" sz="1200" kern="1200" dirty="0" smtClean="0">
                <a:solidFill>
                  <a:schemeClr val="tx1"/>
                </a:solidFill>
                <a:latin typeface="Times New Roman" charset="0"/>
                <a:ea typeface="ＭＳ Ｐゴシック" charset="-128"/>
                <a:cs typeface="ＭＳ Ｐゴシック" charset="-128"/>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outside, if their core body temperature is about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Shouldn’t they feel cold? Have students discuss ideas with others seated near them.</a:t>
            </a:r>
            <a:r>
              <a:rPr lang="en-US" sz="1200" kern="1200" baseline="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rPr>
              <a:t>The answer is, our bodies are always producing heat. At these higher temperatures, we are producing more heat than we need to maintain a body temperature around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p>
        </p:txBody>
      </p:sp>
    </p:spTree>
    <p:extLst>
      <p:ext uri="{BB962C8B-B14F-4D97-AF65-F5344CB8AC3E}">
        <p14:creationId xmlns:p14="http://schemas.microsoft.com/office/powerpoint/2010/main" val="1439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smtClean="0">
                <a:latin typeface="Times New Roman"/>
                <a:cs typeface="Times New Roman"/>
              </a:rPr>
              <a:t>Figure 6.2-0 The connection between breathing and cellular respiration</a:t>
            </a:r>
            <a:endParaRPr lang="en-US" dirty="0">
              <a:latin typeface="Times New Roman"/>
              <a:cs typeface="Times New Roman"/>
            </a:endParaRPr>
          </a:p>
        </p:txBody>
      </p:sp>
    </p:spTree>
    <p:extLst>
      <p:ext uri="{BB962C8B-B14F-4D97-AF65-F5344CB8AC3E}">
        <p14:creationId xmlns:p14="http://schemas.microsoft.com/office/powerpoint/2010/main" val="94218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31FEE25-4C41-5941-A87D-88BE0CD24960}" type="slidenum">
              <a:rPr lang="en-US" sz="1200">
                <a:latin typeface="Times New Roman" charset="0"/>
              </a:rPr>
              <a:pPr algn="r" eaLnBrk="0" hangingPunct="0"/>
              <a:t>16</a:t>
            </a:fld>
            <a:endParaRPr lang="en-US" sz="1200" dirty="0">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should be cautioned against the assumption that energy is created when it is converted from one form to another. This might be a good time to review the principle of conservation of energy (the first law of thermodynamics, addressed in Module 5.10).</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Students often fail to realize that aerobic metabolism is a process generally similar to the burning of wood or the burning of gasoline in an automobile engine. Noting these general similarities can help students comprehend the overall reaction and heat generation associated with these processes.</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Energy coupling at the cellular level may be new to many students, but it is a familiar concept when related to the use of money in our society. Students might be discouraged if the only benefit of work was the ability to make purchases from the employer. (We all might soon tire of a fast-food job that only paid its employees in food!) Money permits the coupling of a generation of value (a paycheck, analogous to an energy-releasing reaction) to an energy-consuming reaction (money, which allows us to make purchases in distant locations). This idea of earning and spending is a common concept we all know well.</a:t>
            </a:r>
          </a:p>
          <a:p>
            <a:r>
              <a:rPr lang="en-US" sz="1200" kern="120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During cellular respiration, our cells convert about 34% of our food energy to useful work (Module 6.3). The other 66% of the energy is released as heat. We use this heat to maintain a relatively steady body temperature near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(98–99</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This is about the same amount of heat generated by a 75-watt incandescent </a:t>
            </a:r>
            <a:r>
              <a:rPr lang="en-US" sz="1200" kern="1200" dirty="0" err="1" smtClean="0">
                <a:solidFill>
                  <a:schemeClr val="tx1"/>
                </a:solidFill>
                <a:latin typeface="Times New Roman" charset="0"/>
                <a:ea typeface="ＭＳ Ｐゴシック" charset="-128"/>
                <a:cs typeface="ＭＳ Ｐゴシック" charset="-128"/>
              </a:rPr>
              <a:t>lightbulb</a:t>
            </a:r>
            <a:r>
              <a:rPr lang="en-US" sz="1200" kern="1200" dirty="0" smtClean="0">
                <a:solidFill>
                  <a:schemeClr val="tx1"/>
                </a:solidFill>
                <a:latin typeface="Times New Roman" charset="0"/>
                <a:ea typeface="ＭＳ Ｐゴシック" charset="-128"/>
                <a:cs typeface="ＭＳ Ｐゴシック" charset="-128"/>
              </a:rPr>
              <a:t>. If you choose to include a discussion of heat generation from aerobic metabolism, consider the following.</a:t>
            </a: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Share this calculation with your students. Depending upon a person’s size and level of activity, a human might burn 2,000 dietary calories (kilocalories) a day. This is enough energy to raise the temperature of 20 liters of liquid water from 0 to 100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This is something to think about the next time you heat water on the stove! (Note: Consider bringing a 2-liter bottle as a visual aid, or ten 2-liter bottles to make the point above. It takes 100 calories to raise 1 liter of water 100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it takes much more energy to melt ice or evaporate water as steam.)</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sym typeface="Symbol"/>
              </a:rPr>
              <a:t></a:t>
            </a:r>
            <a:r>
              <a:rPr lang="en-US" sz="1200" kern="1200" dirty="0" smtClean="0">
                <a:solidFill>
                  <a:schemeClr val="tx1"/>
                </a:solidFill>
                <a:latin typeface="Times New Roman" charset="0"/>
                <a:ea typeface="ＭＳ Ｐゴシック" charset="-128"/>
                <a:cs typeface="ＭＳ Ｐゴシック" charset="-128"/>
              </a:rPr>
              <a:t> Ask your students why they feel warm when it is 30</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outside, if their core body temperature is about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(98.6</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F). Shouldn’t they feel cold? Have students discuss ideas with others seated near them.</a:t>
            </a:r>
            <a:r>
              <a:rPr lang="en-US" sz="1200" kern="1200" baseline="0" dirty="0" smtClean="0">
                <a:solidFill>
                  <a:schemeClr val="tx1"/>
                </a:solidFill>
                <a:latin typeface="Times New Roman" charset="0"/>
                <a:ea typeface="ＭＳ Ｐゴシック" charset="-128"/>
                <a:cs typeface="ＭＳ Ｐゴシック" charset="-128"/>
              </a:rPr>
              <a:t> </a:t>
            </a:r>
            <a:r>
              <a:rPr lang="en-US" sz="1200" kern="1200" dirty="0" smtClean="0">
                <a:solidFill>
                  <a:schemeClr val="tx1"/>
                </a:solidFill>
                <a:latin typeface="Times New Roman" charset="0"/>
                <a:ea typeface="ＭＳ Ｐゴシック" charset="-128"/>
                <a:cs typeface="ＭＳ Ｐゴシック" charset="-128"/>
              </a:rPr>
              <a:t>(The answer is, our bodies are always producing heat. At these higher temperatures, we are producing more heat than we need to maintain a body temperature around 37</a:t>
            </a:r>
            <a:r>
              <a:rPr lang="en-US" dirty="0" smtClean="0">
                <a:sym typeface="Symbol" panose="05050102010706020507" pitchFamily="18" charset="2"/>
              </a:rPr>
              <a:t></a:t>
            </a:r>
            <a:r>
              <a:rPr lang="en-US" sz="1200" kern="1200" dirty="0" smtClean="0">
                <a:solidFill>
                  <a:schemeClr val="tx1"/>
                </a:solidFill>
                <a:latin typeface="Times New Roman" charset="0"/>
                <a:ea typeface="ＭＳ Ｐゴシック" charset="-128"/>
                <a:cs typeface="ＭＳ Ｐゴシック" charset="-128"/>
              </a:rPr>
              <a:t>C. Thus, we sweat and behave in ways that help us get rid of the extra heat from cellular respiration.)</a:t>
            </a:r>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903177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6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6764993"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How Cells Harvest Chemical Energy</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76907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6"/>
            <a:ext cx="8475133" cy="1040341"/>
          </a:xfrm>
          <a:prstGeom prst="rect">
            <a:avLst/>
          </a:prstGeom>
        </p:spPr>
        <p:txBody>
          <a:bodyPr/>
          <a:lstStyle>
            <a:lvl1pPr>
              <a:defRPr>
                <a:solidFill>
                  <a:srgbClr val="1F89B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67" y="1600200"/>
            <a:ext cx="8475133" cy="47582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7736" y="6569079"/>
            <a:ext cx="3086100" cy="259028"/>
          </a:xfrm>
          <a:prstGeom prst="rect">
            <a:avLst/>
          </a:prstGeom>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6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1416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5969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702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609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48919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7011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6"/>
            <a:ext cx="8475133" cy="1040341"/>
          </a:xfrm>
          <a:prstGeom prst="rect">
            <a:avLst/>
          </a:prstGeom>
        </p:spPr>
        <p:txBody>
          <a:bodyPr/>
          <a:lstStyle>
            <a:lvl1pPr>
              <a:defRPr>
                <a:solidFill>
                  <a:srgbClr val="1F89B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67" y="1600200"/>
            <a:ext cx="8475133" cy="47582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802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729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6981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02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1628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95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798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07462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943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112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6511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2447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9280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347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890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6"/>
            <a:ext cx="8475133" cy="1040341"/>
          </a:xfrm>
          <a:prstGeom prst="rect">
            <a:avLst/>
          </a:prstGeom>
        </p:spPr>
        <p:txBody>
          <a:bodyPr/>
          <a:lstStyle>
            <a:lvl1pPr>
              <a:defRPr>
                <a:solidFill>
                  <a:srgbClr val="1F89B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267" y="1600200"/>
            <a:ext cx="8475133" cy="47582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93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8"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3375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pPr/>
              <a:t>‹#›</a:t>
            </a:fld>
            <a:endParaRPr lang="en-US"/>
          </a:p>
        </p:txBody>
      </p:sp>
    </p:spTree>
    <p:extLst>
      <p:ext uri="{BB962C8B-B14F-4D97-AF65-F5344CB8AC3E}">
        <p14:creationId xmlns:p14="http://schemas.microsoft.com/office/powerpoint/2010/main" val="123013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pPr/>
              <a:t>‹#›</a:t>
            </a:fld>
            <a:endParaRPr lang="en-US"/>
          </a:p>
        </p:txBody>
      </p:sp>
    </p:spTree>
    <p:extLst>
      <p:ext uri="{BB962C8B-B14F-4D97-AF65-F5344CB8AC3E}">
        <p14:creationId xmlns:p14="http://schemas.microsoft.com/office/powerpoint/2010/main" val="264739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5598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104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17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6.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8.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0336563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1452477526"/>
      </p:ext>
    </p:extLst>
  </p:cSld>
  <p:clrMap bg1="lt1" tx1="dk1" bg2="lt2" tx2="dk2" accent1="accent1" accent2="accent2" accent3="accent3" accent4="accent4" accent5="accent5" accent6="accent6" hlink="hlink" folHlink="folHlink"/>
  <p:sldLayoutIdLst>
    <p:sldLayoutId id="214748372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535815124"/>
      </p:ext>
    </p:extLst>
  </p:cSld>
  <p:clrMap bg1="lt1" tx1="dk1" bg2="lt2" tx2="dk2" accent1="accent1" accent2="accent2" accent3="accent3" accent4="accent4" accent5="accent5" accent6="accent6" hlink="hlink" folHlink="folHlink"/>
  <p:sldLayoutIdLst>
    <p:sldLayoutId id="214748372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2023091001"/>
      </p:ext>
    </p:extLst>
  </p:cSld>
  <p:clrMap bg1="lt1" tx1="dk1" bg2="lt2" tx2="dk2" accent1="accent1" accent2="accent2" accent3="accent3" accent4="accent4" accent5="accent5" accent6="accent6" hlink="hlink" folHlink="folHlink"/>
  <p:sldLayoutIdLst>
    <p:sldLayoutId id="214748373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2656563425"/>
      </p:ext>
    </p:extLst>
  </p:cSld>
  <p:clrMap bg1="lt1" tx1="dk1" bg2="lt2" tx2="dk2" accent1="accent1" accent2="accent2" accent3="accent3" accent4="accent4" accent5="accent5" accent6="accent6" hlink="hlink" folHlink="folHlink"/>
  <p:sldLayoutIdLst>
    <p:sldLayoutId id="214748373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022933163"/>
      </p:ext>
    </p:extLst>
  </p:cSld>
  <p:clrMap bg1="lt1" tx1="dk1" bg2="lt2" tx2="dk2" accent1="accent1" accent2="accent2" accent3="accent3" accent4="accent4" accent5="accent5" accent6="accent6" hlink="hlink" folHlink="folHlink"/>
  <p:sldLayoutIdLst>
    <p:sldLayoutId id="214748373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1164558797"/>
      </p:ext>
    </p:extLst>
  </p:cSld>
  <p:clrMap bg1="lt1" tx1="dk1" bg2="lt2" tx2="dk2" accent1="accent1" accent2="accent2" accent3="accent3" accent4="accent4" accent5="accent5" accent6="accent6" hlink="hlink" folHlink="folHlink"/>
  <p:sldLayoutIdLst>
    <p:sldLayoutId id="214748374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466844304"/>
      </p:ext>
    </p:extLst>
  </p:cSld>
  <p:clrMap bg1="lt1" tx1="dk1" bg2="lt2" tx2="dk2" accent1="accent1" accent2="accent2" accent3="accent3" accent4="accent4" accent5="accent5" accent6="accent6" hlink="hlink" folHlink="folHlink"/>
  <p:sldLayoutIdLst>
    <p:sldLayoutId id="214748374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836632503"/>
      </p:ext>
    </p:extLst>
  </p:cSld>
  <p:clrMap bg1="lt1" tx1="dk1" bg2="lt2" tx2="dk2" accent1="accent1" accent2="accent2" accent3="accent3" accent4="accent4" accent5="accent5" accent6="accent6" hlink="hlink" folHlink="folHlink"/>
  <p:sldLayoutIdLst>
    <p:sldLayoutId id="214748374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2628061393"/>
      </p:ext>
    </p:extLst>
  </p:cSld>
  <p:clrMap bg1="lt1" tx1="dk1" bg2="lt2" tx2="dk2" accent1="accent1" accent2="accent2" accent3="accent3" accent4="accent4" accent5="accent5" accent6="accent6" hlink="hlink" folHlink="folHlink"/>
  <p:sldLayoutIdLst>
    <p:sldLayoutId id="214748375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4021818698"/>
      </p:ext>
    </p:extLst>
  </p:cSld>
  <p:clrMap bg1="lt1" tx1="dk1" bg2="lt2" tx2="dk2" accent1="accent1" accent2="accent2" accent3="accent3" accent4="accent4" accent5="accent5" accent6="accent6" hlink="hlink" folHlink="folHlink"/>
  <p:sldLayoutIdLst>
    <p:sldLayoutId id="214748375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875241027"/>
      </p:ext>
    </p:extLst>
  </p:cSld>
  <p:clrMap bg1="lt1" tx1="dk1" bg2="lt2" tx2="dk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605692530"/>
      </p:ext>
    </p:extLst>
  </p:cSld>
  <p:clrMap bg1="lt1" tx1="dk1" bg2="lt2" tx2="dk2" accent1="accent1" accent2="accent2" accent3="accent3" accent4="accent4" accent5="accent5" accent6="accent6" hlink="hlink" folHlink="folHlink"/>
  <p:sldLayoutIdLst>
    <p:sldLayoutId id="214748375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250280311"/>
      </p:ext>
    </p:extLst>
  </p:cSld>
  <p:clrMap bg1="lt1" tx1="dk1" bg2="lt2" tx2="dk2" accent1="accent1" accent2="accent2" accent3="accent3" accent4="accent4" accent5="accent5" accent6="accent6" hlink="hlink" folHlink="folHlink"/>
  <p:sldLayoutIdLst>
    <p:sldLayoutId id="2147483758" r:id="rId1"/>
    <p:sldLayoutId id="2147483770"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950789543"/>
      </p:ext>
    </p:extLst>
  </p:cSld>
  <p:clrMap bg1="lt1" tx1="dk1" bg2="lt2" tx2="dk2" accent1="accent1" accent2="accent2" accent3="accent3" accent4="accent4" accent5="accent5" accent6="accent6" hlink="hlink" folHlink="folHlink"/>
  <p:sldLayoutIdLst>
    <p:sldLayoutId id="2147483700" r:id="rId1"/>
    <p:sldLayoutId id="2147483769"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31497164"/>
      </p:ext>
    </p:extLst>
  </p:cSld>
  <p:clrMap bg1="lt1" tx1="dk1" bg2="lt2" tx2="dk2" accent1="accent1" accent2="accent2" accent3="accent3" accent4="accent4" accent5="accent5" accent6="accent6" hlink="hlink" folHlink="folHlink"/>
  <p:sldLayoutIdLst>
    <p:sldLayoutId id="214748370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2375177680"/>
      </p:ext>
    </p:extLst>
  </p:cSld>
  <p:clrMap bg1="lt1" tx1="dk1" bg2="lt2" tx2="dk2" accent1="accent1" accent2="accent2" accent3="accent3" accent4="accent4" accent5="accent5" accent6="accent6" hlink="hlink" folHlink="folHlink"/>
  <p:sldLayoutIdLst>
    <p:sldLayoutId id="214748370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2777567368"/>
      </p:ext>
    </p:extLst>
  </p:cSld>
  <p:clrMap bg1="lt1" tx1="dk1" bg2="lt2" tx2="dk2" accent1="accent1" accent2="accent2" accent3="accent3" accent4="accent4" accent5="accent5" accent6="accent6" hlink="hlink" folHlink="folHlink"/>
  <p:sldLayoutIdLst>
    <p:sldLayoutId id="214748371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3569065292"/>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2659213390"/>
      </p:ext>
    </p:extLst>
  </p:cSld>
  <p:clrMap bg1="lt1" tx1="dk1" bg2="lt2" tx2="dk2" accent1="accent1" accent2="accent2" accent3="accent3" accent4="accent4" accent5="accent5" accent6="accent6" hlink="hlink" folHlink="folHlink"/>
  <p:sldLayoutIdLst>
    <p:sldLayoutId id="214748371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hangingPunct="0"/>
            <a:r>
              <a:rPr lang="en-US" sz="900" dirty="0">
                <a:solidFill>
                  <a:srgbClr val="000000"/>
                </a:solidFill>
                <a:ea typeface="ＭＳ Ｐゴシック" charset="0"/>
              </a:rPr>
              <a:t>© </a:t>
            </a:r>
            <a:r>
              <a:rPr lang="en-US" sz="900" dirty="0" smtClean="0">
                <a:solidFill>
                  <a:srgbClr val="000000"/>
                </a:solidFill>
                <a:ea typeface="ＭＳ Ｐゴシック" charset="0"/>
              </a:rPr>
              <a:t>2015 </a:t>
            </a:r>
            <a:r>
              <a:rPr lang="en-US" sz="900" dirty="0">
                <a:solidFill>
                  <a:srgbClr val="000000"/>
                </a:solidFill>
                <a:ea typeface="ＭＳ Ｐゴシック" charset="0"/>
              </a:rPr>
              <a:t>Pearson Education, Inc.</a:t>
            </a:r>
          </a:p>
        </p:txBody>
      </p:sp>
    </p:spTree>
    <p:extLst>
      <p:ext uri="{BB962C8B-B14F-4D97-AF65-F5344CB8AC3E}">
        <p14:creationId xmlns:p14="http://schemas.microsoft.com/office/powerpoint/2010/main" val="1941197680"/>
      </p:ext>
    </p:extLst>
  </p:cSld>
  <p:clrMap bg1="lt1" tx1="dk1" bg2="lt2" tx2="dk2" accent1="accent1" accent2="accent2" accent3="accent3" accent4="accent4" accent5="accent5" accent6="accent6" hlink="hlink" folHlink="folHlink"/>
  <p:sldLayoutIdLst>
    <p:sldLayoutId id="2147483720" r:id="rId1"/>
    <p:sldLayoutId id="2147483771"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Gh2P5CmCC0M"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juM2ROSLWfw" TargetMode="External"/><Relationship Id="rId2" Type="http://schemas.openxmlformats.org/officeDocument/2006/relationships/hyperlink" Target="https://www.youtube.com/watch?v=FE2jfTXAJHg" TargetMode="External"/><Relationship Id="rId1" Type="http://schemas.openxmlformats.org/officeDocument/2006/relationships/slideLayout" Target="../slideLayouts/slideLayout16.xml"/><Relationship Id="rId6" Type="http://schemas.openxmlformats.org/officeDocument/2006/relationships/hyperlink" Target="https://www.youtube.com/watch?v=J30zpvbmw7s" TargetMode="External"/><Relationship Id="rId5" Type="http://schemas.openxmlformats.org/officeDocument/2006/relationships/hyperlink" Target="https://www.youtube.com/watch?v=2f7YwCtHcgk" TargetMode="External"/><Relationship Id="rId4" Type="http://schemas.openxmlformats.org/officeDocument/2006/relationships/hyperlink" Target="https://www.youtube.com/watch?v=_KyyVhlUDN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Cellular Respiration</a:t>
            </a:r>
            <a:br>
              <a:rPr lang="en-US" dirty="0" smtClean="0"/>
            </a:br>
            <a:r>
              <a:rPr lang="en-US" sz="3600" dirty="0" smtClean="0">
                <a:hlinkClick r:id="rId2"/>
              </a:rPr>
              <a:t>Cell Respiration </a:t>
            </a:r>
            <a:r>
              <a:rPr lang="en-US" sz="3600" dirty="0" smtClean="0"/>
              <a:t> </a:t>
            </a:r>
            <a:endParaRPr lang="en-US" dirty="0"/>
          </a:p>
        </p:txBody>
      </p:sp>
      <p:sp>
        <p:nvSpPr>
          <p:cNvPr id="8" name="Subtitle 7"/>
          <p:cNvSpPr>
            <a:spLocks noGrp="1"/>
          </p:cNvSpPr>
          <p:nvPr>
            <p:ph type="subTitle" idx="1"/>
          </p:nvPr>
        </p:nvSpPr>
        <p:spPr/>
        <p:txBody>
          <a:bodyPr/>
          <a:lstStyle/>
          <a:p>
            <a:r>
              <a:rPr lang="en-US" dirty="0" smtClean="0"/>
              <a:t>Chapter 6: How Cells Harvest Chemical Energy </a:t>
            </a:r>
            <a:endParaRPr lang="en-US" dirty="0"/>
          </a:p>
        </p:txBody>
      </p:sp>
    </p:spTree>
    <p:extLst>
      <p:ext uri="{BB962C8B-B14F-4D97-AF65-F5344CB8AC3E}">
        <p14:creationId xmlns:p14="http://schemas.microsoft.com/office/powerpoint/2010/main" val="3628380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z="3200" dirty="0" smtClean="0"/>
              <a:t>5.12 ATP drives cellular work by coupling exergonic and endergonic reactions</a:t>
            </a:r>
            <a:endParaRPr lang="en-US" sz="3200" dirty="0"/>
          </a:p>
        </p:txBody>
      </p:sp>
      <p:sp>
        <p:nvSpPr>
          <p:cNvPr id="150531" name="Rectangle 3"/>
          <p:cNvSpPr>
            <a:spLocks noGrp="1" noChangeArrowheads="1"/>
          </p:cNvSpPr>
          <p:nvPr>
            <p:ph idx="1"/>
          </p:nvPr>
        </p:nvSpPr>
        <p:spPr/>
        <p:txBody>
          <a:bodyPr/>
          <a:lstStyle/>
          <a:p>
            <a:r>
              <a:rPr lang="en-US" b="1" dirty="0" smtClean="0"/>
              <a:t>Hydrolysis</a:t>
            </a:r>
            <a:r>
              <a:rPr lang="en-US" dirty="0" smtClean="0"/>
              <a:t> of ATP releases energy by transferring its third phosphate from ATP to some other molecule in a process called </a:t>
            </a:r>
            <a:r>
              <a:rPr lang="en-US" b="1" dirty="0" smtClean="0"/>
              <a:t>phosphorylation</a:t>
            </a:r>
            <a:r>
              <a:rPr lang="en-US" dirty="0" smtClean="0"/>
              <a:t>.</a:t>
            </a:r>
          </a:p>
          <a:p>
            <a:endParaRPr lang="en-US" dirty="0"/>
          </a:p>
          <a:p>
            <a:endParaRPr lang="en-US" dirty="0" smtClean="0"/>
          </a:p>
          <a:p>
            <a:r>
              <a:rPr lang="en-US" dirty="0" smtClean="0"/>
              <a:t>Most cellular work depends on ATP energizing molecules by phosphorylating them.</a:t>
            </a:r>
            <a:endParaRPr lang="en-US" dirty="0"/>
          </a:p>
        </p:txBody>
      </p:sp>
    </p:spTree>
    <p:extLst>
      <p:ext uri="{BB962C8B-B14F-4D97-AF65-F5344CB8AC3E}">
        <p14:creationId xmlns:p14="http://schemas.microsoft.com/office/powerpoint/2010/main" val="3775856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5_12aHydrolysisATP_2-U.jpg"/>
          <p:cNvPicPr>
            <a:picLocks noChangeAspect="1"/>
          </p:cNvPicPr>
          <p:nvPr/>
        </p:nvPicPr>
        <p:blipFill rotWithShape="1">
          <a:blip r:embed="rId3">
            <a:extLst>
              <a:ext uri="{28A0092B-C50C-407E-A947-70E740481C1C}">
                <a14:useLocalDpi xmlns:a14="http://schemas.microsoft.com/office/drawing/2010/main" val="0"/>
              </a:ext>
            </a:extLst>
          </a:blip>
          <a:srcRect b="9556"/>
          <a:stretch/>
        </p:blipFill>
        <p:spPr>
          <a:xfrm>
            <a:off x="298704" y="1524000"/>
            <a:ext cx="8546592" cy="344593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5.12a-2</a:t>
            </a:r>
            <a:endParaRPr lang="en-US" sz="1200" dirty="0">
              <a:latin typeface="Arial" charset="0"/>
            </a:endParaRPr>
          </a:p>
        </p:txBody>
      </p:sp>
      <p:sp>
        <p:nvSpPr>
          <p:cNvPr id="27" name="Text Box 31"/>
          <p:cNvSpPr txBox="1">
            <a:spLocks noChangeArrowheads="1"/>
          </p:cNvSpPr>
          <p:nvPr/>
        </p:nvSpPr>
        <p:spPr bwMode="auto">
          <a:xfrm>
            <a:off x="2076497" y="1499818"/>
            <a:ext cx="1631903" cy="30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Triphosphate</a:t>
            </a:r>
            <a:endParaRPr lang="en-US" sz="2000" dirty="0">
              <a:solidFill>
                <a:srgbClr val="000000"/>
              </a:solidFill>
              <a:latin typeface="Arial" charset="0"/>
            </a:endParaRPr>
          </a:p>
        </p:txBody>
      </p:sp>
      <p:cxnSp>
        <p:nvCxnSpPr>
          <p:cNvPr id="6" name="Straight Connector 5"/>
          <p:cNvCxnSpPr/>
          <p:nvPr/>
        </p:nvCxnSpPr>
        <p:spPr bwMode="auto">
          <a:xfrm flipH="1">
            <a:off x="6985000" y="4431834"/>
            <a:ext cx="4565" cy="37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Left Brace 6"/>
          <p:cNvSpPr/>
          <p:nvPr/>
        </p:nvSpPr>
        <p:spPr bwMode="auto">
          <a:xfrm rot="5400000">
            <a:off x="2738965" y="1189567"/>
            <a:ext cx="270936" cy="1532467"/>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0" name="Left Brace 9"/>
          <p:cNvSpPr/>
          <p:nvPr/>
        </p:nvSpPr>
        <p:spPr bwMode="auto">
          <a:xfrm rot="5400000">
            <a:off x="5858933" y="3496738"/>
            <a:ext cx="270936" cy="863598"/>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1" name="Left Brace 10"/>
          <p:cNvSpPr/>
          <p:nvPr/>
        </p:nvSpPr>
        <p:spPr bwMode="auto">
          <a:xfrm rot="16200000">
            <a:off x="1820334" y="1159932"/>
            <a:ext cx="270936" cy="3217337"/>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2" name="Left Brace 11"/>
          <p:cNvSpPr/>
          <p:nvPr/>
        </p:nvSpPr>
        <p:spPr bwMode="auto">
          <a:xfrm rot="16200000">
            <a:off x="4982634" y="3424768"/>
            <a:ext cx="270936" cy="2667002"/>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3" name="Text Box 31"/>
          <p:cNvSpPr txBox="1">
            <a:spLocks noChangeArrowheads="1"/>
          </p:cNvSpPr>
          <p:nvPr/>
        </p:nvSpPr>
        <p:spPr bwMode="auto">
          <a:xfrm>
            <a:off x="417031" y="2092483"/>
            <a:ext cx="1344036" cy="2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Adenosine</a:t>
            </a:r>
            <a:endParaRPr lang="en-US" sz="2000" dirty="0">
              <a:solidFill>
                <a:srgbClr val="000000"/>
              </a:solidFill>
              <a:latin typeface="Arial" charset="0"/>
            </a:endParaRPr>
          </a:p>
        </p:txBody>
      </p:sp>
      <p:sp>
        <p:nvSpPr>
          <p:cNvPr id="14" name="Text Box 31"/>
          <p:cNvSpPr txBox="1">
            <a:spLocks noChangeArrowheads="1"/>
          </p:cNvSpPr>
          <p:nvPr/>
        </p:nvSpPr>
        <p:spPr bwMode="auto">
          <a:xfrm>
            <a:off x="2127296" y="2117883"/>
            <a:ext cx="285704" cy="2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000000"/>
                </a:solidFill>
                <a:latin typeface="Arial" charset="0"/>
              </a:rPr>
              <a:t>P</a:t>
            </a:r>
            <a:endParaRPr lang="en-US" sz="2000" dirty="0">
              <a:solidFill>
                <a:srgbClr val="000000"/>
              </a:solidFill>
              <a:latin typeface="Arial" charset="0"/>
            </a:endParaRPr>
          </a:p>
        </p:txBody>
      </p:sp>
      <p:sp>
        <p:nvSpPr>
          <p:cNvPr id="15" name="Text Box 31"/>
          <p:cNvSpPr txBox="1">
            <a:spLocks noChangeArrowheads="1"/>
          </p:cNvSpPr>
          <p:nvPr/>
        </p:nvSpPr>
        <p:spPr bwMode="auto">
          <a:xfrm>
            <a:off x="1703964" y="2905283"/>
            <a:ext cx="514303" cy="31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ATP</a:t>
            </a:r>
            <a:endParaRPr lang="en-US" sz="2000" dirty="0">
              <a:solidFill>
                <a:srgbClr val="000000"/>
              </a:solidFill>
              <a:latin typeface="Arial" charset="0"/>
            </a:endParaRPr>
          </a:p>
        </p:txBody>
      </p:sp>
      <p:sp>
        <p:nvSpPr>
          <p:cNvPr id="16" name="Text Box 31"/>
          <p:cNvSpPr txBox="1">
            <a:spLocks noChangeArrowheads="1"/>
          </p:cNvSpPr>
          <p:nvPr/>
        </p:nvSpPr>
        <p:spPr bwMode="auto">
          <a:xfrm>
            <a:off x="2728432" y="3497952"/>
            <a:ext cx="539703" cy="30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H</a:t>
            </a:r>
            <a:r>
              <a:rPr lang="en-US" sz="2000" baseline="-25000" dirty="0" smtClean="0">
                <a:solidFill>
                  <a:srgbClr val="000000"/>
                </a:solidFill>
                <a:latin typeface="Arial" charset="0"/>
              </a:rPr>
              <a:t>2</a:t>
            </a:r>
            <a:r>
              <a:rPr lang="en-US" sz="2000" dirty="0" smtClean="0">
                <a:solidFill>
                  <a:srgbClr val="000000"/>
                </a:solidFill>
                <a:latin typeface="Arial" charset="0"/>
              </a:rPr>
              <a:t>O</a:t>
            </a:r>
            <a:endParaRPr lang="en-US" sz="2000" dirty="0">
              <a:solidFill>
                <a:srgbClr val="000000"/>
              </a:solidFill>
              <a:latin typeface="Arial" charset="0"/>
            </a:endParaRPr>
          </a:p>
        </p:txBody>
      </p:sp>
      <p:sp>
        <p:nvSpPr>
          <p:cNvPr id="17" name="Text Box 31"/>
          <p:cNvSpPr txBox="1">
            <a:spLocks noChangeArrowheads="1"/>
          </p:cNvSpPr>
          <p:nvPr/>
        </p:nvSpPr>
        <p:spPr bwMode="auto">
          <a:xfrm>
            <a:off x="5217629" y="3481018"/>
            <a:ext cx="1530303" cy="29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err="1" smtClean="0">
                <a:solidFill>
                  <a:srgbClr val="000000"/>
                </a:solidFill>
                <a:latin typeface="Arial" charset="0"/>
              </a:rPr>
              <a:t>Diphosphate</a:t>
            </a:r>
            <a:endParaRPr lang="en-US" sz="2000" dirty="0">
              <a:solidFill>
                <a:srgbClr val="000000"/>
              </a:solidFill>
              <a:latin typeface="Arial" charset="0"/>
            </a:endParaRPr>
          </a:p>
        </p:txBody>
      </p:sp>
      <p:sp>
        <p:nvSpPr>
          <p:cNvPr id="18" name="Text Box 31"/>
          <p:cNvSpPr txBox="1">
            <a:spLocks noChangeArrowheads="1"/>
          </p:cNvSpPr>
          <p:nvPr/>
        </p:nvSpPr>
        <p:spPr bwMode="auto">
          <a:xfrm>
            <a:off x="4845098" y="4878015"/>
            <a:ext cx="565104" cy="30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ADP</a:t>
            </a:r>
            <a:endParaRPr lang="en-US" sz="2000" dirty="0">
              <a:solidFill>
                <a:srgbClr val="000000"/>
              </a:solidFill>
              <a:latin typeface="Arial" charset="0"/>
            </a:endParaRPr>
          </a:p>
        </p:txBody>
      </p:sp>
      <p:sp>
        <p:nvSpPr>
          <p:cNvPr id="19" name="Text Box 31"/>
          <p:cNvSpPr txBox="1">
            <a:spLocks noChangeArrowheads="1"/>
          </p:cNvSpPr>
          <p:nvPr/>
        </p:nvSpPr>
        <p:spPr bwMode="auto">
          <a:xfrm>
            <a:off x="6318298" y="4776417"/>
            <a:ext cx="1310170" cy="29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Phosphate</a:t>
            </a:r>
            <a:endParaRPr lang="en-US" sz="2000" dirty="0">
              <a:solidFill>
                <a:srgbClr val="000000"/>
              </a:solidFill>
              <a:latin typeface="Arial" charset="0"/>
            </a:endParaRPr>
          </a:p>
        </p:txBody>
      </p:sp>
      <p:sp>
        <p:nvSpPr>
          <p:cNvPr id="20" name="Text Box 31"/>
          <p:cNvSpPr txBox="1">
            <a:spLocks noChangeArrowheads="1"/>
          </p:cNvSpPr>
          <p:nvPr/>
        </p:nvSpPr>
        <p:spPr bwMode="auto">
          <a:xfrm>
            <a:off x="7783031" y="4107551"/>
            <a:ext cx="937636" cy="30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Energy</a:t>
            </a:r>
            <a:endParaRPr lang="en-US" sz="2000" dirty="0">
              <a:solidFill>
                <a:srgbClr val="000000"/>
              </a:solidFill>
              <a:latin typeface="Arial" charset="0"/>
            </a:endParaRPr>
          </a:p>
        </p:txBody>
      </p:sp>
      <p:sp>
        <p:nvSpPr>
          <p:cNvPr id="21" name="Text Box 31"/>
          <p:cNvSpPr txBox="1">
            <a:spLocks noChangeArrowheads="1"/>
          </p:cNvSpPr>
          <p:nvPr/>
        </p:nvSpPr>
        <p:spPr bwMode="auto">
          <a:xfrm>
            <a:off x="2719963" y="2126349"/>
            <a:ext cx="285704" cy="2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000000"/>
                </a:solidFill>
                <a:latin typeface="Arial" charset="0"/>
              </a:rPr>
              <a:t>P</a:t>
            </a:r>
            <a:endParaRPr lang="en-US" sz="2000" dirty="0">
              <a:solidFill>
                <a:srgbClr val="000000"/>
              </a:solidFill>
              <a:latin typeface="Arial" charset="0"/>
            </a:endParaRPr>
          </a:p>
        </p:txBody>
      </p:sp>
      <p:sp>
        <p:nvSpPr>
          <p:cNvPr id="22" name="Text Box 31"/>
          <p:cNvSpPr txBox="1">
            <a:spLocks noChangeArrowheads="1"/>
          </p:cNvSpPr>
          <p:nvPr/>
        </p:nvSpPr>
        <p:spPr bwMode="auto">
          <a:xfrm>
            <a:off x="3312629" y="2117882"/>
            <a:ext cx="285704" cy="2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000000"/>
                </a:solidFill>
                <a:latin typeface="Arial" charset="0"/>
              </a:rPr>
              <a:t>P</a:t>
            </a:r>
            <a:endParaRPr lang="en-US" sz="2000" dirty="0">
              <a:solidFill>
                <a:srgbClr val="000000"/>
              </a:solidFill>
              <a:latin typeface="Arial" charset="0"/>
            </a:endParaRPr>
          </a:p>
        </p:txBody>
      </p:sp>
      <p:sp>
        <p:nvSpPr>
          <p:cNvPr id="23" name="Text Box 31"/>
          <p:cNvSpPr txBox="1">
            <a:spLocks noChangeArrowheads="1"/>
          </p:cNvSpPr>
          <p:nvPr/>
        </p:nvSpPr>
        <p:spPr bwMode="auto">
          <a:xfrm>
            <a:off x="5564762" y="4099082"/>
            <a:ext cx="285704" cy="2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000000"/>
                </a:solidFill>
                <a:latin typeface="Arial" charset="0"/>
              </a:rPr>
              <a:t>P</a:t>
            </a:r>
            <a:endParaRPr lang="en-US" sz="2000" dirty="0">
              <a:solidFill>
                <a:srgbClr val="000000"/>
              </a:solidFill>
              <a:latin typeface="Arial" charset="0"/>
            </a:endParaRPr>
          </a:p>
        </p:txBody>
      </p:sp>
      <p:sp>
        <p:nvSpPr>
          <p:cNvPr id="24" name="Text Box 31"/>
          <p:cNvSpPr txBox="1">
            <a:spLocks noChangeArrowheads="1"/>
          </p:cNvSpPr>
          <p:nvPr/>
        </p:nvSpPr>
        <p:spPr bwMode="auto">
          <a:xfrm>
            <a:off x="6157428" y="4099081"/>
            <a:ext cx="285704" cy="2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000000"/>
                </a:solidFill>
                <a:latin typeface="Arial" charset="0"/>
              </a:rPr>
              <a:t>P</a:t>
            </a:r>
            <a:endParaRPr lang="en-US" sz="2000" dirty="0">
              <a:solidFill>
                <a:srgbClr val="000000"/>
              </a:solidFill>
              <a:latin typeface="Arial" charset="0"/>
            </a:endParaRPr>
          </a:p>
        </p:txBody>
      </p:sp>
      <p:sp>
        <p:nvSpPr>
          <p:cNvPr id="25" name="Text Box 31"/>
          <p:cNvSpPr txBox="1">
            <a:spLocks noChangeArrowheads="1"/>
          </p:cNvSpPr>
          <p:nvPr/>
        </p:nvSpPr>
        <p:spPr bwMode="auto">
          <a:xfrm>
            <a:off x="6851696" y="4099082"/>
            <a:ext cx="285704" cy="2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000000"/>
                </a:solidFill>
                <a:latin typeface="Arial" charset="0"/>
              </a:rPr>
              <a:t>P</a:t>
            </a:r>
            <a:endParaRPr lang="en-US" sz="2000" dirty="0">
              <a:solidFill>
                <a:srgbClr val="000000"/>
              </a:solidFill>
              <a:latin typeface="Arial" charset="0"/>
            </a:endParaRPr>
          </a:p>
        </p:txBody>
      </p:sp>
      <p:sp>
        <p:nvSpPr>
          <p:cNvPr id="26" name="Text Box 31"/>
          <p:cNvSpPr txBox="1">
            <a:spLocks noChangeArrowheads="1"/>
          </p:cNvSpPr>
          <p:nvPr/>
        </p:nvSpPr>
        <p:spPr bwMode="auto">
          <a:xfrm>
            <a:off x="3854499" y="4073681"/>
            <a:ext cx="1344036" cy="2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Adenosine</a:t>
            </a:r>
            <a:endParaRPr lang="en-US" sz="2000" dirty="0">
              <a:solidFill>
                <a:srgbClr val="000000"/>
              </a:solidFill>
              <a:latin typeface="Arial" charset="0"/>
            </a:endParaRPr>
          </a:p>
        </p:txBody>
      </p:sp>
    </p:spTree>
    <p:extLst>
      <p:ext uri="{BB962C8B-B14F-4D97-AF65-F5344CB8AC3E}">
        <p14:creationId xmlns:p14="http://schemas.microsoft.com/office/powerpoint/2010/main" val="1718561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#3. Explain how ATP release energy.</a:t>
            </a:r>
            <a:endParaRPr lang="en-US" dirty="0"/>
          </a:p>
        </p:txBody>
      </p:sp>
    </p:spTree>
    <p:extLst>
      <p:ext uri="{BB962C8B-B14F-4D97-AF65-F5344CB8AC3E}">
        <p14:creationId xmlns:p14="http://schemas.microsoft.com/office/powerpoint/2010/main" val="392017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6.2 Breathing supplies O</a:t>
            </a:r>
            <a:r>
              <a:rPr lang="en-US" baseline="-25000" dirty="0" smtClean="0"/>
              <a:t>2</a:t>
            </a:r>
            <a:r>
              <a:rPr lang="en-US" dirty="0" smtClean="0"/>
              <a:t> for use in cellular respiration and removes CO</a:t>
            </a:r>
            <a:r>
              <a:rPr lang="en-US" baseline="-25000" dirty="0" smtClean="0"/>
              <a:t>2</a:t>
            </a:r>
            <a:br>
              <a:rPr lang="en-US" baseline="-25000" dirty="0" smtClean="0"/>
            </a:br>
            <a:r>
              <a:rPr lang="en-US" baseline="-25000" dirty="0"/>
              <a:t/>
            </a:r>
            <a:br>
              <a:rPr lang="en-US" baseline="-25000" dirty="0"/>
            </a:br>
            <a:r>
              <a:rPr lang="en-US" sz="2800" b="0" dirty="0">
                <a:solidFill>
                  <a:schemeClr val="tx1"/>
                </a:solidFill>
              </a:rPr>
              <a:t>Respiration, as it relates to breathing, and cellular respiration are not the same.</a:t>
            </a:r>
            <a:br>
              <a:rPr lang="en-US" sz="2800" b="0" dirty="0">
                <a:solidFill>
                  <a:schemeClr val="tx1"/>
                </a:solidFill>
              </a:rPr>
            </a:br>
            <a:endParaRPr lang="en-US" b="0" baseline="-25000" dirty="0">
              <a:solidFill>
                <a:schemeClr val="tx1"/>
              </a:solidFill>
            </a:endParaRPr>
          </a:p>
        </p:txBody>
      </p:sp>
      <p:sp>
        <p:nvSpPr>
          <p:cNvPr id="13315" name="Rectangle 3"/>
          <p:cNvSpPr>
            <a:spLocks noGrp="1" noChangeArrowheads="1"/>
          </p:cNvSpPr>
          <p:nvPr>
            <p:ph sz="half" idx="1"/>
          </p:nvPr>
        </p:nvSpPr>
        <p:spPr>
          <a:xfrm>
            <a:off x="139918" y="2377418"/>
            <a:ext cx="4242895" cy="4351338"/>
          </a:xfrm>
        </p:spPr>
        <p:txBody>
          <a:bodyPr/>
          <a:lstStyle/>
          <a:p>
            <a:endParaRPr lang="en-US" dirty="0" smtClean="0"/>
          </a:p>
          <a:p>
            <a:pPr lvl="1"/>
            <a:r>
              <a:rPr lang="en-US" dirty="0"/>
              <a:t>Respiration, in the breathing sense, refers to an </a:t>
            </a:r>
            <a:r>
              <a:rPr lang="en-US" b="1" dirty="0"/>
              <a:t>exchange of gases. </a:t>
            </a:r>
            <a:endParaRPr lang="en-US" b="1" dirty="0" smtClean="0"/>
          </a:p>
          <a:p>
            <a:pPr lvl="1"/>
            <a:endParaRPr lang="en-US" dirty="0"/>
          </a:p>
          <a:p>
            <a:pPr lvl="1"/>
            <a:r>
              <a:rPr lang="en-US" dirty="0" smtClean="0"/>
              <a:t>Usually </a:t>
            </a:r>
            <a:r>
              <a:rPr lang="en-US" dirty="0"/>
              <a:t>an organism brings in oxygen from the environment and releases waste CO</a:t>
            </a:r>
            <a:r>
              <a:rPr lang="en-US" baseline="-25000" dirty="0"/>
              <a:t>2</a:t>
            </a:r>
            <a:r>
              <a:rPr lang="en-US" dirty="0"/>
              <a:t>.</a:t>
            </a:r>
          </a:p>
          <a:p>
            <a:pPr lvl="1"/>
            <a:endParaRPr lang="en-US" dirty="0"/>
          </a:p>
        </p:txBody>
      </p:sp>
      <p:sp>
        <p:nvSpPr>
          <p:cNvPr id="4" name="Content Placeholder 3"/>
          <p:cNvSpPr>
            <a:spLocks noGrp="1"/>
          </p:cNvSpPr>
          <p:nvPr>
            <p:ph sz="half" idx="2"/>
          </p:nvPr>
        </p:nvSpPr>
        <p:spPr>
          <a:xfrm>
            <a:off x="4635062" y="2377418"/>
            <a:ext cx="4101006" cy="4351338"/>
          </a:xfrm>
        </p:spPr>
        <p:txBody>
          <a:bodyPr/>
          <a:lstStyle/>
          <a:p>
            <a:pPr lvl="1"/>
            <a:endParaRPr lang="en-US" dirty="0"/>
          </a:p>
          <a:p>
            <a:pPr lvl="1"/>
            <a:r>
              <a:rPr lang="en-US" dirty="0"/>
              <a:t>Cellular respiration is the </a:t>
            </a:r>
            <a:r>
              <a:rPr lang="en-US" b="1" dirty="0"/>
              <a:t>aerobic</a:t>
            </a:r>
            <a:r>
              <a:rPr lang="en-US" dirty="0"/>
              <a:t> (oxygen-requiring) </a:t>
            </a:r>
            <a:r>
              <a:rPr lang="en-US" b="1" dirty="0"/>
              <a:t>harvesting of energy</a:t>
            </a:r>
            <a:r>
              <a:rPr lang="en-US" dirty="0"/>
              <a:t> from food molecules by cells.</a:t>
            </a:r>
          </a:p>
          <a:p>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_02_0BreathingCellResp-U.jpg"/>
          <p:cNvPicPr>
            <a:picLocks noChangeAspect="1"/>
          </p:cNvPicPr>
          <p:nvPr/>
        </p:nvPicPr>
        <p:blipFill rotWithShape="1">
          <a:blip r:embed="rId3" cstate="email">
            <a:extLst>
              <a:ext uri="{28A0092B-C50C-407E-A947-70E740481C1C}">
                <a14:useLocalDpi xmlns:a14="http://schemas.microsoft.com/office/drawing/2010/main" val="0"/>
              </a:ext>
            </a:extLst>
          </a:blip>
          <a:srcRect b="3482"/>
          <a:stretch/>
        </p:blipFill>
        <p:spPr>
          <a:xfrm>
            <a:off x="1304544" y="289560"/>
            <a:ext cx="6534912" cy="606024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6.2-0</a:t>
            </a:r>
            <a:endParaRPr lang="en-US" sz="1200" dirty="0">
              <a:latin typeface="Arial" charset="0"/>
            </a:endParaRPr>
          </a:p>
        </p:txBody>
      </p:sp>
      <p:sp>
        <p:nvSpPr>
          <p:cNvPr id="27" name="Text Box 31"/>
          <p:cNvSpPr txBox="1">
            <a:spLocks noChangeArrowheads="1"/>
          </p:cNvSpPr>
          <p:nvPr/>
        </p:nvSpPr>
        <p:spPr bwMode="auto">
          <a:xfrm>
            <a:off x="6398800" y="1820631"/>
            <a:ext cx="6539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Lungs</a:t>
            </a:r>
            <a:endParaRPr lang="en-US" sz="1700" dirty="0">
              <a:solidFill>
                <a:srgbClr val="000000"/>
              </a:solidFill>
              <a:latin typeface="Arial" charset="0"/>
            </a:endParaRPr>
          </a:p>
        </p:txBody>
      </p:sp>
      <p:sp>
        <p:nvSpPr>
          <p:cNvPr id="7" name="Text Box 31"/>
          <p:cNvSpPr txBox="1">
            <a:spLocks noChangeArrowheads="1"/>
          </p:cNvSpPr>
          <p:nvPr/>
        </p:nvSpPr>
        <p:spPr bwMode="auto">
          <a:xfrm>
            <a:off x="5078261" y="3201759"/>
            <a:ext cx="1514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700" dirty="0" smtClean="0">
                <a:solidFill>
                  <a:srgbClr val="000000"/>
                </a:solidFill>
                <a:latin typeface="Arial" charset="0"/>
              </a:rPr>
              <a:t>Transported in</a:t>
            </a:r>
            <a:br>
              <a:rPr lang="en-US" sz="1700" dirty="0" smtClean="0">
                <a:solidFill>
                  <a:srgbClr val="000000"/>
                </a:solidFill>
                <a:latin typeface="Arial" charset="0"/>
              </a:rPr>
            </a:br>
            <a:r>
              <a:rPr lang="en-US" sz="1700" dirty="0" smtClean="0">
                <a:solidFill>
                  <a:srgbClr val="000000"/>
                </a:solidFill>
                <a:latin typeface="Arial" charset="0"/>
              </a:rPr>
              <a:t>bloodstream</a:t>
            </a:r>
            <a:endParaRPr lang="en-US" sz="1700" dirty="0">
              <a:solidFill>
                <a:srgbClr val="000000"/>
              </a:solidFill>
              <a:latin typeface="Arial" charset="0"/>
            </a:endParaRPr>
          </a:p>
        </p:txBody>
      </p:sp>
      <p:sp>
        <p:nvSpPr>
          <p:cNvPr id="8" name="Text Box 31"/>
          <p:cNvSpPr txBox="1">
            <a:spLocks noChangeArrowheads="1"/>
          </p:cNvSpPr>
          <p:nvPr/>
        </p:nvSpPr>
        <p:spPr bwMode="auto">
          <a:xfrm>
            <a:off x="4530654" y="5312864"/>
            <a:ext cx="26049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Muscle cells carrying out</a:t>
            </a:r>
            <a:endParaRPr lang="en-US" sz="1700" dirty="0">
              <a:solidFill>
                <a:srgbClr val="000000"/>
              </a:solidFill>
              <a:latin typeface="Arial" charset="0"/>
            </a:endParaRPr>
          </a:p>
        </p:txBody>
      </p:sp>
      <p:sp>
        <p:nvSpPr>
          <p:cNvPr id="10" name="Text Box 31"/>
          <p:cNvSpPr txBox="1">
            <a:spLocks noChangeArrowheads="1"/>
          </p:cNvSpPr>
          <p:nvPr/>
        </p:nvSpPr>
        <p:spPr bwMode="auto">
          <a:xfrm>
            <a:off x="5215165" y="331978"/>
            <a:ext cx="1202109" cy="353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1440" tIns="45720" rIns="91440" bIns="4572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Breathing</a:t>
            </a:r>
            <a:endParaRPr lang="en-US" sz="1700" dirty="0">
              <a:solidFill>
                <a:srgbClr val="000000"/>
              </a:solidFill>
              <a:latin typeface="Arial" charset="0"/>
            </a:endParaRPr>
          </a:p>
        </p:txBody>
      </p:sp>
      <p:sp>
        <p:nvSpPr>
          <p:cNvPr id="11" name="Text Box 31"/>
          <p:cNvSpPr txBox="1">
            <a:spLocks noChangeArrowheads="1"/>
          </p:cNvSpPr>
          <p:nvPr/>
        </p:nvSpPr>
        <p:spPr bwMode="auto">
          <a:xfrm>
            <a:off x="4159534" y="6112776"/>
            <a:ext cx="35416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Glucose </a:t>
            </a:r>
            <a:r>
              <a:rPr lang="en-US" sz="1700" dirty="0" smtClean="0">
                <a:solidFill>
                  <a:srgbClr val="000000"/>
                </a:solidFill>
                <a:latin typeface="Symbol Std"/>
                <a:cs typeface="Symbol Std"/>
              </a:rPr>
              <a:t>+</a:t>
            </a:r>
            <a:r>
              <a:rPr lang="en-US" sz="1700" dirty="0" smtClean="0">
                <a:solidFill>
                  <a:srgbClr val="000000"/>
                </a:solidFill>
                <a:latin typeface="Arial" charset="0"/>
              </a:rPr>
              <a:t> O</a:t>
            </a:r>
            <a:r>
              <a:rPr lang="en-US" sz="1700" baseline="-25000" dirty="0" smtClean="0">
                <a:solidFill>
                  <a:srgbClr val="000000"/>
                </a:solidFill>
                <a:latin typeface="Arial" charset="0"/>
              </a:rPr>
              <a:t>2</a:t>
            </a:r>
            <a:r>
              <a:rPr lang="en-US" sz="1700" dirty="0" smtClean="0">
                <a:solidFill>
                  <a:srgbClr val="000000"/>
                </a:solidFill>
                <a:latin typeface="Arial" charset="0"/>
              </a:rPr>
              <a:t>  </a:t>
            </a:r>
            <a:r>
              <a:rPr lang="en-US" sz="1700" dirty="0" smtClean="0">
                <a:solidFill>
                  <a:srgbClr val="000000"/>
                </a:solidFill>
                <a:latin typeface="Symbol Std"/>
                <a:cs typeface="Symbol Std"/>
              </a:rPr>
              <a:t>➞</a:t>
            </a:r>
            <a:r>
              <a:rPr lang="en-US" sz="1700" dirty="0" smtClean="0">
                <a:solidFill>
                  <a:srgbClr val="000000"/>
                </a:solidFill>
                <a:latin typeface="Arial" charset="0"/>
              </a:rPr>
              <a:t>  CO</a:t>
            </a:r>
            <a:r>
              <a:rPr lang="en-US" sz="1700" baseline="-25000" dirty="0" smtClean="0">
                <a:solidFill>
                  <a:srgbClr val="000000"/>
                </a:solidFill>
                <a:latin typeface="Arial" charset="0"/>
              </a:rPr>
              <a:t>2</a:t>
            </a:r>
            <a:r>
              <a:rPr lang="en-US" sz="1700" dirty="0" smtClean="0">
                <a:solidFill>
                  <a:srgbClr val="000000"/>
                </a:solidFill>
                <a:latin typeface="Arial" charset="0"/>
              </a:rPr>
              <a:t> </a:t>
            </a:r>
            <a:r>
              <a:rPr lang="en-US" sz="1700" dirty="0" smtClean="0">
                <a:solidFill>
                  <a:srgbClr val="000000"/>
                </a:solidFill>
                <a:latin typeface="Symbol Std"/>
                <a:cs typeface="Symbol Std"/>
              </a:rPr>
              <a:t>+</a:t>
            </a:r>
            <a:r>
              <a:rPr lang="en-US" sz="1700" dirty="0" smtClean="0">
                <a:solidFill>
                  <a:srgbClr val="000000"/>
                </a:solidFill>
                <a:latin typeface="Arial" charset="0"/>
              </a:rPr>
              <a:t> H</a:t>
            </a:r>
            <a:r>
              <a:rPr lang="en-US" sz="1700" baseline="-25000" dirty="0" smtClean="0">
                <a:solidFill>
                  <a:srgbClr val="000000"/>
                </a:solidFill>
                <a:latin typeface="Arial" charset="0"/>
              </a:rPr>
              <a:t>2</a:t>
            </a:r>
            <a:r>
              <a:rPr lang="en-US" sz="1700" dirty="0" smtClean="0">
                <a:solidFill>
                  <a:srgbClr val="000000"/>
                </a:solidFill>
                <a:latin typeface="Arial" charset="0"/>
              </a:rPr>
              <a:t>O </a:t>
            </a:r>
            <a:r>
              <a:rPr lang="en-US" sz="1700" dirty="0" smtClean="0">
                <a:solidFill>
                  <a:srgbClr val="000000"/>
                </a:solidFill>
                <a:latin typeface="Symbol Std"/>
                <a:cs typeface="Symbol Std"/>
              </a:rPr>
              <a:t>+</a:t>
            </a:r>
            <a:r>
              <a:rPr lang="en-US" sz="1700" dirty="0" smtClean="0">
                <a:solidFill>
                  <a:srgbClr val="000000"/>
                </a:solidFill>
                <a:latin typeface="Arial" charset="0"/>
              </a:rPr>
              <a:t> ATP</a:t>
            </a:r>
            <a:endParaRPr lang="en-US" sz="1700" dirty="0">
              <a:solidFill>
                <a:srgbClr val="000000"/>
              </a:solidFill>
              <a:latin typeface="Arial" charset="0"/>
            </a:endParaRPr>
          </a:p>
        </p:txBody>
      </p:sp>
      <p:sp>
        <p:nvSpPr>
          <p:cNvPr id="12" name="Text Box 31"/>
          <p:cNvSpPr txBox="1">
            <a:spLocks noChangeArrowheads="1"/>
          </p:cNvSpPr>
          <p:nvPr/>
        </p:nvSpPr>
        <p:spPr bwMode="auto">
          <a:xfrm>
            <a:off x="4699549" y="5654937"/>
            <a:ext cx="2244143" cy="353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1440" tIns="45720" rIns="91440" bIns="4572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Cellular Respiration</a:t>
            </a:r>
            <a:endParaRPr lang="en-US" sz="1700" dirty="0">
              <a:solidFill>
                <a:srgbClr val="000000"/>
              </a:solidFill>
              <a:latin typeface="Arial" charset="0"/>
            </a:endParaRPr>
          </a:p>
        </p:txBody>
      </p:sp>
      <p:sp>
        <p:nvSpPr>
          <p:cNvPr id="13" name="Text Box 31"/>
          <p:cNvSpPr txBox="1">
            <a:spLocks noChangeArrowheads="1"/>
          </p:cNvSpPr>
          <p:nvPr/>
        </p:nvSpPr>
        <p:spPr bwMode="auto">
          <a:xfrm>
            <a:off x="4740784" y="517363"/>
            <a:ext cx="250404"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O</a:t>
            </a:r>
            <a:r>
              <a:rPr lang="en-US" sz="1700" baseline="-25000" dirty="0" smtClean="0">
                <a:solidFill>
                  <a:srgbClr val="000000"/>
                </a:solidFill>
                <a:latin typeface="Arial" charset="0"/>
              </a:rPr>
              <a:t>2</a:t>
            </a:r>
            <a:endParaRPr lang="en-US" sz="1700" baseline="-25000" dirty="0">
              <a:solidFill>
                <a:srgbClr val="000000"/>
              </a:solidFill>
              <a:latin typeface="Arial" charset="0"/>
            </a:endParaRPr>
          </a:p>
        </p:txBody>
      </p:sp>
      <p:sp>
        <p:nvSpPr>
          <p:cNvPr id="14" name="Text Box 31"/>
          <p:cNvSpPr txBox="1">
            <a:spLocks noChangeArrowheads="1"/>
          </p:cNvSpPr>
          <p:nvPr/>
        </p:nvSpPr>
        <p:spPr bwMode="auto">
          <a:xfrm>
            <a:off x="4018989" y="3259165"/>
            <a:ext cx="250404"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O</a:t>
            </a:r>
            <a:r>
              <a:rPr lang="en-US" sz="1700" baseline="-25000" dirty="0" smtClean="0">
                <a:solidFill>
                  <a:srgbClr val="000000"/>
                </a:solidFill>
                <a:latin typeface="Arial" charset="0"/>
              </a:rPr>
              <a:t>2</a:t>
            </a:r>
            <a:endParaRPr lang="en-US" sz="1700" baseline="-25000" dirty="0">
              <a:solidFill>
                <a:srgbClr val="000000"/>
              </a:solidFill>
              <a:latin typeface="Arial" charset="0"/>
            </a:endParaRPr>
          </a:p>
        </p:txBody>
      </p:sp>
      <p:sp>
        <p:nvSpPr>
          <p:cNvPr id="15" name="Text Box 31"/>
          <p:cNvSpPr txBox="1">
            <a:spLocks noChangeArrowheads="1"/>
          </p:cNvSpPr>
          <p:nvPr/>
        </p:nvSpPr>
        <p:spPr bwMode="auto">
          <a:xfrm>
            <a:off x="6538313" y="517041"/>
            <a:ext cx="407843"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CO</a:t>
            </a:r>
            <a:r>
              <a:rPr lang="en-US" sz="1700" baseline="-25000" dirty="0" smtClean="0">
                <a:solidFill>
                  <a:srgbClr val="000000"/>
                </a:solidFill>
                <a:latin typeface="Arial" charset="0"/>
              </a:rPr>
              <a:t>2</a:t>
            </a:r>
            <a:endParaRPr lang="en-US" sz="1700" baseline="-25000" dirty="0">
              <a:solidFill>
                <a:srgbClr val="000000"/>
              </a:solidFill>
              <a:latin typeface="Arial" charset="0"/>
            </a:endParaRPr>
          </a:p>
        </p:txBody>
      </p:sp>
      <p:sp>
        <p:nvSpPr>
          <p:cNvPr id="16" name="Text Box 31"/>
          <p:cNvSpPr txBox="1">
            <a:spLocks noChangeArrowheads="1"/>
          </p:cNvSpPr>
          <p:nvPr/>
        </p:nvSpPr>
        <p:spPr bwMode="auto">
          <a:xfrm>
            <a:off x="7317494" y="3267090"/>
            <a:ext cx="407843"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CO</a:t>
            </a:r>
            <a:r>
              <a:rPr lang="en-US" sz="1700" baseline="-25000" dirty="0" smtClean="0">
                <a:solidFill>
                  <a:srgbClr val="000000"/>
                </a:solidFill>
                <a:latin typeface="Arial" charset="0"/>
              </a:rPr>
              <a:t>2</a:t>
            </a:r>
            <a:endParaRPr lang="en-US" sz="1700" baseline="-25000" dirty="0">
              <a:solidFill>
                <a:srgbClr val="000000"/>
              </a:solidFill>
              <a:latin typeface="Arial" charset="0"/>
            </a:endParaRPr>
          </a:p>
        </p:txBody>
      </p:sp>
    </p:spTree>
    <p:extLst>
      <p:ext uri="{BB962C8B-B14F-4D97-AF65-F5344CB8AC3E}">
        <p14:creationId xmlns:p14="http://schemas.microsoft.com/office/powerpoint/2010/main" val="270067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	</a:t>
            </a:r>
            <a:endParaRPr lang="en-US" dirty="0"/>
          </a:p>
        </p:txBody>
      </p:sp>
      <p:sp>
        <p:nvSpPr>
          <p:cNvPr id="5" name="Content Placeholder 4"/>
          <p:cNvSpPr>
            <a:spLocks noGrp="1"/>
          </p:cNvSpPr>
          <p:nvPr>
            <p:ph idx="1"/>
          </p:nvPr>
        </p:nvSpPr>
        <p:spPr/>
        <p:txBody>
          <a:bodyPr/>
          <a:lstStyle/>
          <a:p>
            <a:pPr marL="0" indent="0">
              <a:buNone/>
            </a:pPr>
            <a:r>
              <a:rPr lang="en-US" dirty="0" smtClean="0"/>
              <a:t>#4. What is the difference between breathing respiration and cellular respiration?</a:t>
            </a:r>
            <a:endParaRPr lang="en-US" dirty="0"/>
          </a:p>
        </p:txBody>
      </p:sp>
    </p:spTree>
    <p:extLst>
      <p:ext uri="{BB962C8B-B14F-4D97-AF65-F5344CB8AC3E}">
        <p14:creationId xmlns:p14="http://schemas.microsoft.com/office/powerpoint/2010/main" val="168820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6.3 Cellular respiration banks energy in ATP molecules</a:t>
            </a:r>
            <a:endParaRPr lang="en-US" dirty="0"/>
          </a:p>
        </p:txBody>
      </p:sp>
      <p:sp>
        <p:nvSpPr>
          <p:cNvPr id="17411" name="Rectangle 3"/>
          <p:cNvSpPr>
            <a:spLocks noGrp="1" noChangeArrowheads="1"/>
          </p:cNvSpPr>
          <p:nvPr>
            <p:ph idx="1"/>
          </p:nvPr>
        </p:nvSpPr>
        <p:spPr/>
        <p:txBody>
          <a:bodyPr/>
          <a:lstStyle/>
          <a:p>
            <a:r>
              <a:rPr lang="en-US" dirty="0" smtClean="0"/>
              <a:t>Cellular respiration is an </a:t>
            </a:r>
            <a:r>
              <a:rPr lang="en-US" b="1" dirty="0" smtClean="0"/>
              <a:t>exergonic</a:t>
            </a:r>
            <a:r>
              <a:rPr lang="en-US" dirty="0" smtClean="0"/>
              <a:t> (energy- releasing) process that transfers energy from the bonds in glucose to form ATP.</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6.3 Cellular respiration banks energy in ATP molecules</a:t>
            </a:r>
            <a:endParaRPr lang="en-US" dirty="0"/>
          </a:p>
        </p:txBody>
      </p:sp>
      <p:sp>
        <p:nvSpPr>
          <p:cNvPr id="17411" name="Rectangle 3"/>
          <p:cNvSpPr>
            <a:spLocks noGrp="1" noChangeArrowheads="1"/>
          </p:cNvSpPr>
          <p:nvPr>
            <p:ph idx="1"/>
          </p:nvPr>
        </p:nvSpPr>
        <p:spPr/>
        <p:txBody>
          <a:bodyPr/>
          <a:lstStyle/>
          <a:p>
            <a:r>
              <a:rPr lang="en-US" dirty="0" smtClean="0"/>
              <a:t>Cellular respiration</a:t>
            </a:r>
          </a:p>
          <a:p>
            <a:endParaRPr lang="en-US" dirty="0" smtClean="0"/>
          </a:p>
          <a:p>
            <a:pPr lvl="1"/>
            <a:r>
              <a:rPr lang="en-US" dirty="0" smtClean="0"/>
              <a:t>can produce up to </a:t>
            </a:r>
            <a:r>
              <a:rPr lang="en-US" b="1" dirty="0" smtClean="0"/>
              <a:t>32</a:t>
            </a:r>
            <a:r>
              <a:rPr lang="en-US" dirty="0" smtClean="0"/>
              <a:t> ATP molecules for each glucose molecule</a:t>
            </a:r>
          </a:p>
          <a:p>
            <a:pPr lvl="1"/>
            <a:endParaRPr lang="en-US" dirty="0" smtClean="0"/>
          </a:p>
          <a:p>
            <a:pPr lvl="1"/>
            <a:r>
              <a:rPr lang="en-US" dirty="0" smtClean="0"/>
              <a:t>uses about 34% of the energy originally stored in glucose</a:t>
            </a:r>
            <a:endParaRPr lang="en-US" dirty="0"/>
          </a:p>
          <a:p>
            <a:pPr lvl="1"/>
            <a:endParaRPr lang="en-US" dirty="0" smtClean="0"/>
          </a:p>
          <a:p>
            <a:pPr lvl="1"/>
            <a:r>
              <a:rPr lang="en-US" dirty="0" smtClean="0"/>
              <a:t>releases the other 66% as heat.</a:t>
            </a:r>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This energy conversion efficiency is better than most energy conversion systems</a:t>
            </a:r>
            <a:r>
              <a:rPr lang="en-US" dirty="0" smtClean="0"/>
              <a:t>.</a:t>
            </a:r>
          </a:p>
          <a:p>
            <a:endParaRPr lang="en-US" dirty="0"/>
          </a:p>
          <a:p>
            <a:pPr lvl="1"/>
            <a:r>
              <a:rPr lang="en-US" dirty="0"/>
              <a:t>Only about 25% of the energy in gasoline produces the kinetic energy of movement.</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Rectangle 2"/>
          <p:cNvSpPr>
            <a:spLocks noGrp="1" noChangeArrowheads="1"/>
          </p:cNvSpPr>
          <p:nvPr>
            <p:ph type="title"/>
          </p:nvPr>
        </p:nvSpPr>
        <p:spPr/>
        <p:txBody>
          <a:bodyPr/>
          <a:lstStyle/>
          <a:p>
            <a:r>
              <a:rPr lang="en-US" dirty="0" smtClean="0"/>
              <a:t>6.3 Cellular respiration banks energy in ATP molecules</a:t>
            </a:r>
            <a:endParaRPr lang="en-US" dirty="0"/>
          </a:p>
        </p:txBody>
      </p:sp>
    </p:spTree>
    <p:extLst>
      <p:ext uri="{BB962C8B-B14F-4D97-AF65-F5344CB8AC3E}">
        <p14:creationId xmlns:p14="http://schemas.microsoft.com/office/powerpoint/2010/main" val="47152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3CellRespEquation-U.jpg"/>
          <p:cNvPicPr>
            <a:picLocks noChangeAspect="1"/>
          </p:cNvPicPr>
          <p:nvPr/>
        </p:nvPicPr>
        <p:blipFill rotWithShape="1">
          <a:blip r:embed="rId3" cstate="email">
            <a:extLst>
              <a:ext uri="{28A0092B-C50C-407E-A947-70E740481C1C}">
                <a14:useLocalDpi xmlns:a14="http://schemas.microsoft.com/office/drawing/2010/main" val="0"/>
              </a:ext>
            </a:extLst>
          </a:blip>
          <a:srcRect b="21533"/>
          <a:stretch/>
        </p:blipFill>
        <p:spPr>
          <a:xfrm>
            <a:off x="298704" y="2673096"/>
            <a:ext cx="8546592" cy="118626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6.3</a:t>
            </a:r>
            <a:endParaRPr lang="en-US" sz="1200" dirty="0">
              <a:latin typeface="Arial" charset="0"/>
            </a:endParaRPr>
          </a:p>
        </p:txBody>
      </p:sp>
      <p:sp>
        <p:nvSpPr>
          <p:cNvPr id="27" name="Text Box 31"/>
          <p:cNvSpPr txBox="1">
            <a:spLocks noChangeArrowheads="1"/>
          </p:cNvSpPr>
          <p:nvPr/>
        </p:nvSpPr>
        <p:spPr bwMode="auto">
          <a:xfrm>
            <a:off x="460870" y="3535905"/>
            <a:ext cx="8602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Glucose</a:t>
            </a:r>
            <a:endParaRPr lang="en-US" sz="1700" dirty="0">
              <a:solidFill>
                <a:srgbClr val="000000"/>
              </a:solidFill>
              <a:latin typeface="Arial" charset="0"/>
            </a:endParaRPr>
          </a:p>
        </p:txBody>
      </p:sp>
      <p:sp>
        <p:nvSpPr>
          <p:cNvPr id="7" name="Text Box 31"/>
          <p:cNvSpPr txBox="1">
            <a:spLocks noChangeArrowheads="1"/>
          </p:cNvSpPr>
          <p:nvPr/>
        </p:nvSpPr>
        <p:spPr bwMode="auto">
          <a:xfrm>
            <a:off x="1891574" y="3523372"/>
            <a:ext cx="7996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Oxygen</a:t>
            </a:r>
            <a:endParaRPr lang="en-US" sz="1700" dirty="0">
              <a:solidFill>
                <a:srgbClr val="000000"/>
              </a:solidFill>
              <a:latin typeface="Arial" charset="0"/>
            </a:endParaRPr>
          </a:p>
        </p:txBody>
      </p:sp>
      <p:sp>
        <p:nvSpPr>
          <p:cNvPr id="8" name="Text Box 31"/>
          <p:cNvSpPr txBox="1">
            <a:spLocks noChangeArrowheads="1"/>
          </p:cNvSpPr>
          <p:nvPr/>
        </p:nvSpPr>
        <p:spPr bwMode="auto">
          <a:xfrm>
            <a:off x="4547148" y="3523374"/>
            <a:ext cx="763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Carbon</a:t>
            </a:r>
            <a:br>
              <a:rPr lang="en-US" sz="1700" dirty="0" smtClean="0">
                <a:solidFill>
                  <a:srgbClr val="000000"/>
                </a:solidFill>
                <a:latin typeface="Arial" charset="0"/>
              </a:rPr>
            </a:br>
            <a:r>
              <a:rPr lang="en-US" sz="1700" dirty="0" smtClean="0">
                <a:solidFill>
                  <a:srgbClr val="000000"/>
                </a:solidFill>
                <a:latin typeface="Arial" charset="0"/>
              </a:rPr>
              <a:t>dioxide</a:t>
            </a:r>
            <a:endParaRPr lang="en-US" sz="1700" dirty="0">
              <a:solidFill>
                <a:srgbClr val="000000"/>
              </a:solidFill>
              <a:latin typeface="Arial" charset="0"/>
            </a:endParaRPr>
          </a:p>
        </p:txBody>
      </p:sp>
      <p:sp>
        <p:nvSpPr>
          <p:cNvPr id="9" name="Text Box 31"/>
          <p:cNvSpPr txBox="1">
            <a:spLocks noChangeArrowheads="1"/>
          </p:cNvSpPr>
          <p:nvPr/>
        </p:nvSpPr>
        <p:spPr bwMode="auto">
          <a:xfrm>
            <a:off x="5841948" y="3523373"/>
            <a:ext cx="6027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Water</a:t>
            </a:r>
            <a:endParaRPr lang="en-US" sz="1700" dirty="0">
              <a:solidFill>
                <a:srgbClr val="000000"/>
              </a:solidFill>
              <a:latin typeface="Arial" charset="0"/>
            </a:endParaRPr>
          </a:p>
        </p:txBody>
      </p:sp>
      <p:sp>
        <p:nvSpPr>
          <p:cNvPr id="10" name="Text Box 31"/>
          <p:cNvSpPr txBox="1">
            <a:spLocks noChangeArrowheads="1"/>
          </p:cNvSpPr>
          <p:nvPr/>
        </p:nvSpPr>
        <p:spPr bwMode="auto">
          <a:xfrm>
            <a:off x="8316085" y="2995597"/>
            <a:ext cx="4725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Heat</a:t>
            </a:r>
            <a:endParaRPr lang="en-US" sz="1700" dirty="0">
              <a:solidFill>
                <a:srgbClr val="000000"/>
              </a:solidFill>
              <a:latin typeface="Arial" charset="0"/>
            </a:endParaRPr>
          </a:p>
        </p:txBody>
      </p:sp>
      <p:sp>
        <p:nvSpPr>
          <p:cNvPr id="11" name="Text Box 31"/>
          <p:cNvSpPr txBox="1">
            <a:spLocks noChangeArrowheads="1"/>
          </p:cNvSpPr>
          <p:nvPr/>
        </p:nvSpPr>
        <p:spPr bwMode="auto">
          <a:xfrm>
            <a:off x="7202723" y="2995597"/>
            <a:ext cx="4158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ATP</a:t>
            </a:r>
            <a:endParaRPr lang="en-US" sz="1700" dirty="0">
              <a:solidFill>
                <a:srgbClr val="000000"/>
              </a:solidFill>
              <a:latin typeface="Arial" charset="0"/>
            </a:endParaRPr>
          </a:p>
        </p:txBody>
      </p:sp>
      <p:sp>
        <p:nvSpPr>
          <p:cNvPr id="12" name="Text Box 31"/>
          <p:cNvSpPr txBox="1">
            <a:spLocks noChangeArrowheads="1"/>
          </p:cNvSpPr>
          <p:nvPr/>
        </p:nvSpPr>
        <p:spPr bwMode="auto">
          <a:xfrm>
            <a:off x="5924419" y="2995597"/>
            <a:ext cx="4078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H</a:t>
            </a:r>
            <a:r>
              <a:rPr lang="en-US" sz="1700" baseline="-25000" dirty="0" smtClean="0">
                <a:solidFill>
                  <a:srgbClr val="000000"/>
                </a:solidFill>
                <a:latin typeface="Arial" charset="0"/>
              </a:rPr>
              <a:t>2</a:t>
            </a:r>
            <a:r>
              <a:rPr lang="en-US" sz="1700" dirty="0" smtClean="0">
                <a:solidFill>
                  <a:srgbClr val="000000"/>
                </a:solidFill>
                <a:latin typeface="Arial" charset="0"/>
              </a:rPr>
              <a:t>O</a:t>
            </a:r>
            <a:endParaRPr lang="en-US" sz="1700" dirty="0">
              <a:solidFill>
                <a:srgbClr val="000000"/>
              </a:solidFill>
              <a:latin typeface="Arial" charset="0"/>
            </a:endParaRPr>
          </a:p>
        </p:txBody>
      </p:sp>
      <p:sp>
        <p:nvSpPr>
          <p:cNvPr id="13" name="Text Box 31"/>
          <p:cNvSpPr txBox="1">
            <a:spLocks noChangeArrowheads="1"/>
          </p:cNvSpPr>
          <p:nvPr/>
        </p:nvSpPr>
        <p:spPr bwMode="auto">
          <a:xfrm>
            <a:off x="5644016" y="2995597"/>
            <a:ext cx="1212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6</a:t>
            </a:r>
            <a:endParaRPr lang="en-US" sz="1700" dirty="0">
              <a:solidFill>
                <a:srgbClr val="000000"/>
              </a:solidFill>
              <a:latin typeface="Arial" charset="0"/>
            </a:endParaRPr>
          </a:p>
        </p:txBody>
      </p:sp>
      <p:sp>
        <p:nvSpPr>
          <p:cNvPr id="14" name="Text Box 31"/>
          <p:cNvSpPr txBox="1">
            <a:spLocks noChangeArrowheads="1"/>
          </p:cNvSpPr>
          <p:nvPr/>
        </p:nvSpPr>
        <p:spPr bwMode="auto">
          <a:xfrm>
            <a:off x="4720338" y="2995597"/>
            <a:ext cx="4078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CO</a:t>
            </a:r>
            <a:r>
              <a:rPr lang="en-US" sz="1700" baseline="-25000" dirty="0" smtClean="0">
                <a:solidFill>
                  <a:srgbClr val="000000"/>
                </a:solidFill>
                <a:latin typeface="Arial" charset="0"/>
              </a:rPr>
              <a:t>2</a:t>
            </a:r>
            <a:endParaRPr lang="en-US" sz="1700" baseline="-25000" dirty="0">
              <a:solidFill>
                <a:srgbClr val="000000"/>
              </a:solidFill>
              <a:latin typeface="Arial" charset="0"/>
            </a:endParaRPr>
          </a:p>
        </p:txBody>
      </p:sp>
      <p:sp>
        <p:nvSpPr>
          <p:cNvPr id="15" name="Text Box 31"/>
          <p:cNvSpPr txBox="1">
            <a:spLocks noChangeArrowheads="1"/>
          </p:cNvSpPr>
          <p:nvPr/>
        </p:nvSpPr>
        <p:spPr bwMode="auto">
          <a:xfrm>
            <a:off x="4514160" y="2995597"/>
            <a:ext cx="1212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6</a:t>
            </a:r>
            <a:endParaRPr lang="en-US" sz="1700" dirty="0">
              <a:solidFill>
                <a:srgbClr val="000000"/>
              </a:solidFill>
              <a:latin typeface="Arial" charset="0"/>
            </a:endParaRPr>
          </a:p>
        </p:txBody>
      </p:sp>
      <p:sp>
        <p:nvSpPr>
          <p:cNvPr id="16" name="Text Box 31"/>
          <p:cNvSpPr txBox="1">
            <a:spLocks noChangeArrowheads="1"/>
          </p:cNvSpPr>
          <p:nvPr/>
        </p:nvSpPr>
        <p:spPr bwMode="auto">
          <a:xfrm>
            <a:off x="2114742" y="3012091"/>
            <a:ext cx="2504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O</a:t>
            </a:r>
            <a:r>
              <a:rPr lang="en-US" sz="1700" baseline="-25000" dirty="0" smtClean="0">
                <a:solidFill>
                  <a:srgbClr val="000000"/>
                </a:solidFill>
                <a:latin typeface="Arial" charset="0"/>
              </a:rPr>
              <a:t>2</a:t>
            </a:r>
            <a:endParaRPr lang="en-US" sz="1700" baseline="-25000" dirty="0">
              <a:solidFill>
                <a:srgbClr val="000000"/>
              </a:solidFill>
              <a:latin typeface="Arial" charset="0"/>
            </a:endParaRPr>
          </a:p>
        </p:txBody>
      </p:sp>
      <p:sp>
        <p:nvSpPr>
          <p:cNvPr id="17" name="Text Box 31"/>
          <p:cNvSpPr txBox="1">
            <a:spLocks noChangeArrowheads="1"/>
          </p:cNvSpPr>
          <p:nvPr/>
        </p:nvSpPr>
        <p:spPr bwMode="auto">
          <a:xfrm>
            <a:off x="1866834" y="2995597"/>
            <a:ext cx="1212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6</a:t>
            </a:r>
            <a:endParaRPr lang="en-US" sz="1700" dirty="0">
              <a:solidFill>
                <a:srgbClr val="000000"/>
              </a:solidFill>
              <a:latin typeface="Arial" charset="0"/>
            </a:endParaRPr>
          </a:p>
        </p:txBody>
      </p:sp>
      <p:sp>
        <p:nvSpPr>
          <p:cNvPr id="18" name="Text Box 31"/>
          <p:cNvSpPr txBox="1">
            <a:spLocks noChangeArrowheads="1"/>
          </p:cNvSpPr>
          <p:nvPr/>
        </p:nvSpPr>
        <p:spPr bwMode="auto">
          <a:xfrm>
            <a:off x="464822" y="3003844"/>
            <a:ext cx="8077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C</a:t>
            </a:r>
            <a:r>
              <a:rPr lang="en-US" sz="1700" baseline="-25000" dirty="0" smtClean="0">
                <a:solidFill>
                  <a:srgbClr val="000000"/>
                </a:solidFill>
                <a:latin typeface="Arial" charset="0"/>
              </a:rPr>
              <a:t>6</a:t>
            </a:r>
            <a:r>
              <a:rPr lang="en-US" sz="1700" dirty="0" smtClean="0">
                <a:solidFill>
                  <a:srgbClr val="000000"/>
                </a:solidFill>
                <a:latin typeface="Arial" charset="0"/>
              </a:rPr>
              <a:t>H</a:t>
            </a:r>
            <a:r>
              <a:rPr lang="en-US" sz="1700" baseline="-25000" dirty="0" smtClean="0">
                <a:solidFill>
                  <a:srgbClr val="000000"/>
                </a:solidFill>
                <a:latin typeface="Arial" charset="0"/>
              </a:rPr>
              <a:t>12</a:t>
            </a:r>
            <a:r>
              <a:rPr lang="en-US" sz="1700" dirty="0" smtClean="0">
                <a:solidFill>
                  <a:srgbClr val="000000"/>
                </a:solidFill>
                <a:latin typeface="Arial" charset="0"/>
              </a:rPr>
              <a:t>O</a:t>
            </a:r>
            <a:r>
              <a:rPr lang="en-US" sz="1700" baseline="-25000" dirty="0" smtClean="0">
                <a:solidFill>
                  <a:srgbClr val="000000"/>
                </a:solidFill>
                <a:latin typeface="Arial" charset="0"/>
              </a:rPr>
              <a:t>6</a:t>
            </a:r>
            <a:endParaRPr lang="en-US" sz="1700" baseline="-25000" dirty="0">
              <a:solidFill>
                <a:srgbClr val="000000"/>
              </a:solidFill>
              <a:latin typeface="Arial" charset="0"/>
            </a:endParaRPr>
          </a:p>
        </p:txBody>
      </p:sp>
    </p:spTree>
    <p:extLst>
      <p:ext uri="{BB962C8B-B14F-4D97-AF65-F5344CB8AC3E}">
        <p14:creationId xmlns:p14="http://schemas.microsoft.com/office/powerpoint/2010/main" val="148251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6.1 Photosynthesis and cellular respiration provide energy for life</a:t>
            </a:r>
            <a:endParaRPr lang="en-US" dirty="0"/>
          </a:p>
        </p:txBody>
      </p:sp>
      <p:sp>
        <p:nvSpPr>
          <p:cNvPr id="8195" name="Rectangle 3"/>
          <p:cNvSpPr>
            <a:spLocks noGrp="1" noChangeArrowheads="1"/>
          </p:cNvSpPr>
          <p:nvPr>
            <p:ph idx="1"/>
          </p:nvPr>
        </p:nvSpPr>
        <p:spPr/>
        <p:txBody>
          <a:bodyPr/>
          <a:lstStyle/>
          <a:p>
            <a:r>
              <a:rPr lang="en-US" dirty="0" smtClean="0"/>
              <a:t>Life requires </a:t>
            </a:r>
            <a:r>
              <a:rPr lang="en-US" b="1" dirty="0" smtClean="0"/>
              <a:t>energy</a:t>
            </a:r>
            <a:r>
              <a:rPr lang="en-US" dirty="0" smtClean="0"/>
              <a:t>.</a:t>
            </a:r>
          </a:p>
          <a:p>
            <a:endParaRPr lang="en-US" dirty="0" smtClean="0"/>
          </a:p>
          <a:p>
            <a:r>
              <a:rPr lang="en-US" dirty="0" smtClean="0"/>
              <a:t>In almost all ecosystems, energy ultimately comes from the sun. </a:t>
            </a:r>
          </a:p>
          <a:p>
            <a:endParaRPr lang="en-US" dirty="0" smtClean="0"/>
          </a:p>
          <a:p>
            <a:pPr lvl="1"/>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6.4 CONNECTION: The human body uses energy from ATP for all its activities</a:t>
            </a:r>
            <a:endParaRPr lang="en-US" dirty="0"/>
          </a:p>
        </p:txBody>
      </p:sp>
      <p:sp>
        <p:nvSpPr>
          <p:cNvPr id="20483" name="Rectangle 3"/>
          <p:cNvSpPr>
            <a:spLocks noGrp="1" noChangeArrowheads="1"/>
          </p:cNvSpPr>
          <p:nvPr>
            <p:ph idx="1"/>
          </p:nvPr>
        </p:nvSpPr>
        <p:spPr/>
        <p:txBody>
          <a:bodyPr/>
          <a:lstStyle/>
          <a:p>
            <a:r>
              <a:rPr lang="en-US" dirty="0" smtClean="0"/>
              <a:t>A </a:t>
            </a:r>
            <a:r>
              <a:rPr lang="en-US" b="1" dirty="0" smtClean="0"/>
              <a:t>kilocalorie</a:t>
            </a:r>
            <a:r>
              <a:rPr lang="en-US" dirty="0" smtClean="0"/>
              <a:t> (</a:t>
            </a:r>
            <a:r>
              <a:rPr lang="en-US" b="1" dirty="0" smtClean="0"/>
              <a:t>kcal</a:t>
            </a:r>
            <a:r>
              <a:rPr lang="en-US" dirty="0" smtClean="0"/>
              <a:t>) is</a:t>
            </a:r>
          </a:p>
          <a:p>
            <a:endParaRPr lang="en-US" dirty="0" smtClean="0"/>
          </a:p>
          <a:p>
            <a:pPr lvl="1"/>
            <a:r>
              <a:rPr lang="en-US" dirty="0" smtClean="0"/>
              <a:t>the quantity of heat required to raise the temperature of 1 kilogram (kg) of water by 1</a:t>
            </a:r>
            <a:r>
              <a:rPr lang="en-US" dirty="0" smtClean="0">
                <a:sym typeface="Symbol" panose="05050102010706020507" pitchFamily="18" charset="2"/>
              </a:rPr>
              <a:t></a:t>
            </a:r>
            <a:r>
              <a:rPr lang="en-US" dirty="0" smtClean="0"/>
              <a:t>C</a:t>
            </a:r>
            <a:endParaRPr lang="en-US" dirty="0"/>
          </a:p>
          <a:p>
            <a:pPr lvl="1"/>
            <a:endParaRPr lang="en-US" dirty="0" smtClean="0"/>
          </a:p>
          <a:p>
            <a:pPr lvl="1"/>
            <a:r>
              <a:rPr lang="en-US" dirty="0" smtClean="0"/>
              <a:t>the same as a food Calorie</a:t>
            </a:r>
            <a:endParaRPr lang="en-US" dirty="0"/>
          </a:p>
          <a:p>
            <a:pPr lvl="1"/>
            <a:endParaRPr lang="en-US" dirty="0" smtClean="0"/>
          </a:p>
          <a:p>
            <a:pPr lvl="1"/>
            <a:r>
              <a:rPr lang="en-US" dirty="0" smtClean="0"/>
              <a:t>used to measure the nutritional values indicated on food labels. </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4_0EnergyConsumed-U.jpg"/>
          <p:cNvPicPr>
            <a:picLocks noChangeAspect="1"/>
          </p:cNvPicPr>
          <p:nvPr/>
        </p:nvPicPr>
        <p:blipFill rotWithShape="1">
          <a:blip r:embed="rId3" cstate="email">
            <a:extLst>
              <a:ext uri="{28A0092B-C50C-407E-A947-70E740481C1C}">
                <a14:useLocalDpi xmlns:a14="http://schemas.microsoft.com/office/drawing/2010/main" val="0"/>
              </a:ext>
            </a:extLst>
          </a:blip>
          <a:srcRect b="3288"/>
          <a:stretch/>
        </p:blipFill>
        <p:spPr>
          <a:xfrm>
            <a:off x="990600" y="496824"/>
            <a:ext cx="7162800" cy="567156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6.4-0</a:t>
            </a:r>
            <a:endParaRPr lang="en-US" sz="1200" dirty="0">
              <a:latin typeface="Arial" charset="0"/>
            </a:endParaRPr>
          </a:p>
        </p:txBody>
      </p:sp>
      <p:sp>
        <p:nvSpPr>
          <p:cNvPr id="27" name="Text Box 31"/>
          <p:cNvSpPr txBox="1">
            <a:spLocks noChangeArrowheads="1"/>
          </p:cNvSpPr>
          <p:nvPr/>
        </p:nvSpPr>
        <p:spPr bwMode="auto">
          <a:xfrm>
            <a:off x="1115328" y="512458"/>
            <a:ext cx="859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Activity</a:t>
            </a:r>
            <a:endParaRPr lang="en-US" sz="1800" dirty="0">
              <a:solidFill>
                <a:srgbClr val="000000"/>
              </a:solidFill>
              <a:latin typeface="Arial" charset="0"/>
            </a:endParaRPr>
          </a:p>
        </p:txBody>
      </p:sp>
      <p:sp>
        <p:nvSpPr>
          <p:cNvPr id="7" name="Text Box 31"/>
          <p:cNvSpPr txBox="1">
            <a:spLocks noChangeArrowheads="1"/>
          </p:cNvSpPr>
          <p:nvPr/>
        </p:nvSpPr>
        <p:spPr bwMode="auto">
          <a:xfrm>
            <a:off x="1111032" y="1209128"/>
            <a:ext cx="2090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Running (8–9 mph)</a:t>
            </a:r>
            <a:endParaRPr lang="en-US" sz="1800" dirty="0">
              <a:solidFill>
                <a:srgbClr val="000000"/>
              </a:solidFill>
              <a:latin typeface="Arial" charset="0"/>
            </a:endParaRPr>
          </a:p>
        </p:txBody>
      </p:sp>
      <p:sp>
        <p:nvSpPr>
          <p:cNvPr id="8" name="Text Box 31"/>
          <p:cNvSpPr txBox="1">
            <a:spLocks noChangeArrowheads="1"/>
          </p:cNvSpPr>
          <p:nvPr/>
        </p:nvSpPr>
        <p:spPr bwMode="auto">
          <a:xfrm>
            <a:off x="1111032" y="1670931"/>
            <a:ext cx="1538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Dancing (fast)</a:t>
            </a:r>
            <a:endParaRPr lang="en-US" sz="1800" dirty="0">
              <a:solidFill>
                <a:srgbClr val="000000"/>
              </a:solidFill>
              <a:latin typeface="Arial" charset="0"/>
            </a:endParaRPr>
          </a:p>
        </p:txBody>
      </p:sp>
      <p:sp>
        <p:nvSpPr>
          <p:cNvPr id="9" name="Text Box 31"/>
          <p:cNvSpPr txBox="1">
            <a:spLocks noChangeArrowheads="1"/>
          </p:cNvSpPr>
          <p:nvPr/>
        </p:nvSpPr>
        <p:spPr bwMode="auto">
          <a:xfrm>
            <a:off x="1111032" y="2116242"/>
            <a:ext cx="2052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Bicycling (10 mph)</a:t>
            </a:r>
            <a:endParaRPr lang="en-US" sz="1800" dirty="0">
              <a:solidFill>
                <a:srgbClr val="000000"/>
              </a:solidFill>
              <a:latin typeface="Arial" charset="0"/>
            </a:endParaRPr>
          </a:p>
        </p:txBody>
      </p:sp>
      <p:sp>
        <p:nvSpPr>
          <p:cNvPr id="10" name="Text Box 31"/>
          <p:cNvSpPr txBox="1">
            <a:spLocks noChangeArrowheads="1"/>
          </p:cNvSpPr>
          <p:nvPr/>
        </p:nvSpPr>
        <p:spPr bwMode="auto">
          <a:xfrm>
            <a:off x="1111032" y="2569801"/>
            <a:ext cx="20519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Swimming (2 mph)</a:t>
            </a:r>
            <a:endParaRPr lang="en-US" sz="1800" dirty="0">
              <a:solidFill>
                <a:srgbClr val="000000"/>
              </a:solidFill>
              <a:latin typeface="Arial" charset="0"/>
            </a:endParaRPr>
          </a:p>
        </p:txBody>
      </p:sp>
      <p:sp>
        <p:nvSpPr>
          <p:cNvPr id="11" name="Text Box 31"/>
          <p:cNvSpPr txBox="1">
            <a:spLocks noChangeArrowheads="1"/>
          </p:cNvSpPr>
          <p:nvPr/>
        </p:nvSpPr>
        <p:spPr bwMode="auto">
          <a:xfrm>
            <a:off x="1111032" y="3023358"/>
            <a:ext cx="1773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Walking (4 mph)</a:t>
            </a:r>
            <a:endParaRPr lang="en-US" sz="1800" dirty="0">
              <a:solidFill>
                <a:srgbClr val="000000"/>
              </a:solidFill>
              <a:latin typeface="Arial" charset="0"/>
            </a:endParaRPr>
          </a:p>
        </p:txBody>
      </p:sp>
      <p:sp>
        <p:nvSpPr>
          <p:cNvPr id="12" name="Text Box 31"/>
          <p:cNvSpPr txBox="1">
            <a:spLocks noChangeArrowheads="1"/>
          </p:cNvSpPr>
          <p:nvPr/>
        </p:nvSpPr>
        <p:spPr bwMode="auto">
          <a:xfrm>
            <a:off x="1111032" y="3468670"/>
            <a:ext cx="1773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Walking (3 mph)</a:t>
            </a:r>
            <a:endParaRPr lang="en-US" sz="1800" dirty="0">
              <a:solidFill>
                <a:srgbClr val="000000"/>
              </a:solidFill>
              <a:latin typeface="Arial" charset="0"/>
            </a:endParaRPr>
          </a:p>
        </p:txBody>
      </p:sp>
      <p:sp>
        <p:nvSpPr>
          <p:cNvPr id="13" name="Text Box 31"/>
          <p:cNvSpPr txBox="1">
            <a:spLocks noChangeArrowheads="1"/>
          </p:cNvSpPr>
          <p:nvPr/>
        </p:nvSpPr>
        <p:spPr bwMode="auto">
          <a:xfrm>
            <a:off x="1111032" y="3930474"/>
            <a:ext cx="1641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Dancing (slow)</a:t>
            </a:r>
            <a:endParaRPr lang="en-US" sz="1800" dirty="0">
              <a:solidFill>
                <a:srgbClr val="000000"/>
              </a:solidFill>
              <a:latin typeface="Arial" charset="0"/>
            </a:endParaRPr>
          </a:p>
        </p:txBody>
      </p:sp>
      <p:sp>
        <p:nvSpPr>
          <p:cNvPr id="14" name="Text Box 31"/>
          <p:cNvSpPr txBox="1">
            <a:spLocks noChangeArrowheads="1"/>
          </p:cNvSpPr>
          <p:nvPr/>
        </p:nvSpPr>
        <p:spPr bwMode="auto">
          <a:xfrm>
            <a:off x="1111032" y="4375786"/>
            <a:ext cx="13984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Driving a car</a:t>
            </a:r>
            <a:endParaRPr lang="en-US" sz="1800" dirty="0">
              <a:solidFill>
                <a:srgbClr val="000000"/>
              </a:solidFill>
              <a:latin typeface="Arial" charset="0"/>
            </a:endParaRPr>
          </a:p>
        </p:txBody>
      </p:sp>
      <p:sp>
        <p:nvSpPr>
          <p:cNvPr id="15" name="Text Box 31"/>
          <p:cNvSpPr txBox="1">
            <a:spLocks noChangeArrowheads="1"/>
          </p:cNvSpPr>
          <p:nvPr/>
        </p:nvSpPr>
        <p:spPr bwMode="auto">
          <a:xfrm>
            <a:off x="1111032" y="4854083"/>
            <a:ext cx="16923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Sitting (writing)</a:t>
            </a:r>
            <a:endParaRPr lang="en-US" sz="1800" dirty="0">
              <a:solidFill>
                <a:srgbClr val="000000"/>
              </a:solidFill>
              <a:latin typeface="Arial" charset="0"/>
            </a:endParaRPr>
          </a:p>
        </p:txBody>
      </p:sp>
      <p:sp>
        <p:nvSpPr>
          <p:cNvPr id="16" name="Text Box 31"/>
          <p:cNvSpPr txBox="1">
            <a:spLocks noChangeArrowheads="1"/>
          </p:cNvSpPr>
          <p:nvPr/>
        </p:nvSpPr>
        <p:spPr bwMode="auto">
          <a:xfrm>
            <a:off x="3263532" y="475188"/>
            <a:ext cx="31301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kcal consumed per hour</a:t>
            </a:r>
            <a:br>
              <a:rPr lang="en-US" sz="1800" dirty="0" smtClean="0">
                <a:solidFill>
                  <a:srgbClr val="000000"/>
                </a:solidFill>
                <a:latin typeface="Arial" charset="0"/>
              </a:rPr>
            </a:br>
            <a:r>
              <a:rPr lang="en-US" sz="1800" dirty="0" smtClean="0">
                <a:solidFill>
                  <a:srgbClr val="000000"/>
                </a:solidFill>
                <a:latin typeface="Arial" charset="0"/>
              </a:rPr>
              <a:t>by a 67.5-kg (150-lb) person*</a:t>
            </a:r>
            <a:endParaRPr lang="en-US" sz="1800" dirty="0">
              <a:solidFill>
                <a:srgbClr val="000000"/>
              </a:solidFill>
              <a:latin typeface="Arial" charset="0"/>
            </a:endParaRPr>
          </a:p>
        </p:txBody>
      </p:sp>
      <p:sp>
        <p:nvSpPr>
          <p:cNvPr id="17" name="Text Box 31"/>
          <p:cNvSpPr txBox="1">
            <a:spLocks noChangeArrowheads="1"/>
          </p:cNvSpPr>
          <p:nvPr/>
        </p:nvSpPr>
        <p:spPr bwMode="auto">
          <a:xfrm>
            <a:off x="1020313" y="5447830"/>
            <a:ext cx="29527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*Not including kcal needed for</a:t>
            </a:r>
            <a:br>
              <a:rPr lang="en-US" sz="1600" dirty="0" smtClean="0">
                <a:solidFill>
                  <a:srgbClr val="000000"/>
                </a:solidFill>
                <a:latin typeface="Arial" charset="0"/>
              </a:rPr>
            </a:br>
            <a:r>
              <a:rPr lang="en-US" sz="1600" dirty="0" smtClean="0">
                <a:solidFill>
                  <a:srgbClr val="000000"/>
                </a:solidFill>
                <a:latin typeface="Arial" charset="0"/>
              </a:rPr>
              <a:t>body maintenance</a:t>
            </a:r>
            <a:endParaRPr lang="en-US" sz="1600" dirty="0">
              <a:solidFill>
                <a:srgbClr val="000000"/>
              </a:solidFill>
              <a:latin typeface="Arial" charset="0"/>
            </a:endParaRPr>
          </a:p>
        </p:txBody>
      </p:sp>
      <p:sp>
        <p:nvSpPr>
          <p:cNvPr id="18" name="Text Box 31"/>
          <p:cNvSpPr txBox="1">
            <a:spLocks noChangeArrowheads="1"/>
          </p:cNvSpPr>
          <p:nvPr/>
        </p:nvSpPr>
        <p:spPr bwMode="auto">
          <a:xfrm>
            <a:off x="6298474" y="1242112"/>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979</a:t>
            </a:r>
            <a:endParaRPr lang="en-US" sz="1800" dirty="0">
              <a:solidFill>
                <a:srgbClr val="000000"/>
              </a:solidFill>
              <a:latin typeface="Arial" charset="0"/>
            </a:endParaRPr>
          </a:p>
        </p:txBody>
      </p:sp>
      <p:sp>
        <p:nvSpPr>
          <p:cNvPr id="19" name="Text Box 31"/>
          <p:cNvSpPr txBox="1">
            <a:spLocks noChangeArrowheads="1"/>
          </p:cNvSpPr>
          <p:nvPr/>
        </p:nvSpPr>
        <p:spPr bwMode="auto">
          <a:xfrm>
            <a:off x="4879968" y="1695671"/>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510</a:t>
            </a:r>
            <a:endParaRPr lang="en-US" sz="1800" dirty="0">
              <a:solidFill>
                <a:srgbClr val="000000"/>
              </a:solidFill>
              <a:latin typeface="Arial" charset="0"/>
            </a:endParaRPr>
          </a:p>
        </p:txBody>
      </p:sp>
      <p:sp>
        <p:nvSpPr>
          <p:cNvPr id="20" name="Text Box 31"/>
          <p:cNvSpPr txBox="1">
            <a:spLocks noChangeArrowheads="1"/>
          </p:cNvSpPr>
          <p:nvPr/>
        </p:nvSpPr>
        <p:spPr bwMode="auto">
          <a:xfrm>
            <a:off x="4830486" y="2149229"/>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490</a:t>
            </a:r>
            <a:endParaRPr lang="en-US" sz="1800" dirty="0">
              <a:solidFill>
                <a:srgbClr val="000000"/>
              </a:solidFill>
              <a:latin typeface="Arial" charset="0"/>
            </a:endParaRPr>
          </a:p>
        </p:txBody>
      </p:sp>
      <p:sp>
        <p:nvSpPr>
          <p:cNvPr id="21" name="Text Box 31"/>
          <p:cNvSpPr txBox="1">
            <a:spLocks noChangeArrowheads="1"/>
          </p:cNvSpPr>
          <p:nvPr/>
        </p:nvSpPr>
        <p:spPr bwMode="auto">
          <a:xfrm>
            <a:off x="4599566" y="2594540"/>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408</a:t>
            </a:r>
            <a:endParaRPr lang="en-US" sz="1800" dirty="0">
              <a:solidFill>
                <a:srgbClr val="000000"/>
              </a:solidFill>
              <a:latin typeface="Arial" charset="0"/>
            </a:endParaRPr>
          </a:p>
        </p:txBody>
      </p:sp>
      <p:sp>
        <p:nvSpPr>
          <p:cNvPr id="22" name="Text Box 31"/>
          <p:cNvSpPr txBox="1">
            <a:spLocks noChangeArrowheads="1"/>
          </p:cNvSpPr>
          <p:nvPr/>
        </p:nvSpPr>
        <p:spPr bwMode="auto">
          <a:xfrm>
            <a:off x="4401635" y="3039851"/>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341</a:t>
            </a:r>
            <a:endParaRPr lang="en-US" sz="1800" dirty="0">
              <a:solidFill>
                <a:srgbClr val="000000"/>
              </a:solidFill>
              <a:latin typeface="Arial" charset="0"/>
            </a:endParaRPr>
          </a:p>
        </p:txBody>
      </p:sp>
      <p:sp>
        <p:nvSpPr>
          <p:cNvPr id="23" name="Text Box 31"/>
          <p:cNvSpPr txBox="1">
            <a:spLocks noChangeArrowheads="1"/>
          </p:cNvSpPr>
          <p:nvPr/>
        </p:nvSpPr>
        <p:spPr bwMode="auto">
          <a:xfrm>
            <a:off x="4121233" y="3493409"/>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245</a:t>
            </a:r>
            <a:endParaRPr lang="en-US" sz="1800" dirty="0">
              <a:solidFill>
                <a:srgbClr val="000000"/>
              </a:solidFill>
              <a:latin typeface="Arial" charset="0"/>
            </a:endParaRPr>
          </a:p>
        </p:txBody>
      </p:sp>
      <p:sp>
        <p:nvSpPr>
          <p:cNvPr id="24" name="Text Box 31"/>
          <p:cNvSpPr txBox="1">
            <a:spLocks noChangeArrowheads="1"/>
          </p:cNvSpPr>
          <p:nvPr/>
        </p:nvSpPr>
        <p:spPr bwMode="auto">
          <a:xfrm>
            <a:off x="3989279" y="3955214"/>
            <a:ext cx="385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204</a:t>
            </a:r>
            <a:endParaRPr lang="en-US" sz="1800" dirty="0">
              <a:solidFill>
                <a:srgbClr val="000000"/>
              </a:solidFill>
              <a:latin typeface="Arial" charset="0"/>
            </a:endParaRPr>
          </a:p>
        </p:txBody>
      </p:sp>
      <p:sp>
        <p:nvSpPr>
          <p:cNvPr id="25" name="Text Box 31"/>
          <p:cNvSpPr txBox="1">
            <a:spLocks noChangeArrowheads="1"/>
          </p:cNvSpPr>
          <p:nvPr/>
        </p:nvSpPr>
        <p:spPr bwMode="auto">
          <a:xfrm>
            <a:off x="3543935" y="4392279"/>
            <a:ext cx="256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61</a:t>
            </a:r>
            <a:endParaRPr lang="en-US" sz="1800" dirty="0">
              <a:solidFill>
                <a:srgbClr val="000000"/>
              </a:solidFill>
              <a:latin typeface="Arial" charset="0"/>
            </a:endParaRPr>
          </a:p>
        </p:txBody>
      </p:sp>
      <p:sp>
        <p:nvSpPr>
          <p:cNvPr id="26" name="Text Box 31"/>
          <p:cNvSpPr txBox="1">
            <a:spLocks noChangeArrowheads="1"/>
          </p:cNvSpPr>
          <p:nvPr/>
        </p:nvSpPr>
        <p:spPr bwMode="auto">
          <a:xfrm>
            <a:off x="3453216" y="4837591"/>
            <a:ext cx="256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28</a:t>
            </a:r>
            <a:endParaRPr lang="en-US" sz="1800" dirty="0">
              <a:solidFill>
                <a:srgbClr val="000000"/>
              </a:solidFill>
              <a:latin typeface="Arial" charset="0"/>
            </a:endParaRPr>
          </a:p>
        </p:txBody>
      </p:sp>
    </p:spTree>
    <p:extLst>
      <p:ext uri="{BB962C8B-B14F-4D97-AF65-F5344CB8AC3E}">
        <p14:creationId xmlns:p14="http://schemas.microsoft.com/office/powerpoint/2010/main" val="2949151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6.5 Cells capture energy from electrons “falling” from organic fuels to oxygen</a:t>
            </a:r>
            <a:endParaRPr lang="en-US" dirty="0"/>
          </a:p>
        </p:txBody>
      </p:sp>
      <p:sp>
        <p:nvSpPr>
          <p:cNvPr id="24579" name="Rectangle 3"/>
          <p:cNvSpPr>
            <a:spLocks noGrp="1" noChangeArrowheads="1"/>
          </p:cNvSpPr>
          <p:nvPr>
            <p:ph idx="1"/>
          </p:nvPr>
        </p:nvSpPr>
        <p:spPr/>
        <p:txBody>
          <a:bodyPr/>
          <a:lstStyle/>
          <a:p>
            <a:r>
              <a:rPr lang="en-US" dirty="0" smtClean="0"/>
              <a:t>How do your cells extract energy from glucose?</a:t>
            </a:r>
          </a:p>
          <a:p>
            <a:endParaRPr lang="en-US" dirty="0" smtClean="0"/>
          </a:p>
          <a:p>
            <a:r>
              <a:rPr lang="en-US" dirty="0" smtClean="0"/>
              <a:t>The answer involves the transfer of electrons during chemical reactions. </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2909" y="317829"/>
            <a:ext cx="8475133" cy="1040341"/>
          </a:xfrm>
        </p:spPr>
        <p:txBody>
          <a:bodyPr/>
          <a:lstStyle/>
          <a:p>
            <a:r>
              <a:rPr lang="en-US" dirty="0" smtClean="0"/>
              <a:t>6.5 Cells capture energy from electrons “falling” from organic fuels to oxygen</a:t>
            </a:r>
            <a:endParaRPr lang="en-US" dirty="0"/>
          </a:p>
        </p:txBody>
      </p:sp>
      <p:sp>
        <p:nvSpPr>
          <p:cNvPr id="25603" name="Rectangle 3"/>
          <p:cNvSpPr>
            <a:spLocks noGrp="1" noChangeArrowheads="1"/>
          </p:cNvSpPr>
          <p:nvPr>
            <p:ph idx="1"/>
          </p:nvPr>
        </p:nvSpPr>
        <p:spPr>
          <a:xfrm>
            <a:off x="155612" y="1442545"/>
            <a:ext cx="8830733" cy="4758267"/>
          </a:xfrm>
        </p:spPr>
        <p:txBody>
          <a:bodyPr/>
          <a:lstStyle/>
          <a:p>
            <a:r>
              <a:rPr lang="en-US" dirty="0" smtClean="0"/>
              <a:t>During cellular respiration</a:t>
            </a:r>
          </a:p>
          <a:p>
            <a:endParaRPr lang="en-US" dirty="0" smtClean="0"/>
          </a:p>
          <a:p>
            <a:pPr lvl="1"/>
            <a:r>
              <a:rPr lang="en-US" b="1" dirty="0" smtClean="0"/>
              <a:t>electrons</a:t>
            </a:r>
            <a:r>
              <a:rPr lang="en-US" dirty="0" smtClean="0"/>
              <a:t> are transferred from glucose to oxygen </a:t>
            </a:r>
            <a:endParaRPr lang="en-US" dirty="0"/>
          </a:p>
          <a:p>
            <a:pPr marL="457200" lvl="1" indent="0">
              <a:buNone/>
            </a:pPr>
            <a:endParaRPr lang="en-US" dirty="0" smtClean="0"/>
          </a:p>
          <a:p>
            <a:pPr lvl="1"/>
            <a:r>
              <a:rPr lang="en-US" dirty="0" smtClean="0"/>
              <a:t>energy is </a:t>
            </a:r>
            <a:r>
              <a:rPr lang="en-US" b="1" dirty="0" smtClean="0"/>
              <a:t>released</a:t>
            </a:r>
            <a:r>
              <a:rPr lang="en-US" dirty="0" smtClean="0"/>
              <a:t>.</a:t>
            </a:r>
          </a:p>
          <a:p>
            <a:pPr lvl="1"/>
            <a:endParaRPr lang="en-US" dirty="0" smtClean="0"/>
          </a:p>
          <a:p>
            <a:r>
              <a:rPr lang="en-US" b="1" dirty="0" smtClean="0"/>
              <a:t>Oxygen</a:t>
            </a:r>
            <a:r>
              <a:rPr lang="en-US" dirty="0" smtClean="0"/>
              <a:t> attracts electrons very strongly.</a:t>
            </a:r>
          </a:p>
          <a:p>
            <a:endParaRPr lang="en-US" dirty="0" smtClean="0"/>
          </a:p>
          <a:p>
            <a:r>
              <a:rPr lang="en-US" dirty="0" smtClean="0"/>
              <a:t>An electron </a:t>
            </a:r>
            <a:r>
              <a:rPr lang="en-US" b="1" dirty="0" smtClean="0"/>
              <a:t>loses</a:t>
            </a:r>
            <a:r>
              <a:rPr lang="en-US" dirty="0" smtClean="0"/>
              <a:t> potential energy when it is transferred to oxygen. </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6.5 Cells capture energy from electrons “falling” from organic fuels to oxygen</a:t>
            </a:r>
            <a:endParaRPr lang="en-US" dirty="0"/>
          </a:p>
        </p:txBody>
      </p:sp>
      <p:sp>
        <p:nvSpPr>
          <p:cNvPr id="28675" name="Rectangle 3"/>
          <p:cNvSpPr>
            <a:spLocks noGrp="1" noChangeArrowheads="1"/>
          </p:cNvSpPr>
          <p:nvPr>
            <p:ph idx="1"/>
          </p:nvPr>
        </p:nvSpPr>
        <p:spPr/>
        <p:txBody>
          <a:bodyPr/>
          <a:lstStyle/>
          <a:p>
            <a:r>
              <a:rPr lang="en-US" dirty="0" smtClean="0"/>
              <a:t>The movement of electrons from one molecule to another is an oxidation-reduction reaction, or </a:t>
            </a:r>
            <a:r>
              <a:rPr lang="en-US" b="1" dirty="0" smtClean="0"/>
              <a:t>redox</a:t>
            </a:r>
            <a:r>
              <a:rPr lang="en-US" dirty="0" smtClean="0"/>
              <a:t> </a:t>
            </a:r>
            <a:r>
              <a:rPr lang="en-US" b="1" dirty="0" smtClean="0"/>
              <a:t>reaction</a:t>
            </a:r>
            <a:r>
              <a:rPr lang="en-US" dirty="0" smtClean="0"/>
              <a:t>. </a:t>
            </a:r>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3267" y="1426780"/>
            <a:ext cx="8475133" cy="4758267"/>
          </a:xfrm>
        </p:spPr>
        <p:txBody>
          <a:bodyPr/>
          <a:lstStyle/>
          <a:p>
            <a:pPr lvl="1"/>
            <a:r>
              <a:rPr lang="en-US" dirty="0"/>
              <a:t>the loss of electrons from one substance is called </a:t>
            </a:r>
            <a:r>
              <a:rPr lang="en-US" b="1" dirty="0" smtClean="0"/>
              <a:t>oxidation</a:t>
            </a:r>
            <a:endParaRPr lang="en-US" dirty="0" smtClean="0"/>
          </a:p>
          <a:p>
            <a:pPr lvl="1"/>
            <a:endParaRPr lang="en-US" dirty="0"/>
          </a:p>
          <a:p>
            <a:pPr lvl="1"/>
            <a:r>
              <a:rPr lang="en-US" dirty="0"/>
              <a:t>the addition of electrons to another substance is called </a:t>
            </a:r>
            <a:r>
              <a:rPr lang="en-US" b="1" dirty="0" smtClean="0"/>
              <a:t>reduction</a:t>
            </a:r>
            <a:endParaRPr lang="en-US" dirty="0" smtClean="0"/>
          </a:p>
          <a:p>
            <a:pPr lvl="1"/>
            <a:endParaRPr lang="en-US" dirty="0"/>
          </a:p>
          <a:p>
            <a:pPr lvl="1"/>
            <a:r>
              <a:rPr lang="en-US" dirty="0"/>
              <a:t>a molecule is </a:t>
            </a:r>
            <a:r>
              <a:rPr lang="en-US" b="1" dirty="0"/>
              <a:t>oxidized</a:t>
            </a:r>
            <a:r>
              <a:rPr lang="en-US" dirty="0"/>
              <a:t> when it </a:t>
            </a:r>
            <a:r>
              <a:rPr lang="en-US" b="1" dirty="0"/>
              <a:t>loses</a:t>
            </a:r>
            <a:r>
              <a:rPr lang="en-US" dirty="0"/>
              <a:t> one or more </a:t>
            </a:r>
            <a:r>
              <a:rPr lang="en-US" dirty="0" smtClean="0"/>
              <a:t>electrons</a:t>
            </a:r>
            <a:endParaRPr lang="en-US" dirty="0"/>
          </a:p>
          <a:p>
            <a:pPr lvl="1"/>
            <a:endParaRPr lang="en-US" dirty="0"/>
          </a:p>
          <a:p>
            <a:pPr lvl="1"/>
            <a:r>
              <a:rPr lang="en-US" dirty="0"/>
              <a:t>a molecule is </a:t>
            </a:r>
            <a:r>
              <a:rPr lang="en-US" b="1" dirty="0"/>
              <a:t>reduced</a:t>
            </a:r>
            <a:r>
              <a:rPr lang="en-US" dirty="0"/>
              <a:t> when it </a:t>
            </a:r>
            <a:r>
              <a:rPr lang="en-US" b="1" dirty="0"/>
              <a:t>gains</a:t>
            </a:r>
            <a:r>
              <a:rPr lang="en-US" dirty="0"/>
              <a:t> one or more electrons.</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7" name="Rectangle 2"/>
          <p:cNvSpPr>
            <a:spLocks noGrp="1" noChangeArrowheads="1"/>
          </p:cNvSpPr>
          <p:nvPr>
            <p:ph type="title"/>
          </p:nvPr>
        </p:nvSpPr>
        <p:spPr/>
        <p:txBody>
          <a:bodyPr/>
          <a:lstStyle/>
          <a:p>
            <a:r>
              <a:rPr lang="en-US" dirty="0" smtClean="0"/>
              <a:t>6.5 Cells capture energy from electrons “falling” from organic fuels to oxygen</a:t>
            </a:r>
            <a:endParaRPr lang="en-US" dirty="0"/>
          </a:p>
        </p:txBody>
      </p:sp>
    </p:spTree>
    <p:extLst>
      <p:ext uri="{BB962C8B-B14F-4D97-AF65-F5344CB8AC3E}">
        <p14:creationId xmlns:p14="http://schemas.microsoft.com/office/powerpoint/2010/main" val="31880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6.5 Cells capture energy from electrons “falling” from organic fuels to oxygen</a:t>
            </a:r>
            <a:endParaRPr lang="en-US" dirty="0"/>
          </a:p>
        </p:txBody>
      </p:sp>
      <p:sp>
        <p:nvSpPr>
          <p:cNvPr id="29699" name="Rectangle 3"/>
          <p:cNvSpPr>
            <a:spLocks noGrp="1" noChangeArrowheads="1"/>
          </p:cNvSpPr>
          <p:nvPr>
            <p:ph idx="1"/>
          </p:nvPr>
        </p:nvSpPr>
        <p:spPr/>
        <p:txBody>
          <a:bodyPr/>
          <a:lstStyle/>
          <a:p>
            <a:r>
              <a:rPr lang="en-US" dirty="0" smtClean="0"/>
              <a:t>A cellular respiration equation is helpful to show the changes in hydrogen atom distribution.</a:t>
            </a:r>
          </a:p>
          <a:p>
            <a:endParaRPr lang="en-US" dirty="0" smtClean="0"/>
          </a:p>
          <a:p>
            <a:pPr lvl="1"/>
            <a:r>
              <a:rPr lang="en-US" b="1" dirty="0" smtClean="0"/>
              <a:t>Glucose loses</a:t>
            </a:r>
            <a:r>
              <a:rPr lang="en-US" dirty="0" smtClean="0"/>
              <a:t> its hydrogen atoms and becomes oxidized to CO</a:t>
            </a:r>
            <a:r>
              <a:rPr lang="en-US" baseline="-25000" dirty="0" smtClean="0"/>
              <a:t>2</a:t>
            </a:r>
            <a:r>
              <a:rPr lang="en-US" dirty="0" smtClean="0"/>
              <a:t>.</a:t>
            </a:r>
          </a:p>
          <a:p>
            <a:pPr lvl="1"/>
            <a:endParaRPr lang="en-US" dirty="0" smtClean="0"/>
          </a:p>
          <a:p>
            <a:pPr lvl="1"/>
            <a:r>
              <a:rPr lang="en-US" b="1" dirty="0" smtClean="0"/>
              <a:t>Oxygen gains </a:t>
            </a:r>
            <a:r>
              <a:rPr lang="en-US" dirty="0" smtClean="0"/>
              <a:t>hydrogen atoms and becomes reduced to H</a:t>
            </a:r>
            <a:r>
              <a:rPr lang="en-US" baseline="-25000" dirty="0" smtClean="0"/>
              <a:t>2</a:t>
            </a:r>
            <a:r>
              <a:rPr lang="en-US" dirty="0" smtClean="0"/>
              <a:t>O.</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_05aCellRespRedox-U.jpg"/>
          <p:cNvPicPr>
            <a:picLocks noChangeAspect="1"/>
          </p:cNvPicPr>
          <p:nvPr/>
        </p:nvPicPr>
        <p:blipFill rotWithShape="1">
          <a:blip r:embed="rId3" cstate="email">
            <a:extLst>
              <a:ext uri="{28A0092B-C50C-407E-A947-70E740481C1C}">
                <a14:useLocalDpi xmlns:a14="http://schemas.microsoft.com/office/drawing/2010/main" val="0"/>
              </a:ext>
            </a:extLst>
          </a:blip>
          <a:srcRect b="9361"/>
          <a:stretch/>
        </p:blipFill>
        <p:spPr>
          <a:xfrm>
            <a:off x="298704" y="2057400"/>
            <a:ext cx="8546592" cy="248642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6.5a</a:t>
            </a:r>
            <a:endParaRPr lang="en-US" sz="1200" dirty="0">
              <a:latin typeface="Arial" charset="0"/>
            </a:endParaRPr>
          </a:p>
        </p:txBody>
      </p:sp>
      <p:sp>
        <p:nvSpPr>
          <p:cNvPr id="27" name="Text Box 31"/>
          <p:cNvSpPr txBox="1">
            <a:spLocks noChangeArrowheads="1"/>
          </p:cNvSpPr>
          <p:nvPr/>
        </p:nvSpPr>
        <p:spPr bwMode="auto">
          <a:xfrm>
            <a:off x="1284646" y="2026791"/>
            <a:ext cx="327616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200" dirty="0" smtClean="0">
                <a:solidFill>
                  <a:srgbClr val="000000"/>
                </a:solidFill>
                <a:latin typeface="Arial" charset="0"/>
              </a:rPr>
              <a:t>Loss of hydrogen atoms</a:t>
            </a:r>
            <a:br>
              <a:rPr lang="en-US" sz="2200" dirty="0" smtClean="0">
                <a:solidFill>
                  <a:srgbClr val="000000"/>
                </a:solidFill>
                <a:latin typeface="Arial" charset="0"/>
              </a:rPr>
            </a:br>
            <a:r>
              <a:rPr lang="en-US" sz="2200" dirty="0" smtClean="0">
                <a:solidFill>
                  <a:srgbClr val="000000"/>
                </a:solidFill>
                <a:latin typeface="Arial" charset="0"/>
              </a:rPr>
              <a:t>(becomes oxidized)</a:t>
            </a:r>
            <a:endParaRPr lang="en-US" sz="2200" dirty="0">
              <a:solidFill>
                <a:srgbClr val="000000"/>
              </a:solidFill>
              <a:latin typeface="Arial" charset="0"/>
            </a:endParaRPr>
          </a:p>
        </p:txBody>
      </p:sp>
      <p:sp>
        <p:nvSpPr>
          <p:cNvPr id="8" name="Text Box 31"/>
          <p:cNvSpPr txBox="1">
            <a:spLocks noChangeArrowheads="1"/>
          </p:cNvSpPr>
          <p:nvPr/>
        </p:nvSpPr>
        <p:spPr bwMode="auto">
          <a:xfrm>
            <a:off x="2665082" y="3943941"/>
            <a:ext cx="32447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200" dirty="0" smtClean="0">
                <a:solidFill>
                  <a:srgbClr val="000000"/>
                </a:solidFill>
                <a:latin typeface="Arial" charset="0"/>
              </a:rPr>
              <a:t>Gain of hydrogen atoms</a:t>
            </a:r>
            <a:br>
              <a:rPr lang="en-US" sz="2200" dirty="0" smtClean="0">
                <a:solidFill>
                  <a:srgbClr val="000000"/>
                </a:solidFill>
                <a:latin typeface="Arial" charset="0"/>
              </a:rPr>
            </a:br>
            <a:r>
              <a:rPr lang="en-US" sz="2200" dirty="0" smtClean="0">
                <a:solidFill>
                  <a:srgbClr val="000000"/>
                </a:solidFill>
                <a:latin typeface="Arial" charset="0"/>
              </a:rPr>
              <a:t>(becomes reduced)</a:t>
            </a:r>
            <a:endParaRPr lang="en-US" sz="2200" dirty="0">
              <a:solidFill>
                <a:srgbClr val="000000"/>
              </a:solidFill>
              <a:latin typeface="Arial" charset="0"/>
            </a:endParaRPr>
          </a:p>
        </p:txBody>
      </p:sp>
      <p:sp>
        <p:nvSpPr>
          <p:cNvPr id="9" name="Text Box 31"/>
          <p:cNvSpPr txBox="1">
            <a:spLocks noChangeArrowheads="1"/>
          </p:cNvSpPr>
          <p:nvPr/>
        </p:nvSpPr>
        <p:spPr bwMode="auto">
          <a:xfrm>
            <a:off x="371033" y="3399671"/>
            <a:ext cx="1301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200" dirty="0" smtClean="0">
                <a:solidFill>
                  <a:srgbClr val="000000"/>
                </a:solidFill>
                <a:latin typeface="Arial" charset="0"/>
              </a:rPr>
              <a:t>(Glucose)</a:t>
            </a:r>
            <a:endParaRPr lang="en-US" sz="2200" dirty="0">
              <a:solidFill>
                <a:srgbClr val="000000"/>
              </a:solidFill>
              <a:latin typeface="Arial" charset="0"/>
            </a:endParaRPr>
          </a:p>
        </p:txBody>
      </p:sp>
      <p:sp>
        <p:nvSpPr>
          <p:cNvPr id="10" name="Text Box 31"/>
          <p:cNvSpPr txBox="1">
            <a:spLocks noChangeArrowheads="1"/>
          </p:cNvSpPr>
          <p:nvPr/>
        </p:nvSpPr>
        <p:spPr bwMode="auto">
          <a:xfrm>
            <a:off x="452935" y="2995592"/>
            <a:ext cx="2214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200" dirty="0" smtClean="0">
                <a:solidFill>
                  <a:srgbClr val="000000"/>
                </a:solidFill>
                <a:latin typeface="Arial" charset="0"/>
              </a:rPr>
              <a:t>C</a:t>
            </a:r>
            <a:r>
              <a:rPr lang="en-US" sz="2200" baseline="-25000" dirty="0" smtClean="0">
                <a:solidFill>
                  <a:srgbClr val="000000"/>
                </a:solidFill>
                <a:latin typeface="Arial" charset="0"/>
              </a:rPr>
              <a:t>6</a:t>
            </a:r>
            <a:r>
              <a:rPr lang="en-US" sz="2200" dirty="0" smtClean="0">
                <a:solidFill>
                  <a:srgbClr val="000000"/>
                </a:solidFill>
                <a:latin typeface="Arial" charset="0"/>
              </a:rPr>
              <a:t>H</a:t>
            </a:r>
            <a:r>
              <a:rPr lang="en-US" sz="2200" baseline="-25000" dirty="0" smtClean="0">
                <a:solidFill>
                  <a:srgbClr val="000000"/>
                </a:solidFill>
                <a:latin typeface="Arial" charset="0"/>
              </a:rPr>
              <a:t>12</a:t>
            </a:r>
            <a:r>
              <a:rPr lang="en-US" sz="2200" dirty="0" smtClean="0">
                <a:solidFill>
                  <a:srgbClr val="000000"/>
                </a:solidFill>
                <a:latin typeface="Arial" charset="0"/>
              </a:rPr>
              <a:t>O</a:t>
            </a:r>
            <a:r>
              <a:rPr lang="en-US" sz="2200" baseline="-25000" dirty="0" smtClean="0">
                <a:solidFill>
                  <a:srgbClr val="000000"/>
                </a:solidFill>
                <a:latin typeface="Arial" charset="0"/>
              </a:rPr>
              <a:t>6</a:t>
            </a:r>
            <a:r>
              <a:rPr lang="en-US" sz="2200" dirty="0" smtClean="0">
                <a:solidFill>
                  <a:srgbClr val="000000"/>
                </a:solidFill>
                <a:latin typeface="Arial" charset="0"/>
              </a:rPr>
              <a:t>   </a:t>
            </a:r>
            <a:r>
              <a:rPr lang="en-US" sz="2200" dirty="0" smtClean="0">
                <a:solidFill>
                  <a:srgbClr val="000000"/>
                </a:solidFill>
                <a:latin typeface="Symbol Std"/>
                <a:cs typeface="Symbol Std"/>
              </a:rPr>
              <a:t>+  </a:t>
            </a:r>
            <a:r>
              <a:rPr lang="en-US" sz="2200" dirty="0" smtClean="0">
                <a:solidFill>
                  <a:srgbClr val="000000"/>
                </a:solidFill>
                <a:latin typeface="Arial" charset="0"/>
              </a:rPr>
              <a:t> 6 O</a:t>
            </a:r>
            <a:r>
              <a:rPr lang="en-US" sz="2200" baseline="-25000" dirty="0" smtClean="0">
                <a:solidFill>
                  <a:srgbClr val="000000"/>
                </a:solidFill>
                <a:latin typeface="Arial" charset="0"/>
              </a:rPr>
              <a:t>2</a:t>
            </a:r>
            <a:endParaRPr lang="en-US" sz="2200" baseline="-25000" dirty="0">
              <a:solidFill>
                <a:srgbClr val="000000"/>
              </a:solidFill>
              <a:latin typeface="Arial" charset="0"/>
            </a:endParaRPr>
          </a:p>
        </p:txBody>
      </p:sp>
      <p:sp>
        <p:nvSpPr>
          <p:cNvPr id="11" name="Text Box 31"/>
          <p:cNvSpPr txBox="1">
            <a:spLocks noChangeArrowheads="1"/>
          </p:cNvSpPr>
          <p:nvPr/>
        </p:nvSpPr>
        <p:spPr bwMode="auto">
          <a:xfrm>
            <a:off x="4473237" y="2999555"/>
            <a:ext cx="4410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200" dirty="0" smtClean="0">
                <a:solidFill>
                  <a:srgbClr val="000000"/>
                </a:solidFill>
                <a:latin typeface="Arial" charset="0"/>
              </a:rPr>
              <a:t>6 CO</a:t>
            </a:r>
            <a:r>
              <a:rPr lang="en-US" sz="2200" baseline="-25000" dirty="0" smtClean="0">
                <a:solidFill>
                  <a:srgbClr val="000000"/>
                </a:solidFill>
                <a:latin typeface="Arial" charset="0"/>
              </a:rPr>
              <a:t>2</a:t>
            </a:r>
            <a:r>
              <a:rPr lang="en-US" sz="2200" dirty="0" smtClean="0">
                <a:solidFill>
                  <a:srgbClr val="000000"/>
                </a:solidFill>
                <a:latin typeface="Arial" charset="0"/>
              </a:rPr>
              <a:t>   </a:t>
            </a:r>
            <a:r>
              <a:rPr lang="en-US" sz="2200" dirty="0" smtClean="0">
                <a:solidFill>
                  <a:srgbClr val="000000"/>
                </a:solidFill>
                <a:latin typeface="Symbol Std"/>
                <a:cs typeface="Symbol Std"/>
              </a:rPr>
              <a:t>+  </a:t>
            </a:r>
            <a:r>
              <a:rPr lang="en-US" sz="2200" dirty="0" smtClean="0">
                <a:solidFill>
                  <a:srgbClr val="000000"/>
                </a:solidFill>
                <a:latin typeface="Arial" charset="0"/>
              </a:rPr>
              <a:t> 6 H</a:t>
            </a:r>
            <a:r>
              <a:rPr lang="en-US" sz="2200" baseline="-25000" dirty="0" smtClean="0">
                <a:solidFill>
                  <a:srgbClr val="000000"/>
                </a:solidFill>
                <a:latin typeface="Arial" charset="0"/>
              </a:rPr>
              <a:t>2</a:t>
            </a:r>
            <a:r>
              <a:rPr lang="en-US" sz="2200" dirty="0" smtClean="0">
                <a:solidFill>
                  <a:srgbClr val="000000"/>
                </a:solidFill>
                <a:latin typeface="Arial" charset="0"/>
              </a:rPr>
              <a:t>O</a:t>
            </a:r>
            <a:r>
              <a:rPr lang="en-US" sz="2200" dirty="0">
                <a:solidFill>
                  <a:srgbClr val="000000"/>
                </a:solidFill>
                <a:latin typeface="Arial" charset="0"/>
              </a:rPr>
              <a:t> </a:t>
            </a:r>
            <a:r>
              <a:rPr lang="en-US" sz="2200" dirty="0" smtClean="0">
                <a:solidFill>
                  <a:srgbClr val="000000"/>
                </a:solidFill>
                <a:latin typeface="Arial" charset="0"/>
              </a:rPr>
              <a:t> </a:t>
            </a:r>
            <a:r>
              <a:rPr lang="en-US" sz="2200" dirty="0" smtClean="0">
                <a:solidFill>
                  <a:srgbClr val="000000"/>
                </a:solidFill>
                <a:latin typeface="Symbol Std"/>
                <a:cs typeface="Symbol Std"/>
              </a:rPr>
              <a:t>+   </a:t>
            </a:r>
            <a:r>
              <a:rPr lang="en-US" sz="2200" dirty="0" smtClean="0">
                <a:solidFill>
                  <a:srgbClr val="000000"/>
                </a:solidFill>
                <a:latin typeface="Arial" charset="0"/>
              </a:rPr>
              <a:t>ATP   </a:t>
            </a:r>
            <a:r>
              <a:rPr lang="en-US" sz="2200" dirty="0" smtClean="0">
                <a:solidFill>
                  <a:srgbClr val="000000"/>
                </a:solidFill>
                <a:latin typeface="Symbol Std"/>
                <a:cs typeface="Symbol Std"/>
              </a:rPr>
              <a:t>+   </a:t>
            </a:r>
            <a:r>
              <a:rPr lang="en-US" sz="2200" dirty="0" smtClean="0">
                <a:solidFill>
                  <a:srgbClr val="000000"/>
                </a:solidFill>
                <a:latin typeface="Arial" charset="0"/>
              </a:rPr>
              <a:t>Heat</a:t>
            </a:r>
            <a:endParaRPr lang="en-US" sz="2200" baseline="-25000" dirty="0">
              <a:solidFill>
                <a:srgbClr val="000000"/>
              </a:solidFill>
              <a:latin typeface="Arial" charset="0"/>
            </a:endParaRPr>
          </a:p>
        </p:txBody>
      </p:sp>
    </p:spTree>
    <p:extLst>
      <p:ext uri="{BB962C8B-B14F-4D97-AF65-F5344CB8AC3E}">
        <p14:creationId xmlns:p14="http://schemas.microsoft.com/office/powerpoint/2010/main" val="2904672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 </a:t>
            </a:r>
            <a:endParaRPr lang="en-US" dirty="0"/>
          </a:p>
        </p:txBody>
      </p:sp>
      <p:sp>
        <p:nvSpPr>
          <p:cNvPr id="5" name="Content Placeholder 4"/>
          <p:cNvSpPr>
            <a:spLocks noGrp="1"/>
          </p:cNvSpPr>
          <p:nvPr>
            <p:ph idx="1"/>
          </p:nvPr>
        </p:nvSpPr>
        <p:spPr/>
        <p:txBody>
          <a:bodyPr/>
          <a:lstStyle/>
          <a:p>
            <a:pPr marL="0" indent="0">
              <a:buNone/>
            </a:pPr>
            <a:r>
              <a:rPr lang="en-US" dirty="0" smtClean="0"/>
              <a:t>#5. What is acronym for remembering oxidation and reduction?</a:t>
            </a:r>
            <a:endParaRPr lang="en-US" dirty="0"/>
          </a:p>
        </p:txBody>
      </p:sp>
    </p:spTree>
    <p:extLst>
      <p:ext uri="{BB962C8B-B14F-4D97-AF65-F5344CB8AC3E}">
        <p14:creationId xmlns:p14="http://schemas.microsoft.com/office/powerpoint/2010/main" val="369560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6.5 Cells capture energy from electrons “falling” from organic fuels to oxygen</a:t>
            </a:r>
            <a:endParaRPr lang="en-US" dirty="0"/>
          </a:p>
        </p:txBody>
      </p:sp>
      <p:sp>
        <p:nvSpPr>
          <p:cNvPr id="31747" name="Rectangle 3"/>
          <p:cNvSpPr>
            <a:spLocks noGrp="1" noChangeArrowheads="1"/>
          </p:cNvSpPr>
          <p:nvPr>
            <p:ph idx="1"/>
          </p:nvPr>
        </p:nvSpPr>
        <p:spPr/>
        <p:txBody>
          <a:bodyPr/>
          <a:lstStyle/>
          <a:p>
            <a:r>
              <a:rPr lang="en-US" dirty="0" smtClean="0"/>
              <a:t>An important player in the process of oxidizing glucose is a coenzyme called </a:t>
            </a:r>
            <a:r>
              <a:rPr lang="en-US" b="1" dirty="0" smtClean="0"/>
              <a:t>NAD</a:t>
            </a:r>
            <a:r>
              <a:rPr lang="en-US" baseline="30000" dirty="0" smtClean="0"/>
              <a:t>+</a:t>
            </a:r>
            <a:r>
              <a:rPr lang="en-US" dirty="0" smtClean="0"/>
              <a:t>  and </a:t>
            </a:r>
            <a:r>
              <a:rPr lang="en-US" b="1" dirty="0" smtClean="0"/>
              <a:t>FAD</a:t>
            </a:r>
            <a:endParaRPr lang="en-US" b="1" dirty="0" smtClean="0"/>
          </a:p>
          <a:p>
            <a:endParaRPr lang="en-US" dirty="0" smtClean="0"/>
          </a:p>
          <a:p>
            <a:pPr lvl="1"/>
            <a:r>
              <a:rPr lang="en-US" b="1" dirty="0" smtClean="0"/>
              <a:t>accepts electrons</a:t>
            </a:r>
          </a:p>
          <a:p>
            <a:pPr lvl="1"/>
            <a:endParaRPr lang="en-US" dirty="0" smtClean="0"/>
          </a:p>
          <a:p>
            <a:pPr lvl="1"/>
            <a:r>
              <a:rPr lang="en-US" dirty="0" smtClean="0"/>
              <a:t>becomes reduced to </a:t>
            </a:r>
            <a:r>
              <a:rPr lang="en-US" b="1" dirty="0" smtClean="0"/>
              <a:t>NADH and FADH</a:t>
            </a:r>
            <a:r>
              <a:rPr lang="en-US" b="1" baseline="-25000" dirty="0" smtClean="0"/>
              <a:t>2</a:t>
            </a:r>
            <a:r>
              <a:rPr lang="en-US" b="1" dirty="0" smtClean="0"/>
              <a:t>. </a:t>
            </a:r>
            <a:endParaRPr lang="en-US" b="1"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447" y="4534136"/>
            <a:ext cx="5032126" cy="2323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In </a:t>
            </a:r>
            <a:r>
              <a:rPr lang="en-US" dirty="0" smtClean="0"/>
              <a:t>photosynthesis</a:t>
            </a:r>
          </a:p>
          <a:p>
            <a:endParaRPr lang="en-US" dirty="0"/>
          </a:p>
          <a:p>
            <a:pPr lvl="1"/>
            <a:r>
              <a:rPr lang="en-US" dirty="0"/>
              <a:t>some of the energy in sunlight is </a:t>
            </a:r>
            <a:r>
              <a:rPr lang="en-US" dirty="0" smtClean="0"/>
              <a:t>captured by chloroplasts </a:t>
            </a:r>
            <a:endParaRPr lang="en-US" u="sng" dirty="0" smtClean="0"/>
          </a:p>
          <a:p>
            <a:pPr lvl="1"/>
            <a:endParaRPr lang="en-US" dirty="0"/>
          </a:p>
          <a:p>
            <a:pPr lvl="1"/>
            <a:r>
              <a:rPr lang="en-US" dirty="0"/>
              <a:t>atoms of </a:t>
            </a:r>
            <a:r>
              <a:rPr lang="en-US" b="1" dirty="0"/>
              <a:t>carbon dioxide </a:t>
            </a:r>
            <a:r>
              <a:rPr lang="en-US" dirty="0"/>
              <a:t>and </a:t>
            </a:r>
            <a:r>
              <a:rPr lang="en-US" b="1" dirty="0"/>
              <a:t>water</a:t>
            </a:r>
            <a:r>
              <a:rPr lang="en-US" dirty="0"/>
              <a:t> are </a:t>
            </a:r>
            <a:r>
              <a:rPr lang="en-US" dirty="0" smtClean="0"/>
              <a:t>rearranged</a:t>
            </a:r>
          </a:p>
          <a:p>
            <a:pPr lvl="1"/>
            <a:endParaRPr lang="en-US" dirty="0"/>
          </a:p>
          <a:p>
            <a:pPr lvl="1"/>
            <a:r>
              <a:rPr lang="en-US" b="1" dirty="0"/>
              <a:t>sugar</a:t>
            </a:r>
            <a:r>
              <a:rPr lang="en-US" dirty="0"/>
              <a:t> and </a:t>
            </a:r>
            <a:r>
              <a:rPr lang="en-US" b="1" dirty="0"/>
              <a:t>oxygen</a:t>
            </a:r>
            <a:r>
              <a:rPr lang="en-US" dirty="0"/>
              <a:t> are produced.</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7" name="Rectangle 2"/>
          <p:cNvSpPr>
            <a:spLocks noGrp="1" noChangeArrowheads="1"/>
          </p:cNvSpPr>
          <p:nvPr>
            <p:ph type="title"/>
          </p:nvPr>
        </p:nvSpPr>
        <p:spPr/>
        <p:txBody>
          <a:bodyPr/>
          <a:lstStyle/>
          <a:p>
            <a:r>
              <a:rPr lang="en-US" dirty="0" smtClean="0"/>
              <a:t>6.1 Photosynthesis and cellular respiration provide energy for life</a:t>
            </a:r>
            <a:endParaRPr lang="en-US" dirty="0"/>
          </a:p>
        </p:txBody>
      </p:sp>
    </p:spTree>
    <p:extLst>
      <p:ext uri="{BB962C8B-B14F-4D97-AF65-F5344CB8AC3E}">
        <p14:creationId xmlns:p14="http://schemas.microsoft.com/office/powerpoint/2010/main" val="413152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6_05bRedoxReactions-U.jpg"/>
          <p:cNvPicPr>
            <a:picLocks noChangeAspect="1"/>
          </p:cNvPicPr>
          <p:nvPr/>
        </p:nvPicPr>
        <p:blipFill rotWithShape="1">
          <a:blip r:embed="rId3" cstate="email">
            <a:extLst>
              <a:ext uri="{28A0092B-C50C-407E-A947-70E740481C1C}">
                <a14:useLocalDpi xmlns:a14="http://schemas.microsoft.com/office/drawing/2010/main" val="0"/>
              </a:ext>
            </a:extLst>
          </a:blip>
          <a:srcRect b="4453"/>
          <a:stretch/>
        </p:blipFill>
        <p:spPr>
          <a:xfrm>
            <a:off x="688848" y="1444752"/>
            <a:ext cx="7766304" cy="379177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6.5b</a:t>
            </a:r>
            <a:endParaRPr lang="en-US" sz="1200" dirty="0">
              <a:latin typeface="Arial" charset="0"/>
            </a:endParaRPr>
          </a:p>
        </p:txBody>
      </p:sp>
      <p:sp>
        <p:nvSpPr>
          <p:cNvPr id="27" name="Text Box 31"/>
          <p:cNvSpPr txBox="1">
            <a:spLocks noChangeArrowheads="1"/>
          </p:cNvSpPr>
          <p:nvPr/>
        </p:nvSpPr>
        <p:spPr bwMode="auto">
          <a:xfrm>
            <a:off x="3174174" y="1556742"/>
            <a:ext cx="2685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Becomes oxidized</a:t>
            </a:r>
            <a:endParaRPr lang="en-US" dirty="0">
              <a:solidFill>
                <a:srgbClr val="000000"/>
              </a:solidFill>
              <a:latin typeface="Arial" charset="0"/>
            </a:endParaRPr>
          </a:p>
        </p:txBody>
      </p:sp>
      <p:sp>
        <p:nvSpPr>
          <p:cNvPr id="4" name="Rectangle 3"/>
          <p:cNvSpPr/>
          <p:nvPr/>
        </p:nvSpPr>
        <p:spPr>
          <a:xfrm>
            <a:off x="7499528" y="1796264"/>
            <a:ext cx="909527" cy="461665"/>
          </a:xfrm>
          <a:prstGeom prst="rect">
            <a:avLst/>
          </a:prstGeom>
        </p:spPr>
        <p:txBody>
          <a:bodyPr wrap="none">
            <a:spAutoFit/>
          </a:bodyPr>
          <a:lstStyle/>
          <a:p>
            <a:pPr eaLnBrk="0" hangingPunct="0"/>
            <a:r>
              <a:rPr lang="en-US" b="1" dirty="0" smtClean="0">
                <a:solidFill>
                  <a:srgbClr val="000000"/>
                </a:solidFill>
                <a:latin typeface="Symbol Std"/>
                <a:ea typeface="ＭＳ Ｐゴシック" charset="0"/>
                <a:cs typeface="Symbol Std"/>
              </a:rPr>
              <a:t>+ </a:t>
            </a:r>
            <a:r>
              <a:rPr lang="en-US" b="1" dirty="0">
                <a:solidFill>
                  <a:srgbClr val="000000"/>
                </a:solidFill>
                <a:ea typeface="ＭＳ Ｐゴシック" charset="0"/>
              </a:rPr>
              <a:t>2 H</a:t>
            </a:r>
            <a:endParaRPr lang="en-US" b="1" dirty="0">
              <a:solidFill>
                <a:srgbClr val="000000"/>
              </a:solidFill>
              <a:latin typeface="Times" charset="0"/>
              <a:ea typeface="ＭＳ Ｐゴシック" charset="0"/>
            </a:endParaRPr>
          </a:p>
        </p:txBody>
      </p:sp>
      <p:sp>
        <p:nvSpPr>
          <p:cNvPr id="8" name="Rectangle 7"/>
          <p:cNvSpPr/>
          <p:nvPr/>
        </p:nvSpPr>
        <p:spPr>
          <a:xfrm>
            <a:off x="2122247" y="3853604"/>
            <a:ext cx="986471" cy="461665"/>
          </a:xfrm>
          <a:prstGeom prst="rect">
            <a:avLst/>
          </a:prstGeom>
        </p:spPr>
        <p:txBody>
          <a:bodyPr wrap="none">
            <a:spAutoFit/>
          </a:bodyPr>
          <a:lstStyle/>
          <a:p>
            <a:pPr eaLnBrk="0" hangingPunct="0"/>
            <a:r>
              <a:rPr lang="en-US" b="1" dirty="0" smtClean="0">
                <a:solidFill>
                  <a:srgbClr val="000000"/>
                </a:solidFill>
                <a:latin typeface="Symbol Std"/>
                <a:ea typeface="ＭＳ Ｐゴシック" charset="0"/>
                <a:cs typeface="Symbol Std"/>
              </a:rPr>
              <a:t>+  </a:t>
            </a:r>
            <a:r>
              <a:rPr lang="en-US" b="1" dirty="0" smtClean="0">
                <a:solidFill>
                  <a:srgbClr val="000000"/>
                </a:solidFill>
                <a:ea typeface="ＭＳ Ｐゴシック" charset="0"/>
              </a:rPr>
              <a:t>2 </a:t>
            </a:r>
            <a:r>
              <a:rPr lang="en-US" b="1" dirty="0">
                <a:solidFill>
                  <a:srgbClr val="000000"/>
                </a:solidFill>
                <a:ea typeface="ＭＳ Ｐゴシック" charset="0"/>
              </a:rPr>
              <a:t>H</a:t>
            </a:r>
            <a:endParaRPr lang="en-US" b="1" dirty="0">
              <a:solidFill>
                <a:srgbClr val="000000"/>
              </a:solidFill>
              <a:latin typeface="Times" charset="0"/>
              <a:ea typeface="ＭＳ Ｐゴシック" charset="0"/>
            </a:endParaRPr>
          </a:p>
        </p:txBody>
      </p:sp>
      <p:sp>
        <p:nvSpPr>
          <p:cNvPr id="9" name="Text Box 31"/>
          <p:cNvSpPr txBox="1">
            <a:spLocks noChangeArrowheads="1"/>
          </p:cNvSpPr>
          <p:nvPr/>
        </p:nvSpPr>
        <p:spPr bwMode="auto">
          <a:xfrm>
            <a:off x="3194620" y="3630576"/>
            <a:ext cx="2651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Becomes reduced</a:t>
            </a:r>
            <a:endParaRPr lang="en-US" dirty="0">
              <a:solidFill>
                <a:srgbClr val="000000"/>
              </a:solidFill>
              <a:latin typeface="Arial" charset="0"/>
            </a:endParaRPr>
          </a:p>
        </p:txBody>
      </p:sp>
      <p:sp>
        <p:nvSpPr>
          <p:cNvPr id="10" name="Text Box 31"/>
          <p:cNvSpPr txBox="1">
            <a:spLocks noChangeArrowheads="1"/>
          </p:cNvSpPr>
          <p:nvPr/>
        </p:nvSpPr>
        <p:spPr bwMode="auto">
          <a:xfrm>
            <a:off x="1116344" y="3935697"/>
            <a:ext cx="782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NAD</a:t>
            </a:r>
            <a:r>
              <a:rPr lang="en-US" baseline="30000" dirty="0" smtClean="0">
                <a:solidFill>
                  <a:srgbClr val="000000"/>
                </a:solidFill>
                <a:latin typeface="Symbol Std"/>
                <a:cs typeface="Symbol Std"/>
              </a:rPr>
              <a:t>+</a:t>
            </a:r>
            <a:endParaRPr lang="en-US" baseline="30000" dirty="0">
              <a:solidFill>
                <a:srgbClr val="000000"/>
              </a:solidFill>
              <a:latin typeface="Symbol Std"/>
              <a:cs typeface="Symbol Std"/>
            </a:endParaRPr>
          </a:p>
        </p:txBody>
      </p:sp>
      <p:sp>
        <p:nvSpPr>
          <p:cNvPr id="11" name="Text Box 31"/>
          <p:cNvSpPr txBox="1">
            <a:spLocks noChangeArrowheads="1"/>
          </p:cNvSpPr>
          <p:nvPr/>
        </p:nvSpPr>
        <p:spPr bwMode="auto">
          <a:xfrm>
            <a:off x="6542952" y="3943944"/>
            <a:ext cx="889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NADH</a:t>
            </a:r>
            <a:endParaRPr lang="en-US" dirty="0">
              <a:solidFill>
                <a:srgbClr val="000000"/>
              </a:solidFill>
              <a:latin typeface="Arial" charset="0"/>
            </a:endParaRPr>
          </a:p>
        </p:txBody>
      </p:sp>
      <p:sp>
        <p:nvSpPr>
          <p:cNvPr id="12" name="Text Box 31"/>
          <p:cNvSpPr txBox="1">
            <a:spLocks noChangeArrowheads="1"/>
          </p:cNvSpPr>
          <p:nvPr/>
        </p:nvSpPr>
        <p:spPr bwMode="auto">
          <a:xfrm>
            <a:off x="7977953" y="3927451"/>
            <a:ext cx="342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H</a:t>
            </a:r>
            <a:r>
              <a:rPr lang="en-US" baseline="30000" dirty="0" smtClean="0">
                <a:solidFill>
                  <a:srgbClr val="000000"/>
                </a:solidFill>
                <a:latin typeface="Symbol Std"/>
                <a:cs typeface="Symbol Std"/>
              </a:rPr>
              <a:t>+</a:t>
            </a:r>
            <a:endParaRPr lang="en-US" baseline="30000" dirty="0">
              <a:solidFill>
                <a:srgbClr val="000000"/>
              </a:solidFill>
              <a:latin typeface="Symbol Std"/>
              <a:cs typeface="Symbol Std"/>
            </a:endParaRPr>
          </a:p>
        </p:txBody>
      </p:sp>
      <p:sp>
        <p:nvSpPr>
          <p:cNvPr id="5" name="Left Brace 4"/>
          <p:cNvSpPr/>
          <p:nvPr/>
        </p:nvSpPr>
        <p:spPr bwMode="auto">
          <a:xfrm rot="5400000">
            <a:off x="2667969" y="3706752"/>
            <a:ext cx="363340" cy="1706639"/>
          </a:xfrm>
          <a:prstGeom prst="leftBrace">
            <a:avLst>
              <a:gd name="adj1" fmla="val 36117"/>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4" name="Text Box 31"/>
          <p:cNvSpPr txBox="1">
            <a:spLocks noChangeArrowheads="1"/>
          </p:cNvSpPr>
          <p:nvPr/>
        </p:nvSpPr>
        <p:spPr bwMode="auto">
          <a:xfrm>
            <a:off x="6122350" y="4471720"/>
            <a:ext cx="17276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dirty="0" smtClean="0">
                <a:solidFill>
                  <a:srgbClr val="000000"/>
                </a:solidFill>
                <a:latin typeface="Arial" charset="0"/>
              </a:rPr>
              <a:t>(carries)</a:t>
            </a:r>
            <a:br>
              <a:rPr lang="en-US" dirty="0" smtClean="0">
                <a:solidFill>
                  <a:srgbClr val="000000"/>
                </a:solidFill>
                <a:latin typeface="Arial" charset="0"/>
              </a:rPr>
            </a:br>
            <a:r>
              <a:rPr lang="en-US" dirty="0" smtClean="0">
                <a:solidFill>
                  <a:srgbClr val="000000"/>
                </a:solidFill>
                <a:latin typeface="Arial" charset="0"/>
              </a:rPr>
              <a:t>2 electrons)</a:t>
            </a:r>
            <a:endParaRPr lang="en-US" dirty="0">
              <a:solidFill>
                <a:srgbClr val="000000"/>
              </a:solidFill>
              <a:latin typeface="Arial" charset="0"/>
            </a:endParaRPr>
          </a:p>
        </p:txBody>
      </p:sp>
      <p:sp>
        <p:nvSpPr>
          <p:cNvPr id="16" name="Text Box 31"/>
          <p:cNvSpPr txBox="1">
            <a:spLocks noChangeArrowheads="1"/>
          </p:cNvSpPr>
          <p:nvPr/>
        </p:nvSpPr>
        <p:spPr bwMode="auto">
          <a:xfrm>
            <a:off x="2856489" y="4793332"/>
            <a:ext cx="192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Symbol Std"/>
                <a:cs typeface="Symbol Std"/>
              </a:rPr>
              <a:t>+</a:t>
            </a:r>
            <a:endParaRPr lang="en-US" dirty="0">
              <a:solidFill>
                <a:srgbClr val="000000"/>
              </a:solidFill>
              <a:latin typeface="Arial" charset="0"/>
            </a:endParaRPr>
          </a:p>
        </p:txBody>
      </p:sp>
      <p:sp>
        <p:nvSpPr>
          <p:cNvPr id="17" name="Text Box 31"/>
          <p:cNvSpPr txBox="1">
            <a:spLocks noChangeArrowheads="1"/>
          </p:cNvSpPr>
          <p:nvPr/>
        </p:nvSpPr>
        <p:spPr bwMode="auto">
          <a:xfrm>
            <a:off x="2002741" y="4780804"/>
            <a:ext cx="17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2</a:t>
            </a:r>
            <a:endParaRPr lang="en-US" dirty="0">
              <a:solidFill>
                <a:srgbClr val="000000"/>
              </a:solidFill>
              <a:latin typeface="Arial" charset="0"/>
            </a:endParaRPr>
          </a:p>
        </p:txBody>
      </p:sp>
      <p:sp>
        <p:nvSpPr>
          <p:cNvPr id="18" name="Text Box 31"/>
          <p:cNvSpPr txBox="1">
            <a:spLocks noChangeArrowheads="1"/>
          </p:cNvSpPr>
          <p:nvPr/>
        </p:nvSpPr>
        <p:spPr bwMode="auto">
          <a:xfrm>
            <a:off x="2283142" y="4772559"/>
            <a:ext cx="334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H</a:t>
            </a:r>
            <a:r>
              <a:rPr lang="en-US" baseline="30000" dirty="0" smtClean="0">
                <a:solidFill>
                  <a:srgbClr val="000000"/>
                </a:solidFill>
                <a:latin typeface="Symbol Std"/>
                <a:cs typeface="Symbol Std"/>
              </a:rPr>
              <a:t>+</a:t>
            </a:r>
            <a:endParaRPr lang="en-US" dirty="0">
              <a:solidFill>
                <a:srgbClr val="000000"/>
              </a:solidFill>
              <a:latin typeface="Arial" charset="0"/>
            </a:endParaRPr>
          </a:p>
        </p:txBody>
      </p:sp>
      <p:sp>
        <p:nvSpPr>
          <p:cNvPr id="19" name="Text Box 31"/>
          <p:cNvSpPr txBox="1">
            <a:spLocks noChangeArrowheads="1"/>
          </p:cNvSpPr>
          <p:nvPr/>
        </p:nvSpPr>
        <p:spPr bwMode="auto">
          <a:xfrm>
            <a:off x="3252351" y="4776841"/>
            <a:ext cx="17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2</a:t>
            </a:r>
            <a:endParaRPr lang="en-US" dirty="0">
              <a:solidFill>
                <a:srgbClr val="000000"/>
              </a:solidFill>
              <a:latin typeface="Arial" charset="0"/>
            </a:endParaRPr>
          </a:p>
        </p:txBody>
      </p:sp>
    </p:spTree>
    <p:extLst>
      <p:ext uri="{BB962C8B-B14F-4D97-AF65-F5344CB8AC3E}">
        <p14:creationId xmlns:p14="http://schemas.microsoft.com/office/powerpoint/2010/main" val="3665860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_01PhotosynthCellResp-U.jpg"/>
          <p:cNvPicPr>
            <a:picLocks noChangeAspect="1"/>
          </p:cNvPicPr>
          <p:nvPr/>
        </p:nvPicPr>
        <p:blipFill rotWithShape="1">
          <a:blip r:embed="rId3" cstate="email">
            <a:extLst>
              <a:ext uri="{28A0092B-C50C-407E-A947-70E740481C1C}">
                <a14:useLocalDpi xmlns:a14="http://schemas.microsoft.com/office/drawing/2010/main" val="0"/>
              </a:ext>
            </a:extLst>
          </a:blip>
          <a:srcRect b="2754"/>
          <a:stretch/>
        </p:blipFill>
        <p:spPr>
          <a:xfrm>
            <a:off x="1816608" y="137160"/>
            <a:ext cx="5510784" cy="640231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6.1</a:t>
            </a:r>
            <a:endParaRPr lang="en-US" sz="1200" dirty="0">
              <a:latin typeface="Arial" charset="0"/>
            </a:endParaRPr>
          </a:p>
        </p:txBody>
      </p:sp>
      <p:sp>
        <p:nvSpPr>
          <p:cNvPr id="27" name="Text Box 31"/>
          <p:cNvSpPr txBox="1">
            <a:spLocks noChangeArrowheads="1"/>
          </p:cNvSpPr>
          <p:nvPr/>
        </p:nvSpPr>
        <p:spPr bwMode="auto">
          <a:xfrm>
            <a:off x="3116445" y="410480"/>
            <a:ext cx="923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Sunlight</a:t>
            </a:r>
            <a:br>
              <a:rPr lang="en-US" sz="1800" dirty="0" smtClean="0">
                <a:solidFill>
                  <a:srgbClr val="000000"/>
                </a:solidFill>
                <a:latin typeface="Arial" charset="0"/>
              </a:rPr>
            </a:br>
            <a:r>
              <a:rPr lang="en-US" sz="1800" dirty="0" smtClean="0">
                <a:solidFill>
                  <a:srgbClr val="000000"/>
                </a:solidFill>
                <a:latin typeface="Arial" charset="0"/>
              </a:rPr>
              <a:t>energy</a:t>
            </a:r>
            <a:endParaRPr lang="en-US" sz="1800" dirty="0">
              <a:solidFill>
                <a:srgbClr val="000000"/>
              </a:solidFill>
              <a:latin typeface="Arial" charset="0"/>
            </a:endParaRPr>
          </a:p>
        </p:txBody>
      </p:sp>
      <p:sp>
        <p:nvSpPr>
          <p:cNvPr id="7" name="Text Box 31"/>
          <p:cNvSpPr txBox="1">
            <a:spLocks noChangeArrowheads="1"/>
          </p:cNvSpPr>
          <p:nvPr/>
        </p:nvSpPr>
        <p:spPr bwMode="auto">
          <a:xfrm>
            <a:off x="1957552" y="1065917"/>
            <a:ext cx="13054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E</a:t>
            </a:r>
            <a:r>
              <a:rPr lang="en-US" sz="1600" dirty="0" smtClean="0">
                <a:solidFill>
                  <a:srgbClr val="000000"/>
                </a:solidFill>
                <a:latin typeface="Arial" charset="0"/>
              </a:rPr>
              <a:t>COSYSTEM</a:t>
            </a:r>
            <a:endParaRPr lang="en-US" sz="1600" dirty="0">
              <a:solidFill>
                <a:srgbClr val="000000"/>
              </a:solidFill>
              <a:latin typeface="Arial" charset="0"/>
            </a:endParaRPr>
          </a:p>
        </p:txBody>
      </p:sp>
      <p:sp>
        <p:nvSpPr>
          <p:cNvPr id="8" name="Text Box 31"/>
          <p:cNvSpPr txBox="1">
            <a:spLocks noChangeArrowheads="1"/>
          </p:cNvSpPr>
          <p:nvPr/>
        </p:nvSpPr>
        <p:spPr bwMode="auto">
          <a:xfrm>
            <a:off x="3920367" y="2228676"/>
            <a:ext cx="19879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Photosynthesis in</a:t>
            </a:r>
            <a:br>
              <a:rPr lang="en-US" sz="1800" dirty="0" smtClean="0">
                <a:solidFill>
                  <a:srgbClr val="000000"/>
                </a:solidFill>
                <a:latin typeface="Arial" charset="0"/>
              </a:rPr>
            </a:br>
            <a:r>
              <a:rPr lang="en-US" sz="1800" dirty="0" smtClean="0">
                <a:solidFill>
                  <a:srgbClr val="000000"/>
                </a:solidFill>
                <a:latin typeface="Arial" charset="0"/>
              </a:rPr>
              <a:t>chloroplasts</a:t>
            </a:r>
            <a:endParaRPr lang="en-US" sz="1800" dirty="0">
              <a:solidFill>
                <a:srgbClr val="000000"/>
              </a:solidFill>
              <a:latin typeface="Arial" charset="0"/>
            </a:endParaRPr>
          </a:p>
        </p:txBody>
      </p:sp>
      <p:sp>
        <p:nvSpPr>
          <p:cNvPr id="9" name="Text Box 31"/>
          <p:cNvSpPr txBox="1">
            <a:spLocks noChangeArrowheads="1"/>
          </p:cNvSpPr>
          <p:nvPr/>
        </p:nvSpPr>
        <p:spPr bwMode="auto">
          <a:xfrm>
            <a:off x="5454333" y="2575029"/>
            <a:ext cx="11290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000000"/>
                </a:solidFill>
                <a:latin typeface="Arial" charset="0"/>
              </a:rPr>
              <a:t>Organic</a:t>
            </a:r>
            <a:br>
              <a:rPr lang="en-US" sz="1800" dirty="0" smtClean="0">
                <a:solidFill>
                  <a:srgbClr val="000000"/>
                </a:solidFill>
                <a:latin typeface="Arial" charset="0"/>
              </a:rPr>
            </a:br>
            <a:r>
              <a:rPr lang="en-US" sz="1800" dirty="0" smtClean="0">
                <a:solidFill>
                  <a:srgbClr val="000000"/>
                </a:solidFill>
                <a:latin typeface="Arial" charset="0"/>
              </a:rPr>
              <a:t>molecules</a:t>
            </a:r>
            <a:endParaRPr lang="en-US" sz="1800" dirty="0">
              <a:solidFill>
                <a:srgbClr val="000000"/>
              </a:solidFill>
              <a:latin typeface="Arial" charset="0"/>
            </a:endParaRPr>
          </a:p>
        </p:txBody>
      </p:sp>
      <p:sp>
        <p:nvSpPr>
          <p:cNvPr id="10" name="Text Box 31"/>
          <p:cNvSpPr txBox="1">
            <a:spLocks noChangeArrowheads="1"/>
          </p:cNvSpPr>
          <p:nvPr/>
        </p:nvSpPr>
        <p:spPr bwMode="auto">
          <a:xfrm>
            <a:off x="3037926" y="2929627"/>
            <a:ext cx="1462202"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00" dirty="0" smtClean="0">
                <a:solidFill>
                  <a:srgbClr val="000000"/>
                </a:solidFill>
                <a:latin typeface="Arial" charset="0"/>
              </a:rPr>
              <a:t>Cellular</a:t>
            </a:r>
            <a:br>
              <a:rPr lang="en-US" sz="1800" dirty="0" smtClean="0">
                <a:solidFill>
                  <a:srgbClr val="000000"/>
                </a:solidFill>
                <a:latin typeface="Arial" charset="0"/>
              </a:rPr>
            </a:br>
            <a:r>
              <a:rPr lang="en-US" sz="1800" dirty="0" smtClean="0">
                <a:solidFill>
                  <a:srgbClr val="000000"/>
                </a:solidFill>
                <a:latin typeface="Arial" charset="0"/>
              </a:rPr>
              <a:t>respiration in</a:t>
            </a:r>
            <a:br>
              <a:rPr lang="en-US" sz="1800" dirty="0" smtClean="0">
                <a:solidFill>
                  <a:srgbClr val="000000"/>
                </a:solidFill>
                <a:latin typeface="Arial" charset="0"/>
              </a:rPr>
            </a:br>
            <a:r>
              <a:rPr lang="en-US" sz="1800" dirty="0" smtClean="0">
                <a:solidFill>
                  <a:srgbClr val="000000"/>
                </a:solidFill>
                <a:latin typeface="Arial" charset="0"/>
              </a:rPr>
              <a:t>mitochondria</a:t>
            </a:r>
            <a:endParaRPr lang="en-US" sz="1800" dirty="0">
              <a:solidFill>
                <a:srgbClr val="000000"/>
              </a:solidFill>
              <a:latin typeface="Arial" charset="0"/>
            </a:endParaRPr>
          </a:p>
        </p:txBody>
      </p:sp>
      <p:sp>
        <p:nvSpPr>
          <p:cNvPr id="11" name="Text Box 31"/>
          <p:cNvSpPr txBox="1">
            <a:spLocks noChangeArrowheads="1"/>
          </p:cNvSpPr>
          <p:nvPr/>
        </p:nvSpPr>
        <p:spPr bwMode="auto">
          <a:xfrm>
            <a:off x="5187441" y="5003462"/>
            <a:ext cx="19282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000000"/>
                </a:solidFill>
                <a:latin typeface="Arial" charset="0"/>
              </a:rPr>
              <a:t>ATP powers most</a:t>
            </a:r>
            <a:br>
              <a:rPr lang="en-US" sz="1800" dirty="0" smtClean="0">
                <a:solidFill>
                  <a:srgbClr val="000000"/>
                </a:solidFill>
                <a:latin typeface="Arial" charset="0"/>
              </a:rPr>
            </a:br>
            <a:r>
              <a:rPr lang="en-US" sz="1800" dirty="0" smtClean="0">
                <a:solidFill>
                  <a:srgbClr val="000000"/>
                </a:solidFill>
                <a:latin typeface="Arial" charset="0"/>
              </a:rPr>
              <a:t>cellular work</a:t>
            </a:r>
            <a:endParaRPr lang="en-US" sz="1800" dirty="0">
              <a:solidFill>
                <a:srgbClr val="000000"/>
              </a:solidFill>
              <a:latin typeface="Arial" charset="0"/>
            </a:endParaRPr>
          </a:p>
        </p:txBody>
      </p:sp>
      <p:sp>
        <p:nvSpPr>
          <p:cNvPr id="12" name="Text Box 31"/>
          <p:cNvSpPr txBox="1">
            <a:spLocks noChangeArrowheads="1"/>
          </p:cNvSpPr>
          <p:nvPr/>
        </p:nvSpPr>
        <p:spPr bwMode="auto">
          <a:xfrm>
            <a:off x="3478975" y="5770388"/>
            <a:ext cx="7822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Heat</a:t>
            </a:r>
            <a:br>
              <a:rPr lang="en-US" sz="1800" dirty="0" smtClean="0">
                <a:solidFill>
                  <a:srgbClr val="000000"/>
                </a:solidFill>
                <a:latin typeface="Arial" charset="0"/>
              </a:rPr>
            </a:br>
            <a:r>
              <a:rPr lang="en-US" sz="1800" dirty="0" smtClean="0">
                <a:solidFill>
                  <a:srgbClr val="000000"/>
                </a:solidFill>
                <a:latin typeface="Arial" charset="0"/>
              </a:rPr>
              <a:t>energy</a:t>
            </a:r>
            <a:endParaRPr lang="en-US" sz="1800" dirty="0">
              <a:solidFill>
                <a:srgbClr val="000000"/>
              </a:solidFill>
              <a:latin typeface="Arial" charset="0"/>
            </a:endParaRPr>
          </a:p>
        </p:txBody>
      </p:sp>
      <p:sp>
        <p:nvSpPr>
          <p:cNvPr id="13" name="Text Box 31"/>
          <p:cNvSpPr txBox="1">
            <a:spLocks noChangeArrowheads="1"/>
          </p:cNvSpPr>
          <p:nvPr/>
        </p:nvSpPr>
        <p:spPr bwMode="auto">
          <a:xfrm>
            <a:off x="1912021" y="2677949"/>
            <a:ext cx="11186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CO</a:t>
            </a:r>
            <a:r>
              <a:rPr lang="en-US" sz="1800" baseline="-25000" dirty="0" smtClean="0">
                <a:solidFill>
                  <a:srgbClr val="000000"/>
                </a:solidFill>
                <a:latin typeface="Arial" charset="0"/>
              </a:rPr>
              <a:t>2</a:t>
            </a:r>
            <a:r>
              <a:rPr lang="en-US" sz="1800" dirty="0" smtClean="0">
                <a:solidFill>
                  <a:srgbClr val="000000"/>
                </a:solidFill>
                <a:latin typeface="Arial" charset="0"/>
              </a:rPr>
              <a:t> </a:t>
            </a:r>
            <a:r>
              <a:rPr lang="en-US" sz="1800" dirty="0" smtClean="0">
                <a:solidFill>
                  <a:srgbClr val="000000"/>
                </a:solidFill>
                <a:latin typeface="Symbol Std"/>
                <a:cs typeface="Symbol Std"/>
              </a:rPr>
              <a:t>+</a:t>
            </a:r>
            <a:r>
              <a:rPr lang="en-US" sz="1800" dirty="0" smtClean="0">
                <a:solidFill>
                  <a:srgbClr val="000000"/>
                </a:solidFill>
                <a:latin typeface="Arial" charset="0"/>
              </a:rPr>
              <a:t> H</a:t>
            </a:r>
            <a:r>
              <a:rPr lang="en-US" sz="1800" baseline="-25000" dirty="0" smtClean="0">
                <a:solidFill>
                  <a:srgbClr val="000000"/>
                </a:solidFill>
                <a:latin typeface="Arial" charset="0"/>
              </a:rPr>
              <a:t>2</a:t>
            </a:r>
            <a:r>
              <a:rPr lang="en-US" sz="1800" dirty="0" smtClean="0">
                <a:solidFill>
                  <a:srgbClr val="000000"/>
                </a:solidFill>
                <a:latin typeface="Arial" charset="0"/>
              </a:rPr>
              <a:t>O</a:t>
            </a:r>
            <a:endParaRPr lang="en-US" sz="1800" dirty="0">
              <a:solidFill>
                <a:srgbClr val="000000"/>
              </a:solidFill>
              <a:latin typeface="Arial" charset="0"/>
            </a:endParaRPr>
          </a:p>
        </p:txBody>
      </p:sp>
      <p:sp>
        <p:nvSpPr>
          <p:cNvPr id="14" name="Text Box 31"/>
          <p:cNvSpPr txBox="1">
            <a:spLocks noChangeArrowheads="1"/>
          </p:cNvSpPr>
          <p:nvPr/>
        </p:nvSpPr>
        <p:spPr bwMode="auto">
          <a:xfrm>
            <a:off x="6695353" y="268619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Symbol Std"/>
                <a:cs typeface="Symbol Std"/>
              </a:rPr>
              <a:t>+</a:t>
            </a:r>
            <a:r>
              <a:rPr lang="en-US" sz="1800" dirty="0" smtClean="0">
                <a:solidFill>
                  <a:srgbClr val="000000"/>
                </a:solidFill>
                <a:latin typeface="Arial" charset="0"/>
              </a:rPr>
              <a:t>  O</a:t>
            </a:r>
            <a:r>
              <a:rPr lang="en-US" sz="1800" baseline="-25000" dirty="0" smtClean="0">
                <a:solidFill>
                  <a:srgbClr val="000000"/>
                </a:solidFill>
                <a:latin typeface="Arial" charset="0"/>
              </a:rPr>
              <a:t>2</a:t>
            </a:r>
            <a:endParaRPr lang="en-US" sz="1800" baseline="-25000" dirty="0">
              <a:solidFill>
                <a:srgbClr val="000000"/>
              </a:solidFill>
              <a:latin typeface="Arial" charset="0"/>
            </a:endParaRPr>
          </a:p>
        </p:txBody>
      </p:sp>
      <p:sp>
        <p:nvSpPr>
          <p:cNvPr id="15" name="Text Box 31"/>
          <p:cNvSpPr txBox="1">
            <a:spLocks noChangeArrowheads="1"/>
          </p:cNvSpPr>
          <p:nvPr/>
        </p:nvSpPr>
        <p:spPr bwMode="auto">
          <a:xfrm>
            <a:off x="4439936" y="5164430"/>
            <a:ext cx="440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ATP</a:t>
            </a:r>
            <a:endParaRPr lang="en-US" sz="1800" dirty="0">
              <a:solidFill>
                <a:srgbClr val="000000"/>
              </a:solidFill>
              <a:latin typeface="Arial" charset="0"/>
            </a:endParaRPr>
          </a:p>
        </p:txBody>
      </p:sp>
    </p:spTree>
    <p:extLst>
      <p:ext uri="{BB962C8B-B14F-4D97-AF65-F5344CB8AC3E}">
        <p14:creationId xmlns:p14="http://schemas.microsoft.com/office/powerpoint/2010/main" val="2098402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
        <p:nvSpPr>
          <p:cNvPr id="35842" name="Rectangle 3"/>
          <p:cNvSpPr>
            <a:spLocks noGrp="1" noChangeArrowheads="1"/>
          </p:cNvSpPr>
          <p:nvPr>
            <p:ph type="body" sz="quarter" idx="12"/>
          </p:nvPr>
        </p:nvSpPr>
        <p:spPr/>
        <p:txBody>
          <a:bodyPr/>
          <a:lstStyle/>
          <a:p>
            <a:pPr marL="396875" indent="-396875" algn="ctr" eaLnBrk="1" hangingPunct="1">
              <a:buFont typeface="Wingdings" charset="2"/>
              <a:buNone/>
            </a:pPr>
            <a:r>
              <a:rPr lang="en-US" sz="4400" dirty="0" smtClean="0"/>
              <a:t>Stages of Cellular Respiration</a:t>
            </a:r>
            <a:endParaRPr lang="en-US" sz="4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460" y="2372855"/>
            <a:ext cx="7772400" cy="1470025"/>
          </a:xfrm>
        </p:spPr>
        <p:txBody>
          <a:bodyPr/>
          <a:lstStyle/>
          <a:p>
            <a:r>
              <a:rPr lang="en-US" sz="3200" dirty="0" smtClean="0">
                <a:hlinkClick r:id="rId2"/>
              </a:rPr>
              <a:t>Glycolysis</a:t>
            </a:r>
            <a:r>
              <a:rPr lang="en-US" dirty="0" smtClean="0">
                <a:hlinkClick r:id="rId2"/>
              </a:rPr>
              <a:t> </a:t>
            </a:r>
            <a:endParaRPr lang="en-US" dirty="0"/>
          </a:p>
        </p:txBody>
      </p:sp>
      <p:sp>
        <p:nvSpPr>
          <p:cNvPr id="3" name="Subtitle 2"/>
          <p:cNvSpPr>
            <a:spLocks noGrp="1"/>
          </p:cNvSpPr>
          <p:nvPr>
            <p:ph type="subTitle" idx="1"/>
          </p:nvPr>
        </p:nvSpPr>
        <p:spPr/>
        <p:txBody>
          <a:bodyPr/>
          <a:lstStyle/>
          <a:p>
            <a:r>
              <a:rPr lang="en-US" sz="2800" dirty="0" smtClean="0">
                <a:hlinkClick r:id="rId3"/>
              </a:rPr>
              <a:t>Kreb's Cycle </a:t>
            </a:r>
            <a:endParaRPr lang="en-US" sz="2800" dirty="0"/>
          </a:p>
        </p:txBody>
      </p:sp>
      <p:sp>
        <p:nvSpPr>
          <p:cNvPr id="4" name="Rectangle 3"/>
          <p:cNvSpPr/>
          <p:nvPr/>
        </p:nvSpPr>
        <p:spPr>
          <a:xfrm>
            <a:off x="2191732" y="741055"/>
            <a:ext cx="4572000" cy="461665"/>
          </a:xfrm>
          <a:prstGeom prst="rect">
            <a:avLst/>
          </a:prstGeom>
        </p:spPr>
        <p:txBody>
          <a:bodyPr>
            <a:spAutoFit/>
          </a:bodyPr>
          <a:lstStyle/>
          <a:p>
            <a:r>
              <a:rPr lang="en-US" dirty="0" smtClean="0">
                <a:hlinkClick r:id="rId4"/>
              </a:rPr>
              <a:t>REDOX in Cell Respiration </a:t>
            </a:r>
            <a:endParaRPr lang="en-US" dirty="0"/>
          </a:p>
        </p:txBody>
      </p:sp>
      <p:sp>
        <p:nvSpPr>
          <p:cNvPr id="5" name="Rectangle 4"/>
          <p:cNvSpPr/>
          <p:nvPr/>
        </p:nvSpPr>
        <p:spPr>
          <a:xfrm>
            <a:off x="2191732" y="1556955"/>
            <a:ext cx="4572000" cy="461665"/>
          </a:xfrm>
          <a:prstGeom prst="rect">
            <a:avLst/>
          </a:prstGeom>
        </p:spPr>
        <p:txBody>
          <a:bodyPr>
            <a:spAutoFit/>
          </a:bodyPr>
          <a:lstStyle/>
          <a:p>
            <a:r>
              <a:rPr lang="en-US" dirty="0" smtClean="0">
                <a:hlinkClick r:id="rId5"/>
              </a:rPr>
              <a:t>Intro to Cell Respiration </a:t>
            </a:r>
            <a:endParaRPr lang="en-US" dirty="0"/>
          </a:p>
        </p:txBody>
      </p:sp>
      <p:sp>
        <p:nvSpPr>
          <p:cNvPr id="6" name="Rectangle 5"/>
          <p:cNvSpPr/>
          <p:nvPr/>
        </p:nvSpPr>
        <p:spPr>
          <a:xfrm>
            <a:off x="2097464" y="5269585"/>
            <a:ext cx="4760536" cy="461665"/>
          </a:xfrm>
          <a:prstGeom prst="rect">
            <a:avLst/>
          </a:prstGeom>
        </p:spPr>
        <p:txBody>
          <a:bodyPr wrap="square">
            <a:spAutoFit/>
          </a:bodyPr>
          <a:lstStyle/>
          <a:p>
            <a:r>
              <a:rPr lang="en-US" dirty="0" smtClean="0">
                <a:hlinkClick r:id="rId6"/>
              </a:rPr>
              <a:t>Oxidative Phosphorylation </a:t>
            </a:r>
            <a:endParaRPr lang="en-US" dirty="0"/>
          </a:p>
        </p:txBody>
      </p:sp>
    </p:spTree>
    <p:extLst>
      <p:ext uri="{BB962C8B-B14F-4D97-AF65-F5344CB8AC3E}">
        <p14:creationId xmlns:p14="http://schemas.microsoft.com/office/powerpoint/2010/main" val="2214232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6.6 Overview: Cellular respiration occurs in three main stages</a:t>
            </a:r>
            <a:endParaRPr lang="en-US" dirty="0"/>
          </a:p>
        </p:txBody>
      </p:sp>
      <p:sp>
        <p:nvSpPr>
          <p:cNvPr id="36867" name="Rectangle 3"/>
          <p:cNvSpPr>
            <a:spLocks noGrp="1" noChangeArrowheads="1"/>
          </p:cNvSpPr>
          <p:nvPr>
            <p:ph idx="1"/>
          </p:nvPr>
        </p:nvSpPr>
        <p:spPr/>
        <p:txBody>
          <a:bodyPr/>
          <a:lstStyle/>
          <a:p>
            <a:r>
              <a:rPr lang="en-US" dirty="0" smtClean="0"/>
              <a:t>Cellular respiration consists of a sequence of steps that can be divided into three stages.</a:t>
            </a:r>
          </a:p>
          <a:p>
            <a:endParaRPr lang="en-US" dirty="0" smtClean="0"/>
          </a:p>
          <a:p>
            <a:pPr lvl="1"/>
            <a:r>
              <a:rPr lang="en-US" dirty="0" smtClean="0"/>
              <a:t>Stage 1: Glycolysis</a:t>
            </a:r>
          </a:p>
          <a:p>
            <a:pPr lvl="1"/>
            <a:endParaRPr lang="en-US" dirty="0" smtClean="0"/>
          </a:p>
          <a:p>
            <a:pPr lvl="1"/>
            <a:r>
              <a:rPr lang="en-US" dirty="0" smtClean="0"/>
              <a:t>Stage 2: Pyruvate oxidation and the citric acid cycle</a:t>
            </a:r>
          </a:p>
          <a:p>
            <a:pPr lvl="1"/>
            <a:endParaRPr lang="en-US" dirty="0" smtClean="0"/>
          </a:p>
          <a:p>
            <a:pPr lvl="1"/>
            <a:r>
              <a:rPr lang="en-US" dirty="0" smtClean="0"/>
              <a:t>Stage 3: Oxidative phosphorylation</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458170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6.6 Overview: Cellular respiration occurs in three main stages</a:t>
            </a:r>
            <a:endParaRPr lang="en-US" dirty="0"/>
          </a:p>
        </p:txBody>
      </p:sp>
      <p:sp>
        <p:nvSpPr>
          <p:cNvPr id="37891" name="Rectangle 3"/>
          <p:cNvSpPr>
            <a:spLocks noGrp="1" noChangeArrowheads="1"/>
          </p:cNvSpPr>
          <p:nvPr>
            <p:ph idx="1"/>
          </p:nvPr>
        </p:nvSpPr>
        <p:spPr/>
        <p:txBody>
          <a:bodyPr/>
          <a:lstStyle/>
          <a:p>
            <a:r>
              <a:rPr lang="en-US" dirty="0" smtClean="0"/>
              <a:t>Stage 1: </a:t>
            </a:r>
            <a:r>
              <a:rPr lang="en-US" b="1" dirty="0" smtClean="0"/>
              <a:t>Glycolysis</a:t>
            </a:r>
          </a:p>
          <a:p>
            <a:endParaRPr lang="en-US" b="1" dirty="0" smtClean="0"/>
          </a:p>
          <a:p>
            <a:pPr lvl="1"/>
            <a:r>
              <a:rPr lang="en-US" dirty="0" smtClean="0"/>
              <a:t>occurs in the </a:t>
            </a:r>
            <a:r>
              <a:rPr lang="en-US" b="1" dirty="0" smtClean="0"/>
              <a:t>cytosol</a:t>
            </a:r>
          </a:p>
          <a:p>
            <a:pPr lvl="1"/>
            <a:endParaRPr lang="en-US" dirty="0" smtClean="0"/>
          </a:p>
          <a:p>
            <a:pPr lvl="1"/>
            <a:r>
              <a:rPr lang="en-US" b="1" dirty="0" smtClean="0"/>
              <a:t>begins cellular respiration</a:t>
            </a:r>
            <a:endParaRPr lang="en-US" b="1" dirty="0"/>
          </a:p>
          <a:p>
            <a:pPr lvl="1"/>
            <a:endParaRPr lang="en-US" dirty="0" smtClean="0"/>
          </a:p>
          <a:p>
            <a:pPr lvl="1"/>
            <a:r>
              <a:rPr lang="en-US" dirty="0" smtClean="0"/>
              <a:t>breaks down glucose into two molecules of a three-carbon compound called </a:t>
            </a:r>
            <a:r>
              <a:rPr lang="en-US" b="1" dirty="0" smtClean="0"/>
              <a:t>pyruvate</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6504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6.7 Glycolysis harvests chemical energy by oxidizing glucose to pyruvate</a:t>
            </a:r>
            <a:endParaRPr lang="en-US" dirty="0"/>
          </a:p>
        </p:txBody>
      </p:sp>
      <p:sp>
        <p:nvSpPr>
          <p:cNvPr id="43011" name="Rectangle 3"/>
          <p:cNvSpPr>
            <a:spLocks noGrp="1" noChangeArrowheads="1"/>
          </p:cNvSpPr>
          <p:nvPr>
            <p:ph idx="1"/>
          </p:nvPr>
        </p:nvSpPr>
        <p:spPr>
          <a:xfrm>
            <a:off x="124080" y="1363717"/>
            <a:ext cx="8767672" cy="4758267"/>
          </a:xfrm>
        </p:spPr>
        <p:txBody>
          <a:bodyPr/>
          <a:lstStyle/>
          <a:p>
            <a:r>
              <a:rPr lang="en-US" dirty="0" smtClean="0"/>
              <a:t>In </a:t>
            </a:r>
            <a:r>
              <a:rPr lang="en-US" b="1" dirty="0" smtClean="0"/>
              <a:t>glycolysis</a:t>
            </a:r>
            <a:endParaRPr lang="en-US" dirty="0"/>
          </a:p>
          <a:p>
            <a:endParaRPr lang="en-US" dirty="0" smtClean="0"/>
          </a:p>
          <a:p>
            <a:pPr lvl="1"/>
            <a:r>
              <a:rPr lang="en-US" dirty="0" smtClean="0"/>
              <a:t>a single molecule of </a:t>
            </a:r>
            <a:r>
              <a:rPr lang="en-US" b="1" dirty="0" smtClean="0"/>
              <a:t>glucose is enzymatically cut in half through a series of steps</a:t>
            </a:r>
          </a:p>
          <a:p>
            <a:pPr lvl="1"/>
            <a:endParaRPr lang="en-US" dirty="0" smtClean="0"/>
          </a:p>
          <a:p>
            <a:pPr lvl="1"/>
            <a:r>
              <a:rPr lang="en-US" b="1" dirty="0" smtClean="0"/>
              <a:t>two molecules of pyruvate are produced</a:t>
            </a:r>
          </a:p>
          <a:p>
            <a:pPr lvl="1"/>
            <a:endParaRPr lang="en-US" dirty="0" smtClean="0"/>
          </a:p>
          <a:p>
            <a:pPr lvl="1"/>
            <a:r>
              <a:rPr lang="en-US" b="1" dirty="0" smtClean="0"/>
              <a:t>two molecules of NAD</a:t>
            </a:r>
            <a:r>
              <a:rPr lang="en-US" b="1" baseline="30000" dirty="0" smtClean="0"/>
              <a:t>+</a:t>
            </a:r>
            <a:r>
              <a:rPr lang="en-US" b="1" dirty="0" smtClean="0"/>
              <a:t> are reduced to two molecules of NADH</a:t>
            </a:r>
            <a:endParaRPr lang="en-US" b="1" dirty="0"/>
          </a:p>
          <a:p>
            <a:pPr lvl="1"/>
            <a:endParaRPr lang="en-US" dirty="0" smtClean="0"/>
          </a:p>
          <a:p>
            <a:pPr lvl="1"/>
            <a:r>
              <a:rPr lang="en-US" dirty="0" smtClean="0"/>
              <a:t>there is a </a:t>
            </a:r>
            <a:r>
              <a:rPr lang="en-US" b="1" dirty="0" smtClean="0"/>
              <a:t>net gain of two molecules of ATP</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7aGlycolysisOverview-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2910840" y="137160"/>
            <a:ext cx="3322320"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6.7a</a:t>
            </a:r>
            <a:endParaRPr lang="en-US" sz="1200" dirty="0">
              <a:latin typeface="Arial" charset="0"/>
            </a:endParaRPr>
          </a:p>
        </p:txBody>
      </p:sp>
      <p:sp>
        <p:nvSpPr>
          <p:cNvPr id="27" name="Text Box 31"/>
          <p:cNvSpPr txBox="1">
            <a:spLocks noChangeArrowheads="1"/>
          </p:cNvSpPr>
          <p:nvPr/>
        </p:nvSpPr>
        <p:spPr bwMode="auto">
          <a:xfrm>
            <a:off x="4057696" y="898684"/>
            <a:ext cx="9108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Glucose</a:t>
            </a:r>
            <a:endParaRPr lang="en-US" sz="1800" dirty="0">
              <a:solidFill>
                <a:srgbClr val="000000"/>
              </a:solidFill>
              <a:latin typeface="Arial" charset="0"/>
            </a:endParaRPr>
          </a:p>
        </p:txBody>
      </p:sp>
      <p:sp>
        <p:nvSpPr>
          <p:cNvPr id="7" name="Text Box 31"/>
          <p:cNvSpPr txBox="1">
            <a:spLocks noChangeArrowheads="1"/>
          </p:cNvSpPr>
          <p:nvPr/>
        </p:nvSpPr>
        <p:spPr bwMode="auto">
          <a:xfrm>
            <a:off x="3261830" y="1686084"/>
            <a:ext cx="667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 ADP</a:t>
            </a:r>
            <a:endParaRPr lang="en-US" sz="1800" dirty="0">
              <a:solidFill>
                <a:srgbClr val="000000"/>
              </a:solidFill>
              <a:latin typeface="Arial" charset="0"/>
            </a:endParaRPr>
          </a:p>
        </p:txBody>
      </p:sp>
      <p:sp>
        <p:nvSpPr>
          <p:cNvPr id="8" name="Text Box 31"/>
          <p:cNvSpPr txBox="1">
            <a:spLocks noChangeArrowheads="1"/>
          </p:cNvSpPr>
          <p:nvPr/>
        </p:nvSpPr>
        <p:spPr bwMode="auto">
          <a:xfrm>
            <a:off x="3922230" y="5970217"/>
            <a:ext cx="1167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 Pyruvate</a:t>
            </a:r>
            <a:endParaRPr lang="en-US" sz="1800" dirty="0">
              <a:solidFill>
                <a:srgbClr val="000000"/>
              </a:solidFill>
              <a:latin typeface="Arial" charset="0"/>
            </a:endParaRPr>
          </a:p>
        </p:txBody>
      </p:sp>
      <p:sp>
        <p:nvSpPr>
          <p:cNvPr id="9" name="Text Box 31"/>
          <p:cNvSpPr txBox="1">
            <a:spLocks noChangeArrowheads="1"/>
          </p:cNvSpPr>
          <p:nvPr/>
        </p:nvSpPr>
        <p:spPr bwMode="auto">
          <a:xfrm>
            <a:off x="3634363" y="3760417"/>
            <a:ext cx="440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ATP</a:t>
            </a:r>
            <a:endParaRPr lang="en-US" sz="1800" dirty="0">
              <a:solidFill>
                <a:srgbClr val="000000"/>
              </a:solidFill>
              <a:latin typeface="Arial" charset="0"/>
            </a:endParaRPr>
          </a:p>
        </p:txBody>
      </p:sp>
      <p:sp>
        <p:nvSpPr>
          <p:cNvPr id="10" name="Text Box 31"/>
          <p:cNvSpPr txBox="1">
            <a:spLocks noChangeArrowheads="1"/>
          </p:cNvSpPr>
          <p:nvPr/>
        </p:nvSpPr>
        <p:spPr bwMode="auto">
          <a:xfrm>
            <a:off x="3160228" y="3802750"/>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a:t>
            </a:r>
            <a:endParaRPr lang="en-US" sz="1800" dirty="0">
              <a:solidFill>
                <a:srgbClr val="000000"/>
              </a:solidFill>
              <a:latin typeface="Arial" charset="0"/>
            </a:endParaRPr>
          </a:p>
        </p:txBody>
      </p:sp>
      <p:sp>
        <p:nvSpPr>
          <p:cNvPr id="11" name="Text Box 31"/>
          <p:cNvSpPr txBox="1">
            <a:spLocks noChangeArrowheads="1"/>
          </p:cNvSpPr>
          <p:nvPr/>
        </p:nvSpPr>
        <p:spPr bwMode="auto">
          <a:xfrm>
            <a:off x="5251496" y="3337085"/>
            <a:ext cx="66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NADH</a:t>
            </a:r>
            <a:endParaRPr lang="en-US" sz="1800" dirty="0">
              <a:solidFill>
                <a:srgbClr val="000000"/>
              </a:solidFill>
              <a:latin typeface="Arial" charset="0"/>
            </a:endParaRPr>
          </a:p>
        </p:txBody>
      </p:sp>
      <p:sp>
        <p:nvSpPr>
          <p:cNvPr id="12" name="Text Box 31"/>
          <p:cNvSpPr txBox="1">
            <a:spLocks noChangeArrowheads="1"/>
          </p:cNvSpPr>
          <p:nvPr/>
        </p:nvSpPr>
        <p:spPr bwMode="auto">
          <a:xfrm>
            <a:off x="5302297" y="1965484"/>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NAD</a:t>
            </a:r>
            <a:r>
              <a:rPr lang="en-US" sz="1800" baseline="30000" dirty="0" smtClean="0">
                <a:solidFill>
                  <a:srgbClr val="000000"/>
                </a:solidFill>
                <a:latin typeface="Symbol Std"/>
                <a:cs typeface="Symbol Std"/>
              </a:rPr>
              <a:t>+</a:t>
            </a:r>
            <a:endParaRPr lang="en-US" sz="1800" baseline="30000" dirty="0">
              <a:solidFill>
                <a:srgbClr val="000000"/>
              </a:solidFill>
              <a:latin typeface="Symbol Std"/>
              <a:cs typeface="Symbol Std"/>
            </a:endParaRPr>
          </a:p>
        </p:txBody>
      </p:sp>
      <p:sp>
        <p:nvSpPr>
          <p:cNvPr id="13" name="Text Box 31"/>
          <p:cNvSpPr txBox="1">
            <a:spLocks noChangeArrowheads="1"/>
          </p:cNvSpPr>
          <p:nvPr/>
        </p:nvSpPr>
        <p:spPr bwMode="auto">
          <a:xfrm>
            <a:off x="5344631" y="3845085"/>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Symbol Std"/>
                <a:cs typeface="Symbol Std"/>
              </a:rPr>
              <a:t>+</a:t>
            </a:r>
            <a:r>
              <a:rPr lang="en-US" sz="1800" dirty="0" smtClean="0">
                <a:solidFill>
                  <a:srgbClr val="000000"/>
                </a:solidFill>
                <a:latin typeface="Arial" charset="0"/>
              </a:rPr>
              <a:t>2 H</a:t>
            </a:r>
            <a:r>
              <a:rPr lang="en-US" sz="1800" baseline="30000" dirty="0" smtClean="0">
                <a:solidFill>
                  <a:srgbClr val="000000"/>
                </a:solidFill>
                <a:latin typeface="Symbol Std"/>
                <a:cs typeface="Symbol Std"/>
              </a:rPr>
              <a:t>+</a:t>
            </a:r>
            <a:endParaRPr lang="en-US" sz="1800" baseline="30000" dirty="0">
              <a:solidFill>
                <a:srgbClr val="000000"/>
              </a:solidFill>
              <a:latin typeface="Symbol Std"/>
              <a:cs typeface="Symbol Std"/>
            </a:endParaRPr>
          </a:p>
        </p:txBody>
      </p:sp>
      <p:sp>
        <p:nvSpPr>
          <p:cNvPr id="14" name="Text Box 31"/>
          <p:cNvSpPr txBox="1">
            <a:spLocks noChangeArrowheads="1"/>
          </p:cNvSpPr>
          <p:nvPr/>
        </p:nvSpPr>
        <p:spPr bwMode="auto">
          <a:xfrm>
            <a:off x="3287229" y="215175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Symbol Std"/>
                <a:cs typeface="Symbol Std"/>
              </a:rPr>
              <a:t>+</a:t>
            </a:r>
            <a:r>
              <a:rPr lang="en-US" sz="1800" dirty="0" smtClean="0">
                <a:solidFill>
                  <a:srgbClr val="000000"/>
                </a:solidFill>
                <a:latin typeface="Arial" charset="0"/>
              </a:rPr>
              <a:t>2</a:t>
            </a:r>
            <a:endParaRPr lang="en-US" sz="1800" baseline="30000" dirty="0">
              <a:solidFill>
                <a:srgbClr val="000000"/>
              </a:solidFill>
              <a:latin typeface="Symbol Std"/>
              <a:cs typeface="Symbol Std"/>
            </a:endParaRPr>
          </a:p>
        </p:txBody>
      </p:sp>
      <p:sp>
        <p:nvSpPr>
          <p:cNvPr id="15" name="Text Box 31"/>
          <p:cNvSpPr txBox="1">
            <a:spLocks noChangeArrowheads="1"/>
          </p:cNvSpPr>
          <p:nvPr/>
        </p:nvSpPr>
        <p:spPr bwMode="auto">
          <a:xfrm>
            <a:off x="5022895" y="333708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a:t>
            </a:r>
            <a:endParaRPr lang="en-US" sz="1800" dirty="0">
              <a:solidFill>
                <a:srgbClr val="000000"/>
              </a:solidFill>
              <a:latin typeface="Arial" charset="0"/>
            </a:endParaRPr>
          </a:p>
        </p:txBody>
      </p:sp>
      <p:sp>
        <p:nvSpPr>
          <p:cNvPr id="16" name="Text Box 31"/>
          <p:cNvSpPr txBox="1">
            <a:spLocks noChangeArrowheads="1"/>
          </p:cNvSpPr>
          <p:nvPr/>
        </p:nvSpPr>
        <p:spPr bwMode="auto">
          <a:xfrm>
            <a:off x="5014427" y="1957015"/>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a:t>
            </a:r>
            <a:endParaRPr lang="en-US" sz="1800" dirty="0">
              <a:solidFill>
                <a:srgbClr val="000000"/>
              </a:solidFill>
              <a:latin typeface="Arial" charset="0"/>
            </a:endParaRPr>
          </a:p>
        </p:txBody>
      </p:sp>
      <p:sp>
        <p:nvSpPr>
          <p:cNvPr id="17" name="Text Box 31"/>
          <p:cNvSpPr txBox="1">
            <a:spLocks noChangeArrowheads="1"/>
          </p:cNvSpPr>
          <p:nvPr/>
        </p:nvSpPr>
        <p:spPr bwMode="auto">
          <a:xfrm>
            <a:off x="3735962" y="2143283"/>
            <a:ext cx="149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a:t>
            </a:r>
            <a:endParaRPr lang="en-US" sz="1800" dirty="0">
              <a:solidFill>
                <a:srgbClr val="000000"/>
              </a:solidFill>
              <a:latin typeface="Arial" charset="0"/>
            </a:endParaRPr>
          </a:p>
        </p:txBody>
      </p:sp>
    </p:spTree>
    <p:extLst>
      <p:ext uri="{BB962C8B-B14F-4D97-AF65-F5344CB8AC3E}">
        <p14:creationId xmlns:p14="http://schemas.microsoft.com/office/powerpoint/2010/main" val="1988661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6.7 Glycolysis harvests chemical energy by oxidizing glucose to pyruvate</a:t>
            </a:r>
            <a:endParaRPr lang="en-US" dirty="0"/>
          </a:p>
        </p:txBody>
      </p:sp>
      <p:sp>
        <p:nvSpPr>
          <p:cNvPr id="45059" name="Rectangle 3"/>
          <p:cNvSpPr>
            <a:spLocks noGrp="1" noChangeArrowheads="1"/>
          </p:cNvSpPr>
          <p:nvPr>
            <p:ph idx="1"/>
          </p:nvPr>
        </p:nvSpPr>
        <p:spPr/>
        <p:txBody>
          <a:bodyPr/>
          <a:lstStyle/>
          <a:p>
            <a:r>
              <a:rPr lang="en-US" dirty="0" smtClean="0"/>
              <a:t>ATP is formed in glycolysis by </a:t>
            </a:r>
            <a:r>
              <a:rPr lang="en-US" b="1" dirty="0" smtClean="0"/>
              <a:t>substrate-level</a:t>
            </a:r>
            <a:r>
              <a:rPr lang="en-US" dirty="0" smtClean="0"/>
              <a:t> </a:t>
            </a:r>
            <a:r>
              <a:rPr lang="en-US" b="1" dirty="0" smtClean="0"/>
              <a:t>phosphorylation</a:t>
            </a:r>
            <a:r>
              <a:rPr lang="en-US" dirty="0" smtClean="0"/>
              <a:t> during which</a:t>
            </a:r>
          </a:p>
          <a:p>
            <a:endParaRPr lang="en-US" dirty="0" smtClean="0"/>
          </a:p>
          <a:p>
            <a:pPr lvl="1"/>
            <a:r>
              <a:rPr lang="en-US" dirty="0" smtClean="0"/>
              <a:t>an enzyme transfers a phosphate group from a substrate molecule to ADP </a:t>
            </a:r>
            <a:endParaRPr lang="en-US" dirty="0"/>
          </a:p>
          <a:p>
            <a:pPr lvl="1"/>
            <a:endParaRPr lang="en-US" dirty="0" smtClean="0"/>
          </a:p>
          <a:p>
            <a:pPr lvl="1"/>
            <a:r>
              <a:rPr lang="en-US" b="1" dirty="0" smtClean="0"/>
              <a:t>ATP</a:t>
            </a:r>
            <a:r>
              <a:rPr lang="en-US" dirty="0" smtClean="0"/>
              <a:t> is formed.</a:t>
            </a:r>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compounds that form between the initial reactant, glucose, and the final product, pyruvate, are known as </a:t>
            </a:r>
            <a:r>
              <a:rPr lang="en-US" b="1" dirty="0"/>
              <a:t>intermediates</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Rectangle 2"/>
          <p:cNvSpPr>
            <a:spLocks noGrp="1" noChangeArrowheads="1"/>
          </p:cNvSpPr>
          <p:nvPr>
            <p:ph type="title"/>
          </p:nvPr>
        </p:nvSpPr>
        <p:spPr/>
        <p:txBody>
          <a:bodyPr/>
          <a:lstStyle/>
          <a:p>
            <a:r>
              <a:rPr lang="en-US" dirty="0" smtClean="0"/>
              <a:t>6.7 Glycolysis harvests chemical energy by oxidizing glucose to pyruvate</a:t>
            </a:r>
            <a:endParaRPr lang="en-US" dirty="0"/>
          </a:p>
        </p:txBody>
      </p:sp>
    </p:spTree>
    <p:extLst>
      <p:ext uri="{BB962C8B-B14F-4D97-AF65-F5344CB8AC3E}">
        <p14:creationId xmlns:p14="http://schemas.microsoft.com/office/powerpoint/2010/main" val="3137293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 What is the chemical equation for photosynthesis?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2098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_07bSubLevPhosphoryl-U.jpg"/>
          <p:cNvPicPr>
            <a:picLocks noChangeAspect="1"/>
          </p:cNvPicPr>
          <p:nvPr/>
        </p:nvPicPr>
        <p:blipFill rotWithShape="1">
          <a:blip r:embed="rId3" cstate="email">
            <a:extLst>
              <a:ext uri="{28A0092B-C50C-407E-A947-70E740481C1C}">
                <a14:useLocalDpi xmlns:a14="http://schemas.microsoft.com/office/drawing/2010/main" val="0"/>
              </a:ext>
            </a:extLst>
          </a:blip>
          <a:srcRect b="6790"/>
          <a:stretch/>
        </p:blipFill>
        <p:spPr>
          <a:xfrm>
            <a:off x="1621536" y="2057400"/>
            <a:ext cx="5900928" cy="255693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6.7b</a:t>
            </a:r>
            <a:endParaRPr lang="en-US" sz="1200" dirty="0">
              <a:latin typeface="Arial" charset="0"/>
            </a:endParaRPr>
          </a:p>
        </p:txBody>
      </p:sp>
      <p:sp>
        <p:nvSpPr>
          <p:cNvPr id="27" name="Text Box 31"/>
          <p:cNvSpPr txBox="1">
            <a:spLocks noChangeArrowheads="1"/>
          </p:cNvSpPr>
          <p:nvPr/>
        </p:nvSpPr>
        <p:spPr bwMode="auto">
          <a:xfrm>
            <a:off x="2355896" y="2371884"/>
            <a:ext cx="87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Enzyme</a:t>
            </a:r>
            <a:endParaRPr lang="en-US" sz="1800" dirty="0">
              <a:solidFill>
                <a:srgbClr val="000000"/>
              </a:solidFill>
              <a:latin typeface="Arial" charset="0"/>
            </a:endParaRPr>
          </a:p>
        </p:txBody>
      </p:sp>
      <p:sp>
        <p:nvSpPr>
          <p:cNvPr id="7" name="Text Box 31"/>
          <p:cNvSpPr txBox="1">
            <a:spLocks noChangeArrowheads="1"/>
          </p:cNvSpPr>
          <p:nvPr/>
        </p:nvSpPr>
        <p:spPr bwMode="auto">
          <a:xfrm>
            <a:off x="5844162" y="2380350"/>
            <a:ext cx="87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Enzyme</a:t>
            </a:r>
            <a:endParaRPr lang="en-US" sz="1800" dirty="0">
              <a:solidFill>
                <a:srgbClr val="000000"/>
              </a:solidFill>
              <a:latin typeface="Arial" charset="0"/>
            </a:endParaRPr>
          </a:p>
        </p:txBody>
      </p:sp>
      <p:sp>
        <p:nvSpPr>
          <p:cNvPr id="8" name="Text Box 31"/>
          <p:cNvSpPr txBox="1">
            <a:spLocks noChangeArrowheads="1"/>
          </p:cNvSpPr>
          <p:nvPr/>
        </p:nvSpPr>
        <p:spPr bwMode="auto">
          <a:xfrm>
            <a:off x="3024763" y="2896817"/>
            <a:ext cx="483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ADP</a:t>
            </a:r>
            <a:endParaRPr lang="en-US" sz="1800" dirty="0">
              <a:solidFill>
                <a:srgbClr val="000000"/>
              </a:solidFill>
              <a:latin typeface="Arial" charset="0"/>
            </a:endParaRPr>
          </a:p>
        </p:txBody>
      </p:sp>
      <p:sp>
        <p:nvSpPr>
          <p:cNvPr id="9" name="Text Box 31"/>
          <p:cNvSpPr txBox="1">
            <a:spLocks noChangeArrowheads="1"/>
          </p:cNvSpPr>
          <p:nvPr/>
        </p:nvSpPr>
        <p:spPr bwMode="auto">
          <a:xfrm>
            <a:off x="1661631" y="4370017"/>
            <a:ext cx="1064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Substrate</a:t>
            </a:r>
            <a:endParaRPr lang="en-US" sz="1800" dirty="0">
              <a:solidFill>
                <a:srgbClr val="000000"/>
              </a:solidFill>
              <a:latin typeface="Arial" charset="0"/>
            </a:endParaRPr>
          </a:p>
        </p:txBody>
      </p:sp>
      <p:sp>
        <p:nvSpPr>
          <p:cNvPr id="10" name="Text Box 31"/>
          <p:cNvSpPr txBox="1">
            <a:spLocks noChangeArrowheads="1"/>
          </p:cNvSpPr>
          <p:nvPr/>
        </p:nvSpPr>
        <p:spPr bwMode="auto">
          <a:xfrm>
            <a:off x="5420830" y="4370016"/>
            <a:ext cx="872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Product</a:t>
            </a:r>
            <a:endParaRPr lang="en-US" sz="1800" dirty="0">
              <a:solidFill>
                <a:srgbClr val="000000"/>
              </a:solidFill>
              <a:latin typeface="Arial" charset="0"/>
            </a:endParaRPr>
          </a:p>
        </p:txBody>
      </p:sp>
      <p:sp>
        <p:nvSpPr>
          <p:cNvPr id="11" name="Text Box 31"/>
          <p:cNvSpPr txBox="1">
            <a:spLocks noChangeArrowheads="1"/>
          </p:cNvSpPr>
          <p:nvPr/>
        </p:nvSpPr>
        <p:spPr bwMode="auto">
          <a:xfrm>
            <a:off x="2118829" y="2862949"/>
            <a:ext cx="149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a:t>
            </a:r>
            <a:endParaRPr lang="en-US" sz="1800" dirty="0">
              <a:solidFill>
                <a:srgbClr val="000000"/>
              </a:solidFill>
              <a:latin typeface="Arial" charset="0"/>
            </a:endParaRPr>
          </a:p>
        </p:txBody>
      </p:sp>
      <p:sp>
        <p:nvSpPr>
          <p:cNvPr id="12" name="Text Box 31"/>
          <p:cNvSpPr txBox="1">
            <a:spLocks noChangeArrowheads="1"/>
          </p:cNvSpPr>
          <p:nvPr/>
        </p:nvSpPr>
        <p:spPr bwMode="auto">
          <a:xfrm>
            <a:off x="2110362" y="4065215"/>
            <a:ext cx="149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a:t>
            </a:r>
            <a:endParaRPr lang="en-US" sz="1800" dirty="0">
              <a:solidFill>
                <a:srgbClr val="000000"/>
              </a:solidFill>
              <a:latin typeface="Arial" charset="0"/>
            </a:endParaRPr>
          </a:p>
        </p:txBody>
      </p:sp>
      <p:sp>
        <p:nvSpPr>
          <p:cNvPr id="13" name="Text Box 31"/>
          <p:cNvSpPr txBox="1">
            <a:spLocks noChangeArrowheads="1"/>
          </p:cNvSpPr>
          <p:nvPr/>
        </p:nvSpPr>
        <p:spPr bwMode="auto">
          <a:xfrm>
            <a:off x="5784896" y="4031349"/>
            <a:ext cx="149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a:t>
            </a:r>
            <a:endParaRPr lang="en-US" sz="1800" dirty="0">
              <a:solidFill>
                <a:srgbClr val="000000"/>
              </a:solidFill>
              <a:latin typeface="Arial" charset="0"/>
            </a:endParaRPr>
          </a:p>
        </p:txBody>
      </p:sp>
      <p:sp>
        <p:nvSpPr>
          <p:cNvPr id="14" name="Text Box 31"/>
          <p:cNvSpPr txBox="1">
            <a:spLocks noChangeArrowheads="1"/>
          </p:cNvSpPr>
          <p:nvPr/>
        </p:nvSpPr>
        <p:spPr bwMode="auto">
          <a:xfrm>
            <a:off x="6758563" y="3574150"/>
            <a:ext cx="440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ATP</a:t>
            </a:r>
            <a:endParaRPr lang="en-US" sz="1800" dirty="0">
              <a:solidFill>
                <a:srgbClr val="000000"/>
              </a:solidFill>
              <a:latin typeface="Arial" charset="0"/>
            </a:endParaRPr>
          </a:p>
        </p:txBody>
      </p:sp>
    </p:spTree>
    <p:extLst>
      <p:ext uri="{BB962C8B-B14F-4D97-AF65-F5344CB8AC3E}">
        <p14:creationId xmlns:p14="http://schemas.microsoft.com/office/powerpoint/2010/main" val="1503955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_07c_1Glycolysis_2-U.jpg"/>
          <p:cNvPicPr>
            <a:picLocks noChangeAspect="1"/>
          </p:cNvPicPr>
          <p:nvPr/>
        </p:nvPicPr>
        <p:blipFill rotWithShape="1">
          <a:blip r:embed="rId3" cstate="email">
            <a:extLst>
              <a:ext uri="{28A0092B-C50C-407E-A947-70E740481C1C}">
                <a14:useLocalDpi xmlns:a14="http://schemas.microsoft.com/office/drawing/2010/main" val="0"/>
              </a:ext>
            </a:extLst>
          </a:blip>
          <a:srcRect b="3189"/>
          <a:stretch/>
        </p:blipFill>
        <p:spPr>
          <a:xfrm>
            <a:off x="298704" y="187962"/>
            <a:ext cx="8546592" cy="63737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6.7c-1-2</a:t>
            </a:r>
            <a:endParaRPr lang="en-US" sz="1200" dirty="0">
              <a:latin typeface="Arial" charset="0"/>
            </a:endParaRPr>
          </a:p>
        </p:txBody>
      </p:sp>
      <p:sp>
        <p:nvSpPr>
          <p:cNvPr id="27" name="Text Box 31"/>
          <p:cNvSpPr txBox="1">
            <a:spLocks noChangeArrowheads="1"/>
          </p:cNvSpPr>
          <p:nvPr/>
        </p:nvSpPr>
        <p:spPr bwMode="auto">
          <a:xfrm>
            <a:off x="5928812" y="229918"/>
            <a:ext cx="784316"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Glucose</a:t>
            </a:r>
            <a:endParaRPr lang="en-US" sz="1550" dirty="0">
              <a:solidFill>
                <a:srgbClr val="000000"/>
              </a:solidFill>
              <a:latin typeface="Arial" charset="0"/>
            </a:endParaRPr>
          </a:p>
        </p:txBody>
      </p:sp>
      <p:grpSp>
        <p:nvGrpSpPr>
          <p:cNvPr id="3" name="Group 2"/>
          <p:cNvGrpSpPr/>
          <p:nvPr/>
        </p:nvGrpSpPr>
        <p:grpSpPr>
          <a:xfrm>
            <a:off x="4650376" y="1061410"/>
            <a:ext cx="270204" cy="296226"/>
            <a:chOff x="4650376" y="1010608"/>
            <a:chExt cx="270204" cy="296226"/>
          </a:xfrm>
        </p:grpSpPr>
        <p:sp>
          <p:nvSpPr>
            <p:cNvPr id="8" name="Oval 7"/>
            <p:cNvSpPr>
              <a:spLocks noChangeAspect="1"/>
            </p:cNvSpPr>
            <p:nvPr/>
          </p:nvSpPr>
          <p:spPr bwMode="auto">
            <a:xfrm>
              <a:off x="4670097" y="1010608"/>
              <a:ext cx="227475" cy="227475"/>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 name="Text Box 31"/>
            <p:cNvSpPr txBox="1">
              <a:spLocks noChangeArrowheads="1"/>
            </p:cNvSpPr>
            <p:nvPr/>
          </p:nvSpPr>
          <p:spPr bwMode="auto">
            <a:xfrm>
              <a:off x="4650376" y="1026090"/>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1</a:t>
              </a:r>
              <a:endParaRPr lang="en-US" sz="1200" dirty="0">
                <a:solidFill>
                  <a:srgbClr val="FFFFFF"/>
                </a:solidFill>
                <a:latin typeface="Arial" charset="0"/>
              </a:endParaRPr>
            </a:p>
          </p:txBody>
        </p:sp>
      </p:grpSp>
      <p:grpSp>
        <p:nvGrpSpPr>
          <p:cNvPr id="10" name="Group 9"/>
          <p:cNvGrpSpPr/>
          <p:nvPr/>
        </p:nvGrpSpPr>
        <p:grpSpPr>
          <a:xfrm>
            <a:off x="1356843" y="866678"/>
            <a:ext cx="270204" cy="296226"/>
            <a:chOff x="4650376" y="1010608"/>
            <a:chExt cx="270204" cy="296226"/>
          </a:xfrm>
        </p:grpSpPr>
        <p:sp>
          <p:nvSpPr>
            <p:cNvPr id="11" name="Oval 10"/>
            <p:cNvSpPr>
              <a:spLocks noChangeAspect="1"/>
            </p:cNvSpPr>
            <p:nvPr/>
          </p:nvSpPr>
          <p:spPr bwMode="auto">
            <a:xfrm>
              <a:off x="4670097" y="1010608"/>
              <a:ext cx="227475" cy="227475"/>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2" name="Text Box 31"/>
            <p:cNvSpPr txBox="1">
              <a:spLocks noChangeArrowheads="1"/>
            </p:cNvSpPr>
            <p:nvPr/>
          </p:nvSpPr>
          <p:spPr bwMode="auto">
            <a:xfrm>
              <a:off x="4650376" y="1026090"/>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3</a:t>
              </a:r>
              <a:endParaRPr lang="en-US" sz="1200" dirty="0">
                <a:solidFill>
                  <a:srgbClr val="FFFFFF"/>
                </a:solidFill>
                <a:latin typeface="Arial" charset="0"/>
              </a:endParaRPr>
            </a:p>
          </p:txBody>
        </p:sp>
      </p:grpSp>
      <p:grpSp>
        <p:nvGrpSpPr>
          <p:cNvPr id="13" name="Group 12"/>
          <p:cNvGrpSpPr/>
          <p:nvPr/>
        </p:nvGrpSpPr>
        <p:grpSpPr>
          <a:xfrm>
            <a:off x="916575" y="866679"/>
            <a:ext cx="270204" cy="296226"/>
            <a:chOff x="4650376" y="1010608"/>
            <a:chExt cx="270204" cy="296226"/>
          </a:xfrm>
        </p:grpSpPr>
        <p:sp>
          <p:nvSpPr>
            <p:cNvPr id="14" name="Oval 13"/>
            <p:cNvSpPr>
              <a:spLocks noChangeAspect="1"/>
            </p:cNvSpPr>
            <p:nvPr/>
          </p:nvSpPr>
          <p:spPr bwMode="auto">
            <a:xfrm>
              <a:off x="4670097" y="1010608"/>
              <a:ext cx="227475" cy="227475"/>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 name="Text Box 31"/>
            <p:cNvSpPr txBox="1">
              <a:spLocks noChangeArrowheads="1"/>
            </p:cNvSpPr>
            <p:nvPr/>
          </p:nvSpPr>
          <p:spPr bwMode="auto">
            <a:xfrm>
              <a:off x="4650376" y="1026090"/>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1</a:t>
              </a:r>
              <a:endParaRPr lang="en-US" sz="1200" dirty="0">
                <a:solidFill>
                  <a:srgbClr val="FFFFFF"/>
                </a:solidFill>
                <a:latin typeface="Arial" charset="0"/>
              </a:endParaRPr>
            </a:p>
          </p:txBody>
        </p:sp>
      </p:grpSp>
      <p:grpSp>
        <p:nvGrpSpPr>
          <p:cNvPr id="16" name="Group 15"/>
          <p:cNvGrpSpPr/>
          <p:nvPr/>
        </p:nvGrpSpPr>
        <p:grpSpPr>
          <a:xfrm>
            <a:off x="4650376" y="2322945"/>
            <a:ext cx="270204" cy="296226"/>
            <a:chOff x="4650376" y="1010608"/>
            <a:chExt cx="270204" cy="296226"/>
          </a:xfrm>
        </p:grpSpPr>
        <p:sp>
          <p:nvSpPr>
            <p:cNvPr id="17" name="Oval 16"/>
            <p:cNvSpPr>
              <a:spLocks noChangeAspect="1"/>
            </p:cNvSpPr>
            <p:nvPr/>
          </p:nvSpPr>
          <p:spPr bwMode="auto">
            <a:xfrm>
              <a:off x="4670097" y="1010608"/>
              <a:ext cx="227475" cy="227475"/>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8" name="Text Box 31"/>
            <p:cNvSpPr txBox="1">
              <a:spLocks noChangeArrowheads="1"/>
            </p:cNvSpPr>
            <p:nvPr/>
          </p:nvSpPr>
          <p:spPr bwMode="auto">
            <a:xfrm>
              <a:off x="4650376" y="1026090"/>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2</a:t>
              </a:r>
              <a:endParaRPr lang="en-US" sz="1200" dirty="0">
                <a:solidFill>
                  <a:srgbClr val="FFFFFF"/>
                </a:solidFill>
                <a:latin typeface="Arial" charset="0"/>
              </a:endParaRPr>
            </a:p>
          </p:txBody>
        </p:sp>
      </p:grpSp>
      <p:grpSp>
        <p:nvGrpSpPr>
          <p:cNvPr id="19" name="Group 18"/>
          <p:cNvGrpSpPr/>
          <p:nvPr/>
        </p:nvGrpSpPr>
        <p:grpSpPr>
          <a:xfrm>
            <a:off x="4650376" y="3719946"/>
            <a:ext cx="270204" cy="296226"/>
            <a:chOff x="4650376" y="1010608"/>
            <a:chExt cx="270204" cy="296226"/>
          </a:xfrm>
        </p:grpSpPr>
        <p:sp>
          <p:nvSpPr>
            <p:cNvPr id="20" name="Oval 19"/>
            <p:cNvSpPr>
              <a:spLocks noChangeAspect="1"/>
            </p:cNvSpPr>
            <p:nvPr/>
          </p:nvSpPr>
          <p:spPr bwMode="auto">
            <a:xfrm>
              <a:off x="4670097" y="1010608"/>
              <a:ext cx="227475" cy="227475"/>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1" name="Text Box 31"/>
            <p:cNvSpPr txBox="1">
              <a:spLocks noChangeArrowheads="1"/>
            </p:cNvSpPr>
            <p:nvPr/>
          </p:nvSpPr>
          <p:spPr bwMode="auto">
            <a:xfrm>
              <a:off x="4650376" y="1026090"/>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3</a:t>
              </a:r>
              <a:endParaRPr lang="en-US" sz="1200" dirty="0">
                <a:solidFill>
                  <a:srgbClr val="FFFFFF"/>
                </a:solidFill>
                <a:latin typeface="Arial" charset="0"/>
              </a:endParaRPr>
            </a:p>
          </p:txBody>
        </p:sp>
      </p:grpSp>
      <p:grpSp>
        <p:nvGrpSpPr>
          <p:cNvPr id="22" name="Group 21"/>
          <p:cNvGrpSpPr/>
          <p:nvPr/>
        </p:nvGrpSpPr>
        <p:grpSpPr>
          <a:xfrm>
            <a:off x="4650376" y="5074611"/>
            <a:ext cx="270204" cy="296226"/>
            <a:chOff x="4650376" y="1010608"/>
            <a:chExt cx="270204" cy="296226"/>
          </a:xfrm>
        </p:grpSpPr>
        <p:sp>
          <p:nvSpPr>
            <p:cNvPr id="23" name="Oval 22"/>
            <p:cNvSpPr>
              <a:spLocks noChangeAspect="1"/>
            </p:cNvSpPr>
            <p:nvPr/>
          </p:nvSpPr>
          <p:spPr bwMode="auto">
            <a:xfrm>
              <a:off x="4670097" y="1010608"/>
              <a:ext cx="227475" cy="227475"/>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4" name="Text Box 31"/>
            <p:cNvSpPr txBox="1">
              <a:spLocks noChangeArrowheads="1"/>
            </p:cNvSpPr>
            <p:nvPr/>
          </p:nvSpPr>
          <p:spPr bwMode="auto">
            <a:xfrm>
              <a:off x="4650376" y="1026090"/>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4</a:t>
              </a:r>
              <a:endParaRPr lang="en-US" sz="1200" dirty="0">
                <a:solidFill>
                  <a:srgbClr val="FFFFFF"/>
                </a:solidFill>
                <a:latin typeface="Arial" charset="0"/>
              </a:endParaRPr>
            </a:p>
          </p:txBody>
        </p:sp>
      </p:grpSp>
      <p:grpSp>
        <p:nvGrpSpPr>
          <p:cNvPr id="25" name="Group 24"/>
          <p:cNvGrpSpPr/>
          <p:nvPr/>
        </p:nvGrpSpPr>
        <p:grpSpPr>
          <a:xfrm>
            <a:off x="823443" y="4270278"/>
            <a:ext cx="270204" cy="296226"/>
            <a:chOff x="4650376" y="1010608"/>
            <a:chExt cx="270204" cy="296226"/>
          </a:xfrm>
        </p:grpSpPr>
        <p:sp>
          <p:nvSpPr>
            <p:cNvPr id="26" name="Oval 25"/>
            <p:cNvSpPr>
              <a:spLocks noChangeAspect="1"/>
            </p:cNvSpPr>
            <p:nvPr/>
          </p:nvSpPr>
          <p:spPr bwMode="auto">
            <a:xfrm>
              <a:off x="4670097" y="1010608"/>
              <a:ext cx="227475" cy="227475"/>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8" name="Text Box 31"/>
            <p:cNvSpPr txBox="1">
              <a:spLocks noChangeArrowheads="1"/>
            </p:cNvSpPr>
            <p:nvPr/>
          </p:nvSpPr>
          <p:spPr bwMode="auto">
            <a:xfrm>
              <a:off x="4650376" y="1026090"/>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4</a:t>
              </a:r>
              <a:endParaRPr lang="en-US" sz="1200" dirty="0">
                <a:solidFill>
                  <a:srgbClr val="FFFFFF"/>
                </a:solidFill>
                <a:latin typeface="Arial" charset="0"/>
              </a:endParaRPr>
            </a:p>
          </p:txBody>
        </p:sp>
      </p:grpSp>
      <p:sp>
        <p:nvSpPr>
          <p:cNvPr id="29" name="Text Box 31"/>
          <p:cNvSpPr txBox="1">
            <a:spLocks noChangeArrowheads="1"/>
          </p:cNvSpPr>
          <p:nvPr/>
        </p:nvSpPr>
        <p:spPr bwMode="auto">
          <a:xfrm>
            <a:off x="5979611" y="1838585"/>
            <a:ext cx="202120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Glucose 6-phosphate</a:t>
            </a:r>
            <a:endParaRPr lang="en-US" sz="1550" dirty="0">
              <a:solidFill>
                <a:srgbClr val="000000"/>
              </a:solidFill>
              <a:latin typeface="Arial" charset="0"/>
            </a:endParaRPr>
          </a:p>
        </p:txBody>
      </p:sp>
      <p:sp>
        <p:nvSpPr>
          <p:cNvPr id="30" name="Text Box 31"/>
          <p:cNvSpPr txBox="1">
            <a:spLocks noChangeArrowheads="1"/>
          </p:cNvSpPr>
          <p:nvPr/>
        </p:nvSpPr>
        <p:spPr bwMode="auto">
          <a:xfrm>
            <a:off x="5971144" y="2981584"/>
            <a:ext cx="2076336"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Fructose 6-phosphate</a:t>
            </a:r>
            <a:endParaRPr lang="en-US" sz="1550" dirty="0">
              <a:solidFill>
                <a:srgbClr val="000000"/>
              </a:solidFill>
              <a:latin typeface="Arial" charset="0"/>
            </a:endParaRPr>
          </a:p>
        </p:txBody>
      </p:sp>
      <p:sp>
        <p:nvSpPr>
          <p:cNvPr id="31" name="Text Box 31"/>
          <p:cNvSpPr txBox="1">
            <a:spLocks noChangeArrowheads="1"/>
          </p:cNvSpPr>
          <p:nvPr/>
        </p:nvSpPr>
        <p:spPr bwMode="auto">
          <a:xfrm>
            <a:off x="5962678" y="4607177"/>
            <a:ext cx="2529301"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Fructose 1,6-bisphosphate</a:t>
            </a:r>
            <a:endParaRPr lang="en-US" sz="1550" dirty="0">
              <a:solidFill>
                <a:srgbClr val="000000"/>
              </a:solidFill>
              <a:latin typeface="Arial" charset="0"/>
            </a:endParaRPr>
          </a:p>
        </p:txBody>
      </p:sp>
      <p:sp>
        <p:nvSpPr>
          <p:cNvPr id="32" name="Text Box 31"/>
          <p:cNvSpPr txBox="1">
            <a:spLocks noChangeArrowheads="1"/>
          </p:cNvSpPr>
          <p:nvPr/>
        </p:nvSpPr>
        <p:spPr bwMode="auto">
          <a:xfrm>
            <a:off x="5979612" y="6114251"/>
            <a:ext cx="28050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Glyceraldehyde 3-phosphate</a:t>
            </a:r>
            <a:br>
              <a:rPr lang="en-US" sz="1550" dirty="0" smtClean="0">
                <a:solidFill>
                  <a:srgbClr val="000000"/>
                </a:solidFill>
                <a:latin typeface="Arial" charset="0"/>
              </a:rPr>
            </a:br>
            <a:r>
              <a:rPr lang="en-US" sz="1550" dirty="0" smtClean="0">
                <a:solidFill>
                  <a:srgbClr val="000000"/>
                </a:solidFill>
                <a:latin typeface="Arial" charset="0"/>
              </a:rPr>
              <a:t>(G3P)</a:t>
            </a:r>
            <a:endParaRPr lang="en-US" sz="1550" dirty="0">
              <a:solidFill>
                <a:srgbClr val="000000"/>
              </a:solidFill>
              <a:latin typeface="Arial" charset="0"/>
            </a:endParaRPr>
          </a:p>
        </p:txBody>
      </p:sp>
      <p:sp>
        <p:nvSpPr>
          <p:cNvPr id="33" name="Text Box 31"/>
          <p:cNvSpPr txBox="1">
            <a:spLocks noChangeArrowheads="1"/>
          </p:cNvSpPr>
          <p:nvPr/>
        </p:nvSpPr>
        <p:spPr bwMode="auto">
          <a:xfrm>
            <a:off x="7537478" y="187584"/>
            <a:ext cx="128240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550" dirty="0" smtClean="0">
                <a:solidFill>
                  <a:srgbClr val="000000"/>
                </a:solidFill>
                <a:latin typeface="Arial" charset="0"/>
              </a:rPr>
              <a:t>ENERGY</a:t>
            </a:r>
            <a:br>
              <a:rPr lang="en-US" sz="1550" dirty="0" smtClean="0">
                <a:solidFill>
                  <a:srgbClr val="000000"/>
                </a:solidFill>
                <a:latin typeface="Arial" charset="0"/>
              </a:rPr>
            </a:br>
            <a:r>
              <a:rPr lang="en-US" sz="1550" dirty="0" smtClean="0">
                <a:solidFill>
                  <a:srgbClr val="000000"/>
                </a:solidFill>
                <a:latin typeface="Arial" charset="0"/>
              </a:rPr>
              <a:t>INVESTMENT</a:t>
            </a:r>
            <a:br>
              <a:rPr lang="en-US" sz="1550" dirty="0" smtClean="0">
                <a:solidFill>
                  <a:srgbClr val="000000"/>
                </a:solidFill>
                <a:latin typeface="Arial" charset="0"/>
              </a:rPr>
            </a:br>
            <a:r>
              <a:rPr lang="en-US" sz="1550" dirty="0" smtClean="0">
                <a:solidFill>
                  <a:srgbClr val="000000"/>
                </a:solidFill>
                <a:latin typeface="Arial" charset="0"/>
              </a:rPr>
              <a:t>PHASE</a:t>
            </a:r>
            <a:endParaRPr lang="en-US" sz="1550" dirty="0">
              <a:solidFill>
                <a:srgbClr val="000000"/>
              </a:solidFill>
              <a:latin typeface="Arial" charset="0"/>
            </a:endParaRPr>
          </a:p>
        </p:txBody>
      </p:sp>
      <p:sp>
        <p:nvSpPr>
          <p:cNvPr id="34" name="Text Box 31"/>
          <p:cNvSpPr txBox="1">
            <a:spLocks noChangeArrowheads="1"/>
          </p:cNvSpPr>
          <p:nvPr/>
        </p:nvSpPr>
        <p:spPr bwMode="auto">
          <a:xfrm>
            <a:off x="4574145" y="814118"/>
            <a:ext cx="43073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Step</a:t>
            </a:r>
            <a:endParaRPr lang="en-US" sz="1550" dirty="0">
              <a:solidFill>
                <a:srgbClr val="000000"/>
              </a:solidFill>
              <a:latin typeface="Arial" charset="0"/>
            </a:endParaRPr>
          </a:p>
        </p:txBody>
      </p:sp>
      <p:sp>
        <p:nvSpPr>
          <p:cNvPr id="35" name="Text Box 31"/>
          <p:cNvSpPr txBox="1">
            <a:spLocks noChangeArrowheads="1"/>
          </p:cNvSpPr>
          <p:nvPr/>
        </p:nvSpPr>
        <p:spPr bwMode="auto">
          <a:xfrm>
            <a:off x="5505478" y="1847051"/>
            <a:ext cx="12898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P</a:t>
            </a:r>
            <a:endParaRPr lang="en-US" sz="1550" dirty="0">
              <a:solidFill>
                <a:srgbClr val="000000"/>
              </a:solidFill>
              <a:latin typeface="Arial" charset="0"/>
            </a:endParaRPr>
          </a:p>
        </p:txBody>
      </p:sp>
      <p:sp>
        <p:nvSpPr>
          <p:cNvPr id="36" name="Text Box 31"/>
          <p:cNvSpPr txBox="1">
            <a:spLocks noChangeArrowheads="1"/>
          </p:cNvSpPr>
          <p:nvPr/>
        </p:nvSpPr>
        <p:spPr bwMode="auto">
          <a:xfrm>
            <a:off x="2863878" y="534717"/>
            <a:ext cx="384721"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ATP</a:t>
            </a:r>
            <a:endParaRPr lang="en-US" sz="1550" dirty="0">
              <a:solidFill>
                <a:srgbClr val="000000"/>
              </a:solidFill>
              <a:latin typeface="Arial" charset="0"/>
            </a:endParaRPr>
          </a:p>
        </p:txBody>
      </p:sp>
      <p:sp>
        <p:nvSpPr>
          <p:cNvPr id="37" name="Text Box 31"/>
          <p:cNvSpPr txBox="1">
            <a:spLocks noChangeArrowheads="1"/>
          </p:cNvSpPr>
          <p:nvPr/>
        </p:nvSpPr>
        <p:spPr bwMode="auto">
          <a:xfrm>
            <a:off x="2804613" y="1271318"/>
            <a:ext cx="416083"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ADP</a:t>
            </a:r>
            <a:endParaRPr lang="en-US" sz="1550" dirty="0">
              <a:solidFill>
                <a:srgbClr val="000000"/>
              </a:solidFill>
              <a:latin typeface="Arial" charset="0"/>
            </a:endParaRPr>
          </a:p>
        </p:txBody>
      </p:sp>
      <p:sp>
        <p:nvSpPr>
          <p:cNvPr id="39" name="Text Box 31"/>
          <p:cNvSpPr txBox="1">
            <a:spLocks noChangeArrowheads="1"/>
          </p:cNvSpPr>
          <p:nvPr/>
        </p:nvSpPr>
        <p:spPr bwMode="auto">
          <a:xfrm>
            <a:off x="340812" y="4268519"/>
            <a:ext cx="2175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855663" algn="l"/>
              </a:tabLst>
            </a:pPr>
            <a:r>
              <a:rPr lang="en-US" sz="1550" dirty="0" smtClean="0">
                <a:solidFill>
                  <a:srgbClr val="000000"/>
                </a:solidFill>
                <a:latin typeface="Arial" charset="0"/>
              </a:rPr>
              <a:t>Step 	A six-carbon</a:t>
            </a:r>
            <a:br>
              <a:rPr lang="en-US" sz="1550" dirty="0" smtClean="0">
                <a:solidFill>
                  <a:srgbClr val="000000"/>
                </a:solidFill>
                <a:latin typeface="Arial" charset="0"/>
              </a:rPr>
            </a:br>
            <a:r>
              <a:rPr lang="en-US" sz="1550" dirty="0" smtClean="0">
                <a:solidFill>
                  <a:srgbClr val="000000"/>
                </a:solidFill>
                <a:latin typeface="Arial" charset="0"/>
              </a:rPr>
              <a:t>intermediate splits into</a:t>
            </a:r>
            <a:br>
              <a:rPr lang="en-US" sz="1550" dirty="0" smtClean="0">
                <a:solidFill>
                  <a:srgbClr val="000000"/>
                </a:solidFill>
                <a:latin typeface="Arial" charset="0"/>
              </a:rPr>
            </a:br>
            <a:r>
              <a:rPr lang="en-US" sz="1550" dirty="0" smtClean="0">
                <a:solidFill>
                  <a:srgbClr val="000000"/>
                </a:solidFill>
                <a:latin typeface="Arial" charset="0"/>
              </a:rPr>
              <a:t>two three-carbon</a:t>
            </a:r>
            <a:br>
              <a:rPr lang="en-US" sz="1550" dirty="0" smtClean="0">
                <a:solidFill>
                  <a:srgbClr val="000000"/>
                </a:solidFill>
                <a:latin typeface="Arial" charset="0"/>
              </a:rPr>
            </a:br>
            <a:r>
              <a:rPr lang="en-US" sz="1550" dirty="0" smtClean="0">
                <a:solidFill>
                  <a:srgbClr val="000000"/>
                </a:solidFill>
                <a:latin typeface="Arial" charset="0"/>
              </a:rPr>
              <a:t>intermediates.</a:t>
            </a:r>
            <a:endParaRPr lang="en-US" sz="1550" dirty="0">
              <a:solidFill>
                <a:srgbClr val="000000"/>
              </a:solidFill>
              <a:latin typeface="Arial" charset="0"/>
            </a:endParaRPr>
          </a:p>
        </p:txBody>
      </p:sp>
      <p:sp>
        <p:nvSpPr>
          <p:cNvPr id="40" name="Text Box 31"/>
          <p:cNvSpPr txBox="1">
            <a:spLocks noChangeArrowheads="1"/>
          </p:cNvSpPr>
          <p:nvPr/>
        </p:nvSpPr>
        <p:spPr bwMode="auto">
          <a:xfrm>
            <a:off x="2787677" y="3328716"/>
            <a:ext cx="384721"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ATP</a:t>
            </a:r>
            <a:endParaRPr lang="en-US" sz="1550" dirty="0">
              <a:solidFill>
                <a:srgbClr val="000000"/>
              </a:solidFill>
              <a:latin typeface="Arial" charset="0"/>
            </a:endParaRPr>
          </a:p>
        </p:txBody>
      </p:sp>
      <p:sp>
        <p:nvSpPr>
          <p:cNvPr id="41" name="Text Box 31"/>
          <p:cNvSpPr txBox="1">
            <a:spLocks noChangeArrowheads="1"/>
          </p:cNvSpPr>
          <p:nvPr/>
        </p:nvSpPr>
        <p:spPr bwMode="auto">
          <a:xfrm>
            <a:off x="2804615" y="4065317"/>
            <a:ext cx="416083"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ADP</a:t>
            </a:r>
            <a:endParaRPr lang="en-US" sz="1550" dirty="0">
              <a:solidFill>
                <a:srgbClr val="000000"/>
              </a:solidFill>
              <a:latin typeface="Arial" charset="0"/>
            </a:endParaRPr>
          </a:p>
        </p:txBody>
      </p:sp>
      <p:sp>
        <p:nvSpPr>
          <p:cNvPr id="42" name="Text Box 31"/>
          <p:cNvSpPr txBox="1">
            <a:spLocks noChangeArrowheads="1"/>
          </p:cNvSpPr>
          <p:nvPr/>
        </p:nvSpPr>
        <p:spPr bwMode="auto">
          <a:xfrm>
            <a:off x="5505478" y="2947716"/>
            <a:ext cx="12898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P</a:t>
            </a:r>
            <a:endParaRPr lang="en-US" sz="1550" dirty="0">
              <a:solidFill>
                <a:srgbClr val="000000"/>
              </a:solidFill>
              <a:latin typeface="Arial" charset="0"/>
            </a:endParaRPr>
          </a:p>
        </p:txBody>
      </p:sp>
      <p:sp>
        <p:nvSpPr>
          <p:cNvPr id="43" name="Text Box 31"/>
          <p:cNvSpPr txBox="1">
            <a:spLocks noChangeArrowheads="1"/>
          </p:cNvSpPr>
          <p:nvPr/>
        </p:nvSpPr>
        <p:spPr bwMode="auto">
          <a:xfrm>
            <a:off x="5513945" y="4598717"/>
            <a:ext cx="12898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P</a:t>
            </a:r>
            <a:endParaRPr lang="en-US" sz="1550" dirty="0">
              <a:solidFill>
                <a:srgbClr val="000000"/>
              </a:solidFill>
              <a:latin typeface="Arial" charset="0"/>
            </a:endParaRPr>
          </a:p>
        </p:txBody>
      </p:sp>
      <p:sp>
        <p:nvSpPr>
          <p:cNvPr id="44" name="Text Box 31"/>
          <p:cNvSpPr txBox="1">
            <a:spLocks noChangeArrowheads="1"/>
          </p:cNvSpPr>
          <p:nvPr/>
        </p:nvSpPr>
        <p:spPr bwMode="auto">
          <a:xfrm>
            <a:off x="3219477" y="4598718"/>
            <a:ext cx="12898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P</a:t>
            </a:r>
            <a:endParaRPr lang="en-US" sz="1550" dirty="0">
              <a:solidFill>
                <a:srgbClr val="000000"/>
              </a:solidFill>
              <a:latin typeface="Arial" charset="0"/>
            </a:endParaRPr>
          </a:p>
        </p:txBody>
      </p:sp>
      <p:sp>
        <p:nvSpPr>
          <p:cNvPr id="45" name="Text Box 31"/>
          <p:cNvSpPr txBox="1">
            <a:spLocks noChangeArrowheads="1"/>
          </p:cNvSpPr>
          <p:nvPr/>
        </p:nvSpPr>
        <p:spPr bwMode="auto">
          <a:xfrm>
            <a:off x="3109411" y="6122716"/>
            <a:ext cx="12898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P</a:t>
            </a:r>
            <a:endParaRPr lang="en-US" sz="1550" dirty="0">
              <a:solidFill>
                <a:srgbClr val="000000"/>
              </a:solidFill>
              <a:latin typeface="Arial" charset="0"/>
            </a:endParaRPr>
          </a:p>
        </p:txBody>
      </p:sp>
      <p:sp>
        <p:nvSpPr>
          <p:cNvPr id="46" name="Text Box 31"/>
          <p:cNvSpPr txBox="1">
            <a:spLocks noChangeArrowheads="1"/>
          </p:cNvSpPr>
          <p:nvPr/>
        </p:nvSpPr>
        <p:spPr bwMode="auto">
          <a:xfrm>
            <a:off x="5615544" y="6131184"/>
            <a:ext cx="12898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50" dirty="0" smtClean="0">
                <a:solidFill>
                  <a:srgbClr val="000000"/>
                </a:solidFill>
                <a:latin typeface="Arial" charset="0"/>
              </a:rPr>
              <a:t>P</a:t>
            </a:r>
            <a:endParaRPr lang="en-US" sz="1550" dirty="0">
              <a:solidFill>
                <a:srgbClr val="000000"/>
              </a:solidFill>
              <a:latin typeface="Arial" charset="0"/>
            </a:endParaRPr>
          </a:p>
        </p:txBody>
      </p:sp>
      <p:sp>
        <p:nvSpPr>
          <p:cNvPr id="47" name="Text Box 31"/>
          <p:cNvSpPr txBox="1">
            <a:spLocks noChangeArrowheads="1"/>
          </p:cNvSpPr>
          <p:nvPr/>
        </p:nvSpPr>
        <p:spPr bwMode="auto">
          <a:xfrm>
            <a:off x="340812" y="839519"/>
            <a:ext cx="224958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876300" algn="l"/>
                <a:tab pos="1371600" algn="l"/>
              </a:tabLst>
            </a:pPr>
            <a:r>
              <a:rPr lang="en-US" sz="1550" dirty="0" smtClean="0">
                <a:solidFill>
                  <a:srgbClr val="000000"/>
                </a:solidFill>
                <a:latin typeface="Arial" charset="0"/>
              </a:rPr>
              <a:t>Steps	–	Glucose</a:t>
            </a:r>
            <a:r>
              <a:rPr lang="en-US" sz="1550" dirty="0">
                <a:solidFill>
                  <a:srgbClr val="000000"/>
                </a:solidFill>
                <a:latin typeface="Arial" charset="0"/>
              </a:rPr>
              <a:t/>
            </a:r>
            <a:br>
              <a:rPr lang="en-US" sz="1550" dirty="0">
                <a:solidFill>
                  <a:srgbClr val="000000"/>
                </a:solidFill>
                <a:latin typeface="Arial" charset="0"/>
              </a:rPr>
            </a:br>
            <a:r>
              <a:rPr lang="en-US" sz="1550" dirty="0" smtClean="0">
                <a:solidFill>
                  <a:srgbClr val="000000"/>
                </a:solidFill>
                <a:latin typeface="Arial" charset="0"/>
              </a:rPr>
              <a:t>is energized, using ATP.</a:t>
            </a:r>
            <a:endParaRPr lang="en-US" sz="1550" dirty="0">
              <a:solidFill>
                <a:srgbClr val="000000"/>
              </a:solidFill>
              <a:latin typeface="Arial" charset="0"/>
            </a:endParaRPr>
          </a:p>
        </p:txBody>
      </p:sp>
    </p:spTree>
    <p:extLst>
      <p:ext uri="{BB962C8B-B14F-4D97-AF65-F5344CB8AC3E}">
        <p14:creationId xmlns:p14="http://schemas.microsoft.com/office/powerpoint/2010/main" val="1715130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_07c_2Glycolysis_2-U.jpg"/>
          <p:cNvPicPr>
            <a:picLocks noChangeAspect="1"/>
          </p:cNvPicPr>
          <p:nvPr/>
        </p:nvPicPr>
        <p:blipFill rotWithShape="1">
          <a:blip r:embed="rId3" cstate="email">
            <a:extLst>
              <a:ext uri="{28A0092B-C50C-407E-A947-70E740481C1C}">
                <a14:useLocalDpi xmlns:a14="http://schemas.microsoft.com/office/drawing/2010/main" val="0"/>
              </a:ext>
            </a:extLst>
          </a:blip>
          <a:srcRect b="2546"/>
          <a:stretch/>
        </p:blipFill>
        <p:spPr>
          <a:xfrm>
            <a:off x="542544" y="187962"/>
            <a:ext cx="8058912" cy="6416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6.7c-2-2</a:t>
            </a:r>
            <a:endParaRPr lang="en-US" sz="1200" dirty="0">
              <a:latin typeface="Arial" charset="0"/>
            </a:endParaRPr>
          </a:p>
        </p:txBody>
      </p:sp>
      <p:grpSp>
        <p:nvGrpSpPr>
          <p:cNvPr id="3" name="Group 2"/>
          <p:cNvGrpSpPr/>
          <p:nvPr/>
        </p:nvGrpSpPr>
        <p:grpSpPr>
          <a:xfrm>
            <a:off x="3836132" y="938647"/>
            <a:ext cx="172607" cy="172607"/>
            <a:chOff x="3836132" y="887845"/>
            <a:chExt cx="172607" cy="172607"/>
          </a:xfrm>
        </p:grpSpPr>
        <p:sp>
          <p:nvSpPr>
            <p:cNvPr id="8" name="Oval 7"/>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9"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5</a:t>
              </a:r>
              <a:endParaRPr lang="en-US" sz="1000" dirty="0">
                <a:solidFill>
                  <a:srgbClr val="FFFFFF"/>
                </a:solidFill>
                <a:latin typeface="Arial" charset="0"/>
              </a:endParaRPr>
            </a:p>
          </p:txBody>
        </p:sp>
      </p:grpSp>
      <p:grpSp>
        <p:nvGrpSpPr>
          <p:cNvPr id="10" name="Group 9"/>
          <p:cNvGrpSpPr/>
          <p:nvPr/>
        </p:nvGrpSpPr>
        <p:grpSpPr>
          <a:xfrm>
            <a:off x="978632" y="925947"/>
            <a:ext cx="172607" cy="172607"/>
            <a:chOff x="3836132" y="887845"/>
            <a:chExt cx="172607" cy="172607"/>
          </a:xfrm>
        </p:grpSpPr>
        <p:sp>
          <p:nvSpPr>
            <p:cNvPr id="11" name="Oval 10"/>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2"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5</a:t>
              </a:r>
              <a:endParaRPr lang="en-US" sz="1000" dirty="0">
                <a:solidFill>
                  <a:srgbClr val="FFFFFF"/>
                </a:solidFill>
                <a:latin typeface="Arial" charset="0"/>
              </a:endParaRPr>
            </a:p>
          </p:txBody>
        </p:sp>
      </p:grpSp>
      <p:grpSp>
        <p:nvGrpSpPr>
          <p:cNvPr id="13" name="Group 12"/>
          <p:cNvGrpSpPr/>
          <p:nvPr/>
        </p:nvGrpSpPr>
        <p:grpSpPr>
          <a:xfrm>
            <a:off x="6223732" y="938646"/>
            <a:ext cx="172607" cy="172607"/>
            <a:chOff x="3836132" y="887845"/>
            <a:chExt cx="172607" cy="172607"/>
          </a:xfrm>
        </p:grpSpPr>
        <p:sp>
          <p:nvSpPr>
            <p:cNvPr id="14" name="Oval 13"/>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5</a:t>
              </a:r>
              <a:endParaRPr lang="en-US" sz="1000" dirty="0">
                <a:solidFill>
                  <a:srgbClr val="FFFFFF"/>
                </a:solidFill>
                <a:latin typeface="Arial" charset="0"/>
              </a:endParaRPr>
            </a:p>
          </p:txBody>
        </p:sp>
      </p:grpSp>
      <p:grpSp>
        <p:nvGrpSpPr>
          <p:cNvPr id="16" name="Group 15"/>
          <p:cNvGrpSpPr/>
          <p:nvPr/>
        </p:nvGrpSpPr>
        <p:grpSpPr>
          <a:xfrm>
            <a:off x="1048482" y="2221347"/>
            <a:ext cx="172607" cy="172607"/>
            <a:chOff x="3836132" y="887845"/>
            <a:chExt cx="172607" cy="172607"/>
          </a:xfrm>
        </p:grpSpPr>
        <p:sp>
          <p:nvSpPr>
            <p:cNvPr id="17" name="Oval 16"/>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8"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6</a:t>
              </a:r>
              <a:endParaRPr lang="en-US" sz="1000" dirty="0">
                <a:solidFill>
                  <a:srgbClr val="FFFFFF"/>
                </a:solidFill>
                <a:latin typeface="Arial" charset="0"/>
              </a:endParaRPr>
            </a:p>
          </p:txBody>
        </p:sp>
      </p:grpSp>
      <p:grpSp>
        <p:nvGrpSpPr>
          <p:cNvPr id="19" name="Group 18"/>
          <p:cNvGrpSpPr/>
          <p:nvPr/>
        </p:nvGrpSpPr>
        <p:grpSpPr>
          <a:xfrm>
            <a:off x="1401966" y="2221347"/>
            <a:ext cx="172607" cy="172607"/>
            <a:chOff x="3836132" y="887845"/>
            <a:chExt cx="172607" cy="172607"/>
          </a:xfrm>
        </p:grpSpPr>
        <p:sp>
          <p:nvSpPr>
            <p:cNvPr id="20" name="Oval 19"/>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1"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9</a:t>
              </a:r>
              <a:endParaRPr lang="en-US" sz="1000" dirty="0">
                <a:solidFill>
                  <a:srgbClr val="FFFFFF"/>
                </a:solidFill>
                <a:latin typeface="Arial" charset="0"/>
              </a:endParaRPr>
            </a:p>
          </p:txBody>
        </p:sp>
      </p:grpSp>
      <p:grpSp>
        <p:nvGrpSpPr>
          <p:cNvPr id="22" name="Group 21"/>
          <p:cNvGrpSpPr/>
          <p:nvPr/>
        </p:nvGrpSpPr>
        <p:grpSpPr>
          <a:xfrm>
            <a:off x="3836132" y="3250047"/>
            <a:ext cx="172607" cy="172607"/>
            <a:chOff x="3836132" y="887845"/>
            <a:chExt cx="172607" cy="172607"/>
          </a:xfrm>
        </p:grpSpPr>
        <p:sp>
          <p:nvSpPr>
            <p:cNvPr id="23" name="Oval 22"/>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4"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7</a:t>
              </a:r>
              <a:endParaRPr lang="en-US" sz="1000" dirty="0">
                <a:solidFill>
                  <a:srgbClr val="FFFFFF"/>
                </a:solidFill>
                <a:latin typeface="Arial" charset="0"/>
              </a:endParaRPr>
            </a:p>
          </p:txBody>
        </p:sp>
      </p:grpSp>
      <p:grpSp>
        <p:nvGrpSpPr>
          <p:cNvPr id="25" name="Group 24"/>
          <p:cNvGrpSpPr/>
          <p:nvPr/>
        </p:nvGrpSpPr>
        <p:grpSpPr>
          <a:xfrm>
            <a:off x="3836132" y="4437497"/>
            <a:ext cx="172607" cy="172607"/>
            <a:chOff x="3836132" y="887845"/>
            <a:chExt cx="172607" cy="172607"/>
          </a:xfrm>
        </p:grpSpPr>
        <p:sp>
          <p:nvSpPr>
            <p:cNvPr id="26" name="Oval 25"/>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8"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8</a:t>
              </a:r>
              <a:endParaRPr lang="en-US" sz="1000" dirty="0">
                <a:solidFill>
                  <a:srgbClr val="FFFFFF"/>
                </a:solidFill>
                <a:latin typeface="Arial" charset="0"/>
              </a:endParaRPr>
            </a:p>
          </p:txBody>
        </p:sp>
      </p:grpSp>
      <p:grpSp>
        <p:nvGrpSpPr>
          <p:cNvPr id="29" name="Group 28"/>
          <p:cNvGrpSpPr/>
          <p:nvPr/>
        </p:nvGrpSpPr>
        <p:grpSpPr>
          <a:xfrm>
            <a:off x="6223732" y="4437497"/>
            <a:ext cx="172607" cy="172607"/>
            <a:chOff x="3836132" y="887845"/>
            <a:chExt cx="172607" cy="172607"/>
          </a:xfrm>
        </p:grpSpPr>
        <p:sp>
          <p:nvSpPr>
            <p:cNvPr id="30" name="Oval 29"/>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1"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8</a:t>
              </a:r>
              <a:endParaRPr lang="en-US" sz="1000" dirty="0">
                <a:solidFill>
                  <a:srgbClr val="FFFFFF"/>
                </a:solidFill>
                <a:latin typeface="Arial" charset="0"/>
              </a:endParaRPr>
            </a:p>
          </p:txBody>
        </p:sp>
      </p:grpSp>
      <p:grpSp>
        <p:nvGrpSpPr>
          <p:cNvPr id="32" name="Group 31"/>
          <p:cNvGrpSpPr/>
          <p:nvPr/>
        </p:nvGrpSpPr>
        <p:grpSpPr>
          <a:xfrm>
            <a:off x="6223732" y="3250047"/>
            <a:ext cx="172607" cy="172607"/>
            <a:chOff x="3836132" y="887845"/>
            <a:chExt cx="172607" cy="172607"/>
          </a:xfrm>
        </p:grpSpPr>
        <p:sp>
          <p:nvSpPr>
            <p:cNvPr id="33" name="Oval 32"/>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4"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7</a:t>
              </a:r>
              <a:endParaRPr lang="en-US" sz="1000" dirty="0">
                <a:solidFill>
                  <a:srgbClr val="FFFFFF"/>
                </a:solidFill>
                <a:latin typeface="Arial" charset="0"/>
              </a:endParaRPr>
            </a:p>
          </p:txBody>
        </p:sp>
      </p:grpSp>
      <p:grpSp>
        <p:nvGrpSpPr>
          <p:cNvPr id="35" name="Group 34"/>
          <p:cNvGrpSpPr/>
          <p:nvPr/>
        </p:nvGrpSpPr>
        <p:grpSpPr>
          <a:xfrm>
            <a:off x="3836132" y="2202297"/>
            <a:ext cx="172607" cy="172607"/>
            <a:chOff x="3836132" y="887845"/>
            <a:chExt cx="172607" cy="172607"/>
          </a:xfrm>
        </p:grpSpPr>
        <p:sp>
          <p:nvSpPr>
            <p:cNvPr id="36" name="Oval 35"/>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7"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6</a:t>
              </a:r>
              <a:endParaRPr lang="en-US" sz="1000" dirty="0">
                <a:solidFill>
                  <a:srgbClr val="FFFFFF"/>
                </a:solidFill>
                <a:latin typeface="Arial" charset="0"/>
              </a:endParaRPr>
            </a:p>
          </p:txBody>
        </p:sp>
      </p:grpSp>
      <p:grpSp>
        <p:nvGrpSpPr>
          <p:cNvPr id="38" name="Group 37"/>
          <p:cNvGrpSpPr/>
          <p:nvPr/>
        </p:nvGrpSpPr>
        <p:grpSpPr>
          <a:xfrm>
            <a:off x="6223732" y="2202297"/>
            <a:ext cx="172607" cy="172607"/>
            <a:chOff x="3836132" y="887845"/>
            <a:chExt cx="172607" cy="172607"/>
          </a:xfrm>
        </p:grpSpPr>
        <p:sp>
          <p:nvSpPr>
            <p:cNvPr id="39" name="Oval 38"/>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0"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6</a:t>
              </a:r>
              <a:endParaRPr lang="en-US" sz="1000" dirty="0">
                <a:solidFill>
                  <a:srgbClr val="FFFFFF"/>
                </a:solidFill>
                <a:latin typeface="Arial" charset="0"/>
              </a:endParaRPr>
            </a:p>
          </p:txBody>
        </p:sp>
      </p:grpSp>
      <p:grpSp>
        <p:nvGrpSpPr>
          <p:cNvPr id="41" name="Group 40"/>
          <p:cNvGrpSpPr/>
          <p:nvPr/>
        </p:nvGrpSpPr>
        <p:grpSpPr>
          <a:xfrm>
            <a:off x="3840366" y="5796397"/>
            <a:ext cx="172607" cy="172607"/>
            <a:chOff x="3836132" y="887845"/>
            <a:chExt cx="172607" cy="172607"/>
          </a:xfrm>
        </p:grpSpPr>
        <p:sp>
          <p:nvSpPr>
            <p:cNvPr id="42" name="Oval 41"/>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3"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9</a:t>
              </a:r>
              <a:endParaRPr lang="en-US" sz="1000" dirty="0">
                <a:solidFill>
                  <a:srgbClr val="FFFFFF"/>
                </a:solidFill>
                <a:latin typeface="Arial" charset="0"/>
              </a:endParaRPr>
            </a:p>
          </p:txBody>
        </p:sp>
      </p:grpSp>
      <p:grpSp>
        <p:nvGrpSpPr>
          <p:cNvPr id="44" name="Group 43"/>
          <p:cNvGrpSpPr/>
          <p:nvPr/>
        </p:nvGrpSpPr>
        <p:grpSpPr>
          <a:xfrm>
            <a:off x="6227966" y="5790047"/>
            <a:ext cx="172607" cy="172607"/>
            <a:chOff x="3836132" y="887845"/>
            <a:chExt cx="172607" cy="172607"/>
          </a:xfrm>
        </p:grpSpPr>
        <p:sp>
          <p:nvSpPr>
            <p:cNvPr id="45" name="Oval 44"/>
            <p:cNvSpPr>
              <a:spLocks noChangeAspect="1"/>
            </p:cNvSpPr>
            <p:nvPr/>
          </p:nvSpPr>
          <p:spPr bwMode="auto">
            <a:xfrm>
              <a:off x="3836132" y="887845"/>
              <a:ext cx="172607" cy="17260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6" name="Text Box 31"/>
            <p:cNvSpPr txBox="1">
              <a:spLocks noChangeArrowheads="1"/>
            </p:cNvSpPr>
            <p:nvPr/>
          </p:nvSpPr>
          <p:spPr bwMode="auto">
            <a:xfrm>
              <a:off x="3886219" y="890621"/>
              <a:ext cx="71321" cy="153888"/>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smtClean="0">
                  <a:solidFill>
                    <a:srgbClr val="FFFFFF"/>
                  </a:solidFill>
                  <a:latin typeface="Arial" charset="0"/>
                </a:rPr>
                <a:t>9</a:t>
              </a:r>
              <a:endParaRPr lang="en-US" sz="1000" dirty="0">
                <a:solidFill>
                  <a:srgbClr val="FFFFFF"/>
                </a:solidFill>
                <a:latin typeface="Arial" charset="0"/>
              </a:endParaRPr>
            </a:p>
          </p:txBody>
        </p:sp>
      </p:grpSp>
      <p:sp>
        <p:nvSpPr>
          <p:cNvPr id="47" name="Text Box 31"/>
          <p:cNvSpPr txBox="1">
            <a:spLocks noChangeArrowheads="1"/>
          </p:cNvSpPr>
          <p:nvPr/>
        </p:nvSpPr>
        <p:spPr bwMode="auto">
          <a:xfrm>
            <a:off x="6369077" y="229920"/>
            <a:ext cx="2103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Glyceraldehyde 3-phosphate</a:t>
            </a:r>
            <a:br>
              <a:rPr lang="en-US" sz="1200" dirty="0" smtClean="0">
                <a:solidFill>
                  <a:srgbClr val="000000"/>
                </a:solidFill>
                <a:latin typeface="Arial" charset="0"/>
              </a:rPr>
            </a:br>
            <a:r>
              <a:rPr lang="en-US" sz="1200" dirty="0" smtClean="0">
                <a:solidFill>
                  <a:srgbClr val="000000"/>
                </a:solidFill>
                <a:latin typeface="Arial" charset="0"/>
              </a:rPr>
              <a:t>(G3P)</a:t>
            </a:r>
            <a:endParaRPr lang="en-US" sz="1200" dirty="0">
              <a:solidFill>
                <a:srgbClr val="000000"/>
              </a:solidFill>
              <a:latin typeface="Arial" charset="0"/>
            </a:endParaRPr>
          </a:p>
        </p:txBody>
      </p:sp>
      <p:sp>
        <p:nvSpPr>
          <p:cNvPr id="48" name="Text Box 31"/>
          <p:cNvSpPr txBox="1">
            <a:spLocks noChangeArrowheads="1"/>
          </p:cNvSpPr>
          <p:nvPr/>
        </p:nvSpPr>
        <p:spPr bwMode="auto">
          <a:xfrm>
            <a:off x="2313544" y="2473585"/>
            <a:ext cx="306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49" name="Text Box 31"/>
          <p:cNvSpPr txBox="1">
            <a:spLocks noChangeArrowheads="1"/>
          </p:cNvSpPr>
          <p:nvPr/>
        </p:nvSpPr>
        <p:spPr bwMode="auto">
          <a:xfrm>
            <a:off x="2635281" y="1948651"/>
            <a:ext cx="3349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ADP</a:t>
            </a:r>
            <a:endParaRPr lang="en-US" sz="1200" dirty="0">
              <a:solidFill>
                <a:srgbClr val="000000"/>
              </a:solidFill>
              <a:latin typeface="Arial" charset="0"/>
            </a:endParaRPr>
          </a:p>
        </p:txBody>
      </p:sp>
      <p:sp>
        <p:nvSpPr>
          <p:cNvPr id="50" name="Text Box 31"/>
          <p:cNvSpPr txBox="1">
            <a:spLocks noChangeArrowheads="1"/>
          </p:cNvSpPr>
          <p:nvPr/>
        </p:nvSpPr>
        <p:spPr bwMode="auto">
          <a:xfrm>
            <a:off x="3177144" y="229920"/>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51" name="Text Box 31"/>
          <p:cNvSpPr txBox="1">
            <a:spLocks noChangeArrowheads="1"/>
          </p:cNvSpPr>
          <p:nvPr/>
        </p:nvSpPr>
        <p:spPr bwMode="auto">
          <a:xfrm>
            <a:off x="4751945" y="6088851"/>
            <a:ext cx="306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52" name="Text Box 31"/>
          <p:cNvSpPr txBox="1">
            <a:spLocks noChangeArrowheads="1"/>
          </p:cNvSpPr>
          <p:nvPr/>
        </p:nvSpPr>
        <p:spPr bwMode="auto">
          <a:xfrm>
            <a:off x="2330477" y="6097318"/>
            <a:ext cx="306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53" name="Text Box 31"/>
          <p:cNvSpPr txBox="1">
            <a:spLocks noChangeArrowheads="1"/>
          </p:cNvSpPr>
          <p:nvPr/>
        </p:nvSpPr>
        <p:spPr bwMode="auto">
          <a:xfrm>
            <a:off x="4751945" y="2482052"/>
            <a:ext cx="306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54" name="Text Box 31"/>
          <p:cNvSpPr txBox="1">
            <a:spLocks noChangeArrowheads="1"/>
          </p:cNvSpPr>
          <p:nvPr/>
        </p:nvSpPr>
        <p:spPr bwMode="auto">
          <a:xfrm>
            <a:off x="5039815" y="1974050"/>
            <a:ext cx="3349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ADP</a:t>
            </a:r>
            <a:endParaRPr lang="en-US" sz="1200" dirty="0">
              <a:solidFill>
                <a:srgbClr val="000000"/>
              </a:solidFill>
              <a:latin typeface="Arial" charset="0"/>
            </a:endParaRPr>
          </a:p>
        </p:txBody>
      </p:sp>
      <p:sp>
        <p:nvSpPr>
          <p:cNvPr id="55" name="Text Box 31"/>
          <p:cNvSpPr txBox="1">
            <a:spLocks noChangeArrowheads="1"/>
          </p:cNvSpPr>
          <p:nvPr/>
        </p:nvSpPr>
        <p:spPr bwMode="auto">
          <a:xfrm>
            <a:off x="2643747" y="5555451"/>
            <a:ext cx="3349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ADP</a:t>
            </a:r>
            <a:endParaRPr lang="en-US" sz="1200" dirty="0">
              <a:solidFill>
                <a:srgbClr val="000000"/>
              </a:solidFill>
              <a:latin typeface="Arial" charset="0"/>
            </a:endParaRPr>
          </a:p>
        </p:txBody>
      </p:sp>
      <p:sp>
        <p:nvSpPr>
          <p:cNvPr id="56" name="Text Box 31"/>
          <p:cNvSpPr txBox="1">
            <a:spLocks noChangeArrowheads="1"/>
          </p:cNvSpPr>
          <p:nvPr/>
        </p:nvSpPr>
        <p:spPr bwMode="auto">
          <a:xfrm>
            <a:off x="5031348" y="5563918"/>
            <a:ext cx="3349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ADP</a:t>
            </a:r>
            <a:endParaRPr lang="en-US" sz="1200" dirty="0">
              <a:solidFill>
                <a:srgbClr val="000000"/>
              </a:solidFill>
              <a:latin typeface="Arial" charset="0"/>
            </a:endParaRPr>
          </a:p>
        </p:txBody>
      </p:sp>
      <p:sp>
        <p:nvSpPr>
          <p:cNvPr id="57" name="Text Box 31"/>
          <p:cNvSpPr txBox="1">
            <a:spLocks noChangeArrowheads="1"/>
          </p:cNvSpPr>
          <p:nvPr/>
        </p:nvSpPr>
        <p:spPr bwMode="auto">
          <a:xfrm>
            <a:off x="2618348" y="4514051"/>
            <a:ext cx="2878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25000" dirty="0" smtClean="0">
                <a:solidFill>
                  <a:srgbClr val="000000"/>
                </a:solidFill>
                <a:latin typeface="Arial" charset="0"/>
              </a:rPr>
              <a:t>2</a:t>
            </a:r>
            <a:r>
              <a:rPr lang="en-US" sz="1200" dirty="0" smtClean="0">
                <a:solidFill>
                  <a:srgbClr val="000000"/>
                </a:solidFill>
                <a:latin typeface="Arial" charset="0"/>
              </a:rPr>
              <a:t>O</a:t>
            </a:r>
            <a:endParaRPr lang="en-US" sz="1200" dirty="0">
              <a:solidFill>
                <a:srgbClr val="000000"/>
              </a:solidFill>
              <a:latin typeface="Arial" charset="0"/>
            </a:endParaRPr>
          </a:p>
        </p:txBody>
      </p:sp>
      <p:sp>
        <p:nvSpPr>
          <p:cNvPr id="58" name="Text Box 31"/>
          <p:cNvSpPr txBox="1">
            <a:spLocks noChangeArrowheads="1"/>
          </p:cNvSpPr>
          <p:nvPr/>
        </p:nvSpPr>
        <p:spPr bwMode="auto">
          <a:xfrm>
            <a:off x="5031348" y="4514051"/>
            <a:ext cx="2878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25000" dirty="0" smtClean="0">
                <a:solidFill>
                  <a:srgbClr val="000000"/>
                </a:solidFill>
                <a:latin typeface="Arial" charset="0"/>
              </a:rPr>
              <a:t>2</a:t>
            </a:r>
            <a:r>
              <a:rPr lang="en-US" sz="1200" dirty="0" smtClean="0">
                <a:solidFill>
                  <a:srgbClr val="000000"/>
                </a:solidFill>
                <a:latin typeface="Arial" charset="0"/>
              </a:rPr>
              <a:t>O</a:t>
            </a:r>
            <a:endParaRPr lang="en-US" sz="1200" dirty="0">
              <a:solidFill>
                <a:srgbClr val="000000"/>
              </a:solidFill>
              <a:latin typeface="Arial" charset="0"/>
            </a:endParaRPr>
          </a:p>
        </p:txBody>
      </p:sp>
      <p:sp>
        <p:nvSpPr>
          <p:cNvPr id="59" name="Text Box 31"/>
          <p:cNvSpPr txBox="1">
            <a:spLocks noChangeArrowheads="1"/>
          </p:cNvSpPr>
          <p:nvPr/>
        </p:nvSpPr>
        <p:spPr bwMode="auto">
          <a:xfrm>
            <a:off x="2449015" y="873385"/>
            <a:ext cx="3975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NAD</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60" name="Text Box 31"/>
          <p:cNvSpPr txBox="1">
            <a:spLocks noChangeArrowheads="1"/>
          </p:cNvSpPr>
          <p:nvPr/>
        </p:nvSpPr>
        <p:spPr bwMode="auto">
          <a:xfrm>
            <a:off x="4895880" y="873384"/>
            <a:ext cx="3975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NAD</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61" name="Text Box 31"/>
          <p:cNvSpPr txBox="1">
            <a:spLocks noChangeArrowheads="1"/>
          </p:cNvSpPr>
          <p:nvPr/>
        </p:nvSpPr>
        <p:spPr bwMode="auto">
          <a:xfrm>
            <a:off x="2195015" y="1254385"/>
            <a:ext cx="444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NADH</a:t>
            </a:r>
            <a:endParaRPr lang="en-US" sz="1200" baseline="30000" dirty="0">
              <a:solidFill>
                <a:srgbClr val="000000"/>
              </a:solidFill>
              <a:latin typeface="Symbol Std"/>
              <a:cs typeface="Symbol Std"/>
            </a:endParaRPr>
          </a:p>
        </p:txBody>
      </p:sp>
      <p:sp>
        <p:nvSpPr>
          <p:cNvPr id="62" name="Text Box 31"/>
          <p:cNvSpPr txBox="1">
            <a:spLocks noChangeArrowheads="1"/>
          </p:cNvSpPr>
          <p:nvPr/>
        </p:nvSpPr>
        <p:spPr bwMode="auto">
          <a:xfrm>
            <a:off x="4650347" y="1271318"/>
            <a:ext cx="444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NADH</a:t>
            </a:r>
            <a:endParaRPr lang="en-US" sz="1200" baseline="30000" dirty="0">
              <a:solidFill>
                <a:srgbClr val="000000"/>
              </a:solidFill>
              <a:latin typeface="Symbol Std"/>
              <a:cs typeface="Symbol Std"/>
            </a:endParaRPr>
          </a:p>
        </p:txBody>
      </p:sp>
      <p:sp>
        <p:nvSpPr>
          <p:cNvPr id="63" name="Text Box 31"/>
          <p:cNvSpPr txBox="1">
            <a:spLocks noChangeArrowheads="1"/>
          </p:cNvSpPr>
          <p:nvPr/>
        </p:nvSpPr>
        <p:spPr bwMode="auto">
          <a:xfrm>
            <a:off x="2626815" y="1491453"/>
            <a:ext cx="4021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Symbol Std"/>
                <a:cs typeface="Symbol Std"/>
              </a:rPr>
              <a:t>+</a:t>
            </a:r>
            <a:r>
              <a:rPr lang="en-US" sz="1200" dirty="0" smtClean="0">
                <a:solidFill>
                  <a:srgbClr val="000000"/>
                </a:solidFill>
                <a:latin typeface="Arial" charset="0"/>
              </a:rPr>
              <a:t> 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64" name="Text Box 31"/>
          <p:cNvSpPr txBox="1">
            <a:spLocks noChangeArrowheads="1"/>
          </p:cNvSpPr>
          <p:nvPr/>
        </p:nvSpPr>
        <p:spPr bwMode="auto">
          <a:xfrm>
            <a:off x="5082149" y="1504691"/>
            <a:ext cx="3915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Symbol Std"/>
                <a:cs typeface="Symbol Std"/>
              </a:rPr>
              <a:t>+</a:t>
            </a:r>
            <a:r>
              <a:rPr lang="en-US" sz="1200" dirty="0" smtClean="0">
                <a:solidFill>
                  <a:srgbClr val="000000"/>
                </a:solidFill>
                <a:latin typeface="Arial" charset="0"/>
              </a:rPr>
              <a:t> 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65" name="Text Box 31"/>
          <p:cNvSpPr txBox="1">
            <a:spLocks noChangeArrowheads="1"/>
          </p:cNvSpPr>
          <p:nvPr/>
        </p:nvSpPr>
        <p:spPr bwMode="auto">
          <a:xfrm>
            <a:off x="5022878" y="229919"/>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66" name="Text Box 31"/>
          <p:cNvSpPr txBox="1">
            <a:spLocks noChangeArrowheads="1"/>
          </p:cNvSpPr>
          <p:nvPr/>
        </p:nvSpPr>
        <p:spPr bwMode="auto">
          <a:xfrm>
            <a:off x="6682345" y="1212052"/>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67" name="Text Box 31"/>
          <p:cNvSpPr txBox="1">
            <a:spLocks noChangeArrowheads="1"/>
          </p:cNvSpPr>
          <p:nvPr/>
        </p:nvSpPr>
        <p:spPr bwMode="auto">
          <a:xfrm>
            <a:off x="4176211" y="1203586"/>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68" name="Text Box 31"/>
          <p:cNvSpPr txBox="1">
            <a:spLocks noChangeArrowheads="1"/>
          </p:cNvSpPr>
          <p:nvPr/>
        </p:nvSpPr>
        <p:spPr bwMode="auto">
          <a:xfrm>
            <a:off x="3109410" y="1660785"/>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69" name="Text Box 31"/>
          <p:cNvSpPr txBox="1">
            <a:spLocks noChangeArrowheads="1"/>
          </p:cNvSpPr>
          <p:nvPr/>
        </p:nvSpPr>
        <p:spPr bwMode="auto">
          <a:xfrm>
            <a:off x="4100012" y="1669252"/>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0" name="Text Box 31"/>
          <p:cNvSpPr txBox="1">
            <a:spLocks noChangeArrowheads="1"/>
          </p:cNvSpPr>
          <p:nvPr/>
        </p:nvSpPr>
        <p:spPr bwMode="auto">
          <a:xfrm>
            <a:off x="5513943" y="1677717"/>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1" name="Text Box 31"/>
          <p:cNvSpPr txBox="1">
            <a:spLocks noChangeArrowheads="1"/>
          </p:cNvSpPr>
          <p:nvPr/>
        </p:nvSpPr>
        <p:spPr bwMode="auto">
          <a:xfrm>
            <a:off x="6504545" y="1686184"/>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2" name="Text Box 31"/>
          <p:cNvSpPr txBox="1">
            <a:spLocks noChangeArrowheads="1"/>
          </p:cNvSpPr>
          <p:nvPr/>
        </p:nvSpPr>
        <p:spPr bwMode="auto">
          <a:xfrm>
            <a:off x="3608944" y="3675851"/>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3" name="Text Box 31"/>
          <p:cNvSpPr txBox="1">
            <a:spLocks noChangeArrowheads="1"/>
          </p:cNvSpPr>
          <p:nvPr/>
        </p:nvSpPr>
        <p:spPr bwMode="auto">
          <a:xfrm>
            <a:off x="4100013" y="2854585"/>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4" name="Text Box 31"/>
          <p:cNvSpPr txBox="1">
            <a:spLocks noChangeArrowheads="1"/>
          </p:cNvSpPr>
          <p:nvPr/>
        </p:nvSpPr>
        <p:spPr bwMode="auto">
          <a:xfrm>
            <a:off x="3608944" y="4996650"/>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5" name="Text Box 31"/>
          <p:cNvSpPr txBox="1">
            <a:spLocks noChangeArrowheads="1"/>
          </p:cNvSpPr>
          <p:nvPr/>
        </p:nvSpPr>
        <p:spPr bwMode="auto">
          <a:xfrm>
            <a:off x="6021945" y="3675850"/>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6" name="Text Box 31"/>
          <p:cNvSpPr txBox="1">
            <a:spLocks noChangeArrowheads="1"/>
          </p:cNvSpPr>
          <p:nvPr/>
        </p:nvSpPr>
        <p:spPr bwMode="auto">
          <a:xfrm>
            <a:off x="6496080" y="2863051"/>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7" name="Text Box 31"/>
          <p:cNvSpPr txBox="1">
            <a:spLocks noChangeArrowheads="1"/>
          </p:cNvSpPr>
          <p:nvPr/>
        </p:nvSpPr>
        <p:spPr bwMode="auto">
          <a:xfrm>
            <a:off x="6005011" y="5005116"/>
            <a:ext cx="99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dirty="0">
              <a:solidFill>
                <a:srgbClr val="000000"/>
              </a:solidFill>
              <a:latin typeface="Arial" charset="0"/>
            </a:endParaRPr>
          </a:p>
        </p:txBody>
      </p:sp>
      <p:sp>
        <p:nvSpPr>
          <p:cNvPr id="78" name="Text Box 31"/>
          <p:cNvSpPr txBox="1">
            <a:spLocks noChangeArrowheads="1"/>
          </p:cNvSpPr>
          <p:nvPr/>
        </p:nvSpPr>
        <p:spPr bwMode="auto">
          <a:xfrm>
            <a:off x="6927877" y="907253"/>
            <a:ext cx="1288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000000"/>
                </a:solidFill>
                <a:latin typeface="Arial" charset="0"/>
              </a:rPr>
              <a:t>ENERGY PAYOFF</a:t>
            </a:r>
            <a:br>
              <a:rPr lang="en-US" sz="1200" dirty="0" smtClean="0">
                <a:solidFill>
                  <a:srgbClr val="000000"/>
                </a:solidFill>
                <a:latin typeface="Arial" charset="0"/>
              </a:rPr>
            </a:br>
            <a:r>
              <a:rPr lang="en-US" sz="1200" dirty="0" smtClean="0">
                <a:solidFill>
                  <a:srgbClr val="000000"/>
                </a:solidFill>
                <a:latin typeface="Arial" charset="0"/>
              </a:rPr>
              <a:t>PHASE</a:t>
            </a:r>
            <a:endParaRPr lang="en-US" sz="1200" dirty="0">
              <a:solidFill>
                <a:srgbClr val="000000"/>
              </a:solidFill>
              <a:latin typeface="Arial" charset="0"/>
            </a:endParaRPr>
          </a:p>
        </p:txBody>
      </p:sp>
      <p:sp>
        <p:nvSpPr>
          <p:cNvPr id="79" name="Text Box 31"/>
          <p:cNvSpPr txBox="1">
            <a:spLocks noChangeArrowheads="1"/>
          </p:cNvSpPr>
          <p:nvPr/>
        </p:nvSpPr>
        <p:spPr bwMode="auto">
          <a:xfrm>
            <a:off x="6758541" y="1686188"/>
            <a:ext cx="1830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1,3-Bisphosphoglycerate</a:t>
            </a:r>
            <a:endParaRPr lang="en-US" sz="1200" dirty="0">
              <a:solidFill>
                <a:srgbClr val="000000"/>
              </a:solidFill>
              <a:latin typeface="Arial" charset="0"/>
            </a:endParaRPr>
          </a:p>
        </p:txBody>
      </p:sp>
      <p:sp>
        <p:nvSpPr>
          <p:cNvPr id="80" name="Text Box 31"/>
          <p:cNvSpPr txBox="1">
            <a:spLocks noChangeArrowheads="1"/>
          </p:cNvSpPr>
          <p:nvPr/>
        </p:nvSpPr>
        <p:spPr bwMode="auto">
          <a:xfrm>
            <a:off x="6758545" y="2871520"/>
            <a:ext cx="14708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3-Phosphoglycerate</a:t>
            </a:r>
            <a:endParaRPr lang="en-US" sz="1200" dirty="0">
              <a:solidFill>
                <a:srgbClr val="000000"/>
              </a:solidFill>
              <a:latin typeface="Arial" charset="0"/>
            </a:endParaRPr>
          </a:p>
        </p:txBody>
      </p:sp>
      <p:sp>
        <p:nvSpPr>
          <p:cNvPr id="81" name="Text Box 31"/>
          <p:cNvSpPr txBox="1">
            <a:spLocks noChangeArrowheads="1"/>
          </p:cNvSpPr>
          <p:nvPr/>
        </p:nvSpPr>
        <p:spPr bwMode="auto">
          <a:xfrm>
            <a:off x="6758544" y="3972186"/>
            <a:ext cx="14708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2-Phosphoglycerate</a:t>
            </a:r>
            <a:endParaRPr lang="en-US" sz="1200" dirty="0">
              <a:solidFill>
                <a:srgbClr val="000000"/>
              </a:solidFill>
              <a:latin typeface="Arial" charset="0"/>
            </a:endParaRPr>
          </a:p>
        </p:txBody>
      </p:sp>
      <p:sp>
        <p:nvSpPr>
          <p:cNvPr id="82" name="Text Box 31"/>
          <p:cNvSpPr txBox="1">
            <a:spLocks noChangeArrowheads="1"/>
          </p:cNvSpPr>
          <p:nvPr/>
        </p:nvSpPr>
        <p:spPr bwMode="auto">
          <a:xfrm>
            <a:off x="6750077" y="5301452"/>
            <a:ext cx="1616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err="1" smtClean="0">
                <a:solidFill>
                  <a:srgbClr val="000000"/>
                </a:solidFill>
                <a:latin typeface="Arial" charset="0"/>
              </a:rPr>
              <a:t>Phosphoenolpyruvate</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(PEP)</a:t>
            </a:r>
            <a:endParaRPr lang="en-US" sz="1200" dirty="0">
              <a:solidFill>
                <a:srgbClr val="000000"/>
              </a:solidFill>
              <a:latin typeface="Arial" charset="0"/>
            </a:endParaRPr>
          </a:p>
        </p:txBody>
      </p:sp>
      <p:sp>
        <p:nvSpPr>
          <p:cNvPr id="83" name="Text Box 31"/>
          <p:cNvSpPr txBox="1">
            <a:spLocks noChangeArrowheads="1"/>
          </p:cNvSpPr>
          <p:nvPr/>
        </p:nvSpPr>
        <p:spPr bwMode="auto">
          <a:xfrm>
            <a:off x="6750077" y="6385186"/>
            <a:ext cx="650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Pyruvate</a:t>
            </a:r>
            <a:endParaRPr lang="en-US" sz="1200" dirty="0">
              <a:solidFill>
                <a:srgbClr val="000000"/>
              </a:solidFill>
              <a:latin typeface="Arial" charset="0"/>
            </a:endParaRPr>
          </a:p>
        </p:txBody>
      </p:sp>
      <p:sp>
        <p:nvSpPr>
          <p:cNvPr id="84" name="Text Box 31"/>
          <p:cNvSpPr txBox="1">
            <a:spLocks noChangeArrowheads="1"/>
          </p:cNvSpPr>
          <p:nvPr/>
        </p:nvSpPr>
        <p:spPr bwMode="auto">
          <a:xfrm>
            <a:off x="577877" y="924186"/>
            <a:ext cx="13684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668338" algn="l"/>
              </a:tabLst>
            </a:pPr>
            <a:r>
              <a:rPr lang="en-US" sz="1200" dirty="0" smtClean="0">
                <a:solidFill>
                  <a:srgbClr val="000000"/>
                </a:solidFill>
                <a:latin typeface="Arial" charset="0"/>
              </a:rPr>
              <a:t>Step 	A redox</a:t>
            </a:r>
            <a:br>
              <a:rPr lang="en-US" sz="1200" dirty="0" smtClean="0">
                <a:solidFill>
                  <a:srgbClr val="000000"/>
                </a:solidFill>
                <a:latin typeface="Arial" charset="0"/>
              </a:rPr>
            </a:br>
            <a:r>
              <a:rPr lang="en-US" sz="1200" dirty="0" smtClean="0">
                <a:solidFill>
                  <a:srgbClr val="000000"/>
                </a:solidFill>
                <a:latin typeface="Arial" charset="0"/>
              </a:rPr>
              <a:t>reaction generates</a:t>
            </a:r>
            <a:br>
              <a:rPr lang="en-US" sz="1200" dirty="0" smtClean="0">
                <a:solidFill>
                  <a:srgbClr val="000000"/>
                </a:solidFill>
                <a:latin typeface="Arial" charset="0"/>
              </a:rPr>
            </a:br>
            <a:r>
              <a:rPr lang="en-US" sz="1200" dirty="0" smtClean="0">
                <a:solidFill>
                  <a:srgbClr val="000000"/>
                </a:solidFill>
                <a:latin typeface="Arial" charset="0"/>
              </a:rPr>
              <a:t>NADH.</a:t>
            </a:r>
            <a:endParaRPr lang="en-US" sz="1200" dirty="0">
              <a:solidFill>
                <a:srgbClr val="000000"/>
              </a:solidFill>
              <a:latin typeface="Arial" charset="0"/>
            </a:endParaRPr>
          </a:p>
        </p:txBody>
      </p:sp>
      <p:sp>
        <p:nvSpPr>
          <p:cNvPr id="85" name="Text Box 31"/>
          <p:cNvSpPr txBox="1">
            <a:spLocks noChangeArrowheads="1"/>
          </p:cNvSpPr>
          <p:nvPr/>
        </p:nvSpPr>
        <p:spPr bwMode="auto">
          <a:xfrm>
            <a:off x="586342" y="2211120"/>
            <a:ext cx="13570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677863" algn="l"/>
                <a:tab pos="1058863" algn="l"/>
              </a:tabLst>
            </a:pPr>
            <a:r>
              <a:rPr lang="en-US" sz="1200" dirty="0" smtClean="0">
                <a:solidFill>
                  <a:srgbClr val="000000"/>
                </a:solidFill>
                <a:latin typeface="Arial" charset="0"/>
              </a:rPr>
              <a:t>Steps	–	ATP</a:t>
            </a:r>
            <a:br>
              <a:rPr lang="en-US" sz="1200" dirty="0" smtClean="0">
                <a:solidFill>
                  <a:srgbClr val="000000"/>
                </a:solidFill>
                <a:latin typeface="Arial" charset="0"/>
              </a:rPr>
            </a:br>
            <a:r>
              <a:rPr lang="en-US" sz="1200" dirty="0" smtClean="0">
                <a:solidFill>
                  <a:srgbClr val="000000"/>
                </a:solidFill>
                <a:latin typeface="Arial" charset="0"/>
              </a:rPr>
              <a:t>and pyruvate are</a:t>
            </a:r>
            <a:br>
              <a:rPr lang="en-US" sz="1200" dirty="0" smtClean="0">
                <a:solidFill>
                  <a:srgbClr val="000000"/>
                </a:solidFill>
                <a:latin typeface="Arial" charset="0"/>
              </a:rPr>
            </a:br>
            <a:r>
              <a:rPr lang="en-US" sz="1200" dirty="0" smtClean="0">
                <a:solidFill>
                  <a:srgbClr val="000000"/>
                </a:solidFill>
                <a:latin typeface="Arial" charset="0"/>
              </a:rPr>
              <a:t>produced.</a:t>
            </a:r>
            <a:endParaRPr lang="en-US" sz="1200" dirty="0">
              <a:solidFill>
                <a:srgbClr val="000000"/>
              </a:solidFill>
              <a:latin typeface="Arial" charset="0"/>
            </a:endParaRPr>
          </a:p>
        </p:txBody>
      </p:sp>
    </p:spTree>
    <p:extLst>
      <p:ext uri="{BB962C8B-B14F-4D97-AF65-F5344CB8AC3E}">
        <p14:creationId xmlns:p14="http://schemas.microsoft.com/office/powerpoint/2010/main" val="2962095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3266" y="383980"/>
            <a:ext cx="8475133" cy="1040341"/>
          </a:xfrm>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#7. What molecule does Glycolysis Start with? </a:t>
            </a:r>
          </a:p>
          <a:p>
            <a:pPr marL="0" indent="0">
              <a:buNone/>
            </a:pPr>
            <a:endParaRPr lang="en-US" dirty="0"/>
          </a:p>
          <a:p>
            <a:pPr marL="0" indent="0">
              <a:buNone/>
            </a:pPr>
            <a:r>
              <a:rPr lang="en-US" dirty="0" smtClean="0"/>
              <a:t>What are the intermediates produced in Glycolysis?</a:t>
            </a:r>
          </a:p>
          <a:p>
            <a:pPr marL="0" indent="0">
              <a:buNone/>
            </a:pPr>
            <a:endParaRPr lang="en-US" dirty="0"/>
          </a:p>
          <a:p>
            <a:pPr marL="0" indent="0">
              <a:buNone/>
            </a:pPr>
            <a:r>
              <a:rPr lang="en-US" dirty="0" smtClean="0"/>
              <a:t>What is the final product of Glycolysis? </a:t>
            </a:r>
          </a:p>
          <a:p>
            <a:pPr marL="0" indent="0">
              <a:buNone/>
            </a:pPr>
            <a:endParaRPr lang="en-US" dirty="0"/>
          </a:p>
          <a:p>
            <a:pPr marL="0" indent="0">
              <a:buNone/>
            </a:pPr>
            <a:r>
              <a:rPr lang="en-US" dirty="0" smtClean="0"/>
              <a:t> </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234140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6.6 Overview: Cellular respiration occurs in three main stages</a:t>
            </a:r>
            <a:endParaRPr lang="en-US" dirty="0"/>
          </a:p>
        </p:txBody>
      </p:sp>
      <p:sp>
        <p:nvSpPr>
          <p:cNvPr id="38915" name="Rectangle 3"/>
          <p:cNvSpPr>
            <a:spLocks noGrp="1" noChangeArrowheads="1"/>
          </p:cNvSpPr>
          <p:nvPr>
            <p:ph idx="1"/>
          </p:nvPr>
        </p:nvSpPr>
        <p:spPr>
          <a:xfrm>
            <a:off x="139847" y="1379483"/>
            <a:ext cx="8878029" cy="4758267"/>
          </a:xfrm>
        </p:spPr>
        <p:txBody>
          <a:bodyPr/>
          <a:lstStyle/>
          <a:p>
            <a:r>
              <a:rPr lang="en-US" dirty="0" smtClean="0"/>
              <a:t>Stage 2: Pyruvate oxidation and the </a:t>
            </a:r>
            <a:r>
              <a:rPr lang="en-US" b="1" dirty="0" smtClean="0"/>
              <a:t>citric</a:t>
            </a:r>
            <a:r>
              <a:rPr lang="en-US" dirty="0" smtClean="0"/>
              <a:t> </a:t>
            </a:r>
            <a:r>
              <a:rPr lang="en-US" b="1" dirty="0" smtClean="0"/>
              <a:t>acid</a:t>
            </a:r>
            <a:r>
              <a:rPr lang="en-US" dirty="0" smtClean="0"/>
              <a:t> </a:t>
            </a:r>
            <a:r>
              <a:rPr lang="en-US" b="1" dirty="0" smtClean="0"/>
              <a:t>cycle</a:t>
            </a:r>
          </a:p>
          <a:p>
            <a:endParaRPr lang="en-US" b="1" dirty="0" smtClean="0"/>
          </a:p>
          <a:p>
            <a:pPr lvl="1"/>
            <a:r>
              <a:rPr lang="en-US" dirty="0" smtClean="0"/>
              <a:t>take place in </a:t>
            </a:r>
            <a:r>
              <a:rPr lang="en-US" b="1" dirty="0" smtClean="0"/>
              <a:t>mitochondria</a:t>
            </a:r>
            <a:endParaRPr lang="en-US" b="1" dirty="0"/>
          </a:p>
          <a:p>
            <a:pPr lvl="1"/>
            <a:endParaRPr lang="en-US" dirty="0" smtClean="0"/>
          </a:p>
          <a:p>
            <a:pPr lvl="1"/>
            <a:r>
              <a:rPr lang="en-US" b="1" dirty="0" smtClean="0"/>
              <a:t>oxidize pyruvate to a two-carbon compound</a:t>
            </a:r>
            <a:endParaRPr lang="en-US" b="1" dirty="0"/>
          </a:p>
          <a:p>
            <a:pPr lvl="1"/>
            <a:endParaRPr lang="en-US" dirty="0" smtClean="0"/>
          </a:p>
          <a:p>
            <a:pPr lvl="1"/>
            <a:r>
              <a:rPr lang="en-US" dirty="0" smtClean="0"/>
              <a:t>supply the third stage with </a:t>
            </a:r>
            <a:r>
              <a:rPr lang="en-US" b="1" dirty="0" smtClean="0"/>
              <a:t>electrons</a:t>
            </a:r>
            <a:r>
              <a:rPr lang="en-US" dirty="0" smtClean="0"/>
              <a:t>.</a:t>
            </a:r>
          </a:p>
          <a:p>
            <a:pPr lvl="1"/>
            <a:endParaRPr lang="en-US" dirty="0" smtClean="0"/>
          </a:p>
          <a:p>
            <a:r>
              <a:rPr lang="en-US" sz="2700" dirty="0" smtClean="0"/>
              <a:t>The cell makes a small amount of ATP during glycolysis and the citric acid cycle. </a:t>
            </a:r>
            <a:endParaRPr lang="en-US" sz="2700"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245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6.8 Pyruvate is oxidized in preparation for the citric acid cycle</a:t>
            </a:r>
            <a:endParaRPr lang="en-US" dirty="0"/>
          </a:p>
        </p:txBody>
      </p:sp>
      <p:sp>
        <p:nvSpPr>
          <p:cNvPr id="52227" name="Rectangle 3"/>
          <p:cNvSpPr>
            <a:spLocks noGrp="1" noChangeArrowheads="1"/>
          </p:cNvSpPr>
          <p:nvPr>
            <p:ph idx="1"/>
          </p:nvPr>
        </p:nvSpPr>
        <p:spPr/>
        <p:txBody>
          <a:bodyPr/>
          <a:lstStyle/>
          <a:p>
            <a:r>
              <a:rPr lang="en-US" dirty="0" smtClean="0"/>
              <a:t>The pyruvate formed in glycolysis is transported from the cytosol into a mitochondrion where the citric acid cycle and oxidative phosphorylation will occur.</a:t>
            </a:r>
          </a:p>
          <a:p>
            <a:endParaRPr lang="en-US" dirty="0"/>
          </a:p>
          <a:p>
            <a:endParaRPr lang="en-US" dirty="0" smtClean="0"/>
          </a:p>
          <a:p>
            <a:r>
              <a:rPr lang="en-US" b="1" dirty="0" smtClean="0"/>
              <a:t>Two molecules of pyruvate are produced for each molecule of glucose that enters glycolysis.</a:t>
            </a:r>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6.8 Pyruvate is oxidized in preparation for the citric acid cycle</a:t>
            </a:r>
            <a:endParaRPr lang="en-US" dirty="0"/>
          </a:p>
        </p:txBody>
      </p:sp>
      <p:sp>
        <p:nvSpPr>
          <p:cNvPr id="53251" name="Rectangle 3"/>
          <p:cNvSpPr>
            <a:spLocks noGrp="1" noChangeArrowheads="1"/>
          </p:cNvSpPr>
          <p:nvPr>
            <p:ph idx="1"/>
          </p:nvPr>
        </p:nvSpPr>
        <p:spPr>
          <a:xfrm>
            <a:off x="139846" y="1395249"/>
            <a:ext cx="8736140" cy="4758267"/>
          </a:xfrm>
        </p:spPr>
        <p:txBody>
          <a:bodyPr/>
          <a:lstStyle/>
          <a:p>
            <a:r>
              <a:rPr lang="en-US" dirty="0" smtClean="0"/>
              <a:t>Pyruvate does not enter the citric acid cycle but undergoes some chemical grooming in which</a:t>
            </a:r>
          </a:p>
          <a:p>
            <a:endParaRPr lang="en-US" dirty="0" smtClean="0"/>
          </a:p>
          <a:p>
            <a:pPr lvl="1"/>
            <a:r>
              <a:rPr lang="en-US" dirty="0" smtClean="0"/>
              <a:t>a </a:t>
            </a:r>
            <a:r>
              <a:rPr lang="en-US" b="1" dirty="0" smtClean="0"/>
              <a:t>carboxyl</a:t>
            </a:r>
            <a:r>
              <a:rPr lang="en-US" dirty="0" smtClean="0"/>
              <a:t> group is </a:t>
            </a:r>
            <a:r>
              <a:rPr lang="en-US" b="1" dirty="0" smtClean="0"/>
              <a:t>removed</a:t>
            </a:r>
            <a:r>
              <a:rPr lang="en-US" dirty="0" smtClean="0"/>
              <a:t> and given off as </a:t>
            </a:r>
            <a:r>
              <a:rPr lang="en-US" b="1" dirty="0" smtClean="0"/>
              <a:t>CO</a:t>
            </a:r>
            <a:r>
              <a:rPr lang="en-US" b="1" baseline="-25000" dirty="0" smtClean="0"/>
              <a:t>2</a:t>
            </a:r>
            <a:endParaRPr lang="en-US" b="1" dirty="0"/>
          </a:p>
          <a:p>
            <a:pPr lvl="1"/>
            <a:endParaRPr lang="en-US" dirty="0" smtClean="0"/>
          </a:p>
          <a:p>
            <a:pPr lvl="1"/>
            <a:r>
              <a:rPr lang="en-US" dirty="0" smtClean="0"/>
              <a:t>the two-carbon compound remaining is oxidized while a molecule of NAD</a:t>
            </a:r>
            <a:r>
              <a:rPr lang="en-US" baseline="30000" dirty="0" smtClean="0"/>
              <a:t>+</a:t>
            </a:r>
            <a:r>
              <a:rPr lang="en-US" dirty="0" smtClean="0"/>
              <a:t> is </a:t>
            </a:r>
            <a:r>
              <a:rPr lang="en-US" b="1" dirty="0" smtClean="0"/>
              <a:t>reduced to NADH</a:t>
            </a:r>
            <a:endParaRPr lang="en-US" b="1" dirty="0"/>
          </a:p>
          <a:p>
            <a:pPr lvl="1"/>
            <a:endParaRPr lang="en-US" dirty="0" smtClean="0"/>
          </a:p>
          <a:p>
            <a:pPr lvl="1"/>
            <a:r>
              <a:rPr lang="en-US" dirty="0" smtClean="0"/>
              <a:t>coenzyme A joins with the two-carbon group to form acetyl coenzyme A, abbreviated as </a:t>
            </a:r>
            <a:r>
              <a:rPr lang="en-US" b="1" dirty="0" smtClean="0"/>
              <a:t>acetyl</a:t>
            </a:r>
            <a:r>
              <a:rPr lang="en-US" dirty="0" smtClean="0"/>
              <a:t> </a:t>
            </a:r>
            <a:r>
              <a:rPr lang="en-US" b="1" dirty="0" smtClean="0"/>
              <a:t>CoA</a:t>
            </a:r>
            <a:r>
              <a:rPr lang="en-US" dirty="0" smtClean="0"/>
              <a:t>. </a:t>
            </a:r>
          </a:p>
        </p:txBody>
      </p:sp>
      <p:sp>
        <p:nvSpPr>
          <p:cNvPr id="2" name="Footer Placeholder 1"/>
          <p:cNvSpPr>
            <a:spLocks noGrp="1"/>
          </p:cNvSpPr>
          <p:nvPr>
            <p:ph type="ftr" sz="quarter" idx="11"/>
          </p:nvPr>
        </p:nvSpPr>
        <p:spPr/>
        <p:txBody>
          <a:bodyPr/>
          <a:lstStyle/>
          <a:p>
            <a:r>
              <a:rPr lang="en-US" dirty="0"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06_08PyruvateToAcetylCoA-U.jpg"/>
          <p:cNvPicPr>
            <a:picLocks noChangeAspect="1"/>
          </p:cNvPicPr>
          <p:nvPr/>
        </p:nvPicPr>
        <p:blipFill rotWithShape="1">
          <a:blip r:embed="rId3" cstate="email">
            <a:extLst>
              <a:ext uri="{28A0092B-C50C-407E-A947-70E740481C1C}">
                <a14:useLocalDpi xmlns:a14="http://schemas.microsoft.com/office/drawing/2010/main" val="0"/>
              </a:ext>
            </a:extLst>
          </a:blip>
          <a:srcRect b="6679"/>
          <a:stretch/>
        </p:blipFill>
        <p:spPr>
          <a:xfrm>
            <a:off x="359664" y="1816608"/>
            <a:ext cx="8424672" cy="300939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6.8</a:t>
            </a:r>
            <a:endParaRPr lang="en-US" sz="1200" dirty="0">
              <a:latin typeface="Arial" charset="0"/>
            </a:endParaRPr>
          </a:p>
        </p:txBody>
      </p:sp>
      <p:sp>
        <p:nvSpPr>
          <p:cNvPr id="27" name="Text Box 31"/>
          <p:cNvSpPr txBox="1">
            <a:spLocks noChangeArrowheads="1"/>
          </p:cNvSpPr>
          <p:nvPr/>
        </p:nvSpPr>
        <p:spPr bwMode="auto">
          <a:xfrm>
            <a:off x="450895" y="3624949"/>
            <a:ext cx="1300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Pyruvate</a:t>
            </a:r>
            <a:endParaRPr lang="en-US" dirty="0">
              <a:solidFill>
                <a:srgbClr val="000000"/>
              </a:solidFill>
              <a:latin typeface="Arial" charset="0"/>
            </a:endParaRPr>
          </a:p>
        </p:txBody>
      </p:sp>
      <p:sp>
        <p:nvSpPr>
          <p:cNvPr id="7" name="Text Box 31"/>
          <p:cNvSpPr txBox="1">
            <a:spLocks noChangeArrowheads="1"/>
          </p:cNvSpPr>
          <p:nvPr/>
        </p:nvSpPr>
        <p:spPr bwMode="auto">
          <a:xfrm>
            <a:off x="2601415" y="2067185"/>
            <a:ext cx="782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NAD</a:t>
            </a:r>
            <a:r>
              <a:rPr lang="en-US" baseline="30000" dirty="0" smtClean="0">
                <a:solidFill>
                  <a:srgbClr val="000000"/>
                </a:solidFill>
                <a:latin typeface="Symbol Std"/>
                <a:cs typeface="Symbol Std"/>
              </a:rPr>
              <a:t>+</a:t>
            </a:r>
            <a:endParaRPr lang="en-US" baseline="30000" dirty="0">
              <a:solidFill>
                <a:srgbClr val="000000"/>
              </a:solidFill>
              <a:latin typeface="Symbol Std"/>
              <a:cs typeface="Symbol Std"/>
            </a:endParaRPr>
          </a:p>
        </p:txBody>
      </p:sp>
      <p:sp>
        <p:nvSpPr>
          <p:cNvPr id="8" name="Text Box 31"/>
          <p:cNvSpPr txBox="1">
            <a:spLocks noChangeArrowheads="1"/>
          </p:cNvSpPr>
          <p:nvPr/>
        </p:nvSpPr>
        <p:spPr bwMode="auto">
          <a:xfrm>
            <a:off x="4447149" y="2075650"/>
            <a:ext cx="889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NADH</a:t>
            </a:r>
            <a:endParaRPr lang="en-US" baseline="30000" dirty="0">
              <a:solidFill>
                <a:srgbClr val="000000"/>
              </a:solidFill>
              <a:latin typeface="Symbol Std"/>
              <a:cs typeface="Symbol Std"/>
            </a:endParaRPr>
          </a:p>
        </p:txBody>
      </p:sp>
      <p:sp>
        <p:nvSpPr>
          <p:cNvPr id="9" name="Text Box 31"/>
          <p:cNvSpPr txBox="1">
            <a:spLocks noChangeArrowheads="1"/>
          </p:cNvSpPr>
          <p:nvPr/>
        </p:nvSpPr>
        <p:spPr bwMode="auto">
          <a:xfrm>
            <a:off x="5573216" y="2075653"/>
            <a:ext cx="10561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Symbol Std"/>
                <a:cs typeface="Symbol Std"/>
              </a:rPr>
              <a:t>+</a:t>
            </a:r>
            <a:r>
              <a:rPr lang="en-US" dirty="0" smtClean="0">
                <a:solidFill>
                  <a:srgbClr val="000000"/>
                </a:solidFill>
                <a:latin typeface="Arial" charset="0"/>
              </a:rPr>
              <a:t> H</a:t>
            </a:r>
            <a:r>
              <a:rPr lang="en-US" baseline="30000" dirty="0">
                <a:solidFill>
                  <a:srgbClr val="000000"/>
                </a:solidFill>
                <a:latin typeface="Symbol Std"/>
                <a:cs typeface="Symbol Std"/>
              </a:rPr>
              <a:t>+</a:t>
            </a:r>
          </a:p>
          <a:p>
            <a:pPr eaLnBrk="0" hangingPunct="0"/>
            <a:endParaRPr lang="en-US" baseline="30000" dirty="0">
              <a:solidFill>
                <a:srgbClr val="000000"/>
              </a:solidFill>
              <a:latin typeface="Symbol Std"/>
              <a:cs typeface="Symbol Std"/>
            </a:endParaRPr>
          </a:p>
        </p:txBody>
      </p:sp>
      <p:grpSp>
        <p:nvGrpSpPr>
          <p:cNvPr id="3" name="Group 2"/>
          <p:cNvGrpSpPr/>
          <p:nvPr/>
        </p:nvGrpSpPr>
        <p:grpSpPr>
          <a:xfrm>
            <a:off x="2447594" y="3694542"/>
            <a:ext cx="355488" cy="355488"/>
            <a:chOff x="2447594" y="3694542"/>
            <a:chExt cx="355488" cy="355488"/>
          </a:xfrm>
        </p:grpSpPr>
        <p:sp>
          <p:nvSpPr>
            <p:cNvPr id="11" name="Oval 10"/>
            <p:cNvSpPr>
              <a:spLocks noChangeAspect="1"/>
            </p:cNvSpPr>
            <p:nvPr/>
          </p:nvSpPr>
          <p:spPr bwMode="auto">
            <a:xfrm>
              <a:off x="2447594" y="3694542"/>
              <a:ext cx="355488" cy="35548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2" name="Text Box 31"/>
            <p:cNvSpPr txBox="1">
              <a:spLocks noChangeArrowheads="1"/>
            </p:cNvSpPr>
            <p:nvPr/>
          </p:nvSpPr>
          <p:spPr bwMode="auto">
            <a:xfrm>
              <a:off x="2482911" y="3710028"/>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FFFFFF"/>
                  </a:solidFill>
                  <a:latin typeface="Arial" charset="0"/>
                </a:rPr>
                <a:t>1</a:t>
              </a:r>
              <a:endParaRPr lang="en-US" sz="2000" dirty="0">
                <a:solidFill>
                  <a:srgbClr val="FFFFFF"/>
                </a:solidFill>
                <a:latin typeface="Arial" charset="0"/>
              </a:endParaRPr>
            </a:p>
          </p:txBody>
        </p:sp>
      </p:grpSp>
      <p:grpSp>
        <p:nvGrpSpPr>
          <p:cNvPr id="4" name="Group 3"/>
          <p:cNvGrpSpPr/>
          <p:nvPr/>
        </p:nvGrpSpPr>
        <p:grpSpPr>
          <a:xfrm>
            <a:off x="3742994" y="2665842"/>
            <a:ext cx="355488" cy="355488"/>
            <a:chOff x="3311194" y="3474408"/>
            <a:chExt cx="355488" cy="355488"/>
          </a:xfrm>
        </p:grpSpPr>
        <p:sp>
          <p:nvSpPr>
            <p:cNvPr id="14" name="Oval 13"/>
            <p:cNvSpPr>
              <a:spLocks noChangeAspect="1"/>
            </p:cNvSpPr>
            <p:nvPr/>
          </p:nvSpPr>
          <p:spPr bwMode="auto">
            <a:xfrm>
              <a:off x="3311194" y="3474408"/>
              <a:ext cx="355488" cy="35548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 name="Text Box 31"/>
            <p:cNvSpPr txBox="1">
              <a:spLocks noChangeArrowheads="1"/>
            </p:cNvSpPr>
            <p:nvPr/>
          </p:nvSpPr>
          <p:spPr bwMode="auto">
            <a:xfrm>
              <a:off x="3359210" y="348566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FFFFFF"/>
                  </a:solidFill>
                  <a:latin typeface="Arial" charset="0"/>
                </a:rPr>
                <a:t>2</a:t>
              </a:r>
              <a:endParaRPr lang="en-US" sz="2000" dirty="0">
                <a:solidFill>
                  <a:srgbClr val="FFFFFF"/>
                </a:solidFill>
                <a:latin typeface="Arial" charset="0"/>
              </a:endParaRPr>
            </a:p>
          </p:txBody>
        </p:sp>
      </p:grpSp>
      <p:grpSp>
        <p:nvGrpSpPr>
          <p:cNvPr id="5" name="Group 4"/>
          <p:cNvGrpSpPr/>
          <p:nvPr/>
        </p:nvGrpSpPr>
        <p:grpSpPr>
          <a:xfrm>
            <a:off x="4771694" y="4012042"/>
            <a:ext cx="355488" cy="355488"/>
            <a:chOff x="4771694" y="4012042"/>
            <a:chExt cx="355488" cy="355488"/>
          </a:xfrm>
        </p:grpSpPr>
        <p:sp>
          <p:nvSpPr>
            <p:cNvPr id="17" name="Oval 16"/>
            <p:cNvSpPr>
              <a:spLocks noChangeAspect="1"/>
            </p:cNvSpPr>
            <p:nvPr/>
          </p:nvSpPr>
          <p:spPr bwMode="auto">
            <a:xfrm>
              <a:off x="4771694" y="4012042"/>
              <a:ext cx="355488" cy="35548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8" name="Text Box 31"/>
            <p:cNvSpPr txBox="1">
              <a:spLocks noChangeArrowheads="1"/>
            </p:cNvSpPr>
            <p:nvPr/>
          </p:nvSpPr>
          <p:spPr bwMode="auto">
            <a:xfrm>
              <a:off x="4823943" y="4027528"/>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2000" dirty="0" smtClean="0">
                  <a:solidFill>
                    <a:srgbClr val="FFFFFF"/>
                  </a:solidFill>
                  <a:latin typeface="Arial" charset="0"/>
                </a:rPr>
                <a:t>3</a:t>
              </a:r>
              <a:endParaRPr lang="en-US" sz="2000" dirty="0">
                <a:solidFill>
                  <a:srgbClr val="FFFFFF"/>
                </a:solidFill>
                <a:latin typeface="Arial" charset="0"/>
              </a:endParaRPr>
            </a:p>
          </p:txBody>
        </p:sp>
      </p:grpSp>
      <p:sp>
        <p:nvSpPr>
          <p:cNvPr id="21" name="Text Box 31"/>
          <p:cNvSpPr txBox="1">
            <a:spLocks noChangeArrowheads="1"/>
          </p:cNvSpPr>
          <p:nvPr/>
        </p:nvSpPr>
        <p:spPr bwMode="auto">
          <a:xfrm>
            <a:off x="3608961" y="4480081"/>
            <a:ext cx="1833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Coenzyme A</a:t>
            </a:r>
            <a:endParaRPr lang="en-US" dirty="0">
              <a:solidFill>
                <a:srgbClr val="000000"/>
              </a:solidFill>
              <a:latin typeface="Arial" charset="0"/>
            </a:endParaRPr>
          </a:p>
        </p:txBody>
      </p:sp>
      <p:sp>
        <p:nvSpPr>
          <p:cNvPr id="22" name="Text Box 31"/>
          <p:cNvSpPr txBox="1">
            <a:spLocks noChangeArrowheads="1"/>
          </p:cNvSpPr>
          <p:nvPr/>
        </p:nvSpPr>
        <p:spPr bwMode="auto">
          <a:xfrm>
            <a:off x="2830028" y="4209147"/>
            <a:ext cx="57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CO</a:t>
            </a:r>
            <a:r>
              <a:rPr lang="en-US" baseline="-25000" dirty="0" smtClean="0">
                <a:solidFill>
                  <a:srgbClr val="000000"/>
                </a:solidFill>
                <a:latin typeface="Arial" charset="0"/>
              </a:rPr>
              <a:t>2</a:t>
            </a:r>
            <a:endParaRPr lang="en-US" baseline="-25000" dirty="0">
              <a:solidFill>
                <a:srgbClr val="000000"/>
              </a:solidFill>
              <a:latin typeface="Arial" charset="0"/>
            </a:endParaRPr>
          </a:p>
        </p:txBody>
      </p:sp>
      <p:sp>
        <p:nvSpPr>
          <p:cNvPr id="23" name="Text Box 31"/>
          <p:cNvSpPr txBox="1">
            <a:spLocks noChangeArrowheads="1"/>
          </p:cNvSpPr>
          <p:nvPr/>
        </p:nvSpPr>
        <p:spPr bwMode="auto">
          <a:xfrm>
            <a:off x="7486696" y="3150815"/>
            <a:ext cx="6283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CoA</a:t>
            </a:r>
            <a:endParaRPr lang="en-US" dirty="0">
              <a:solidFill>
                <a:srgbClr val="000000"/>
              </a:solidFill>
              <a:latin typeface="Arial" charset="0"/>
            </a:endParaRPr>
          </a:p>
        </p:txBody>
      </p:sp>
      <p:sp>
        <p:nvSpPr>
          <p:cNvPr id="24" name="Text Box 31"/>
          <p:cNvSpPr txBox="1">
            <a:spLocks noChangeArrowheads="1"/>
          </p:cNvSpPr>
          <p:nvPr/>
        </p:nvSpPr>
        <p:spPr bwMode="auto">
          <a:xfrm>
            <a:off x="5971162" y="3624947"/>
            <a:ext cx="2795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Acetyl coenzyme A</a:t>
            </a:r>
            <a:endParaRPr lang="en-US" dirty="0">
              <a:solidFill>
                <a:srgbClr val="000000"/>
              </a:solidFill>
              <a:latin typeface="Arial" charset="0"/>
            </a:endParaRPr>
          </a:p>
        </p:txBody>
      </p:sp>
    </p:spTree>
    <p:extLst>
      <p:ext uri="{BB962C8B-B14F-4D97-AF65-F5344CB8AC3E}">
        <p14:creationId xmlns:p14="http://schemas.microsoft.com/office/powerpoint/2010/main" val="2074603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Then two molecules of acetyl CoA enter the citric acid cycle.</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Rectangle 2"/>
          <p:cNvSpPr>
            <a:spLocks noGrp="1" noChangeArrowheads="1"/>
          </p:cNvSpPr>
          <p:nvPr>
            <p:ph type="title"/>
          </p:nvPr>
        </p:nvSpPr>
        <p:spPr/>
        <p:txBody>
          <a:bodyPr/>
          <a:lstStyle/>
          <a:p>
            <a:r>
              <a:rPr lang="en-US" dirty="0" smtClean="0"/>
              <a:t>6.8 Pyruvate is oxidized in preparation for the citric acid cycle</a:t>
            </a:r>
            <a:endParaRPr lang="en-US" dirty="0"/>
          </a:p>
        </p:txBody>
      </p:sp>
    </p:spTree>
    <p:extLst>
      <p:ext uri="{BB962C8B-B14F-4D97-AF65-F5344CB8AC3E}">
        <p14:creationId xmlns:p14="http://schemas.microsoft.com/office/powerpoint/2010/main" val="681833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#8.What molecule does pyruvate oxidation start with?</a:t>
            </a:r>
          </a:p>
          <a:p>
            <a:pPr marL="0" indent="0">
              <a:buNone/>
            </a:pPr>
            <a:endParaRPr lang="en-US" dirty="0"/>
          </a:p>
          <a:p>
            <a:pPr marL="0" indent="0">
              <a:buNone/>
            </a:pPr>
            <a:r>
              <a:rPr lang="en-US" dirty="0" smtClean="0"/>
              <a:t> What are the intermediates that are produced in pyruvate oxidation?</a:t>
            </a:r>
          </a:p>
          <a:p>
            <a:pPr marL="0" indent="0">
              <a:buNone/>
            </a:pPr>
            <a:endParaRPr lang="en-US" dirty="0"/>
          </a:p>
          <a:p>
            <a:pPr marL="0" indent="0">
              <a:buNone/>
            </a:pPr>
            <a:endParaRPr lang="en-US" dirty="0" smtClean="0"/>
          </a:p>
          <a:p>
            <a:pPr marL="0" indent="0">
              <a:buNone/>
            </a:pPr>
            <a:r>
              <a:rPr lang="en-US" dirty="0" smtClean="0"/>
              <a:t>What is the final product of pyruvate oxidation? </a:t>
            </a:r>
            <a:endParaRPr lang="en-US" dirty="0"/>
          </a:p>
        </p:txBody>
      </p:sp>
    </p:spTree>
    <p:extLst>
      <p:ext uri="{BB962C8B-B14F-4D97-AF65-F5344CB8AC3E}">
        <p14:creationId xmlns:p14="http://schemas.microsoft.com/office/powerpoint/2010/main" val="363285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Cellular respiration takes place in the </a:t>
            </a:r>
            <a:r>
              <a:rPr lang="en-US" b="1" dirty="0" smtClean="0"/>
              <a:t>mitochondria</a:t>
            </a:r>
            <a:r>
              <a:rPr lang="en-US" dirty="0" smtClean="0"/>
              <a:t> of </a:t>
            </a:r>
            <a:r>
              <a:rPr lang="en-US" dirty="0"/>
              <a:t>eukaryotic cells</a:t>
            </a:r>
            <a:r>
              <a:rPr lang="en-US" dirty="0" smtClean="0"/>
              <a:t>.</a:t>
            </a:r>
          </a:p>
          <a:p>
            <a:endParaRPr lang="en-US" dirty="0"/>
          </a:p>
          <a:p>
            <a:r>
              <a:rPr lang="en-US" dirty="0"/>
              <a:t>In these energy conversions, some energy is lost as </a:t>
            </a:r>
            <a:r>
              <a:rPr lang="en-US" b="1" dirty="0"/>
              <a:t>heat</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7" name="Rectangle 2"/>
          <p:cNvSpPr>
            <a:spLocks noGrp="1" noChangeArrowheads="1"/>
          </p:cNvSpPr>
          <p:nvPr>
            <p:ph type="title"/>
          </p:nvPr>
        </p:nvSpPr>
        <p:spPr/>
        <p:txBody>
          <a:bodyPr/>
          <a:lstStyle/>
          <a:p>
            <a:r>
              <a:rPr lang="en-US" dirty="0" smtClean="0"/>
              <a:t>6.1 Photosynthesis and cellular respiration provide energy for life</a:t>
            </a:r>
            <a:endParaRPr lang="en-US" dirty="0"/>
          </a:p>
        </p:txBody>
      </p:sp>
    </p:spTree>
    <p:extLst>
      <p:ext uri="{BB962C8B-B14F-4D97-AF65-F5344CB8AC3E}">
        <p14:creationId xmlns:p14="http://schemas.microsoft.com/office/powerpoint/2010/main" val="8316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6.9 The citric acid cycle completes the oxidation of organic molecules, generating many NADH and FADH</a:t>
            </a:r>
            <a:r>
              <a:rPr lang="en-US" baseline="-25000" dirty="0" smtClean="0"/>
              <a:t>2</a:t>
            </a:r>
            <a:r>
              <a:rPr lang="en-US" dirty="0" smtClean="0"/>
              <a:t> molecules</a:t>
            </a:r>
            <a:endParaRPr lang="en-US" dirty="0"/>
          </a:p>
        </p:txBody>
      </p:sp>
      <p:sp>
        <p:nvSpPr>
          <p:cNvPr id="55299" name="Rectangle 3"/>
          <p:cNvSpPr>
            <a:spLocks noGrp="1" noChangeArrowheads="1"/>
          </p:cNvSpPr>
          <p:nvPr>
            <p:ph idx="1"/>
          </p:nvPr>
        </p:nvSpPr>
        <p:spPr>
          <a:xfrm>
            <a:off x="313267" y="2079625"/>
            <a:ext cx="8475133" cy="4278842"/>
          </a:xfrm>
        </p:spPr>
        <p:txBody>
          <a:bodyPr/>
          <a:lstStyle/>
          <a:p>
            <a:r>
              <a:rPr lang="en-US" dirty="0" smtClean="0"/>
              <a:t>The citric acid cycle</a:t>
            </a:r>
          </a:p>
          <a:p>
            <a:endParaRPr lang="en-US" dirty="0" smtClean="0"/>
          </a:p>
          <a:p>
            <a:pPr lvl="1"/>
            <a:r>
              <a:rPr lang="en-US" dirty="0" smtClean="0"/>
              <a:t>is also called the </a:t>
            </a:r>
            <a:r>
              <a:rPr lang="en-US" b="1" dirty="0" smtClean="0"/>
              <a:t>Krebs cycle </a:t>
            </a:r>
            <a:r>
              <a:rPr lang="en-US" dirty="0" smtClean="0"/>
              <a:t>(after the German-British researcher Hans Krebs, who worked out much of this pathway in the 1930s)</a:t>
            </a:r>
          </a:p>
          <a:p>
            <a:pPr lvl="1"/>
            <a:endParaRPr lang="en-US" dirty="0" smtClean="0"/>
          </a:p>
          <a:p>
            <a:pPr lvl="1"/>
            <a:r>
              <a:rPr lang="en-US" dirty="0" smtClean="0"/>
              <a:t>completes the </a:t>
            </a:r>
            <a:r>
              <a:rPr lang="en-US" b="1" dirty="0" smtClean="0"/>
              <a:t>oxidation</a:t>
            </a:r>
            <a:r>
              <a:rPr lang="en-US" dirty="0" smtClean="0"/>
              <a:t> of organic molecules</a:t>
            </a:r>
          </a:p>
          <a:p>
            <a:pPr lvl="1"/>
            <a:endParaRPr lang="en-US" dirty="0" smtClean="0"/>
          </a:p>
          <a:p>
            <a:pPr lvl="1"/>
            <a:r>
              <a:rPr lang="en-US" dirty="0" smtClean="0"/>
              <a:t>generates many </a:t>
            </a:r>
            <a:r>
              <a:rPr lang="en-US" b="1" dirty="0" smtClean="0"/>
              <a:t>NADH and FADH</a:t>
            </a:r>
            <a:r>
              <a:rPr lang="en-US" b="1" baseline="-25000" dirty="0" smtClean="0"/>
              <a:t>2</a:t>
            </a:r>
            <a:r>
              <a:rPr lang="en-US" b="1" dirty="0" smtClean="0"/>
              <a:t> </a:t>
            </a:r>
            <a:r>
              <a:rPr lang="en-US" dirty="0" smtClean="0"/>
              <a:t>molecules.</a:t>
            </a:r>
          </a:p>
          <a:p>
            <a:pPr lvl="1"/>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9aCitAcidCycOverview-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1310640" y="137160"/>
            <a:ext cx="6522720"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6.9a</a:t>
            </a:r>
            <a:endParaRPr lang="en-US" sz="1200" dirty="0">
              <a:latin typeface="Arial" charset="0"/>
            </a:endParaRPr>
          </a:p>
        </p:txBody>
      </p:sp>
      <p:sp>
        <p:nvSpPr>
          <p:cNvPr id="27" name="Text Box 31"/>
          <p:cNvSpPr txBox="1">
            <a:spLocks noChangeArrowheads="1"/>
          </p:cNvSpPr>
          <p:nvPr/>
        </p:nvSpPr>
        <p:spPr bwMode="auto">
          <a:xfrm>
            <a:off x="3727496" y="2930683"/>
            <a:ext cx="1724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Citric Acid Cycle</a:t>
            </a:r>
            <a:endParaRPr lang="en-US" sz="1700" dirty="0">
              <a:solidFill>
                <a:srgbClr val="000000"/>
              </a:solidFill>
              <a:latin typeface="Arial" charset="0"/>
            </a:endParaRPr>
          </a:p>
        </p:txBody>
      </p:sp>
      <p:sp>
        <p:nvSpPr>
          <p:cNvPr id="7" name="Text Box 31"/>
          <p:cNvSpPr txBox="1">
            <a:spLocks noChangeArrowheads="1"/>
          </p:cNvSpPr>
          <p:nvPr/>
        </p:nvSpPr>
        <p:spPr bwMode="auto">
          <a:xfrm>
            <a:off x="7148015" y="4107652"/>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NAD</a:t>
            </a:r>
            <a:r>
              <a:rPr lang="en-US" sz="1800" baseline="30000" dirty="0" smtClean="0">
                <a:solidFill>
                  <a:srgbClr val="000000"/>
                </a:solidFill>
                <a:latin typeface="Symbol Std"/>
                <a:cs typeface="Symbol Std"/>
              </a:rPr>
              <a:t>+</a:t>
            </a:r>
            <a:endParaRPr lang="en-US" sz="1800" baseline="30000" dirty="0">
              <a:solidFill>
                <a:srgbClr val="000000"/>
              </a:solidFill>
              <a:latin typeface="Symbol Std"/>
              <a:cs typeface="Symbol Std"/>
            </a:endParaRPr>
          </a:p>
        </p:txBody>
      </p:sp>
      <p:sp>
        <p:nvSpPr>
          <p:cNvPr id="8" name="Text Box 31"/>
          <p:cNvSpPr txBox="1">
            <a:spLocks noChangeArrowheads="1"/>
          </p:cNvSpPr>
          <p:nvPr/>
        </p:nvSpPr>
        <p:spPr bwMode="auto">
          <a:xfrm>
            <a:off x="6944816" y="4768050"/>
            <a:ext cx="66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NADH</a:t>
            </a:r>
            <a:endParaRPr lang="en-US" sz="1800" baseline="30000" dirty="0">
              <a:solidFill>
                <a:srgbClr val="000000"/>
              </a:solidFill>
              <a:latin typeface="Symbol Std"/>
              <a:cs typeface="Symbol Std"/>
            </a:endParaRPr>
          </a:p>
        </p:txBody>
      </p:sp>
      <p:sp>
        <p:nvSpPr>
          <p:cNvPr id="9" name="Text Box 31"/>
          <p:cNvSpPr txBox="1">
            <a:spLocks noChangeArrowheads="1"/>
          </p:cNvSpPr>
          <p:nvPr/>
        </p:nvSpPr>
        <p:spPr bwMode="auto">
          <a:xfrm>
            <a:off x="7004083" y="5216784"/>
            <a:ext cx="7344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Symbol Std"/>
                <a:cs typeface="Symbol Std"/>
              </a:rPr>
              <a:t>+</a:t>
            </a:r>
            <a:r>
              <a:rPr lang="en-US" sz="1800" dirty="0" smtClean="0">
                <a:solidFill>
                  <a:srgbClr val="000000"/>
                </a:solidFill>
                <a:latin typeface="Arial" charset="0"/>
              </a:rPr>
              <a:t> 3 H</a:t>
            </a:r>
            <a:r>
              <a:rPr lang="en-US" sz="1800" baseline="30000" dirty="0" smtClean="0">
                <a:solidFill>
                  <a:srgbClr val="000000"/>
                </a:solidFill>
                <a:latin typeface="Symbol Std"/>
                <a:cs typeface="Symbol Std"/>
              </a:rPr>
              <a:t>+</a:t>
            </a:r>
            <a:endParaRPr lang="en-US" sz="1800" baseline="30000" dirty="0">
              <a:solidFill>
                <a:srgbClr val="000000"/>
              </a:solidFill>
              <a:latin typeface="Symbol Std"/>
              <a:cs typeface="Symbol Std"/>
            </a:endParaRPr>
          </a:p>
        </p:txBody>
      </p:sp>
      <p:sp>
        <p:nvSpPr>
          <p:cNvPr id="10" name="Text Box 31"/>
          <p:cNvSpPr txBox="1">
            <a:spLocks noChangeArrowheads="1"/>
          </p:cNvSpPr>
          <p:nvPr/>
        </p:nvSpPr>
        <p:spPr bwMode="auto">
          <a:xfrm>
            <a:off x="7241161" y="2710546"/>
            <a:ext cx="4318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CO</a:t>
            </a:r>
            <a:r>
              <a:rPr lang="en-US" sz="1800" baseline="-25000" dirty="0" smtClean="0">
                <a:solidFill>
                  <a:srgbClr val="000000"/>
                </a:solidFill>
                <a:latin typeface="Arial" charset="0"/>
              </a:rPr>
              <a:t>2</a:t>
            </a:r>
            <a:endParaRPr lang="en-US" sz="1800" baseline="-25000" dirty="0">
              <a:solidFill>
                <a:srgbClr val="000000"/>
              </a:solidFill>
              <a:latin typeface="Arial" charset="0"/>
            </a:endParaRPr>
          </a:p>
        </p:txBody>
      </p:sp>
      <p:sp>
        <p:nvSpPr>
          <p:cNvPr id="11" name="Text Box 31"/>
          <p:cNvSpPr txBox="1">
            <a:spLocks noChangeArrowheads="1"/>
          </p:cNvSpPr>
          <p:nvPr/>
        </p:nvSpPr>
        <p:spPr bwMode="auto">
          <a:xfrm>
            <a:off x="5361564" y="797081"/>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CoA</a:t>
            </a:r>
            <a:endParaRPr lang="en-US" sz="1800" dirty="0">
              <a:solidFill>
                <a:srgbClr val="000000"/>
              </a:solidFill>
              <a:latin typeface="Arial" charset="0"/>
            </a:endParaRPr>
          </a:p>
        </p:txBody>
      </p:sp>
      <p:sp>
        <p:nvSpPr>
          <p:cNvPr id="12" name="Text Box 31"/>
          <p:cNvSpPr txBox="1">
            <a:spLocks noChangeArrowheads="1"/>
          </p:cNvSpPr>
          <p:nvPr/>
        </p:nvSpPr>
        <p:spPr bwMode="auto">
          <a:xfrm>
            <a:off x="4489497" y="458414"/>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CoA</a:t>
            </a:r>
            <a:endParaRPr lang="en-US" sz="1800" dirty="0">
              <a:solidFill>
                <a:srgbClr val="000000"/>
              </a:solidFill>
              <a:latin typeface="Arial" charset="0"/>
            </a:endParaRPr>
          </a:p>
        </p:txBody>
      </p:sp>
      <p:sp>
        <p:nvSpPr>
          <p:cNvPr id="13" name="Text Box 31"/>
          <p:cNvSpPr txBox="1">
            <a:spLocks noChangeArrowheads="1"/>
          </p:cNvSpPr>
          <p:nvPr/>
        </p:nvSpPr>
        <p:spPr bwMode="auto">
          <a:xfrm>
            <a:off x="3769829" y="111281"/>
            <a:ext cx="1231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Acetyl CoA</a:t>
            </a:r>
            <a:endParaRPr lang="en-US" sz="1800" dirty="0">
              <a:solidFill>
                <a:srgbClr val="000000"/>
              </a:solidFill>
              <a:latin typeface="Arial" charset="0"/>
            </a:endParaRPr>
          </a:p>
        </p:txBody>
      </p:sp>
      <p:sp>
        <p:nvSpPr>
          <p:cNvPr id="14" name="Text Box 31"/>
          <p:cNvSpPr txBox="1">
            <a:spLocks noChangeArrowheads="1"/>
          </p:cNvSpPr>
          <p:nvPr/>
        </p:nvSpPr>
        <p:spPr bwMode="auto">
          <a:xfrm>
            <a:off x="7054898" y="2702079"/>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2</a:t>
            </a:r>
            <a:endParaRPr lang="en-US" sz="1800" dirty="0">
              <a:solidFill>
                <a:srgbClr val="000000"/>
              </a:solidFill>
              <a:latin typeface="Arial" charset="0"/>
            </a:endParaRPr>
          </a:p>
        </p:txBody>
      </p:sp>
      <p:sp>
        <p:nvSpPr>
          <p:cNvPr id="15" name="Text Box 31"/>
          <p:cNvSpPr txBox="1">
            <a:spLocks noChangeArrowheads="1"/>
          </p:cNvSpPr>
          <p:nvPr/>
        </p:nvSpPr>
        <p:spPr bwMode="auto">
          <a:xfrm>
            <a:off x="6741631" y="4784881"/>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endParaRPr lang="en-US" sz="1800" dirty="0">
              <a:solidFill>
                <a:srgbClr val="000000"/>
              </a:solidFill>
              <a:latin typeface="Arial" charset="0"/>
            </a:endParaRPr>
          </a:p>
        </p:txBody>
      </p:sp>
      <p:sp>
        <p:nvSpPr>
          <p:cNvPr id="16" name="Text Box 31"/>
          <p:cNvSpPr txBox="1">
            <a:spLocks noChangeArrowheads="1"/>
          </p:cNvSpPr>
          <p:nvPr/>
        </p:nvSpPr>
        <p:spPr bwMode="auto">
          <a:xfrm>
            <a:off x="6885564" y="4090614"/>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3</a:t>
            </a:r>
            <a:endParaRPr lang="en-US" sz="1800" dirty="0">
              <a:solidFill>
                <a:srgbClr val="000000"/>
              </a:solidFill>
              <a:latin typeface="Arial" charset="0"/>
            </a:endParaRPr>
          </a:p>
        </p:txBody>
      </p:sp>
      <p:sp>
        <p:nvSpPr>
          <p:cNvPr id="17" name="Text Box 31"/>
          <p:cNvSpPr txBox="1">
            <a:spLocks noChangeArrowheads="1"/>
          </p:cNvSpPr>
          <p:nvPr/>
        </p:nvSpPr>
        <p:spPr bwMode="auto">
          <a:xfrm>
            <a:off x="1373748" y="4175383"/>
            <a:ext cx="713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FADH</a:t>
            </a:r>
            <a:r>
              <a:rPr lang="en-US" sz="1800" baseline="-25000" dirty="0" smtClean="0">
                <a:solidFill>
                  <a:srgbClr val="000000"/>
                </a:solidFill>
                <a:latin typeface="Arial" charset="0"/>
              </a:rPr>
              <a:t>2</a:t>
            </a:r>
            <a:endParaRPr lang="en-US" sz="1800" baseline="-25000" dirty="0">
              <a:solidFill>
                <a:srgbClr val="000000"/>
              </a:solidFill>
              <a:latin typeface="Symbol Std"/>
              <a:cs typeface="Symbol Std"/>
            </a:endParaRPr>
          </a:p>
        </p:txBody>
      </p:sp>
      <p:sp>
        <p:nvSpPr>
          <p:cNvPr id="18" name="Text Box 31"/>
          <p:cNvSpPr txBox="1">
            <a:spLocks noChangeArrowheads="1"/>
          </p:cNvSpPr>
          <p:nvPr/>
        </p:nvSpPr>
        <p:spPr bwMode="auto">
          <a:xfrm>
            <a:off x="1957949" y="4784982"/>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FAD</a:t>
            </a:r>
            <a:endParaRPr lang="en-US" sz="1800" baseline="30000" dirty="0">
              <a:solidFill>
                <a:srgbClr val="000000"/>
              </a:solidFill>
              <a:latin typeface="Symbol Std"/>
              <a:cs typeface="Symbol Std"/>
            </a:endParaRPr>
          </a:p>
        </p:txBody>
      </p:sp>
      <p:sp>
        <p:nvSpPr>
          <p:cNvPr id="19" name="Text Box 31"/>
          <p:cNvSpPr txBox="1">
            <a:spLocks noChangeArrowheads="1"/>
          </p:cNvSpPr>
          <p:nvPr/>
        </p:nvSpPr>
        <p:spPr bwMode="auto">
          <a:xfrm>
            <a:off x="4074619" y="5978783"/>
            <a:ext cx="4198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ATP</a:t>
            </a:r>
            <a:endParaRPr lang="en-US" sz="1700" baseline="30000" dirty="0">
              <a:solidFill>
                <a:srgbClr val="000000"/>
              </a:solidFill>
              <a:latin typeface="Symbol Std"/>
              <a:cs typeface="Symbol Std"/>
            </a:endParaRPr>
          </a:p>
        </p:txBody>
      </p:sp>
      <p:sp>
        <p:nvSpPr>
          <p:cNvPr id="20" name="Text Box 31"/>
          <p:cNvSpPr txBox="1">
            <a:spLocks noChangeArrowheads="1"/>
          </p:cNvSpPr>
          <p:nvPr/>
        </p:nvSpPr>
        <p:spPr bwMode="auto">
          <a:xfrm>
            <a:off x="5717152" y="5953383"/>
            <a:ext cx="1454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P</a:t>
            </a:r>
            <a:endParaRPr lang="en-US" sz="1700" baseline="30000" dirty="0">
              <a:solidFill>
                <a:srgbClr val="000000"/>
              </a:solidFill>
              <a:latin typeface="Symbol Std"/>
              <a:cs typeface="Symbol Std"/>
            </a:endParaRPr>
          </a:p>
        </p:txBody>
      </p:sp>
      <p:sp>
        <p:nvSpPr>
          <p:cNvPr id="21" name="Text Box 31"/>
          <p:cNvSpPr txBox="1">
            <a:spLocks noChangeArrowheads="1"/>
          </p:cNvSpPr>
          <p:nvPr/>
        </p:nvSpPr>
        <p:spPr bwMode="auto">
          <a:xfrm>
            <a:off x="4921284" y="5953383"/>
            <a:ext cx="7259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smtClean="0">
                <a:solidFill>
                  <a:srgbClr val="000000"/>
                </a:solidFill>
                <a:latin typeface="Arial" charset="0"/>
              </a:rPr>
              <a:t>ADP </a:t>
            </a:r>
            <a:r>
              <a:rPr lang="en-US" sz="1700" dirty="0" smtClean="0">
                <a:solidFill>
                  <a:srgbClr val="000000"/>
                </a:solidFill>
                <a:latin typeface="Symbol Std"/>
                <a:cs typeface="Symbol Std"/>
              </a:rPr>
              <a:t>+</a:t>
            </a:r>
            <a:endParaRPr lang="en-US" sz="1700" baseline="30000" dirty="0">
              <a:solidFill>
                <a:srgbClr val="000000"/>
              </a:solidFill>
              <a:latin typeface="Symbol Std"/>
              <a:cs typeface="Symbol Std"/>
            </a:endParaRPr>
          </a:p>
        </p:txBody>
      </p:sp>
    </p:spTree>
    <p:extLst>
      <p:ext uri="{BB962C8B-B14F-4D97-AF65-F5344CB8AC3E}">
        <p14:creationId xmlns:p14="http://schemas.microsoft.com/office/powerpoint/2010/main" val="42606421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2800" dirty="0" smtClean="0"/>
              <a:t>6.9 The citric acid cycle completes the oxidation of organic molecules, generating many NADH and FADH</a:t>
            </a:r>
            <a:r>
              <a:rPr lang="en-US" sz="2800" baseline="-25000" dirty="0" smtClean="0"/>
              <a:t>2</a:t>
            </a:r>
            <a:r>
              <a:rPr lang="en-US" sz="2800" dirty="0" smtClean="0"/>
              <a:t> molecules</a:t>
            </a:r>
            <a:endParaRPr lang="en-US" sz="2800" dirty="0"/>
          </a:p>
        </p:txBody>
      </p:sp>
      <p:sp>
        <p:nvSpPr>
          <p:cNvPr id="57347" name="Rectangle 3"/>
          <p:cNvSpPr>
            <a:spLocks noGrp="1" noChangeArrowheads="1"/>
          </p:cNvSpPr>
          <p:nvPr>
            <p:ph idx="1"/>
          </p:nvPr>
        </p:nvSpPr>
        <p:spPr>
          <a:xfrm>
            <a:off x="-1" y="1655380"/>
            <a:ext cx="8986345" cy="4450839"/>
          </a:xfrm>
        </p:spPr>
        <p:txBody>
          <a:bodyPr/>
          <a:lstStyle/>
          <a:p>
            <a:r>
              <a:rPr lang="en-US" dirty="0" smtClean="0"/>
              <a:t>During the citric acid cycle</a:t>
            </a:r>
          </a:p>
          <a:p>
            <a:endParaRPr lang="en-US" dirty="0" smtClean="0"/>
          </a:p>
          <a:p>
            <a:pPr lvl="1"/>
            <a:r>
              <a:rPr lang="en-US" dirty="0" smtClean="0"/>
              <a:t>the two-carbon group of acetyl CoA is joined to a four-carbon compound, forming </a:t>
            </a:r>
            <a:r>
              <a:rPr lang="en-US" b="1" dirty="0" smtClean="0"/>
              <a:t>citrate</a:t>
            </a:r>
            <a:endParaRPr lang="en-US" b="1" dirty="0"/>
          </a:p>
          <a:p>
            <a:pPr lvl="1"/>
            <a:endParaRPr lang="en-US" dirty="0" smtClean="0"/>
          </a:p>
          <a:p>
            <a:pPr lvl="1"/>
            <a:r>
              <a:rPr lang="en-US" dirty="0" smtClean="0"/>
              <a:t>citrate is degraded back to the four-carbon compound</a:t>
            </a:r>
          </a:p>
          <a:p>
            <a:pPr lvl="1"/>
            <a:endParaRPr lang="en-US" dirty="0" smtClean="0"/>
          </a:p>
          <a:p>
            <a:pPr lvl="1"/>
            <a:r>
              <a:rPr lang="en-US" b="1" dirty="0" smtClean="0"/>
              <a:t>two CO</a:t>
            </a:r>
            <a:r>
              <a:rPr lang="en-US" b="1" baseline="-25000" dirty="0" smtClean="0"/>
              <a:t>2</a:t>
            </a:r>
            <a:r>
              <a:rPr lang="en-US" b="1" dirty="0" smtClean="0"/>
              <a:t> are released</a:t>
            </a:r>
            <a:endParaRPr lang="en-US" b="1" dirty="0"/>
          </a:p>
          <a:p>
            <a:pPr lvl="1"/>
            <a:endParaRPr lang="en-US" dirty="0" smtClean="0"/>
          </a:p>
          <a:p>
            <a:pPr lvl="1"/>
            <a:r>
              <a:rPr lang="en-US" b="1" dirty="0" smtClean="0"/>
              <a:t>one ATP, three NADH, and one FADH</a:t>
            </a:r>
            <a:r>
              <a:rPr lang="en-US" b="1" baseline="-25000" dirty="0" smtClean="0"/>
              <a:t>2</a:t>
            </a:r>
            <a:r>
              <a:rPr lang="en-US" b="1" dirty="0" smtClean="0"/>
              <a:t> </a:t>
            </a:r>
            <a:r>
              <a:rPr lang="en-US" dirty="0" smtClean="0"/>
              <a:t>are produced.</a:t>
            </a:r>
            <a:endParaRPr lang="en-US" dirty="0"/>
          </a:p>
        </p:txBody>
      </p:sp>
      <p:sp>
        <p:nvSpPr>
          <p:cNvPr id="2" name="Footer Placeholder 1"/>
          <p:cNvSpPr>
            <a:spLocks noGrp="1"/>
          </p:cNvSpPr>
          <p:nvPr>
            <p:ph type="ftr" sz="quarter" idx="11"/>
          </p:nvPr>
        </p:nvSpPr>
        <p:spPr/>
        <p:txBody>
          <a:bodyPr/>
          <a:lstStyle/>
          <a:p>
            <a:r>
              <a:rPr lang="en-US" dirty="0"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6.9 The citric acid cycle completes the oxidation of organic molecules, generating many NADH and FADH</a:t>
            </a:r>
            <a:r>
              <a:rPr lang="en-US" baseline="-25000" dirty="0" smtClean="0"/>
              <a:t>2</a:t>
            </a:r>
            <a:r>
              <a:rPr lang="en-US" dirty="0" smtClean="0"/>
              <a:t> molecules</a:t>
            </a:r>
            <a:endParaRPr lang="en-US" dirty="0"/>
          </a:p>
        </p:txBody>
      </p:sp>
      <p:sp>
        <p:nvSpPr>
          <p:cNvPr id="58371" name="Rectangle 3"/>
          <p:cNvSpPr>
            <a:spLocks noGrp="1" noChangeArrowheads="1"/>
          </p:cNvSpPr>
          <p:nvPr>
            <p:ph idx="1"/>
          </p:nvPr>
        </p:nvSpPr>
        <p:spPr>
          <a:xfrm>
            <a:off x="313267" y="2079625"/>
            <a:ext cx="8475133" cy="4278842"/>
          </a:xfrm>
        </p:spPr>
        <p:txBody>
          <a:bodyPr/>
          <a:lstStyle/>
          <a:p>
            <a:r>
              <a:rPr lang="en-US" dirty="0" smtClean="0"/>
              <a:t>Remember that the citric acid cycle processes two molecules of acetyl CoA for each initial glucose.</a:t>
            </a:r>
          </a:p>
          <a:p>
            <a:endParaRPr lang="en-US" dirty="0" smtClean="0"/>
          </a:p>
          <a:p>
            <a:r>
              <a:rPr lang="en-US" dirty="0" smtClean="0"/>
              <a:t>Thus, after </a:t>
            </a:r>
            <a:r>
              <a:rPr lang="en-US" b="1" dirty="0" smtClean="0"/>
              <a:t>two turns of the citric acid cycle</a:t>
            </a:r>
            <a:r>
              <a:rPr lang="en-US" dirty="0" smtClean="0"/>
              <a:t>, the overall yield per glucose molecule is</a:t>
            </a:r>
          </a:p>
          <a:p>
            <a:pPr lvl="1"/>
            <a:r>
              <a:rPr lang="en-US" b="1" dirty="0" smtClean="0"/>
              <a:t>2 ATP</a:t>
            </a:r>
          </a:p>
          <a:p>
            <a:pPr lvl="1"/>
            <a:r>
              <a:rPr lang="en-US" b="1" dirty="0" smtClean="0"/>
              <a:t>6 NADH</a:t>
            </a:r>
          </a:p>
          <a:p>
            <a:pPr lvl="1"/>
            <a:r>
              <a:rPr lang="en-US" b="1" dirty="0" smtClean="0"/>
              <a:t>2 FADH</a:t>
            </a:r>
            <a:r>
              <a:rPr lang="en-US" b="1" baseline="-25000" dirty="0" smtClean="0"/>
              <a:t>2</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_09bCitricAcidCycle_3-U.jpg"/>
          <p:cNvPicPr>
            <a:picLocks noChangeAspect="1"/>
          </p:cNvPicPr>
          <p:nvPr/>
        </p:nvPicPr>
        <p:blipFill rotWithShape="1">
          <a:blip r:embed="rId3" cstate="email">
            <a:extLst>
              <a:ext uri="{28A0092B-C50C-407E-A947-70E740481C1C}">
                <a14:useLocalDpi xmlns:a14="http://schemas.microsoft.com/office/drawing/2010/main" val="0"/>
              </a:ext>
            </a:extLst>
          </a:blip>
          <a:srcRect b="3318"/>
          <a:stretch/>
        </p:blipFill>
        <p:spPr>
          <a:xfrm>
            <a:off x="896112" y="137160"/>
            <a:ext cx="7351776" cy="63652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6.9b-3</a:t>
            </a:r>
            <a:endParaRPr lang="en-US" sz="1200" dirty="0">
              <a:latin typeface="Arial" charset="0"/>
            </a:endParaRPr>
          </a:p>
        </p:txBody>
      </p:sp>
      <p:sp>
        <p:nvSpPr>
          <p:cNvPr id="7" name="Text Box 31"/>
          <p:cNvSpPr txBox="1">
            <a:spLocks noChangeArrowheads="1"/>
          </p:cNvSpPr>
          <p:nvPr/>
        </p:nvSpPr>
        <p:spPr bwMode="auto">
          <a:xfrm>
            <a:off x="3617429" y="2905282"/>
            <a:ext cx="1423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Citric Acid Cycle</a:t>
            </a:r>
            <a:endParaRPr lang="en-US" sz="1400" dirty="0">
              <a:solidFill>
                <a:srgbClr val="000000"/>
              </a:solidFill>
              <a:latin typeface="Arial" charset="0"/>
            </a:endParaRPr>
          </a:p>
        </p:txBody>
      </p:sp>
      <p:sp>
        <p:nvSpPr>
          <p:cNvPr id="8" name="Text Box 31"/>
          <p:cNvSpPr txBox="1">
            <a:spLocks noChangeArrowheads="1"/>
          </p:cNvSpPr>
          <p:nvPr/>
        </p:nvSpPr>
        <p:spPr bwMode="auto">
          <a:xfrm>
            <a:off x="6809349" y="2236519"/>
            <a:ext cx="3462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NAD</a:t>
            </a:r>
            <a:r>
              <a:rPr lang="en-US" sz="1000" baseline="30000" dirty="0" smtClean="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9" name="Text Box 31"/>
          <p:cNvSpPr txBox="1">
            <a:spLocks noChangeArrowheads="1"/>
          </p:cNvSpPr>
          <p:nvPr/>
        </p:nvSpPr>
        <p:spPr bwMode="auto">
          <a:xfrm>
            <a:off x="6877086" y="2651374"/>
            <a:ext cx="3704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NADH</a:t>
            </a:r>
            <a:endParaRPr lang="en-US" sz="1000" baseline="30000" dirty="0">
              <a:solidFill>
                <a:srgbClr val="000000"/>
              </a:solidFill>
              <a:latin typeface="Symbol Std"/>
              <a:cs typeface="Symbol Std"/>
            </a:endParaRPr>
          </a:p>
        </p:txBody>
      </p:sp>
      <p:sp>
        <p:nvSpPr>
          <p:cNvPr id="10" name="Text Box 31"/>
          <p:cNvSpPr txBox="1">
            <a:spLocks noChangeArrowheads="1"/>
          </p:cNvSpPr>
          <p:nvPr/>
        </p:nvSpPr>
        <p:spPr bwMode="auto">
          <a:xfrm>
            <a:off x="6292882" y="5165984"/>
            <a:ext cx="3682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Symbol Std"/>
                <a:cs typeface="Symbol Std"/>
              </a:rPr>
              <a:t>+</a:t>
            </a:r>
            <a:r>
              <a:rPr lang="en-US" sz="1000" dirty="0" smtClean="0">
                <a:solidFill>
                  <a:srgbClr val="000000"/>
                </a:solidFill>
                <a:latin typeface="Arial" charset="0"/>
              </a:rPr>
              <a:t> H</a:t>
            </a:r>
            <a:r>
              <a:rPr lang="en-US" sz="1000" baseline="30000" dirty="0" smtClean="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11" name="Text Box 31"/>
          <p:cNvSpPr txBox="1">
            <a:spLocks noChangeArrowheads="1"/>
          </p:cNvSpPr>
          <p:nvPr/>
        </p:nvSpPr>
        <p:spPr bwMode="auto">
          <a:xfrm>
            <a:off x="6817828" y="3193145"/>
            <a:ext cx="2436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CO</a:t>
            </a:r>
            <a:r>
              <a:rPr lang="en-US" sz="1000" baseline="-25000" dirty="0" smtClean="0">
                <a:solidFill>
                  <a:srgbClr val="000000"/>
                </a:solidFill>
                <a:latin typeface="Arial" charset="0"/>
              </a:rPr>
              <a:t>2</a:t>
            </a:r>
            <a:endParaRPr lang="en-US" sz="1000" baseline="-25000" dirty="0">
              <a:solidFill>
                <a:srgbClr val="000000"/>
              </a:solidFill>
              <a:latin typeface="Arial" charset="0"/>
            </a:endParaRPr>
          </a:p>
        </p:txBody>
      </p:sp>
      <p:sp>
        <p:nvSpPr>
          <p:cNvPr id="12" name="Text Box 31"/>
          <p:cNvSpPr txBox="1">
            <a:spLocks noChangeArrowheads="1"/>
          </p:cNvSpPr>
          <p:nvPr/>
        </p:nvSpPr>
        <p:spPr bwMode="auto">
          <a:xfrm>
            <a:off x="4057698" y="195948"/>
            <a:ext cx="2587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CoA</a:t>
            </a:r>
            <a:endParaRPr lang="en-US" sz="1000" dirty="0">
              <a:solidFill>
                <a:srgbClr val="000000"/>
              </a:solidFill>
              <a:latin typeface="Arial" charset="0"/>
            </a:endParaRPr>
          </a:p>
        </p:txBody>
      </p:sp>
      <p:sp>
        <p:nvSpPr>
          <p:cNvPr id="13" name="Text Box 31"/>
          <p:cNvSpPr txBox="1">
            <a:spLocks noChangeArrowheads="1"/>
          </p:cNvSpPr>
          <p:nvPr/>
        </p:nvSpPr>
        <p:spPr bwMode="auto">
          <a:xfrm>
            <a:off x="4667298" y="568481"/>
            <a:ext cx="2587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CoA</a:t>
            </a:r>
            <a:endParaRPr lang="en-US" sz="1000" dirty="0">
              <a:solidFill>
                <a:srgbClr val="000000"/>
              </a:solidFill>
              <a:latin typeface="Arial" charset="0"/>
            </a:endParaRPr>
          </a:p>
        </p:txBody>
      </p:sp>
      <p:sp>
        <p:nvSpPr>
          <p:cNvPr id="14" name="Text Box 31"/>
          <p:cNvSpPr txBox="1">
            <a:spLocks noChangeArrowheads="1"/>
          </p:cNvSpPr>
          <p:nvPr/>
        </p:nvSpPr>
        <p:spPr bwMode="auto">
          <a:xfrm>
            <a:off x="3422695" y="356814"/>
            <a:ext cx="9510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Acetyl CoA</a:t>
            </a:r>
            <a:endParaRPr lang="en-US" sz="1400" dirty="0">
              <a:solidFill>
                <a:srgbClr val="000000"/>
              </a:solidFill>
              <a:latin typeface="Arial" charset="0"/>
            </a:endParaRPr>
          </a:p>
        </p:txBody>
      </p:sp>
      <p:sp>
        <p:nvSpPr>
          <p:cNvPr id="18" name="Text Box 31"/>
          <p:cNvSpPr txBox="1">
            <a:spLocks noChangeArrowheads="1"/>
          </p:cNvSpPr>
          <p:nvPr/>
        </p:nvSpPr>
        <p:spPr bwMode="auto">
          <a:xfrm>
            <a:off x="2101880" y="4361648"/>
            <a:ext cx="39754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FADH</a:t>
            </a:r>
            <a:r>
              <a:rPr lang="en-US" sz="1000" baseline="-25000" dirty="0" smtClean="0">
                <a:solidFill>
                  <a:srgbClr val="000000"/>
                </a:solidFill>
                <a:latin typeface="Arial" charset="0"/>
              </a:rPr>
              <a:t>2</a:t>
            </a:r>
            <a:endParaRPr lang="en-US" sz="1000" baseline="-25000" dirty="0">
              <a:solidFill>
                <a:srgbClr val="000000"/>
              </a:solidFill>
              <a:latin typeface="Symbol Std"/>
              <a:cs typeface="Symbol Std"/>
            </a:endParaRPr>
          </a:p>
        </p:txBody>
      </p:sp>
      <p:sp>
        <p:nvSpPr>
          <p:cNvPr id="19" name="Text Box 31"/>
          <p:cNvSpPr txBox="1">
            <a:spLocks noChangeArrowheads="1"/>
          </p:cNvSpPr>
          <p:nvPr/>
        </p:nvSpPr>
        <p:spPr bwMode="auto">
          <a:xfrm>
            <a:off x="2288148" y="4818847"/>
            <a:ext cx="2564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FAD</a:t>
            </a:r>
            <a:endParaRPr lang="en-US" sz="1000" baseline="30000" dirty="0">
              <a:solidFill>
                <a:srgbClr val="000000"/>
              </a:solidFill>
              <a:latin typeface="Symbol Std"/>
              <a:cs typeface="Symbol Std"/>
            </a:endParaRPr>
          </a:p>
        </p:txBody>
      </p:sp>
      <p:sp>
        <p:nvSpPr>
          <p:cNvPr id="20" name="Text Box 31"/>
          <p:cNvSpPr txBox="1">
            <a:spLocks noChangeArrowheads="1"/>
          </p:cNvSpPr>
          <p:nvPr/>
        </p:nvSpPr>
        <p:spPr bwMode="auto">
          <a:xfrm>
            <a:off x="4370951" y="5453851"/>
            <a:ext cx="2469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ATP</a:t>
            </a:r>
            <a:endParaRPr lang="en-US" sz="1000" baseline="30000" dirty="0">
              <a:solidFill>
                <a:srgbClr val="000000"/>
              </a:solidFill>
              <a:latin typeface="Symbol Std"/>
              <a:cs typeface="Symbol Std"/>
            </a:endParaRPr>
          </a:p>
        </p:txBody>
      </p:sp>
      <p:sp>
        <p:nvSpPr>
          <p:cNvPr id="21" name="Text Box 31"/>
          <p:cNvSpPr txBox="1">
            <a:spLocks noChangeArrowheads="1"/>
          </p:cNvSpPr>
          <p:nvPr/>
        </p:nvSpPr>
        <p:spPr bwMode="auto">
          <a:xfrm>
            <a:off x="5183750" y="5140584"/>
            <a:ext cx="855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P</a:t>
            </a:r>
            <a:endParaRPr lang="en-US" sz="1000" baseline="30000" dirty="0">
              <a:solidFill>
                <a:srgbClr val="000000"/>
              </a:solidFill>
              <a:latin typeface="Symbol Std"/>
              <a:cs typeface="Symbol Std"/>
            </a:endParaRPr>
          </a:p>
        </p:txBody>
      </p:sp>
      <p:sp>
        <p:nvSpPr>
          <p:cNvPr id="22" name="Text Box 31"/>
          <p:cNvSpPr txBox="1">
            <a:spLocks noChangeArrowheads="1"/>
          </p:cNvSpPr>
          <p:nvPr/>
        </p:nvSpPr>
        <p:spPr bwMode="auto">
          <a:xfrm>
            <a:off x="4743482" y="5149048"/>
            <a:ext cx="438117" cy="15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ADP </a:t>
            </a:r>
            <a:r>
              <a:rPr lang="en-US" sz="1000" dirty="0" smtClean="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23" name="Text Box 31"/>
          <p:cNvSpPr txBox="1">
            <a:spLocks noChangeArrowheads="1"/>
          </p:cNvSpPr>
          <p:nvPr/>
        </p:nvSpPr>
        <p:spPr bwMode="auto">
          <a:xfrm>
            <a:off x="6250561" y="4420811"/>
            <a:ext cx="2436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CO</a:t>
            </a:r>
            <a:r>
              <a:rPr lang="en-US" sz="1000" baseline="-25000" dirty="0" smtClean="0">
                <a:solidFill>
                  <a:srgbClr val="000000"/>
                </a:solidFill>
                <a:latin typeface="Arial" charset="0"/>
              </a:rPr>
              <a:t>2</a:t>
            </a:r>
            <a:endParaRPr lang="en-US" sz="1000" baseline="-25000" dirty="0">
              <a:solidFill>
                <a:srgbClr val="000000"/>
              </a:solidFill>
              <a:latin typeface="Arial" charset="0"/>
            </a:endParaRPr>
          </a:p>
        </p:txBody>
      </p:sp>
      <p:sp>
        <p:nvSpPr>
          <p:cNvPr id="24" name="Text Box 31"/>
          <p:cNvSpPr txBox="1">
            <a:spLocks noChangeArrowheads="1"/>
          </p:cNvSpPr>
          <p:nvPr/>
        </p:nvSpPr>
        <p:spPr bwMode="auto">
          <a:xfrm>
            <a:off x="7351216" y="2651384"/>
            <a:ext cx="3322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Symbol Std"/>
                <a:cs typeface="Symbol Std"/>
              </a:rPr>
              <a:t>+</a:t>
            </a:r>
            <a:r>
              <a:rPr lang="en-US" sz="1000" dirty="0" smtClean="0">
                <a:solidFill>
                  <a:srgbClr val="000000"/>
                </a:solidFill>
                <a:latin typeface="Arial" charset="0"/>
              </a:rPr>
              <a:t> H</a:t>
            </a:r>
            <a:r>
              <a:rPr lang="en-US" sz="1000" baseline="30000" dirty="0" smtClean="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25" name="Text Box 31"/>
          <p:cNvSpPr txBox="1">
            <a:spLocks noChangeArrowheads="1"/>
          </p:cNvSpPr>
          <p:nvPr/>
        </p:nvSpPr>
        <p:spPr bwMode="auto">
          <a:xfrm>
            <a:off x="1568483" y="2067184"/>
            <a:ext cx="2693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Symbol Std"/>
                <a:cs typeface="Symbol Std"/>
              </a:rPr>
              <a:t>+</a:t>
            </a:r>
            <a:r>
              <a:rPr lang="en-US" sz="1000" dirty="0" smtClean="0">
                <a:solidFill>
                  <a:srgbClr val="000000"/>
                </a:solidFill>
                <a:latin typeface="Arial" charset="0"/>
              </a:rPr>
              <a:t> H</a:t>
            </a:r>
            <a:r>
              <a:rPr lang="en-US" sz="1000" baseline="30000" dirty="0" smtClean="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26" name="Text Box 31"/>
          <p:cNvSpPr txBox="1">
            <a:spLocks noChangeArrowheads="1"/>
          </p:cNvSpPr>
          <p:nvPr/>
        </p:nvSpPr>
        <p:spPr bwMode="auto">
          <a:xfrm>
            <a:off x="1509215" y="2414318"/>
            <a:ext cx="3462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NAD</a:t>
            </a:r>
            <a:r>
              <a:rPr lang="en-US" sz="1000" baseline="30000" dirty="0" smtClean="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28" name="Text Box 31"/>
          <p:cNvSpPr txBox="1">
            <a:spLocks noChangeArrowheads="1"/>
          </p:cNvSpPr>
          <p:nvPr/>
        </p:nvSpPr>
        <p:spPr bwMode="auto">
          <a:xfrm>
            <a:off x="1102819" y="2058706"/>
            <a:ext cx="3704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NADH</a:t>
            </a:r>
            <a:endParaRPr lang="en-US" sz="1000" baseline="30000" dirty="0">
              <a:solidFill>
                <a:srgbClr val="000000"/>
              </a:solidFill>
              <a:latin typeface="Symbol Std"/>
              <a:cs typeface="Symbol Std"/>
            </a:endParaRPr>
          </a:p>
        </p:txBody>
      </p:sp>
      <p:sp>
        <p:nvSpPr>
          <p:cNvPr id="30" name="Text Box 31"/>
          <p:cNvSpPr txBox="1">
            <a:spLocks noChangeArrowheads="1"/>
          </p:cNvSpPr>
          <p:nvPr/>
        </p:nvSpPr>
        <p:spPr bwMode="auto">
          <a:xfrm>
            <a:off x="1864819" y="3481109"/>
            <a:ext cx="2399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H</a:t>
            </a:r>
            <a:r>
              <a:rPr lang="en-US" sz="1000" baseline="-25000" dirty="0" smtClean="0">
                <a:solidFill>
                  <a:srgbClr val="000000"/>
                </a:solidFill>
                <a:latin typeface="Arial" charset="0"/>
              </a:rPr>
              <a:t>2</a:t>
            </a:r>
            <a:r>
              <a:rPr lang="en-US" sz="1000" dirty="0" smtClean="0">
                <a:solidFill>
                  <a:srgbClr val="000000"/>
                </a:solidFill>
                <a:latin typeface="Arial" charset="0"/>
              </a:rPr>
              <a:t>O</a:t>
            </a:r>
            <a:endParaRPr lang="en-US" sz="1000" baseline="30000" dirty="0">
              <a:solidFill>
                <a:srgbClr val="000000"/>
              </a:solidFill>
              <a:latin typeface="Symbol Std"/>
              <a:cs typeface="Symbol Std"/>
            </a:endParaRPr>
          </a:p>
        </p:txBody>
      </p:sp>
      <p:sp>
        <p:nvSpPr>
          <p:cNvPr id="31" name="Text Box 31"/>
          <p:cNvSpPr txBox="1">
            <a:spLocks noChangeArrowheads="1"/>
          </p:cNvSpPr>
          <p:nvPr/>
        </p:nvSpPr>
        <p:spPr bwMode="auto">
          <a:xfrm>
            <a:off x="4608028" y="898681"/>
            <a:ext cx="18362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2 carbons enter cycle</a:t>
            </a:r>
            <a:endParaRPr lang="en-US" sz="1400" dirty="0">
              <a:solidFill>
                <a:srgbClr val="000000"/>
              </a:solidFill>
              <a:latin typeface="Arial" charset="0"/>
            </a:endParaRPr>
          </a:p>
        </p:txBody>
      </p:sp>
      <p:sp>
        <p:nvSpPr>
          <p:cNvPr id="32" name="Text Box 31"/>
          <p:cNvSpPr txBox="1">
            <a:spLocks noChangeArrowheads="1"/>
          </p:cNvSpPr>
          <p:nvPr/>
        </p:nvSpPr>
        <p:spPr bwMode="auto">
          <a:xfrm>
            <a:off x="5607094" y="199088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Citrate</a:t>
            </a:r>
            <a:endParaRPr lang="en-US" sz="1400" dirty="0">
              <a:solidFill>
                <a:srgbClr val="000000"/>
              </a:solidFill>
              <a:latin typeface="Arial" charset="0"/>
            </a:endParaRPr>
          </a:p>
        </p:txBody>
      </p:sp>
      <p:sp>
        <p:nvSpPr>
          <p:cNvPr id="33" name="Text Box 31"/>
          <p:cNvSpPr txBox="1">
            <a:spLocks noChangeArrowheads="1"/>
          </p:cNvSpPr>
          <p:nvPr/>
        </p:nvSpPr>
        <p:spPr bwMode="auto">
          <a:xfrm>
            <a:off x="7173428" y="3167747"/>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l</a:t>
            </a:r>
            <a:r>
              <a:rPr lang="en-US" sz="1400" dirty="0" smtClean="0">
                <a:solidFill>
                  <a:srgbClr val="000000"/>
                </a:solidFill>
                <a:latin typeface="Arial" charset="0"/>
              </a:rPr>
              <a:t>eaves cycle</a:t>
            </a:r>
            <a:endParaRPr lang="en-US" sz="1400" dirty="0">
              <a:solidFill>
                <a:srgbClr val="000000"/>
              </a:solidFill>
              <a:latin typeface="Arial" charset="0"/>
            </a:endParaRPr>
          </a:p>
        </p:txBody>
      </p:sp>
      <p:sp>
        <p:nvSpPr>
          <p:cNvPr id="34" name="Text Box 31"/>
          <p:cNvSpPr txBox="1">
            <a:spLocks noChangeArrowheads="1"/>
          </p:cNvSpPr>
          <p:nvPr/>
        </p:nvSpPr>
        <p:spPr bwMode="auto">
          <a:xfrm>
            <a:off x="5056761" y="3912814"/>
            <a:ext cx="16927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Alpha-</a:t>
            </a:r>
            <a:r>
              <a:rPr lang="en-US" sz="1400" dirty="0" err="1" smtClean="0">
                <a:solidFill>
                  <a:srgbClr val="000000"/>
                </a:solidFill>
                <a:latin typeface="Arial" charset="0"/>
              </a:rPr>
              <a:t>ketoglutarate</a:t>
            </a:r>
            <a:endParaRPr lang="en-US" sz="1400" dirty="0">
              <a:solidFill>
                <a:srgbClr val="000000"/>
              </a:solidFill>
              <a:latin typeface="Arial" charset="0"/>
            </a:endParaRPr>
          </a:p>
        </p:txBody>
      </p:sp>
      <p:sp>
        <p:nvSpPr>
          <p:cNvPr id="35" name="Text Box 31"/>
          <p:cNvSpPr txBox="1">
            <a:spLocks noChangeArrowheads="1"/>
          </p:cNvSpPr>
          <p:nvPr/>
        </p:nvSpPr>
        <p:spPr bwMode="auto">
          <a:xfrm>
            <a:off x="3634362" y="4937280"/>
            <a:ext cx="848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Succinate</a:t>
            </a:r>
            <a:endParaRPr lang="en-US" sz="1400" dirty="0">
              <a:solidFill>
                <a:srgbClr val="000000"/>
              </a:solidFill>
              <a:latin typeface="Arial" charset="0"/>
            </a:endParaRPr>
          </a:p>
        </p:txBody>
      </p:sp>
      <p:sp>
        <p:nvSpPr>
          <p:cNvPr id="36" name="Text Box 31"/>
          <p:cNvSpPr txBox="1">
            <a:spLocks noChangeArrowheads="1"/>
          </p:cNvSpPr>
          <p:nvPr/>
        </p:nvSpPr>
        <p:spPr bwMode="auto">
          <a:xfrm>
            <a:off x="2398228" y="4022880"/>
            <a:ext cx="808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err="1" smtClean="0">
                <a:solidFill>
                  <a:srgbClr val="000000"/>
                </a:solidFill>
                <a:latin typeface="Arial" charset="0"/>
              </a:rPr>
              <a:t>Fumarate</a:t>
            </a:r>
            <a:endParaRPr lang="en-US" sz="1400" dirty="0">
              <a:solidFill>
                <a:srgbClr val="000000"/>
              </a:solidFill>
              <a:latin typeface="Arial" charset="0"/>
            </a:endParaRPr>
          </a:p>
        </p:txBody>
      </p:sp>
      <p:sp>
        <p:nvSpPr>
          <p:cNvPr id="37" name="Text Box 31"/>
          <p:cNvSpPr txBox="1">
            <a:spLocks noChangeArrowheads="1"/>
          </p:cNvSpPr>
          <p:nvPr/>
        </p:nvSpPr>
        <p:spPr bwMode="auto">
          <a:xfrm>
            <a:off x="2169629" y="2812147"/>
            <a:ext cx="5642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Malate</a:t>
            </a:r>
            <a:endParaRPr lang="en-US" sz="1400" dirty="0">
              <a:solidFill>
                <a:srgbClr val="000000"/>
              </a:solidFill>
              <a:latin typeface="Arial" charset="0"/>
            </a:endParaRPr>
          </a:p>
        </p:txBody>
      </p:sp>
      <p:sp>
        <p:nvSpPr>
          <p:cNvPr id="38" name="Text Box 31"/>
          <p:cNvSpPr txBox="1">
            <a:spLocks noChangeArrowheads="1"/>
          </p:cNvSpPr>
          <p:nvPr/>
        </p:nvSpPr>
        <p:spPr bwMode="auto">
          <a:xfrm>
            <a:off x="2940094" y="1330479"/>
            <a:ext cx="11177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Oxaloacetate</a:t>
            </a:r>
            <a:endParaRPr lang="en-US" sz="1400" dirty="0">
              <a:solidFill>
                <a:srgbClr val="000000"/>
              </a:solidFill>
              <a:latin typeface="Arial" charset="0"/>
            </a:endParaRPr>
          </a:p>
        </p:txBody>
      </p:sp>
      <p:sp>
        <p:nvSpPr>
          <p:cNvPr id="39" name="Text Box 31"/>
          <p:cNvSpPr txBox="1">
            <a:spLocks noChangeArrowheads="1"/>
          </p:cNvSpPr>
          <p:nvPr/>
        </p:nvSpPr>
        <p:spPr bwMode="auto">
          <a:xfrm>
            <a:off x="6597694" y="4386947"/>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l</a:t>
            </a:r>
            <a:r>
              <a:rPr lang="en-US" sz="1400" dirty="0" smtClean="0">
                <a:solidFill>
                  <a:srgbClr val="000000"/>
                </a:solidFill>
                <a:latin typeface="Arial" charset="0"/>
              </a:rPr>
              <a:t>eaves cycle</a:t>
            </a:r>
            <a:endParaRPr lang="en-US" sz="1400" dirty="0">
              <a:solidFill>
                <a:srgbClr val="000000"/>
              </a:solidFill>
              <a:latin typeface="Arial" charset="0"/>
            </a:endParaRPr>
          </a:p>
        </p:txBody>
      </p:sp>
      <p:sp>
        <p:nvSpPr>
          <p:cNvPr id="40" name="Text Box 31"/>
          <p:cNvSpPr txBox="1">
            <a:spLocks noChangeArrowheads="1"/>
          </p:cNvSpPr>
          <p:nvPr/>
        </p:nvSpPr>
        <p:spPr bwMode="auto">
          <a:xfrm>
            <a:off x="958898" y="5665413"/>
            <a:ext cx="1569803"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spcBef>
                <a:spcPts val="800"/>
              </a:spcBef>
            </a:pPr>
            <a:r>
              <a:rPr lang="en-US" sz="1400" dirty="0" smtClean="0">
                <a:solidFill>
                  <a:srgbClr val="000000"/>
                </a:solidFill>
                <a:latin typeface="Arial" charset="0"/>
              </a:rPr>
              <a:t>Step</a:t>
            </a:r>
          </a:p>
          <a:p>
            <a:pPr eaLnBrk="0" hangingPunct="0">
              <a:spcBef>
                <a:spcPts val="300"/>
              </a:spcBef>
            </a:pPr>
            <a:r>
              <a:rPr lang="en-US" sz="1400" dirty="0" smtClean="0">
                <a:solidFill>
                  <a:srgbClr val="000000"/>
                </a:solidFill>
                <a:latin typeface="Arial" charset="0"/>
              </a:rPr>
              <a:t>Acetyl CoA stokes</a:t>
            </a:r>
            <a:br>
              <a:rPr lang="en-US" sz="1400" dirty="0" smtClean="0">
                <a:solidFill>
                  <a:srgbClr val="000000"/>
                </a:solidFill>
                <a:latin typeface="Arial" charset="0"/>
              </a:rPr>
            </a:br>
            <a:r>
              <a:rPr lang="en-US" sz="1400" dirty="0" smtClean="0">
                <a:solidFill>
                  <a:srgbClr val="000000"/>
                </a:solidFill>
                <a:latin typeface="Arial" charset="0"/>
              </a:rPr>
              <a:t>the furnace.</a:t>
            </a:r>
            <a:endParaRPr lang="en-US" sz="1400" dirty="0">
              <a:solidFill>
                <a:srgbClr val="000000"/>
              </a:solidFill>
              <a:latin typeface="Arial" charset="0"/>
            </a:endParaRPr>
          </a:p>
        </p:txBody>
      </p:sp>
      <p:sp>
        <p:nvSpPr>
          <p:cNvPr id="41" name="Text Box 31"/>
          <p:cNvSpPr txBox="1">
            <a:spLocks noChangeArrowheads="1"/>
          </p:cNvSpPr>
          <p:nvPr/>
        </p:nvSpPr>
        <p:spPr bwMode="auto">
          <a:xfrm>
            <a:off x="2850725" y="5664473"/>
            <a:ext cx="1785808"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spcBef>
                <a:spcPts val="800"/>
              </a:spcBef>
              <a:tabLst>
                <a:tab pos="827088" algn="l"/>
              </a:tabLst>
            </a:pPr>
            <a:r>
              <a:rPr lang="en-US" sz="1400" dirty="0" smtClean="0">
                <a:solidFill>
                  <a:srgbClr val="000000"/>
                </a:solidFill>
                <a:latin typeface="Arial" charset="0"/>
              </a:rPr>
              <a:t>Steps	–</a:t>
            </a:r>
          </a:p>
          <a:p>
            <a:pPr eaLnBrk="0" hangingPunct="0">
              <a:spcBef>
                <a:spcPts val="300"/>
              </a:spcBef>
            </a:pPr>
            <a:r>
              <a:rPr lang="en-US" sz="1400" dirty="0" smtClean="0">
                <a:solidFill>
                  <a:srgbClr val="000000"/>
                </a:solidFill>
                <a:latin typeface="Arial" charset="0"/>
              </a:rPr>
              <a:t>NADH, ATP, and CO</a:t>
            </a:r>
            <a:r>
              <a:rPr lang="en-US" sz="1400" baseline="-25000" dirty="0" smtClean="0">
                <a:solidFill>
                  <a:srgbClr val="000000"/>
                </a:solidFill>
                <a:latin typeface="Arial" charset="0"/>
              </a:rPr>
              <a:t>2</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are generated during</a:t>
            </a:r>
            <a:br>
              <a:rPr lang="en-US" sz="1400" dirty="0" smtClean="0">
                <a:solidFill>
                  <a:srgbClr val="000000"/>
                </a:solidFill>
                <a:latin typeface="Arial" charset="0"/>
              </a:rPr>
            </a:br>
            <a:r>
              <a:rPr lang="en-US" sz="1400" dirty="0" smtClean="0">
                <a:solidFill>
                  <a:srgbClr val="000000"/>
                </a:solidFill>
                <a:latin typeface="Arial" charset="0"/>
              </a:rPr>
              <a:t>redox reactions.</a:t>
            </a:r>
            <a:endParaRPr lang="en-US" sz="1400" dirty="0">
              <a:solidFill>
                <a:srgbClr val="000000"/>
              </a:solidFill>
              <a:latin typeface="Arial" charset="0"/>
            </a:endParaRPr>
          </a:p>
        </p:txBody>
      </p:sp>
      <p:sp>
        <p:nvSpPr>
          <p:cNvPr id="42" name="Text Box 31"/>
          <p:cNvSpPr txBox="1">
            <a:spLocks noChangeArrowheads="1"/>
          </p:cNvSpPr>
          <p:nvPr/>
        </p:nvSpPr>
        <p:spPr bwMode="auto">
          <a:xfrm>
            <a:off x="5297969" y="5666355"/>
            <a:ext cx="235129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spcBef>
                <a:spcPts val="800"/>
              </a:spcBef>
              <a:tabLst>
                <a:tab pos="800100" algn="l"/>
              </a:tabLst>
            </a:pPr>
            <a:r>
              <a:rPr lang="en-US" sz="1400" dirty="0" smtClean="0">
                <a:solidFill>
                  <a:srgbClr val="000000"/>
                </a:solidFill>
                <a:latin typeface="Arial" charset="0"/>
              </a:rPr>
              <a:t>Steps	–</a:t>
            </a:r>
          </a:p>
          <a:p>
            <a:pPr eaLnBrk="0" hangingPunct="0">
              <a:spcBef>
                <a:spcPts val="300"/>
              </a:spcBef>
            </a:pPr>
            <a:r>
              <a:rPr lang="en-US" sz="1400" dirty="0" smtClean="0">
                <a:solidFill>
                  <a:srgbClr val="000000"/>
                </a:solidFill>
                <a:latin typeface="Arial" charset="0"/>
              </a:rPr>
              <a:t>Further redox reactions</a:t>
            </a:r>
          </a:p>
          <a:p>
            <a:pPr eaLnBrk="0" hangingPunct="0">
              <a:spcBef>
                <a:spcPts val="0"/>
              </a:spcBef>
            </a:pPr>
            <a:r>
              <a:rPr lang="en-US" sz="1400" dirty="0">
                <a:solidFill>
                  <a:srgbClr val="000000"/>
                </a:solidFill>
                <a:latin typeface="Arial" charset="0"/>
              </a:rPr>
              <a:t>g</a:t>
            </a:r>
            <a:r>
              <a:rPr lang="en-US" sz="1400" dirty="0" smtClean="0">
                <a:solidFill>
                  <a:srgbClr val="000000"/>
                </a:solidFill>
                <a:latin typeface="Arial" charset="0"/>
              </a:rPr>
              <a:t>enerate FADH</a:t>
            </a:r>
            <a:r>
              <a:rPr lang="en-US" sz="1400" baseline="-25000" dirty="0" smtClean="0">
                <a:solidFill>
                  <a:srgbClr val="000000"/>
                </a:solidFill>
                <a:latin typeface="Arial" charset="0"/>
              </a:rPr>
              <a:t>2</a:t>
            </a:r>
            <a:r>
              <a:rPr lang="en-US" sz="1400" dirty="0" smtClean="0">
                <a:solidFill>
                  <a:srgbClr val="000000"/>
                </a:solidFill>
                <a:latin typeface="Arial" charset="0"/>
              </a:rPr>
              <a:t> and</a:t>
            </a:r>
            <a:br>
              <a:rPr lang="en-US" sz="1400" dirty="0" smtClean="0">
                <a:solidFill>
                  <a:srgbClr val="000000"/>
                </a:solidFill>
                <a:latin typeface="Arial" charset="0"/>
              </a:rPr>
            </a:br>
            <a:r>
              <a:rPr lang="en-US" sz="1400" dirty="0" smtClean="0">
                <a:solidFill>
                  <a:srgbClr val="000000"/>
                </a:solidFill>
                <a:latin typeface="Arial" charset="0"/>
              </a:rPr>
              <a:t>more NADH.</a:t>
            </a:r>
            <a:endParaRPr lang="en-US" sz="1400" dirty="0">
              <a:solidFill>
                <a:srgbClr val="000000"/>
              </a:solidFill>
              <a:latin typeface="Arial" charset="0"/>
            </a:endParaRPr>
          </a:p>
        </p:txBody>
      </p:sp>
      <p:grpSp>
        <p:nvGrpSpPr>
          <p:cNvPr id="3" name="Group 2"/>
          <p:cNvGrpSpPr/>
          <p:nvPr/>
        </p:nvGrpSpPr>
        <p:grpSpPr>
          <a:xfrm>
            <a:off x="1408213" y="5662644"/>
            <a:ext cx="228599" cy="234944"/>
            <a:chOff x="1408213" y="5662644"/>
            <a:chExt cx="228599" cy="234944"/>
          </a:xfrm>
        </p:grpSpPr>
        <p:sp>
          <p:nvSpPr>
            <p:cNvPr id="44" name="Oval 43"/>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5"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1</a:t>
              </a:r>
              <a:endParaRPr lang="en-US" sz="1200" dirty="0">
                <a:solidFill>
                  <a:srgbClr val="FFFFFF"/>
                </a:solidFill>
                <a:latin typeface="Arial" charset="0"/>
              </a:endParaRPr>
            </a:p>
          </p:txBody>
        </p:sp>
      </p:grpSp>
      <p:grpSp>
        <p:nvGrpSpPr>
          <p:cNvPr id="46" name="Group 45"/>
          <p:cNvGrpSpPr/>
          <p:nvPr/>
        </p:nvGrpSpPr>
        <p:grpSpPr>
          <a:xfrm>
            <a:off x="5021363" y="1287494"/>
            <a:ext cx="228599" cy="234944"/>
            <a:chOff x="1408213" y="5662644"/>
            <a:chExt cx="228599" cy="234944"/>
          </a:xfrm>
        </p:grpSpPr>
        <p:sp>
          <p:nvSpPr>
            <p:cNvPr id="47" name="Oval 46"/>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8"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1</a:t>
              </a:r>
              <a:endParaRPr lang="en-US" sz="1200" dirty="0">
                <a:solidFill>
                  <a:srgbClr val="FFFFFF"/>
                </a:solidFill>
                <a:latin typeface="Arial" charset="0"/>
              </a:endParaRPr>
            </a:p>
          </p:txBody>
        </p:sp>
      </p:grpSp>
      <p:grpSp>
        <p:nvGrpSpPr>
          <p:cNvPr id="49" name="Group 48"/>
          <p:cNvGrpSpPr/>
          <p:nvPr/>
        </p:nvGrpSpPr>
        <p:grpSpPr>
          <a:xfrm>
            <a:off x="6018313" y="2728944"/>
            <a:ext cx="228599" cy="234944"/>
            <a:chOff x="1408213" y="5662644"/>
            <a:chExt cx="228599" cy="234944"/>
          </a:xfrm>
        </p:grpSpPr>
        <p:sp>
          <p:nvSpPr>
            <p:cNvPr id="50" name="Oval 49"/>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51"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2</a:t>
              </a:r>
              <a:endParaRPr lang="en-US" sz="1200" dirty="0">
                <a:solidFill>
                  <a:srgbClr val="FFFFFF"/>
                </a:solidFill>
                <a:latin typeface="Arial" charset="0"/>
              </a:endParaRPr>
            </a:p>
          </p:txBody>
        </p:sp>
      </p:grpSp>
      <p:grpSp>
        <p:nvGrpSpPr>
          <p:cNvPr id="52" name="Group 51"/>
          <p:cNvGrpSpPr/>
          <p:nvPr/>
        </p:nvGrpSpPr>
        <p:grpSpPr>
          <a:xfrm>
            <a:off x="3827563" y="5668994"/>
            <a:ext cx="228599" cy="234944"/>
            <a:chOff x="1408213" y="5662644"/>
            <a:chExt cx="228599" cy="234944"/>
          </a:xfrm>
        </p:grpSpPr>
        <p:sp>
          <p:nvSpPr>
            <p:cNvPr id="53" name="Oval 52"/>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54"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3</a:t>
              </a:r>
              <a:endParaRPr lang="en-US" sz="1200" dirty="0">
                <a:solidFill>
                  <a:srgbClr val="FFFFFF"/>
                </a:solidFill>
                <a:latin typeface="Arial" charset="0"/>
              </a:endParaRPr>
            </a:p>
          </p:txBody>
        </p:sp>
      </p:grpSp>
      <p:grpSp>
        <p:nvGrpSpPr>
          <p:cNvPr id="58" name="Group 57"/>
          <p:cNvGrpSpPr/>
          <p:nvPr/>
        </p:nvGrpSpPr>
        <p:grpSpPr>
          <a:xfrm>
            <a:off x="2487713" y="3588310"/>
            <a:ext cx="228599" cy="234944"/>
            <a:chOff x="1408213" y="5662644"/>
            <a:chExt cx="228599" cy="234944"/>
          </a:xfrm>
        </p:grpSpPr>
        <p:sp>
          <p:nvSpPr>
            <p:cNvPr id="59" name="Oval 58"/>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60"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5</a:t>
              </a:r>
              <a:endParaRPr lang="en-US" sz="1200" dirty="0">
                <a:solidFill>
                  <a:srgbClr val="FFFFFF"/>
                </a:solidFill>
                <a:latin typeface="Arial" charset="0"/>
              </a:endParaRPr>
            </a:p>
          </p:txBody>
        </p:sp>
      </p:grpSp>
      <p:grpSp>
        <p:nvGrpSpPr>
          <p:cNvPr id="4" name="Group 3"/>
          <p:cNvGrpSpPr/>
          <p:nvPr/>
        </p:nvGrpSpPr>
        <p:grpSpPr>
          <a:xfrm>
            <a:off x="6238446" y="5671109"/>
            <a:ext cx="224367" cy="234944"/>
            <a:chOff x="2314146" y="6577044"/>
            <a:chExt cx="224367" cy="234944"/>
          </a:xfrm>
        </p:grpSpPr>
        <p:sp>
          <p:nvSpPr>
            <p:cNvPr id="62" name="Oval 61"/>
            <p:cNvSpPr>
              <a:spLocks noChangeAspect="1"/>
            </p:cNvSpPr>
            <p:nvPr/>
          </p:nvSpPr>
          <p:spPr bwMode="auto">
            <a:xfrm>
              <a:off x="2322613" y="65770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63" name="Text Box 31"/>
            <p:cNvSpPr txBox="1">
              <a:spLocks noChangeArrowheads="1"/>
            </p:cNvSpPr>
            <p:nvPr/>
          </p:nvSpPr>
          <p:spPr bwMode="auto">
            <a:xfrm>
              <a:off x="2314146" y="65788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6</a:t>
              </a:r>
              <a:endParaRPr lang="en-US" sz="1200" dirty="0">
                <a:solidFill>
                  <a:srgbClr val="FFFFFF"/>
                </a:solidFill>
                <a:latin typeface="Arial" charset="0"/>
              </a:endParaRPr>
            </a:p>
          </p:txBody>
        </p:sp>
      </p:grpSp>
      <p:grpSp>
        <p:nvGrpSpPr>
          <p:cNvPr id="64" name="Group 63"/>
          <p:cNvGrpSpPr/>
          <p:nvPr/>
        </p:nvGrpSpPr>
        <p:grpSpPr>
          <a:xfrm>
            <a:off x="3181979" y="4447676"/>
            <a:ext cx="228599" cy="234944"/>
            <a:chOff x="1408213" y="5662644"/>
            <a:chExt cx="228599" cy="234944"/>
          </a:xfrm>
        </p:grpSpPr>
        <p:sp>
          <p:nvSpPr>
            <p:cNvPr id="65" name="Oval 64"/>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66"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4</a:t>
              </a:r>
              <a:endParaRPr lang="en-US" sz="1200" dirty="0">
                <a:solidFill>
                  <a:srgbClr val="FFFFFF"/>
                </a:solidFill>
                <a:latin typeface="Arial" charset="0"/>
              </a:endParaRPr>
            </a:p>
          </p:txBody>
        </p:sp>
      </p:grpSp>
      <p:grpSp>
        <p:nvGrpSpPr>
          <p:cNvPr id="67" name="Group 66"/>
          <p:cNvGrpSpPr/>
          <p:nvPr/>
        </p:nvGrpSpPr>
        <p:grpSpPr>
          <a:xfrm>
            <a:off x="2460196" y="2305609"/>
            <a:ext cx="224367" cy="234944"/>
            <a:chOff x="2314146" y="6577044"/>
            <a:chExt cx="224367" cy="234944"/>
          </a:xfrm>
        </p:grpSpPr>
        <p:sp>
          <p:nvSpPr>
            <p:cNvPr id="68" name="Oval 67"/>
            <p:cNvSpPr>
              <a:spLocks noChangeAspect="1"/>
            </p:cNvSpPr>
            <p:nvPr/>
          </p:nvSpPr>
          <p:spPr bwMode="auto">
            <a:xfrm>
              <a:off x="2322613" y="65770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69" name="Text Box 31"/>
            <p:cNvSpPr txBox="1">
              <a:spLocks noChangeArrowheads="1"/>
            </p:cNvSpPr>
            <p:nvPr/>
          </p:nvSpPr>
          <p:spPr bwMode="auto">
            <a:xfrm>
              <a:off x="2314146" y="65788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6</a:t>
              </a:r>
              <a:endParaRPr lang="en-US" sz="1200" dirty="0">
                <a:solidFill>
                  <a:srgbClr val="FFFFFF"/>
                </a:solidFill>
                <a:latin typeface="Arial" charset="0"/>
              </a:endParaRPr>
            </a:p>
          </p:txBody>
        </p:sp>
      </p:grpSp>
      <p:grpSp>
        <p:nvGrpSpPr>
          <p:cNvPr id="70" name="Group 69"/>
          <p:cNvGrpSpPr/>
          <p:nvPr/>
        </p:nvGrpSpPr>
        <p:grpSpPr>
          <a:xfrm>
            <a:off x="3421163" y="5662644"/>
            <a:ext cx="228599" cy="234944"/>
            <a:chOff x="1408213" y="5662644"/>
            <a:chExt cx="228599" cy="234944"/>
          </a:xfrm>
        </p:grpSpPr>
        <p:sp>
          <p:nvSpPr>
            <p:cNvPr id="71" name="Oval 70"/>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2"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2</a:t>
              </a:r>
              <a:endParaRPr lang="en-US" sz="1200" dirty="0">
                <a:solidFill>
                  <a:srgbClr val="FFFFFF"/>
                </a:solidFill>
                <a:latin typeface="Arial" charset="0"/>
              </a:endParaRPr>
            </a:p>
          </p:txBody>
        </p:sp>
      </p:grpSp>
      <p:grpSp>
        <p:nvGrpSpPr>
          <p:cNvPr id="73" name="Group 72"/>
          <p:cNvGrpSpPr/>
          <p:nvPr/>
        </p:nvGrpSpPr>
        <p:grpSpPr>
          <a:xfrm>
            <a:off x="4862613" y="4621244"/>
            <a:ext cx="228599" cy="234944"/>
            <a:chOff x="1408213" y="5662644"/>
            <a:chExt cx="228599" cy="234944"/>
          </a:xfrm>
        </p:grpSpPr>
        <p:sp>
          <p:nvSpPr>
            <p:cNvPr id="74" name="Oval 73"/>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5"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3</a:t>
              </a:r>
              <a:endParaRPr lang="en-US" sz="1200" dirty="0">
                <a:solidFill>
                  <a:srgbClr val="FFFFFF"/>
                </a:solidFill>
                <a:latin typeface="Arial" charset="0"/>
              </a:endParaRPr>
            </a:p>
          </p:txBody>
        </p:sp>
      </p:grpSp>
      <p:grpSp>
        <p:nvGrpSpPr>
          <p:cNvPr id="76" name="Group 75"/>
          <p:cNvGrpSpPr/>
          <p:nvPr/>
        </p:nvGrpSpPr>
        <p:grpSpPr>
          <a:xfrm>
            <a:off x="5853213" y="5675344"/>
            <a:ext cx="228599" cy="234944"/>
            <a:chOff x="1408213" y="5662644"/>
            <a:chExt cx="228599" cy="234944"/>
          </a:xfrm>
        </p:grpSpPr>
        <p:sp>
          <p:nvSpPr>
            <p:cNvPr id="77" name="Oval 76"/>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78"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smtClean="0">
                  <a:solidFill>
                    <a:srgbClr val="FFFFFF"/>
                  </a:solidFill>
                  <a:latin typeface="Arial" charset="0"/>
                </a:rPr>
                <a:t>4</a:t>
              </a:r>
              <a:endParaRPr lang="en-US" sz="1200" dirty="0">
                <a:solidFill>
                  <a:srgbClr val="FFFFFF"/>
                </a:solidFill>
                <a:latin typeface="Arial" charset="0"/>
              </a:endParaRPr>
            </a:p>
          </p:txBody>
        </p:sp>
      </p:grpSp>
      <p:sp>
        <p:nvSpPr>
          <p:cNvPr id="83" name="Text Box 31"/>
          <p:cNvSpPr txBox="1">
            <a:spLocks noChangeArrowheads="1"/>
          </p:cNvSpPr>
          <p:nvPr/>
        </p:nvSpPr>
        <p:spPr bwMode="auto">
          <a:xfrm>
            <a:off x="5928816" y="4742653"/>
            <a:ext cx="3462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NAD</a:t>
            </a:r>
            <a:r>
              <a:rPr lang="en-US" sz="1000" baseline="30000" dirty="0" smtClean="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84" name="Text Box 31"/>
          <p:cNvSpPr txBox="1">
            <a:spLocks noChangeArrowheads="1"/>
          </p:cNvSpPr>
          <p:nvPr/>
        </p:nvSpPr>
        <p:spPr bwMode="auto">
          <a:xfrm>
            <a:off x="5835687" y="5157508"/>
            <a:ext cx="3704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smtClean="0">
                <a:solidFill>
                  <a:srgbClr val="000000"/>
                </a:solidFill>
                <a:latin typeface="Arial" charset="0"/>
              </a:rPr>
              <a:t>NADH</a:t>
            </a:r>
            <a:endParaRPr lang="en-US" sz="1000" baseline="30000" dirty="0">
              <a:solidFill>
                <a:srgbClr val="000000"/>
              </a:solidFill>
              <a:latin typeface="Symbol Std"/>
              <a:cs typeface="Symbol Std"/>
            </a:endParaRPr>
          </a:p>
        </p:txBody>
      </p:sp>
    </p:spTree>
    <p:extLst>
      <p:ext uri="{BB962C8B-B14F-4D97-AF65-F5344CB8AC3E}">
        <p14:creationId xmlns:p14="http://schemas.microsoft.com/office/powerpoint/2010/main" val="1274475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 </a:t>
            </a:r>
            <a:endParaRPr lang="en-US" dirty="0"/>
          </a:p>
        </p:txBody>
      </p:sp>
      <p:sp>
        <p:nvSpPr>
          <p:cNvPr id="5" name="Content Placeholder 4"/>
          <p:cNvSpPr>
            <a:spLocks noGrp="1"/>
          </p:cNvSpPr>
          <p:nvPr>
            <p:ph idx="1"/>
          </p:nvPr>
        </p:nvSpPr>
        <p:spPr/>
        <p:txBody>
          <a:bodyPr/>
          <a:lstStyle/>
          <a:p>
            <a:pPr marL="0" indent="0">
              <a:buNone/>
            </a:pPr>
            <a:r>
              <a:rPr lang="en-US" dirty="0" smtClean="0"/>
              <a:t>#9. What molecule does the Citric Acid Cycle start with?</a:t>
            </a:r>
          </a:p>
          <a:p>
            <a:pPr marL="0" indent="0">
              <a:buNone/>
            </a:pPr>
            <a:endParaRPr lang="en-US" dirty="0"/>
          </a:p>
          <a:p>
            <a:pPr marL="0" indent="0">
              <a:buNone/>
            </a:pPr>
            <a:r>
              <a:rPr lang="en-US" dirty="0" smtClean="0"/>
              <a:t>What are the intermediates from the Citric Acid Cycle?</a:t>
            </a:r>
          </a:p>
          <a:p>
            <a:pPr marL="0" indent="0">
              <a:buNone/>
            </a:pPr>
            <a:endParaRPr lang="en-US" dirty="0"/>
          </a:p>
          <a:p>
            <a:pPr marL="0" indent="0">
              <a:buNone/>
            </a:pPr>
            <a:r>
              <a:rPr lang="en-US" dirty="0" smtClean="0"/>
              <a:t>What is the final product of the Citric Acid Cycle?</a:t>
            </a:r>
            <a:endParaRPr lang="en-US" dirty="0"/>
          </a:p>
        </p:txBody>
      </p:sp>
    </p:spTree>
    <p:extLst>
      <p:ext uri="{BB962C8B-B14F-4D97-AF65-F5344CB8AC3E}">
        <p14:creationId xmlns:p14="http://schemas.microsoft.com/office/powerpoint/2010/main" val="149052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6.9 The citric acid cycle completes the oxidation of organic molecules, generating many NADH and FADH</a:t>
            </a:r>
            <a:r>
              <a:rPr lang="en-US" baseline="-25000" dirty="0" smtClean="0"/>
              <a:t>2</a:t>
            </a:r>
            <a:r>
              <a:rPr lang="en-US" dirty="0" smtClean="0"/>
              <a:t> molecules</a:t>
            </a:r>
            <a:endParaRPr lang="en-US" dirty="0"/>
          </a:p>
        </p:txBody>
      </p:sp>
      <p:sp>
        <p:nvSpPr>
          <p:cNvPr id="58371" name="Rectangle 3"/>
          <p:cNvSpPr>
            <a:spLocks noGrp="1" noChangeArrowheads="1"/>
          </p:cNvSpPr>
          <p:nvPr>
            <p:ph idx="1"/>
          </p:nvPr>
        </p:nvSpPr>
        <p:spPr>
          <a:xfrm>
            <a:off x="313267" y="2079625"/>
            <a:ext cx="8475133" cy="4278842"/>
          </a:xfrm>
        </p:spPr>
        <p:txBody>
          <a:bodyPr/>
          <a:lstStyle/>
          <a:p>
            <a:r>
              <a:rPr lang="en-US" dirty="0" smtClean="0"/>
              <a:t>Thus, </a:t>
            </a:r>
            <a:r>
              <a:rPr lang="en-US" b="1" dirty="0" smtClean="0"/>
              <a:t>after glycolysis and the citric acid cycle</a:t>
            </a:r>
            <a:r>
              <a:rPr lang="en-US" dirty="0" smtClean="0"/>
              <a:t>, the cell has gained</a:t>
            </a:r>
          </a:p>
          <a:p>
            <a:pPr lvl="1"/>
            <a:r>
              <a:rPr lang="en-US" b="1" dirty="0" smtClean="0"/>
              <a:t>4 ATP</a:t>
            </a:r>
          </a:p>
          <a:p>
            <a:pPr lvl="1"/>
            <a:r>
              <a:rPr lang="en-US" b="1" dirty="0" smtClean="0"/>
              <a:t>10 NADH</a:t>
            </a:r>
          </a:p>
          <a:p>
            <a:pPr lvl="1"/>
            <a:r>
              <a:rPr lang="en-US" b="1" dirty="0" smtClean="0"/>
              <a:t>2 FADH</a:t>
            </a:r>
            <a:r>
              <a:rPr lang="en-US" b="1" baseline="-25000" dirty="0" smtClean="0"/>
              <a:t>2</a:t>
            </a:r>
            <a:r>
              <a:rPr lang="en-US" b="1" dirty="0" smtClean="0"/>
              <a:t>.</a:t>
            </a:r>
          </a:p>
          <a:p>
            <a:pPr lvl="1"/>
            <a:endParaRPr lang="en-US" dirty="0" smtClean="0"/>
          </a:p>
          <a:p>
            <a:r>
              <a:rPr lang="en-US" i="1" dirty="0" smtClean="0"/>
              <a:t>To harvest the energy banked in NADH and FADH</a:t>
            </a:r>
            <a:r>
              <a:rPr lang="en-US" i="1" baseline="-25000" dirty="0"/>
              <a:t>2</a:t>
            </a:r>
            <a:r>
              <a:rPr lang="en-US" i="1" dirty="0" smtClean="0"/>
              <a:t>, these molecules must shuttle their high-energy electrons to an electron transport chain.</a:t>
            </a:r>
          </a:p>
          <a:p>
            <a:endParaRPr lang="en-US" i="1"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6.6 Overview: Cellular respiration occurs in three main stages</a:t>
            </a:r>
            <a:endParaRPr lang="en-US" dirty="0"/>
          </a:p>
        </p:txBody>
      </p:sp>
      <p:sp>
        <p:nvSpPr>
          <p:cNvPr id="39939" name="Rectangle 3"/>
          <p:cNvSpPr>
            <a:spLocks noGrp="1" noChangeArrowheads="1"/>
          </p:cNvSpPr>
          <p:nvPr>
            <p:ph idx="1"/>
          </p:nvPr>
        </p:nvSpPr>
        <p:spPr>
          <a:xfrm>
            <a:off x="207433" y="1506903"/>
            <a:ext cx="8686800" cy="5002633"/>
          </a:xfrm>
        </p:spPr>
        <p:txBody>
          <a:bodyPr/>
          <a:lstStyle/>
          <a:p>
            <a:r>
              <a:rPr lang="en-US" dirty="0" smtClean="0"/>
              <a:t>Stage 3: </a:t>
            </a:r>
            <a:r>
              <a:rPr lang="en-US" b="1" dirty="0" smtClean="0"/>
              <a:t>Oxidative</a:t>
            </a:r>
            <a:r>
              <a:rPr lang="en-US" dirty="0" smtClean="0"/>
              <a:t> </a:t>
            </a:r>
            <a:r>
              <a:rPr lang="en-US" b="1" dirty="0" smtClean="0"/>
              <a:t>phosphorylation</a:t>
            </a:r>
          </a:p>
          <a:p>
            <a:endParaRPr lang="en-US" b="1" dirty="0" smtClean="0"/>
          </a:p>
          <a:p>
            <a:pPr lvl="1"/>
            <a:r>
              <a:rPr lang="en-US" sz="2400" b="1" dirty="0" smtClean="0"/>
              <a:t>NADH</a:t>
            </a:r>
            <a:r>
              <a:rPr lang="en-US" sz="2400" dirty="0" smtClean="0"/>
              <a:t> and a related electron carrier, </a:t>
            </a:r>
            <a:r>
              <a:rPr lang="en-US" sz="2400" b="1" dirty="0" smtClean="0"/>
              <a:t>FADH</a:t>
            </a:r>
            <a:r>
              <a:rPr lang="en-US" sz="2400" b="1" baseline="-25000" dirty="0" smtClean="0"/>
              <a:t>2</a:t>
            </a:r>
            <a:r>
              <a:rPr lang="en-US" sz="2400" dirty="0" smtClean="0"/>
              <a:t>, shuttle electrons to an electron transport chain embedded in the inner mitochondrial membrane. </a:t>
            </a:r>
          </a:p>
          <a:p>
            <a:pPr lvl="1"/>
            <a:endParaRPr lang="en-US" sz="2400" dirty="0" smtClean="0"/>
          </a:p>
          <a:p>
            <a:pPr lvl="1"/>
            <a:r>
              <a:rPr lang="en-US" sz="2400" dirty="0">
                <a:solidFill>
                  <a:prstClr val="black"/>
                </a:solidFill>
              </a:rPr>
              <a:t>Most ATP produced by cellular respiration is generated by </a:t>
            </a:r>
            <a:r>
              <a:rPr lang="en-US" sz="2400" b="1" dirty="0">
                <a:solidFill>
                  <a:prstClr val="black"/>
                </a:solidFill>
              </a:rPr>
              <a:t>oxidative phosphorylation</a:t>
            </a:r>
          </a:p>
          <a:p>
            <a:pPr lvl="1"/>
            <a:endParaRPr lang="en-US" sz="2400" dirty="0">
              <a:solidFill>
                <a:prstClr val="black"/>
              </a:solidFill>
            </a:endParaRPr>
          </a:p>
          <a:p>
            <a:pPr lvl="2"/>
            <a:r>
              <a:rPr lang="en-US" sz="2000" dirty="0">
                <a:solidFill>
                  <a:prstClr val="black"/>
                </a:solidFill>
              </a:rPr>
              <a:t>uses the energy released by the downhill fall of electrons from NADH and FADH</a:t>
            </a:r>
            <a:r>
              <a:rPr lang="en-US" sz="2000" baseline="-25000" dirty="0">
                <a:solidFill>
                  <a:prstClr val="black"/>
                </a:solidFill>
              </a:rPr>
              <a:t>2</a:t>
            </a:r>
            <a:r>
              <a:rPr lang="en-US" sz="2000" dirty="0">
                <a:solidFill>
                  <a:prstClr val="black"/>
                </a:solidFill>
              </a:rPr>
              <a:t> to oxygen to phosphorylate ADP</a:t>
            </a:r>
            <a:r>
              <a:rPr lang="en-US" dirty="0">
                <a:solidFill>
                  <a:prstClr val="black"/>
                </a:solidFill>
              </a:rPr>
              <a:t>.</a:t>
            </a:r>
          </a:p>
          <a:p>
            <a:pPr lvl="0"/>
            <a:endParaRPr lang="en-US" dirty="0">
              <a:solidFill>
                <a:prstClr val="black"/>
              </a:solidFill>
            </a:endParaRPr>
          </a:p>
          <a:p>
            <a:pPr lvl="1"/>
            <a:endParaRPr lang="en-US" dirty="0" smtClean="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81974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6.6 Overview: Cellular respiration occurs in three main stages</a:t>
            </a:r>
            <a:endParaRPr lang="en-US" dirty="0"/>
          </a:p>
        </p:txBody>
      </p:sp>
      <p:sp>
        <p:nvSpPr>
          <p:cNvPr id="39939" name="Rectangle 3"/>
          <p:cNvSpPr>
            <a:spLocks noGrp="1" noChangeArrowheads="1"/>
          </p:cNvSpPr>
          <p:nvPr>
            <p:ph idx="1"/>
          </p:nvPr>
        </p:nvSpPr>
        <p:spPr/>
        <p:txBody>
          <a:bodyPr/>
          <a:lstStyle/>
          <a:p>
            <a:r>
              <a:rPr lang="en-US" dirty="0" smtClean="0"/>
              <a:t>Stage 3: </a:t>
            </a:r>
            <a:r>
              <a:rPr lang="en-US" b="1" dirty="0" smtClean="0"/>
              <a:t>Oxidative</a:t>
            </a:r>
            <a:r>
              <a:rPr lang="en-US" dirty="0" smtClean="0"/>
              <a:t> </a:t>
            </a:r>
            <a:r>
              <a:rPr lang="en-US" b="1" dirty="0" smtClean="0"/>
              <a:t>phosphorylation</a:t>
            </a:r>
          </a:p>
          <a:p>
            <a:endParaRPr lang="en-US" b="1" dirty="0" smtClean="0"/>
          </a:p>
          <a:p>
            <a:pPr lvl="1"/>
            <a:r>
              <a:rPr lang="en-US" dirty="0" smtClean="0"/>
              <a:t>As the electron transport chain passes electrons down the energy hill, it also pumps hydrogen ions (H</a:t>
            </a:r>
            <a:r>
              <a:rPr lang="en-US" baseline="30000" dirty="0" smtClean="0"/>
              <a:t>+</a:t>
            </a:r>
            <a:r>
              <a:rPr lang="en-US" dirty="0" smtClean="0"/>
              <a:t>) across the inner mitochondrial membrane, into the narrow </a:t>
            </a:r>
            <a:r>
              <a:rPr lang="en-US" dirty="0" err="1" smtClean="0"/>
              <a:t>intermembrane</a:t>
            </a:r>
            <a:r>
              <a:rPr lang="en-US" dirty="0" smtClean="0"/>
              <a:t> space, and produces a </a:t>
            </a:r>
            <a:r>
              <a:rPr lang="en-US" b="1" dirty="0" smtClean="0"/>
              <a:t>concentration gradient of H</a:t>
            </a:r>
            <a:r>
              <a:rPr lang="en-US" b="1" baseline="30000" dirty="0" smtClean="0"/>
              <a:t>+</a:t>
            </a:r>
            <a:r>
              <a:rPr lang="en-US" b="1" dirty="0" smtClean="0"/>
              <a:t> </a:t>
            </a:r>
            <a:r>
              <a:rPr lang="en-US" dirty="0" smtClean="0"/>
              <a:t>across the membrane. </a:t>
            </a:r>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arrangement of electron carriers built into a membrane makes it possible </a:t>
            </a:r>
            <a:r>
              <a:rPr lang="en-US" dirty="0" smtClean="0"/>
              <a:t>to</a:t>
            </a:r>
          </a:p>
          <a:p>
            <a:endParaRPr lang="en-US" dirty="0"/>
          </a:p>
          <a:p>
            <a:pPr lvl="1"/>
            <a:r>
              <a:rPr lang="en-US" dirty="0"/>
              <a:t>create an </a:t>
            </a:r>
            <a:r>
              <a:rPr lang="en-US" b="1" dirty="0"/>
              <a:t>H</a:t>
            </a:r>
            <a:r>
              <a:rPr lang="en-US" b="1" baseline="30000" dirty="0"/>
              <a:t>+</a:t>
            </a:r>
            <a:r>
              <a:rPr lang="en-US" b="1" dirty="0"/>
              <a:t> concentration gradient </a:t>
            </a:r>
            <a:r>
              <a:rPr lang="en-US" dirty="0"/>
              <a:t>across the </a:t>
            </a:r>
            <a:r>
              <a:rPr lang="en-US" dirty="0" smtClean="0"/>
              <a:t>membrane</a:t>
            </a:r>
          </a:p>
          <a:p>
            <a:pPr lvl="1"/>
            <a:endParaRPr lang="en-US" dirty="0"/>
          </a:p>
          <a:p>
            <a:pPr lvl="1"/>
            <a:r>
              <a:rPr lang="en-US" dirty="0"/>
              <a:t>use the energy of that gradient to drive </a:t>
            </a:r>
            <a:r>
              <a:rPr lang="en-US" b="1" dirty="0"/>
              <a:t>ATP synthesis. </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Rectangle 2"/>
          <p:cNvSpPr>
            <a:spLocks noGrp="1" noChangeArrowheads="1"/>
          </p:cNvSpPr>
          <p:nvPr>
            <p:ph type="title"/>
          </p:nvPr>
        </p:nvSpPr>
        <p:spPr/>
        <p:txBody>
          <a:bodyPr/>
          <a:lstStyle/>
          <a:p>
            <a:r>
              <a:rPr lang="en-US" smtClean="0"/>
              <a:t>6.10 Most ATP production occurs by oxidative phosphorylation</a:t>
            </a:r>
            <a:endParaRPr lang="en-US" dirty="0"/>
          </a:p>
        </p:txBody>
      </p:sp>
    </p:spTree>
    <p:extLst>
      <p:ext uri="{BB962C8B-B14F-4D97-AF65-F5344CB8AC3E}">
        <p14:creationId xmlns:p14="http://schemas.microsoft.com/office/powerpoint/2010/main" val="5726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6.1 Photosynthesis and cellular respiration provide energy for life</a:t>
            </a:r>
            <a:endParaRPr lang="en-US" dirty="0"/>
          </a:p>
        </p:txBody>
      </p:sp>
      <p:sp>
        <p:nvSpPr>
          <p:cNvPr id="9219" name="Rectangle 3"/>
          <p:cNvSpPr>
            <a:spLocks noGrp="1" noChangeArrowheads="1"/>
          </p:cNvSpPr>
          <p:nvPr>
            <p:ph idx="1"/>
          </p:nvPr>
        </p:nvSpPr>
        <p:spPr/>
        <p:txBody>
          <a:bodyPr/>
          <a:lstStyle/>
          <a:p>
            <a:r>
              <a:rPr lang="en-US" dirty="0" smtClean="0"/>
              <a:t>In </a:t>
            </a:r>
            <a:r>
              <a:rPr lang="en-US" b="1" dirty="0" smtClean="0"/>
              <a:t>cellular</a:t>
            </a:r>
            <a:r>
              <a:rPr lang="en-US" dirty="0" smtClean="0"/>
              <a:t> </a:t>
            </a:r>
            <a:r>
              <a:rPr lang="en-US" b="1" dirty="0" smtClean="0"/>
              <a:t>respiration</a:t>
            </a:r>
            <a:endParaRPr lang="en-US" dirty="0"/>
          </a:p>
          <a:p>
            <a:pPr marL="0" indent="0">
              <a:buNone/>
            </a:pPr>
            <a:endParaRPr lang="en-US" dirty="0" smtClean="0"/>
          </a:p>
          <a:p>
            <a:pPr lvl="1"/>
            <a:r>
              <a:rPr lang="en-US" b="1" dirty="0" smtClean="0"/>
              <a:t>sugar</a:t>
            </a:r>
            <a:r>
              <a:rPr lang="en-US" dirty="0" smtClean="0"/>
              <a:t> is broken down to carbon dioxide and water </a:t>
            </a:r>
          </a:p>
          <a:p>
            <a:pPr lvl="1"/>
            <a:endParaRPr lang="en-US" dirty="0"/>
          </a:p>
          <a:p>
            <a:pPr lvl="1"/>
            <a:r>
              <a:rPr lang="en-US" dirty="0" smtClean="0"/>
              <a:t>the cell captures some of the released energy to make </a:t>
            </a:r>
            <a:r>
              <a:rPr lang="en-US" b="1" dirty="0" smtClean="0"/>
              <a:t>ATP</a:t>
            </a:r>
            <a:r>
              <a:rPr lang="en-US" dirty="0" smtClean="0"/>
              <a:t>.</a:t>
            </a:r>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6.10 Most ATP production occurs by oxidative phosphorylation</a:t>
            </a:r>
            <a:endParaRPr lang="en-US" dirty="0"/>
          </a:p>
        </p:txBody>
      </p:sp>
      <p:sp>
        <p:nvSpPr>
          <p:cNvPr id="63491" name="Rectangle 3"/>
          <p:cNvSpPr>
            <a:spLocks noGrp="1" noChangeArrowheads="1"/>
          </p:cNvSpPr>
          <p:nvPr>
            <p:ph idx="1"/>
          </p:nvPr>
        </p:nvSpPr>
        <p:spPr/>
        <p:txBody>
          <a:bodyPr/>
          <a:lstStyle/>
          <a:p>
            <a:r>
              <a:rPr lang="en-US" dirty="0" smtClean="0"/>
              <a:t>Electrons from NADH and FADH</a:t>
            </a:r>
            <a:r>
              <a:rPr lang="en-US" baseline="-25000" dirty="0"/>
              <a:t>2</a:t>
            </a:r>
            <a:r>
              <a:rPr lang="en-US" dirty="0" smtClean="0"/>
              <a:t> travel down the electron transport chain to O</a:t>
            </a:r>
            <a:r>
              <a:rPr lang="en-US" baseline="-25000" dirty="0" smtClean="0"/>
              <a:t>2</a:t>
            </a:r>
            <a:r>
              <a:rPr lang="en-US" dirty="0" smtClean="0"/>
              <a:t>, the final electron acceptor.</a:t>
            </a:r>
          </a:p>
          <a:p>
            <a:endParaRPr lang="en-US" dirty="0" smtClean="0"/>
          </a:p>
          <a:p>
            <a:pPr lvl="1"/>
            <a:r>
              <a:rPr lang="en-US" b="1" dirty="0" smtClean="0"/>
              <a:t>Oxygen</a:t>
            </a:r>
            <a:r>
              <a:rPr lang="en-US" dirty="0" smtClean="0"/>
              <a:t> picks up H</a:t>
            </a:r>
            <a:r>
              <a:rPr lang="en-US" baseline="30000" dirty="0" smtClean="0"/>
              <a:t>+</a:t>
            </a:r>
            <a:r>
              <a:rPr lang="en-US" dirty="0" smtClean="0"/>
              <a:t>, which forms water.</a:t>
            </a:r>
          </a:p>
          <a:p>
            <a:pPr lvl="1"/>
            <a:endParaRPr lang="en-US" dirty="0" smtClean="0"/>
          </a:p>
          <a:p>
            <a:pPr lvl="1"/>
            <a:r>
              <a:rPr lang="en-US" dirty="0" smtClean="0"/>
              <a:t>Energy released by these redox reactions is used to pump </a:t>
            </a:r>
            <a:r>
              <a:rPr lang="en-US" b="1" dirty="0" smtClean="0"/>
              <a:t>H</a:t>
            </a:r>
            <a:r>
              <a:rPr lang="en-US" b="1" baseline="30000" dirty="0" smtClean="0"/>
              <a:t>+</a:t>
            </a:r>
            <a:r>
              <a:rPr lang="en-US" b="1" dirty="0" smtClean="0"/>
              <a:t> </a:t>
            </a:r>
            <a:r>
              <a:rPr lang="en-US" dirty="0" smtClean="0"/>
              <a:t>from the mitochondrial matrix into the </a:t>
            </a:r>
            <a:r>
              <a:rPr lang="en-US" dirty="0" err="1" smtClean="0"/>
              <a:t>intermembrane</a:t>
            </a:r>
            <a:r>
              <a:rPr lang="en-US" dirty="0" smtClean="0"/>
              <a:t> space.</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6.10 Most ATP production occurs by oxidative phosphorylation</a:t>
            </a:r>
            <a:endParaRPr lang="en-US" dirty="0"/>
          </a:p>
        </p:txBody>
      </p:sp>
      <p:sp>
        <p:nvSpPr>
          <p:cNvPr id="63491" name="Rectangle 3"/>
          <p:cNvSpPr>
            <a:spLocks noGrp="1" noChangeArrowheads="1"/>
          </p:cNvSpPr>
          <p:nvPr>
            <p:ph idx="1"/>
          </p:nvPr>
        </p:nvSpPr>
        <p:spPr/>
        <p:txBody>
          <a:bodyPr/>
          <a:lstStyle/>
          <a:p>
            <a:r>
              <a:rPr lang="en-US" dirty="0" smtClean="0"/>
              <a:t>In chemiosmosis, the H</a:t>
            </a:r>
            <a:r>
              <a:rPr lang="en-US" baseline="30000" dirty="0" smtClean="0"/>
              <a:t>+</a:t>
            </a:r>
            <a:r>
              <a:rPr lang="en-US" dirty="0" smtClean="0"/>
              <a:t> diffuses back across the inner membrane, through </a:t>
            </a:r>
            <a:r>
              <a:rPr lang="en-US" b="1" dirty="0" smtClean="0"/>
              <a:t>ATP</a:t>
            </a:r>
            <a:r>
              <a:rPr lang="en-US" dirty="0" smtClean="0"/>
              <a:t> </a:t>
            </a:r>
            <a:r>
              <a:rPr lang="en-US" b="1" dirty="0" smtClean="0"/>
              <a:t>synthase</a:t>
            </a:r>
            <a:r>
              <a:rPr lang="en-US" dirty="0" smtClean="0"/>
              <a:t> complexes, driving the synthesis of ATP.</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 name="Picture 9215" descr="06_10aOxidativePhosphory-U.jpg"/>
          <p:cNvPicPr>
            <a:picLocks noChangeAspect="1"/>
          </p:cNvPicPr>
          <p:nvPr/>
        </p:nvPicPr>
        <p:blipFill rotWithShape="1">
          <a:blip r:embed="rId3" cstate="email">
            <a:extLst>
              <a:ext uri="{28A0092B-C50C-407E-A947-70E740481C1C}">
                <a14:useLocalDpi xmlns:a14="http://schemas.microsoft.com/office/drawing/2010/main" val="0"/>
              </a:ext>
            </a:extLst>
          </a:blip>
          <a:srcRect b="6513"/>
          <a:stretch/>
        </p:blipFill>
        <p:spPr>
          <a:xfrm>
            <a:off x="298704" y="917448"/>
            <a:ext cx="8546592" cy="469595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6.10a</a:t>
            </a:r>
            <a:endParaRPr lang="en-US" sz="1200" dirty="0">
              <a:latin typeface="Arial" charset="0"/>
            </a:endParaRPr>
          </a:p>
        </p:txBody>
      </p:sp>
      <p:sp>
        <p:nvSpPr>
          <p:cNvPr id="27" name="Text Box 31"/>
          <p:cNvSpPr txBox="1">
            <a:spLocks noChangeArrowheads="1"/>
          </p:cNvSpPr>
          <p:nvPr/>
        </p:nvSpPr>
        <p:spPr bwMode="auto">
          <a:xfrm>
            <a:off x="1560029" y="1025683"/>
            <a:ext cx="3304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OUTER MITOCHONDRIAL MEMBRANE</a:t>
            </a:r>
            <a:endParaRPr lang="en-US" sz="1400" dirty="0">
              <a:solidFill>
                <a:srgbClr val="000000"/>
              </a:solidFill>
              <a:latin typeface="Arial" charset="0"/>
            </a:endParaRPr>
          </a:p>
        </p:txBody>
      </p:sp>
      <p:cxnSp>
        <p:nvCxnSpPr>
          <p:cNvPr id="6" name="Straight Connector 5"/>
          <p:cNvCxnSpPr/>
          <p:nvPr/>
        </p:nvCxnSpPr>
        <p:spPr bwMode="auto">
          <a:xfrm>
            <a:off x="4199800" y="2027300"/>
            <a:ext cx="812467" cy="241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3498898" y="2659747"/>
            <a:ext cx="1196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FFFFFF"/>
                </a:solidFill>
                <a:latin typeface="Arial" charset="0"/>
              </a:rPr>
              <a:t>Q</a:t>
            </a:r>
            <a:endParaRPr lang="en-US" sz="1200" dirty="0">
              <a:solidFill>
                <a:srgbClr val="FFFFFF"/>
              </a:solidFill>
              <a:latin typeface="Arial" charset="0"/>
            </a:endParaRPr>
          </a:p>
        </p:txBody>
      </p:sp>
      <p:sp>
        <p:nvSpPr>
          <p:cNvPr id="8" name="Text Box 31"/>
          <p:cNvSpPr txBox="1">
            <a:spLocks noChangeArrowheads="1"/>
          </p:cNvSpPr>
          <p:nvPr/>
        </p:nvSpPr>
        <p:spPr bwMode="auto">
          <a:xfrm>
            <a:off x="3146442" y="3668962"/>
            <a:ext cx="475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FADH</a:t>
            </a:r>
            <a:r>
              <a:rPr lang="en-US" sz="1200" baseline="-25000" dirty="0" smtClean="0">
                <a:solidFill>
                  <a:srgbClr val="000000"/>
                </a:solidFill>
                <a:latin typeface="Arial" charset="0"/>
              </a:rPr>
              <a:t>2</a:t>
            </a:r>
            <a:endParaRPr lang="en-US" sz="1200" baseline="-25000" dirty="0">
              <a:solidFill>
                <a:srgbClr val="000000"/>
              </a:solidFill>
              <a:latin typeface="Symbol Std"/>
              <a:cs typeface="Symbol Std"/>
            </a:endParaRPr>
          </a:p>
        </p:txBody>
      </p:sp>
      <p:sp>
        <p:nvSpPr>
          <p:cNvPr id="9" name="Text Box 31"/>
          <p:cNvSpPr txBox="1">
            <a:spLocks noChangeArrowheads="1"/>
          </p:cNvSpPr>
          <p:nvPr/>
        </p:nvSpPr>
        <p:spPr bwMode="auto">
          <a:xfrm>
            <a:off x="3854483" y="3668962"/>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FAD</a:t>
            </a:r>
            <a:endParaRPr lang="en-US" sz="1200" baseline="30000" dirty="0">
              <a:solidFill>
                <a:srgbClr val="000000"/>
              </a:solidFill>
              <a:latin typeface="Symbol Std"/>
              <a:cs typeface="Symbol Std"/>
            </a:endParaRPr>
          </a:p>
        </p:txBody>
      </p:sp>
      <p:sp>
        <p:nvSpPr>
          <p:cNvPr id="10" name="Text Box 31"/>
          <p:cNvSpPr txBox="1">
            <a:spLocks noChangeArrowheads="1"/>
          </p:cNvSpPr>
          <p:nvPr/>
        </p:nvSpPr>
        <p:spPr bwMode="auto">
          <a:xfrm>
            <a:off x="8341819" y="4539450"/>
            <a:ext cx="3091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ATP</a:t>
            </a:r>
            <a:endParaRPr lang="en-US" sz="1200" baseline="30000" dirty="0">
              <a:solidFill>
                <a:srgbClr val="000000"/>
              </a:solidFill>
              <a:latin typeface="Symbol Std"/>
              <a:cs typeface="Symbol Std"/>
            </a:endParaRPr>
          </a:p>
        </p:txBody>
      </p:sp>
      <p:sp>
        <p:nvSpPr>
          <p:cNvPr id="11" name="Text Box 31"/>
          <p:cNvSpPr txBox="1">
            <a:spLocks noChangeArrowheads="1"/>
          </p:cNvSpPr>
          <p:nvPr/>
        </p:nvSpPr>
        <p:spPr bwMode="auto">
          <a:xfrm>
            <a:off x="7317353" y="4539450"/>
            <a:ext cx="102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a:t>
            </a:r>
            <a:endParaRPr lang="en-US" sz="1200" baseline="30000" dirty="0">
              <a:solidFill>
                <a:srgbClr val="000000"/>
              </a:solidFill>
              <a:latin typeface="Symbol Std"/>
              <a:cs typeface="Symbol Std"/>
            </a:endParaRPr>
          </a:p>
        </p:txBody>
      </p:sp>
      <p:sp>
        <p:nvSpPr>
          <p:cNvPr id="12" name="Text Box 31"/>
          <p:cNvSpPr txBox="1">
            <a:spLocks noChangeArrowheads="1"/>
          </p:cNvSpPr>
          <p:nvPr/>
        </p:nvSpPr>
        <p:spPr bwMode="auto">
          <a:xfrm>
            <a:off x="6792419" y="4547915"/>
            <a:ext cx="5143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ADP </a:t>
            </a:r>
            <a:r>
              <a:rPr lang="en-US" sz="12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14" name="Text Box 31"/>
          <p:cNvSpPr txBox="1">
            <a:spLocks noChangeArrowheads="1"/>
          </p:cNvSpPr>
          <p:nvPr/>
        </p:nvSpPr>
        <p:spPr bwMode="auto">
          <a:xfrm>
            <a:off x="2609885" y="1423717"/>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15" name="Text Box 31"/>
          <p:cNvSpPr txBox="1">
            <a:spLocks noChangeArrowheads="1"/>
          </p:cNvSpPr>
          <p:nvPr/>
        </p:nvSpPr>
        <p:spPr bwMode="auto">
          <a:xfrm>
            <a:off x="2957016" y="4065317"/>
            <a:ext cx="3975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NAD</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16" name="Text Box 31"/>
          <p:cNvSpPr txBox="1">
            <a:spLocks noChangeArrowheads="1"/>
          </p:cNvSpPr>
          <p:nvPr/>
        </p:nvSpPr>
        <p:spPr bwMode="auto">
          <a:xfrm>
            <a:off x="1991819" y="3963705"/>
            <a:ext cx="444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NADH</a:t>
            </a:r>
            <a:endParaRPr lang="en-US" sz="1200" baseline="30000" dirty="0">
              <a:solidFill>
                <a:srgbClr val="000000"/>
              </a:solidFill>
              <a:latin typeface="Symbol Std"/>
              <a:cs typeface="Symbol Std"/>
            </a:endParaRPr>
          </a:p>
        </p:txBody>
      </p:sp>
      <p:sp>
        <p:nvSpPr>
          <p:cNvPr id="17" name="Text Box 31"/>
          <p:cNvSpPr txBox="1">
            <a:spLocks noChangeArrowheads="1"/>
          </p:cNvSpPr>
          <p:nvPr/>
        </p:nvSpPr>
        <p:spPr bwMode="auto">
          <a:xfrm>
            <a:off x="6132020" y="4624108"/>
            <a:ext cx="2878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25000" dirty="0" smtClean="0">
                <a:solidFill>
                  <a:srgbClr val="000000"/>
                </a:solidFill>
                <a:latin typeface="Arial" charset="0"/>
              </a:rPr>
              <a:t>2</a:t>
            </a:r>
            <a:r>
              <a:rPr lang="en-US" sz="1200" dirty="0" smtClean="0">
                <a:solidFill>
                  <a:srgbClr val="000000"/>
                </a:solidFill>
                <a:latin typeface="Arial" charset="0"/>
              </a:rPr>
              <a:t>O</a:t>
            </a:r>
            <a:endParaRPr lang="en-US" sz="1200" baseline="30000" dirty="0">
              <a:solidFill>
                <a:srgbClr val="000000"/>
              </a:solidFill>
              <a:latin typeface="Symbol Std"/>
              <a:cs typeface="Symbol Std"/>
            </a:endParaRPr>
          </a:p>
        </p:txBody>
      </p:sp>
      <p:cxnSp>
        <p:nvCxnSpPr>
          <p:cNvPr id="18" name="Straight Connector 17"/>
          <p:cNvCxnSpPr/>
          <p:nvPr/>
        </p:nvCxnSpPr>
        <p:spPr bwMode="auto">
          <a:xfrm flipH="1">
            <a:off x="3657600" y="2099267"/>
            <a:ext cx="80766" cy="5338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315966" y="2150067"/>
            <a:ext cx="287534" cy="4195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2126715" y="3712168"/>
            <a:ext cx="161967" cy="470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8026400" y="2378667"/>
            <a:ext cx="195833" cy="330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Left Brace 24"/>
          <p:cNvSpPr/>
          <p:nvPr/>
        </p:nvSpPr>
        <p:spPr bwMode="auto">
          <a:xfrm rot="16200000">
            <a:off x="7812619" y="4427476"/>
            <a:ext cx="141220" cy="1285409"/>
          </a:xfrm>
          <a:prstGeom prst="leftBrace">
            <a:avLst>
              <a:gd name="adj1" fmla="val 43761"/>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9" name="Left Brace 28"/>
          <p:cNvSpPr/>
          <p:nvPr/>
        </p:nvSpPr>
        <p:spPr bwMode="auto">
          <a:xfrm rot="16200000">
            <a:off x="4209294" y="2767247"/>
            <a:ext cx="141220" cy="4614334"/>
          </a:xfrm>
          <a:prstGeom prst="leftBrace">
            <a:avLst>
              <a:gd name="adj1" fmla="val 43761"/>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0" name="Left Brace 29"/>
          <p:cNvSpPr/>
          <p:nvPr/>
        </p:nvSpPr>
        <p:spPr bwMode="auto">
          <a:xfrm rot="16200000">
            <a:off x="5171020" y="2224614"/>
            <a:ext cx="177799" cy="6532033"/>
          </a:xfrm>
          <a:prstGeom prst="leftBrace">
            <a:avLst>
              <a:gd name="adj1" fmla="val 43761"/>
              <a:gd name="adj2" fmla="val 50843"/>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1" name="Left Brace 30"/>
          <p:cNvSpPr/>
          <p:nvPr/>
        </p:nvSpPr>
        <p:spPr bwMode="auto">
          <a:xfrm>
            <a:off x="1204385" y="3665477"/>
            <a:ext cx="150364" cy="1706623"/>
          </a:xfrm>
          <a:prstGeom prst="leftBrace">
            <a:avLst>
              <a:gd name="adj1" fmla="val 43761"/>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2" name="Left Brace 31"/>
          <p:cNvSpPr/>
          <p:nvPr/>
        </p:nvSpPr>
        <p:spPr bwMode="auto">
          <a:xfrm>
            <a:off x="1204385" y="2962745"/>
            <a:ext cx="150364" cy="682156"/>
          </a:xfrm>
          <a:prstGeom prst="leftBrace">
            <a:avLst>
              <a:gd name="adj1" fmla="val 43761"/>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3" name="Left Brace 32"/>
          <p:cNvSpPr/>
          <p:nvPr/>
        </p:nvSpPr>
        <p:spPr bwMode="auto">
          <a:xfrm>
            <a:off x="1204385" y="1489544"/>
            <a:ext cx="150364" cy="1427223"/>
          </a:xfrm>
          <a:prstGeom prst="leftBrace">
            <a:avLst>
              <a:gd name="adj1" fmla="val 43761"/>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4" name="Text Box 31"/>
          <p:cNvSpPr txBox="1">
            <a:spLocks noChangeArrowheads="1"/>
          </p:cNvSpPr>
          <p:nvPr/>
        </p:nvSpPr>
        <p:spPr bwMode="auto">
          <a:xfrm>
            <a:off x="6369086" y="3972175"/>
            <a:ext cx="17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O</a:t>
            </a:r>
            <a:r>
              <a:rPr lang="en-US" sz="1200" baseline="-25000" dirty="0" smtClean="0">
                <a:solidFill>
                  <a:srgbClr val="000000"/>
                </a:solidFill>
                <a:latin typeface="Arial" charset="0"/>
              </a:rPr>
              <a:t>2</a:t>
            </a:r>
            <a:endParaRPr lang="en-US" sz="1200" baseline="30000" dirty="0">
              <a:solidFill>
                <a:srgbClr val="000000"/>
              </a:solidFill>
              <a:latin typeface="Symbol Std"/>
              <a:cs typeface="Symbol Std"/>
            </a:endParaRPr>
          </a:p>
        </p:txBody>
      </p:sp>
      <p:sp>
        <p:nvSpPr>
          <p:cNvPr id="35" name="Text Box 31"/>
          <p:cNvSpPr txBox="1">
            <a:spLocks noChangeArrowheads="1"/>
          </p:cNvSpPr>
          <p:nvPr/>
        </p:nvSpPr>
        <p:spPr bwMode="auto">
          <a:xfrm>
            <a:off x="3236419" y="1838584"/>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36" name="Text Box 31"/>
          <p:cNvSpPr txBox="1">
            <a:spLocks noChangeArrowheads="1"/>
          </p:cNvSpPr>
          <p:nvPr/>
        </p:nvSpPr>
        <p:spPr bwMode="auto">
          <a:xfrm>
            <a:off x="4354019" y="1423717"/>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37" name="Text Box 31"/>
          <p:cNvSpPr txBox="1">
            <a:spLocks noChangeArrowheads="1"/>
          </p:cNvSpPr>
          <p:nvPr/>
        </p:nvSpPr>
        <p:spPr bwMode="auto">
          <a:xfrm>
            <a:off x="4946685" y="1745450"/>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38" name="Text Box 31"/>
          <p:cNvSpPr txBox="1">
            <a:spLocks noChangeArrowheads="1"/>
          </p:cNvSpPr>
          <p:nvPr/>
        </p:nvSpPr>
        <p:spPr bwMode="auto">
          <a:xfrm>
            <a:off x="5513952" y="1957117"/>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39" name="Text Box 31"/>
          <p:cNvSpPr txBox="1">
            <a:spLocks noChangeArrowheads="1"/>
          </p:cNvSpPr>
          <p:nvPr/>
        </p:nvSpPr>
        <p:spPr bwMode="auto">
          <a:xfrm>
            <a:off x="6030419" y="1423717"/>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40" name="Text Box 31"/>
          <p:cNvSpPr txBox="1">
            <a:spLocks noChangeArrowheads="1"/>
          </p:cNvSpPr>
          <p:nvPr/>
        </p:nvSpPr>
        <p:spPr bwMode="auto">
          <a:xfrm>
            <a:off x="6970219" y="1855517"/>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41" name="Text Box 31"/>
          <p:cNvSpPr txBox="1">
            <a:spLocks noChangeArrowheads="1"/>
          </p:cNvSpPr>
          <p:nvPr/>
        </p:nvSpPr>
        <p:spPr bwMode="auto">
          <a:xfrm>
            <a:off x="7740686" y="2058716"/>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42" name="Text Box 31"/>
          <p:cNvSpPr txBox="1">
            <a:spLocks noChangeArrowheads="1"/>
          </p:cNvSpPr>
          <p:nvPr/>
        </p:nvSpPr>
        <p:spPr bwMode="auto">
          <a:xfrm>
            <a:off x="8096286" y="1499918"/>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43" name="Text Box 31"/>
          <p:cNvSpPr txBox="1">
            <a:spLocks noChangeArrowheads="1"/>
          </p:cNvSpPr>
          <p:nvPr/>
        </p:nvSpPr>
        <p:spPr bwMode="auto">
          <a:xfrm>
            <a:off x="7740686" y="4751116"/>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44" name="Text Box 31"/>
          <p:cNvSpPr txBox="1">
            <a:spLocks noChangeArrowheads="1"/>
          </p:cNvSpPr>
          <p:nvPr/>
        </p:nvSpPr>
        <p:spPr bwMode="auto">
          <a:xfrm>
            <a:off x="6902486" y="3972184"/>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45" name="Text Box 31"/>
          <p:cNvSpPr txBox="1">
            <a:spLocks noChangeArrowheads="1"/>
          </p:cNvSpPr>
          <p:nvPr/>
        </p:nvSpPr>
        <p:spPr bwMode="auto">
          <a:xfrm>
            <a:off x="2618352" y="4243117"/>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H</a:t>
            </a:r>
            <a:r>
              <a:rPr lang="en-US" sz="1200" baseline="30000" dirty="0" smtClean="0">
                <a:solidFill>
                  <a:srgbClr val="000000"/>
                </a:solidFill>
                <a:latin typeface="Symbol Std"/>
                <a:cs typeface="Symbol Std"/>
              </a:rPr>
              <a:t>+</a:t>
            </a:r>
            <a:endParaRPr lang="en-US" sz="1200" baseline="30000" dirty="0">
              <a:solidFill>
                <a:srgbClr val="000000"/>
              </a:solidFill>
              <a:latin typeface="Symbol Std"/>
              <a:cs typeface="Symbol Std"/>
            </a:endParaRPr>
          </a:p>
        </p:txBody>
      </p:sp>
      <p:sp>
        <p:nvSpPr>
          <p:cNvPr id="46" name="Text Box 31"/>
          <p:cNvSpPr txBox="1">
            <a:spLocks noChangeArrowheads="1"/>
          </p:cNvSpPr>
          <p:nvPr/>
        </p:nvSpPr>
        <p:spPr bwMode="auto">
          <a:xfrm>
            <a:off x="4972098" y="2295680"/>
            <a:ext cx="4062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err="1" smtClean="0">
                <a:solidFill>
                  <a:srgbClr val="FFFFFF"/>
                </a:solidFill>
                <a:latin typeface="Arial" charset="0"/>
              </a:rPr>
              <a:t>Cyt</a:t>
            </a:r>
            <a:r>
              <a:rPr lang="en-US" sz="1200" dirty="0" smtClean="0">
                <a:solidFill>
                  <a:srgbClr val="FFFFFF"/>
                </a:solidFill>
                <a:latin typeface="Arial" charset="0"/>
              </a:rPr>
              <a:t> </a:t>
            </a:r>
            <a:r>
              <a:rPr lang="en-US" sz="1200" i="1" dirty="0" smtClean="0">
                <a:solidFill>
                  <a:srgbClr val="FFFFFF"/>
                </a:solidFill>
                <a:latin typeface="Arial" charset="0"/>
              </a:rPr>
              <a:t>c</a:t>
            </a:r>
            <a:endParaRPr lang="en-US" sz="1200" i="1" dirty="0">
              <a:solidFill>
                <a:srgbClr val="FFFFFF"/>
              </a:solidFill>
              <a:latin typeface="Arial" charset="0"/>
            </a:endParaRPr>
          </a:p>
        </p:txBody>
      </p:sp>
      <p:sp>
        <p:nvSpPr>
          <p:cNvPr id="48" name="Text Box 31"/>
          <p:cNvSpPr txBox="1">
            <a:spLocks noChangeArrowheads="1"/>
          </p:cNvSpPr>
          <p:nvPr/>
        </p:nvSpPr>
        <p:spPr bwMode="auto">
          <a:xfrm>
            <a:off x="6199716" y="3974756"/>
            <a:ext cx="1079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100" dirty="0" smtClean="0">
                <a:solidFill>
                  <a:srgbClr val="000000"/>
                </a:solidFill>
                <a:latin typeface="Symbol Std"/>
                <a:cs typeface="Symbol Std"/>
              </a:rPr>
              <a:t>−</a:t>
            </a:r>
            <a:endParaRPr lang="en-US" sz="1100" baseline="30000" dirty="0">
              <a:solidFill>
                <a:srgbClr val="000000"/>
              </a:solidFill>
              <a:latin typeface="Symbol Std"/>
              <a:cs typeface="Symbol Std"/>
            </a:endParaRPr>
          </a:p>
        </p:txBody>
      </p:sp>
      <p:sp>
        <p:nvSpPr>
          <p:cNvPr id="49" name="Text Box 31"/>
          <p:cNvSpPr txBox="1">
            <a:spLocks noChangeArrowheads="1"/>
          </p:cNvSpPr>
          <p:nvPr/>
        </p:nvSpPr>
        <p:spPr bwMode="auto">
          <a:xfrm>
            <a:off x="6210011" y="4073183"/>
            <a:ext cx="570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800" dirty="0" smtClean="0">
                <a:solidFill>
                  <a:srgbClr val="000000"/>
                </a:solidFill>
                <a:latin typeface="Arial" charset="0"/>
              </a:rPr>
              <a:t>2</a:t>
            </a:r>
            <a:endParaRPr lang="en-US" sz="800" baseline="30000" dirty="0">
              <a:solidFill>
                <a:srgbClr val="000000"/>
              </a:solidFill>
              <a:latin typeface="Symbol Std"/>
              <a:cs typeface="Symbol Std"/>
            </a:endParaRPr>
          </a:p>
        </p:txBody>
      </p:sp>
      <p:sp>
        <p:nvSpPr>
          <p:cNvPr id="50" name="Text Box 31"/>
          <p:cNvSpPr txBox="1">
            <a:spLocks noChangeArrowheads="1"/>
          </p:cNvSpPr>
          <p:nvPr/>
        </p:nvSpPr>
        <p:spPr bwMode="auto">
          <a:xfrm>
            <a:off x="6180662" y="3950415"/>
            <a:ext cx="1079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800" dirty="0" smtClean="0">
                <a:solidFill>
                  <a:srgbClr val="000000"/>
                </a:solidFill>
                <a:latin typeface="Arial" charset="0"/>
              </a:rPr>
              <a:t>1</a:t>
            </a:r>
            <a:endParaRPr lang="en-US" sz="800" baseline="30000" dirty="0">
              <a:solidFill>
                <a:srgbClr val="000000"/>
              </a:solidFill>
              <a:latin typeface="Symbol Std"/>
              <a:cs typeface="Symbol Std"/>
            </a:endParaRPr>
          </a:p>
        </p:txBody>
      </p:sp>
      <p:sp>
        <p:nvSpPr>
          <p:cNvPr id="52" name="Text Box 31"/>
          <p:cNvSpPr txBox="1">
            <a:spLocks noChangeArrowheads="1"/>
          </p:cNvSpPr>
          <p:nvPr/>
        </p:nvSpPr>
        <p:spPr bwMode="auto">
          <a:xfrm>
            <a:off x="6640020" y="3976420"/>
            <a:ext cx="2180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a:solidFill>
                  <a:srgbClr val="000000"/>
                </a:solidFill>
                <a:latin typeface="Symbol Std"/>
                <a:cs typeface="Symbol Std"/>
              </a:rPr>
              <a:t>+</a:t>
            </a:r>
            <a:r>
              <a:rPr lang="en-US" sz="1200" dirty="0" smtClean="0">
                <a:solidFill>
                  <a:srgbClr val="000000"/>
                </a:solidFill>
                <a:latin typeface="Arial" charset="0"/>
              </a:rPr>
              <a:t> 2</a:t>
            </a:r>
            <a:endParaRPr lang="en-US" sz="1200" dirty="0">
              <a:solidFill>
                <a:srgbClr val="000000"/>
              </a:solidFill>
              <a:latin typeface="Symbol Std"/>
              <a:cs typeface="Symbol Std"/>
            </a:endParaRPr>
          </a:p>
        </p:txBody>
      </p:sp>
      <p:sp>
        <p:nvSpPr>
          <p:cNvPr id="53" name="Text Box 31"/>
          <p:cNvSpPr txBox="1">
            <a:spLocks noChangeArrowheads="1"/>
          </p:cNvSpPr>
          <p:nvPr/>
        </p:nvSpPr>
        <p:spPr bwMode="auto">
          <a:xfrm>
            <a:off x="3185630" y="3243947"/>
            <a:ext cx="119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FFFFFF"/>
                </a:solidFill>
                <a:latin typeface="Times New Roman"/>
                <a:cs typeface="Times New Roman"/>
              </a:rPr>
              <a:t>II</a:t>
            </a:r>
            <a:endParaRPr lang="en-US" sz="1200" dirty="0">
              <a:solidFill>
                <a:srgbClr val="FFFFFF"/>
              </a:solidFill>
              <a:latin typeface="Times New Roman"/>
              <a:cs typeface="Times New Roman"/>
            </a:endParaRPr>
          </a:p>
        </p:txBody>
      </p:sp>
      <p:sp>
        <p:nvSpPr>
          <p:cNvPr id="54" name="Text Box 31"/>
          <p:cNvSpPr txBox="1">
            <a:spLocks noChangeArrowheads="1"/>
          </p:cNvSpPr>
          <p:nvPr/>
        </p:nvSpPr>
        <p:spPr bwMode="auto">
          <a:xfrm>
            <a:off x="4176231" y="2422680"/>
            <a:ext cx="1796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Times New Roman"/>
                <a:cs typeface="Times New Roman"/>
              </a:rPr>
              <a:t>III</a:t>
            </a:r>
            <a:endParaRPr lang="en-US" sz="1200" dirty="0">
              <a:solidFill>
                <a:srgbClr val="000000"/>
              </a:solidFill>
              <a:latin typeface="Times New Roman"/>
              <a:cs typeface="Times New Roman"/>
            </a:endParaRPr>
          </a:p>
        </p:txBody>
      </p:sp>
      <p:sp>
        <p:nvSpPr>
          <p:cNvPr id="55" name="Text Box 31"/>
          <p:cNvSpPr txBox="1">
            <a:spLocks noChangeArrowheads="1"/>
          </p:cNvSpPr>
          <p:nvPr/>
        </p:nvSpPr>
        <p:spPr bwMode="auto">
          <a:xfrm>
            <a:off x="2499830" y="2668213"/>
            <a:ext cx="598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Times New Roman"/>
                <a:cs typeface="Times New Roman"/>
              </a:rPr>
              <a:t>I</a:t>
            </a:r>
            <a:endParaRPr lang="en-US" sz="1200" dirty="0">
              <a:solidFill>
                <a:srgbClr val="000000"/>
              </a:solidFill>
              <a:latin typeface="Times New Roman"/>
              <a:cs typeface="Times New Roman"/>
            </a:endParaRPr>
          </a:p>
        </p:txBody>
      </p:sp>
      <p:sp>
        <p:nvSpPr>
          <p:cNvPr id="56" name="Text Box 31"/>
          <p:cNvSpPr txBox="1">
            <a:spLocks noChangeArrowheads="1"/>
          </p:cNvSpPr>
          <p:nvPr/>
        </p:nvSpPr>
        <p:spPr bwMode="auto">
          <a:xfrm>
            <a:off x="7994696" y="1957015"/>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ATP</a:t>
            </a:r>
            <a:br>
              <a:rPr lang="en-US" sz="1400" dirty="0" smtClean="0">
                <a:solidFill>
                  <a:srgbClr val="000000"/>
                </a:solidFill>
                <a:latin typeface="Arial" charset="0"/>
              </a:rPr>
            </a:br>
            <a:r>
              <a:rPr lang="en-US" sz="1400" dirty="0" smtClean="0">
                <a:solidFill>
                  <a:srgbClr val="000000"/>
                </a:solidFill>
                <a:latin typeface="Arial" charset="0"/>
              </a:rPr>
              <a:t>synthase</a:t>
            </a:r>
            <a:endParaRPr lang="en-US" sz="1400" dirty="0">
              <a:solidFill>
                <a:srgbClr val="000000"/>
              </a:solidFill>
              <a:latin typeface="Arial" charset="0"/>
            </a:endParaRPr>
          </a:p>
        </p:txBody>
      </p:sp>
      <p:sp>
        <p:nvSpPr>
          <p:cNvPr id="57" name="Text Box 31"/>
          <p:cNvSpPr txBox="1">
            <a:spLocks noChangeArrowheads="1"/>
          </p:cNvSpPr>
          <p:nvPr/>
        </p:nvSpPr>
        <p:spPr bwMode="auto">
          <a:xfrm>
            <a:off x="1458429" y="1508282"/>
            <a:ext cx="9177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Protein</a:t>
            </a:r>
          </a:p>
          <a:p>
            <a:pPr eaLnBrk="0" hangingPunct="0"/>
            <a:r>
              <a:rPr lang="en-US" sz="1400" dirty="0" smtClean="0">
                <a:solidFill>
                  <a:srgbClr val="000000"/>
                </a:solidFill>
                <a:latin typeface="Arial" charset="0"/>
              </a:rPr>
              <a:t>complex</a:t>
            </a:r>
            <a:br>
              <a:rPr lang="en-US" sz="1400" dirty="0" smtClean="0">
                <a:solidFill>
                  <a:srgbClr val="000000"/>
                </a:solidFill>
                <a:latin typeface="Arial" charset="0"/>
              </a:rPr>
            </a:br>
            <a:r>
              <a:rPr lang="en-US" sz="1400" dirty="0" smtClean="0">
                <a:solidFill>
                  <a:srgbClr val="000000"/>
                </a:solidFill>
                <a:latin typeface="Arial" charset="0"/>
              </a:rPr>
              <a:t>of electron</a:t>
            </a:r>
            <a:br>
              <a:rPr lang="en-US" sz="1400" dirty="0" smtClean="0">
                <a:solidFill>
                  <a:srgbClr val="000000"/>
                </a:solidFill>
                <a:latin typeface="Arial" charset="0"/>
              </a:rPr>
            </a:br>
            <a:r>
              <a:rPr lang="en-US" sz="1400" dirty="0" smtClean="0">
                <a:solidFill>
                  <a:srgbClr val="000000"/>
                </a:solidFill>
                <a:latin typeface="Arial" charset="0"/>
              </a:rPr>
              <a:t>carriers</a:t>
            </a:r>
            <a:endParaRPr lang="en-US" sz="1400" dirty="0">
              <a:solidFill>
                <a:srgbClr val="000000"/>
              </a:solidFill>
              <a:latin typeface="Arial" charset="0"/>
            </a:endParaRPr>
          </a:p>
        </p:txBody>
      </p:sp>
      <p:sp>
        <p:nvSpPr>
          <p:cNvPr id="58" name="Text Box 31"/>
          <p:cNvSpPr txBox="1">
            <a:spLocks noChangeArrowheads="1"/>
          </p:cNvSpPr>
          <p:nvPr/>
        </p:nvSpPr>
        <p:spPr bwMode="auto">
          <a:xfrm>
            <a:off x="3524296" y="1465949"/>
            <a:ext cx="6984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Mobile</a:t>
            </a:r>
            <a:br>
              <a:rPr lang="en-US" sz="1400" dirty="0" smtClean="0">
                <a:solidFill>
                  <a:srgbClr val="000000"/>
                </a:solidFill>
                <a:latin typeface="Arial" charset="0"/>
              </a:rPr>
            </a:br>
            <a:r>
              <a:rPr lang="en-US" sz="1400" dirty="0" smtClean="0">
                <a:solidFill>
                  <a:srgbClr val="000000"/>
                </a:solidFill>
                <a:latin typeface="Arial" charset="0"/>
              </a:rPr>
              <a:t>electron</a:t>
            </a:r>
            <a:br>
              <a:rPr lang="en-US" sz="1400" dirty="0" smtClean="0">
                <a:solidFill>
                  <a:srgbClr val="000000"/>
                </a:solidFill>
                <a:latin typeface="Arial" charset="0"/>
              </a:rPr>
            </a:br>
            <a:r>
              <a:rPr lang="en-US" sz="1400" dirty="0" smtClean="0">
                <a:solidFill>
                  <a:srgbClr val="000000"/>
                </a:solidFill>
                <a:latin typeface="Arial" charset="0"/>
              </a:rPr>
              <a:t>carriers</a:t>
            </a:r>
            <a:endParaRPr lang="en-US" sz="1400" dirty="0">
              <a:solidFill>
                <a:srgbClr val="000000"/>
              </a:solidFill>
              <a:latin typeface="Arial" charset="0"/>
            </a:endParaRPr>
          </a:p>
        </p:txBody>
      </p:sp>
      <p:sp>
        <p:nvSpPr>
          <p:cNvPr id="59" name="Text Box 31"/>
          <p:cNvSpPr txBox="1">
            <a:spLocks noChangeArrowheads="1"/>
          </p:cNvSpPr>
          <p:nvPr/>
        </p:nvSpPr>
        <p:spPr bwMode="auto">
          <a:xfrm>
            <a:off x="349297" y="1880816"/>
            <a:ext cx="8720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err="1" smtClean="0">
                <a:solidFill>
                  <a:srgbClr val="000000"/>
                </a:solidFill>
                <a:latin typeface="Arial" charset="0"/>
              </a:rPr>
              <a:t>Intermem</a:t>
            </a:r>
            <a:r>
              <a:rPr lang="en-US" sz="1400" dirty="0" smtClean="0">
                <a:solidFill>
                  <a:srgbClr val="000000"/>
                </a:solidFill>
                <a:latin typeface="Arial" charset="0"/>
              </a:rPr>
              <a:t>-</a:t>
            </a:r>
            <a:br>
              <a:rPr lang="en-US" sz="1400" dirty="0" smtClean="0">
                <a:solidFill>
                  <a:srgbClr val="000000"/>
                </a:solidFill>
                <a:latin typeface="Arial" charset="0"/>
              </a:rPr>
            </a:br>
            <a:r>
              <a:rPr lang="en-US" sz="1400" dirty="0" err="1" smtClean="0">
                <a:solidFill>
                  <a:srgbClr val="000000"/>
                </a:solidFill>
                <a:latin typeface="Arial" charset="0"/>
              </a:rPr>
              <a:t>brane</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space</a:t>
            </a:r>
            <a:endParaRPr lang="en-US" sz="1400" dirty="0">
              <a:solidFill>
                <a:srgbClr val="000000"/>
              </a:solidFill>
              <a:latin typeface="Arial" charset="0"/>
            </a:endParaRPr>
          </a:p>
        </p:txBody>
      </p:sp>
      <p:sp>
        <p:nvSpPr>
          <p:cNvPr id="60" name="Text Box 31"/>
          <p:cNvSpPr txBox="1">
            <a:spLocks noChangeArrowheads="1"/>
          </p:cNvSpPr>
          <p:nvPr/>
        </p:nvSpPr>
        <p:spPr bwMode="auto">
          <a:xfrm>
            <a:off x="332363" y="2947617"/>
            <a:ext cx="936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Inner </a:t>
            </a:r>
            <a:r>
              <a:rPr lang="en-US" sz="1400" dirty="0" err="1" smtClean="0">
                <a:solidFill>
                  <a:srgbClr val="000000"/>
                </a:solidFill>
                <a:latin typeface="Arial" charset="0"/>
              </a:rPr>
              <a:t>mito</a:t>
            </a:r>
            <a:r>
              <a:rPr lang="en-US" sz="1400" dirty="0" smtClean="0">
                <a:solidFill>
                  <a:srgbClr val="000000"/>
                </a:solidFill>
                <a:latin typeface="Arial" charset="0"/>
              </a:rPr>
              <a:t>-</a:t>
            </a:r>
            <a:br>
              <a:rPr lang="en-US" sz="1400" dirty="0" smtClean="0">
                <a:solidFill>
                  <a:srgbClr val="000000"/>
                </a:solidFill>
                <a:latin typeface="Arial" charset="0"/>
              </a:rPr>
            </a:br>
            <a:r>
              <a:rPr lang="en-US" sz="1400" dirty="0" err="1" smtClean="0">
                <a:solidFill>
                  <a:srgbClr val="000000"/>
                </a:solidFill>
                <a:latin typeface="Arial" charset="0"/>
              </a:rPr>
              <a:t>chondrial</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membrane</a:t>
            </a:r>
            <a:endParaRPr lang="en-US" sz="1400" dirty="0">
              <a:solidFill>
                <a:srgbClr val="000000"/>
              </a:solidFill>
              <a:latin typeface="Arial" charset="0"/>
            </a:endParaRPr>
          </a:p>
        </p:txBody>
      </p:sp>
      <p:sp>
        <p:nvSpPr>
          <p:cNvPr id="61" name="Text Box 31"/>
          <p:cNvSpPr txBox="1">
            <a:spLocks noChangeArrowheads="1"/>
          </p:cNvSpPr>
          <p:nvPr/>
        </p:nvSpPr>
        <p:spPr bwMode="auto">
          <a:xfrm>
            <a:off x="340828" y="4192216"/>
            <a:ext cx="808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Mito-</a:t>
            </a:r>
            <a:br>
              <a:rPr lang="en-US" sz="1400" dirty="0" smtClean="0">
                <a:solidFill>
                  <a:srgbClr val="000000"/>
                </a:solidFill>
                <a:latin typeface="Arial" charset="0"/>
              </a:rPr>
            </a:br>
            <a:r>
              <a:rPr lang="en-US" sz="1400" dirty="0" err="1" smtClean="0">
                <a:solidFill>
                  <a:srgbClr val="000000"/>
                </a:solidFill>
                <a:latin typeface="Arial" charset="0"/>
              </a:rPr>
              <a:t>chondrial</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matrix</a:t>
            </a:r>
            <a:endParaRPr lang="en-US" sz="1400" dirty="0">
              <a:solidFill>
                <a:srgbClr val="000000"/>
              </a:solidFill>
              <a:latin typeface="Arial" charset="0"/>
            </a:endParaRPr>
          </a:p>
        </p:txBody>
      </p:sp>
      <p:sp>
        <p:nvSpPr>
          <p:cNvPr id="62" name="Text Box 31"/>
          <p:cNvSpPr txBox="1">
            <a:spLocks noChangeArrowheads="1"/>
          </p:cNvSpPr>
          <p:nvPr/>
        </p:nvSpPr>
        <p:spPr bwMode="auto">
          <a:xfrm>
            <a:off x="1406048" y="3633416"/>
            <a:ext cx="7183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Electron</a:t>
            </a:r>
            <a:br>
              <a:rPr lang="en-US" sz="1400" dirty="0" smtClean="0">
                <a:solidFill>
                  <a:srgbClr val="000000"/>
                </a:solidFill>
                <a:latin typeface="Arial" charset="0"/>
              </a:rPr>
            </a:br>
            <a:r>
              <a:rPr lang="en-US" sz="1400" dirty="0" smtClean="0">
                <a:solidFill>
                  <a:srgbClr val="000000"/>
                </a:solidFill>
                <a:latin typeface="Arial" charset="0"/>
              </a:rPr>
              <a:t>flow</a:t>
            </a:r>
            <a:endParaRPr lang="en-US" sz="1400" dirty="0">
              <a:solidFill>
                <a:srgbClr val="000000"/>
              </a:solidFill>
              <a:latin typeface="Arial" charset="0"/>
            </a:endParaRPr>
          </a:p>
        </p:txBody>
      </p:sp>
      <p:sp>
        <p:nvSpPr>
          <p:cNvPr id="63" name="Text Box 31"/>
          <p:cNvSpPr txBox="1">
            <a:spLocks noChangeArrowheads="1"/>
          </p:cNvSpPr>
          <p:nvPr/>
        </p:nvSpPr>
        <p:spPr bwMode="auto">
          <a:xfrm>
            <a:off x="3244895" y="5089683"/>
            <a:ext cx="2144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Electron Transport Chain</a:t>
            </a:r>
            <a:endParaRPr lang="en-US" sz="1400" dirty="0">
              <a:solidFill>
                <a:srgbClr val="000000"/>
              </a:solidFill>
              <a:latin typeface="Arial" charset="0"/>
            </a:endParaRPr>
          </a:p>
        </p:txBody>
      </p:sp>
      <p:sp>
        <p:nvSpPr>
          <p:cNvPr id="64" name="Text Box 31"/>
          <p:cNvSpPr txBox="1">
            <a:spLocks noChangeArrowheads="1"/>
          </p:cNvSpPr>
          <p:nvPr/>
        </p:nvSpPr>
        <p:spPr bwMode="auto">
          <a:xfrm>
            <a:off x="4184695" y="5521482"/>
            <a:ext cx="2274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Oxidative Phosphorylation</a:t>
            </a:r>
            <a:endParaRPr lang="en-US" sz="1400" dirty="0">
              <a:solidFill>
                <a:srgbClr val="000000"/>
              </a:solidFill>
              <a:latin typeface="Arial" charset="0"/>
            </a:endParaRPr>
          </a:p>
        </p:txBody>
      </p:sp>
      <p:sp>
        <p:nvSpPr>
          <p:cNvPr id="65" name="Text Box 31"/>
          <p:cNvSpPr txBox="1">
            <a:spLocks noChangeArrowheads="1"/>
          </p:cNvSpPr>
          <p:nvPr/>
        </p:nvSpPr>
        <p:spPr bwMode="auto">
          <a:xfrm>
            <a:off x="7266563" y="5089683"/>
            <a:ext cx="12770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Chemiosmosis</a:t>
            </a:r>
            <a:endParaRPr lang="en-US" sz="1400" dirty="0">
              <a:solidFill>
                <a:srgbClr val="000000"/>
              </a:solidFill>
              <a:latin typeface="Arial" charset="0"/>
            </a:endParaRPr>
          </a:p>
        </p:txBody>
      </p:sp>
      <p:sp>
        <p:nvSpPr>
          <p:cNvPr id="66" name="Text Box 31"/>
          <p:cNvSpPr txBox="1">
            <a:spLocks noChangeArrowheads="1"/>
          </p:cNvSpPr>
          <p:nvPr/>
        </p:nvSpPr>
        <p:spPr bwMode="auto">
          <a:xfrm>
            <a:off x="5882264" y="2549681"/>
            <a:ext cx="179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Times New Roman"/>
                <a:cs typeface="Times New Roman"/>
              </a:rPr>
              <a:t>IV</a:t>
            </a:r>
            <a:endParaRPr lang="en-US" sz="1200" dirty="0">
              <a:solidFill>
                <a:srgbClr val="000000"/>
              </a:solidFill>
              <a:latin typeface="Times New Roman"/>
              <a:cs typeface="Times New Roman"/>
            </a:endParaRPr>
          </a:p>
        </p:txBody>
      </p:sp>
    </p:spTree>
    <p:extLst>
      <p:ext uri="{BB962C8B-B14F-4D97-AF65-F5344CB8AC3E}">
        <p14:creationId xmlns:p14="http://schemas.microsoft.com/office/powerpoint/2010/main" val="2983569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6_10bATPSynthase-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2731008" y="137160"/>
            <a:ext cx="3681984"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6.10b</a:t>
            </a:r>
            <a:endParaRPr lang="en-US" sz="1200" dirty="0">
              <a:latin typeface="Arial" charset="0"/>
            </a:endParaRPr>
          </a:p>
        </p:txBody>
      </p:sp>
      <p:sp>
        <p:nvSpPr>
          <p:cNvPr id="27" name="Text Box 31"/>
          <p:cNvSpPr txBox="1">
            <a:spLocks noChangeArrowheads="1"/>
          </p:cNvSpPr>
          <p:nvPr/>
        </p:nvSpPr>
        <p:spPr bwMode="auto">
          <a:xfrm>
            <a:off x="2863894" y="221351"/>
            <a:ext cx="2572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INTERMEMBRANE SPACE</a:t>
            </a:r>
            <a:endParaRPr lang="en-US" sz="1600" dirty="0">
              <a:solidFill>
                <a:srgbClr val="000000"/>
              </a:solidFill>
              <a:latin typeface="Arial" charset="0"/>
            </a:endParaRPr>
          </a:p>
        </p:txBody>
      </p:sp>
      <p:cxnSp>
        <p:nvCxnSpPr>
          <p:cNvPr id="6" name="Straight Connector 5"/>
          <p:cNvCxnSpPr/>
          <p:nvPr/>
        </p:nvCxnSpPr>
        <p:spPr bwMode="auto">
          <a:xfrm>
            <a:off x="3810000" y="1346200"/>
            <a:ext cx="255100" cy="4525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3598333" y="3132667"/>
            <a:ext cx="922867" cy="381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3386667" y="4030133"/>
            <a:ext cx="474133" cy="3217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2863893" y="6224218"/>
            <a:ext cx="25648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MITOCHONDRIAL MATRIX</a:t>
            </a:r>
            <a:endParaRPr lang="en-US" sz="1600" dirty="0">
              <a:solidFill>
                <a:srgbClr val="000000"/>
              </a:solidFill>
              <a:latin typeface="Arial" charset="0"/>
            </a:endParaRPr>
          </a:p>
        </p:txBody>
      </p:sp>
      <p:sp>
        <p:nvSpPr>
          <p:cNvPr id="12" name="Text Box 31"/>
          <p:cNvSpPr txBox="1">
            <a:spLocks noChangeArrowheads="1"/>
          </p:cNvSpPr>
          <p:nvPr/>
        </p:nvSpPr>
        <p:spPr bwMode="auto">
          <a:xfrm>
            <a:off x="3524293" y="1093417"/>
            <a:ext cx="5470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Rotor</a:t>
            </a:r>
            <a:endParaRPr lang="en-US" sz="1600" dirty="0">
              <a:solidFill>
                <a:srgbClr val="000000"/>
              </a:solidFill>
              <a:latin typeface="Arial" charset="0"/>
            </a:endParaRPr>
          </a:p>
        </p:txBody>
      </p:sp>
      <p:sp>
        <p:nvSpPr>
          <p:cNvPr id="13" name="Text Box 31"/>
          <p:cNvSpPr txBox="1">
            <a:spLocks noChangeArrowheads="1"/>
          </p:cNvSpPr>
          <p:nvPr/>
        </p:nvSpPr>
        <p:spPr bwMode="auto">
          <a:xfrm>
            <a:off x="2804628" y="3396351"/>
            <a:ext cx="7410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Internal</a:t>
            </a:r>
            <a:br>
              <a:rPr lang="en-US" sz="1600" dirty="0" smtClean="0">
                <a:solidFill>
                  <a:srgbClr val="000000"/>
                </a:solidFill>
                <a:latin typeface="Arial" charset="0"/>
              </a:rPr>
            </a:br>
            <a:r>
              <a:rPr lang="en-US" sz="1600" dirty="0" smtClean="0">
                <a:solidFill>
                  <a:srgbClr val="000000"/>
                </a:solidFill>
                <a:latin typeface="Arial" charset="0"/>
              </a:rPr>
              <a:t>rod</a:t>
            </a:r>
            <a:endParaRPr lang="en-US" sz="1600" dirty="0">
              <a:solidFill>
                <a:srgbClr val="000000"/>
              </a:solidFill>
              <a:latin typeface="Arial" charset="0"/>
            </a:endParaRPr>
          </a:p>
        </p:txBody>
      </p:sp>
      <p:sp>
        <p:nvSpPr>
          <p:cNvPr id="14" name="Text Box 31"/>
          <p:cNvSpPr txBox="1">
            <a:spLocks noChangeArrowheads="1"/>
          </p:cNvSpPr>
          <p:nvPr/>
        </p:nvSpPr>
        <p:spPr bwMode="auto">
          <a:xfrm>
            <a:off x="2796160" y="4327684"/>
            <a:ext cx="8553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Catalytic</a:t>
            </a:r>
            <a:br>
              <a:rPr lang="en-US" sz="1600" dirty="0" smtClean="0">
                <a:solidFill>
                  <a:srgbClr val="000000"/>
                </a:solidFill>
                <a:latin typeface="Arial" charset="0"/>
              </a:rPr>
            </a:br>
            <a:r>
              <a:rPr lang="en-US" sz="1600" dirty="0" smtClean="0">
                <a:solidFill>
                  <a:srgbClr val="000000"/>
                </a:solidFill>
                <a:latin typeface="Arial" charset="0"/>
              </a:rPr>
              <a:t>knob</a:t>
            </a:r>
            <a:endParaRPr lang="en-US" sz="1600" dirty="0">
              <a:solidFill>
                <a:srgbClr val="000000"/>
              </a:solidFill>
              <a:latin typeface="Arial" charset="0"/>
            </a:endParaRPr>
          </a:p>
        </p:txBody>
      </p:sp>
      <p:sp>
        <p:nvSpPr>
          <p:cNvPr id="15" name="Text Box 31"/>
          <p:cNvSpPr txBox="1">
            <a:spLocks noChangeArrowheads="1"/>
          </p:cNvSpPr>
          <p:nvPr/>
        </p:nvSpPr>
        <p:spPr bwMode="auto">
          <a:xfrm>
            <a:off x="5624027" y="5902483"/>
            <a:ext cx="3914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ATP</a:t>
            </a:r>
            <a:endParaRPr lang="en-US" sz="1600" dirty="0">
              <a:solidFill>
                <a:srgbClr val="000000"/>
              </a:solidFill>
              <a:latin typeface="Arial" charset="0"/>
            </a:endParaRPr>
          </a:p>
        </p:txBody>
      </p:sp>
      <p:sp>
        <p:nvSpPr>
          <p:cNvPr id="16" name="Text Box 31"/>
          <p:cNvSpPr txBox="1">
            <a:spLocks noChangeArrowheads="1"/>
          </p:cNvSpPr>
          <p:nvPr/>
        </p:nvSpPr>
        <p:spPr bwMode="auto">
          <a:xfrm>
            <a:off x="3109426" y="5335218"/>
            <a:ext cx="4295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ADP</a:t>
            </a:r>
            <a:endParaRPr lang="en-US" sz="1600" dirty="0">
              <a:solidFill>
                <a:srgbClr val="000000"/>
              </a:solidFill>
              <a:latin typeface="Arial" charset="0"/>
            </a:endParaRPr>
          </a:p>
        </p:txBody>
      </p:sp>
      <p:sp>
        <p:nvSpPr>
          <p:cNvPr id="17" name="Text Box 31"/>
          <p:cNvSpPr txBox="1">
            <a:spLocks noChangeArrowheads="1"/>
          </p:cNvSpPr>
          <p:nvPr/>
        </p:nvSpPr>
        <p:spPr bwMode="auto">
          <a:xfrm>
            <a:off x="3253359" y="5860150"/>
            <a:ext cx="133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P</a:t>
            </a:r>
            <a:endParaRPr lang="en-US" sz="1600" dirty="0">
              <a:solidFill>
                <a:srgbClr val="000000"/>
              </a:solidFill>
              <a:latin typeface="Arial" charset="0"/>
            </a:endParaRPr>
          </a:p>
        </p:txBody>
      </p:sp>
      <p:sp>
        <p:nvSpPr>
          <p:cNvPr id="18" name="Text Box 31"/>
          <p:cNvSpPr txBox="1">
            <a:spLocks noChangeArrowheads="1"/>
          </p:cNvSpPr>
          <p:nvPr/>
        </p:nvSpPr>
        <p:spPr bwMode="auto">
          <a:xfrm>
            <a:off x="4904360" y="593884"/>
            <a:ext cx="2436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Arial" charset="0"/>
              </a:rPr>
              <a:t>H</a:t>
            </a:r>
            <a:r>
              <a:rPr lang="en-US" sz="1600" baseline="30000" dirty="0" smtClean="0">
                <a:solidFill>
                  <a:srgbClr val="000000"/>
                </a:solidFill>
                <a:latin typeface="Symbol Std"/>
                <a:cs typeface="Symbol Std"/>
              </a:rPr>
              <a:t>+</a:t>
            </a:r>
            <a:endParaRPr lang="en-US" sz="1600" baseline="30000" dirty="0">
              <a:solidFill>
                <a:srgbClr val="000000"/>
              </a:solidFill>
              <a:latin typeface="Symbol Std"/>
              <a:cs typeface="Symbol Std"/>
            </a:endParaRPr>
          </a:p>
        </p:txBody>
      </p:sp>
      <p:sp>
        <p:nvSpPr>
          <p:cNvPr id="20" name="Text Box 31"/>
          <p:cNvSpPr txBox="1">
            <a:spLocks noChangeArrowheads="1"/>
          </p:cNvSpPr>
          <p:nvPr/>
        </p:nvSpPr>
        <p:spPr bwMode="auto">
          <a:xfrm>
            <a:off x="3270294" y="5572281"/>
            <a:ext cx="1282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smtClean="0">
                <a:solidFill>
                  <a:srgbClr val="000000"/>
                </a:solidFill>
                <a:latin typeface="Symbol Std"/>
                <a:cs typeface="Symbol Std"/>
              </a:rPr>
              <a:t>+</a:t>
            </a:r>
            <a:endParaRPr lang="en-US" sz="1600" dirty="0">
              <a:solidFill>
                <a:srgbClr val="000000"/>
              </a:solidFill>
              <a:latin typeface="Symbol Std"/>
              <a:cs typeface="Symbol Std"/>
            </a:endParaRPr>
          </a:p>
        </p:txBody>
      </p:sp>
    </p:spTree>
    <p:extLst>
      <p:ext uri="{BB962C8B-B14F-4D97-AF65-F5344CB8AC3E}">
        <p14:creationId xmlns:p14="http://schemas.microsoft.com/office/powerpoint/2010/main" val="1488222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#10. What is the importance of the H+ concentration gradient across the mitochondrial membrane?</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937785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a:xfrm>
            <a:off x="237852" y="1015739"/>
            <a:ext cx="8475133" cy="4758267"/>
          </a:xfrm>
        </p:spPr>
        <p:txBody>
          <a:bodyPr/>
          <a:lstStyle/>
          <a:p>
            <a:pPr marL="0" indent="0">
              <a:buNone/>
            </a:pPr>
            <a:r>
              <a:rPr lang="en-US" dirty="0" smtClean="0"/>
              <a:t>#11. What are the 2 parts of oxidative phosphorylation? </a:t>
            </a:r>
          </a:p>
          <a:p>
            <a:pPr marL="0" indent="0">
              <a:buNone/>
            </a:pPr>
            <a:endParaRPr lang="en-US" dirty="0"/>
          </a:p>
          <a:p>
            <a:pPr marL="0" indent="0">
              <a:buNone/>
            </a:pPr>
            <a:r>
              <a:rPr lang="en-US" dirty="0" smtClean="0"/>
              <a:t>What does the process of oxidative phosphorylation need to start? </a:t>
            </a:r>
          </a:p>
          <a:p>
            <a:pPr marL="0" indent="0">
              <a:buNone/>
            </a:pPr>
            <a:endParaRPr lang="en-US" dirty="0"/>
          </a:p>
          <a:p>
            <a:pPr marL="0" indent="0">
              <a:buNone/>
            </a:pPr>
            <a:r>
              <a:rPr lang="en-US" dirty="0" smtClean="0"/>
              <a:t>What are the intermediates from oxidative phosphorylation?</a:t>
            </a:r>
          </a:p>
          <a:p>
            <a:pPr marL="0" indent="0">
              <a:buNone/>
            </a:pPr>
            <a:endParaRPr lang="en-US" dirty="0"/>
          </a:p>
          <a:p>
            <a:pPr marL="0" indent="0">
              <a:buNone/>
            </a:pPr>
            <a:r>
              <a:rPr lang="en-US" dirty="0" smtClean="0"/>
              <a:t>What is the final product of oxidative phosphorylation?</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893433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6.12 Review: Each molecule of glucose yields many molecules of ATP</a:t>
            </a:r>
            <a:endParaRPr lang="en-US" dirty="0"/>
          </a:p>
        </p:txBody>
      </p:sp>
      <p:sp>
        <p:nvSpPr>
          <p:cNvPr id="71683" name="Rectangle 3"/>
          <p:cNvSpPr>
            <a:spLocks noGrp="1" noChangeArrowheads="1"/>
          </p:cNvSpPr>
          <p:nvPr>
            <p:ph idx="1"/>
          </p:nvPr>
        </p:nvSpPr>
        <p:spPr/>
        <p:txBody>
          <a:bodyPr/>
          <a:lstStyle/>
          <a:p>
            <a:r>
              <a:rPr lang="en-US" sz="2400" dirty="0" smtClean="0"/>
              <a:t>The total yield is about </a:t>
            </a:r>
            <a:r>
              <a:rPr lang="en-US" sz="2400" b="1" dirty="0" smtClean="0"/>
              <a:t>32 ATP </a:t>
            </a:r>
            <a:r>
              <a:rPr lang="en-US" sz="2400" dirty="0" smtClean="0"/>
              <a:t>molecules per glucose molecule.</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The number of ATP molecules cannot be stated exactly for several reasons</a:t>
            </a:r>
            <a:r>
              <a:rPr lang="en-US" sz="2400" dirty="0" smtClean="0"/>
              <a:t>.</a:t>
            </a:r>
          </a:p>
          <a:p>
            <a:endParaRPr lang="en-US" sz="2400" dirty="0"/>
          </a:p>
          <a:p>
            <a:pPr lvl="1"/>
            <a:r>
              <a:rPr lang="en-US" sz="2200" dirty="0"/>
              <a:t>The NADH produced in glycolysis passes its electrons across the mitochondrial membrane to either NAD</a:t>
            </a:r>
            <a:r>
              <a:rPr lang="en-US" sz="2200" baseline="30000" dirty="0"/>
              <a:t>+</a:t>
            </a:r>
            <a:r>
              <a:rPr lang="en-US" sz="2200" dirty="0"/>
              <a:t> or FAD. Because FADH</a:t>
            </a:r>
            <a:r>
              <a:rPr lang="en-US" sz="2200" baseline="-25000" dirty="0"/>
              <a:t>2</a:t>
            </a:r>
            <a:r>
              <a:rPr lang="en-US" sz="2200" dirty="0"/>
              <a:t> adds its electrons farther along the electron transport chain, it contributes less to the H</a:t>
            </a:r>
            <a:r>
              <a:rPr lang="en-US" sz="2200" baseline="30000" dirty="0"/>
              <a:t>+</a:t>
            </a:r>
            <a:r>
              <a:rPr lang="en-US" sz="2200" dirty="0"/>
              <a:t> gradient and thus generates less ATP. </a:t>
            </a:r>
            <a:endParaRPr lang="en-US" sz="2200" dirty="0" smtClean="0"/>
          </a:p>
          <a:p>
            <a:pPr lvl="1"/>
            <a:endParaRPr lang="en-US" sz="2200" dirty="0"/>
          </a:p>
          <a:p>
            <a:pPr lvl="1"/>
            <a:r>
              <a:rPr lang="en-US" sz="2200" dirty="0"/>
              <a:t>Some of the energy of the H</a:t>
            </a:r>
            <a:r>
              <a:rPr lang="en-US" sz="2200" baseline="30000" dirty="0"/>
              <a:t>+</a:t>
            </a:r>
            <a:r>
              <a:rPr lang="en-US" sz="2200" dirty="0"/>
              <a:t> gradient may be used for work other than ATP production, such as the active transport of pyruvate into the mitochondrion.</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Rectangle 2"/>
          <p:cNvSpPr>
            <a:spLocks noGrp="1" noChangeArrowheads="1"/>
          </p:cNvSpPr>
          <p:nvPr>
            <p:ph type="title"/>
          </p:nvPr>
        </p:nvSpPr>
        <p:spPr/>
        <p:txBody>
          <a:bodyPr/>
          <a:lstStyle/>
          <a:p>
            <a:r>
              <a:rPr lang="en-US" dirty="0" smtClean="0"/>
              <a:t>6.12 Review: Each molecule of glucose yields many molecules of ATP</a:t>
            </a:r>
            <a:endParaRPr lang="en-US" dirty="0"/>
          </a:p>
        </p:txBody>
      </p:sp>
    </p:spTree>
    <p:extLst>
      <p:ext uri="{BB962C8B-B14F-4D97-AF65-F5344CB8AC3E}">
        <p14:creationId xmlns:p14="http://schemas.microsoft.com/office/powerpoint/2010/main" val="257959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12ATPYield-U.jpg"/>
          <p:cNvPicPr>
            <a:picLocks noChangeAspect="1"/>
          </p:cNvPicPr>
          <p:nvPr/>
        </p:nvPicPr>
        <p:blipFill rotWithShape="1">
          <a:blip r:embed="rId3" cstate="email">
            <a:extLst>
              <a:ext uri="{28A0092B-C50C-407E-A947-70E740481C1C}">
                <a14:useLocalDpi xmlns:a14="http://schemas.microsoft.com/office/drawing/2010/main" val="0"/>
              </a:ext>
            </a:extLst>
          </a:blip>
          <a:srcRect b="3593"/>
          <a:stretch/>
        </p:blipFill>
        <p:spPr>
          <a:xfrm>
            <a:off x="298704" y="883920"/>
            <a:ext cx="8546592" cy="490728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6.12</a:t>
            </a:r>
            <a:endParaRPr lang="en-US" sz="1200" dirty="0">
              <a:latin typeface="Arial" charset="0"/>
            </a:endParaRPr>
          </a:p>
        </p:txBody>
      </p:sp>
      <p:cxnSp>
        <p:nvCxnSpPr>
          <p:cNvPr id="6" name="Straight Connector 5"/>
          <p:cNvCxnSpPr/>
          <p:nvPr/>
        </p:nvCxnSpPr>
        <p:spPr bwMode="auto">
          <a:xfrm flipV="1">
            <a:off x="6688667" y="1265300"/>
            <a:ext cx="238166" cy="165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31"/>
          <p:cNvSpPr txBox="1">
            <a:spLocks noChangeArrowheads="1"/>
          </p:cNvSpPr>
          <p:nvPr/>
        </p:nvSpPr>
        <p:spPr bwMode="auto">
          <a:xfrm>
            <a:off x="4066162" y="1703015"/>
            <a:ext cx="463055"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Arial" charset="0"/>
              </a:rPr>
              <a:t>NADH</a:t>
            </a:r>
            <a:endParaRPr lang="en-US" sz="1250" dirty="0">
              <a:solidFill>
                <a:srgbClr val="000000"/>
              </a:solidFill>
              <a:latin typeface="Arial" charset="0"/>
            </a:endParaRPr>
          </a:p>
        </p:txBody>
      </p:sp>
      <p:sp>
        <p:nvSpPr>
          <p:cNvPr id="9" name="Text Box 31"/>
          <p:cNvSpPr txBox="1">
            <a:spLocks noChangeArrowheads="1"/>
          </p:cNvSpPr>
          <p:nvPr/>
        </p:nvSpPr>
        <p:spPr bwMode="auto">
          <a:xfrm>
            <a:off x="6233631" y="1698780"/>
            <a:ext cx="500137"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Arial" charset="0"/>
              </a:rPr>
              <a:t>FADH</a:t>
            </a:r>
            <a:r>
              <a:rPr lang="en-US" sz="1250" baseline="-25000" dirty="0" smtClean="0">
                <a:solidFill>
                  <a:srgbClr val="000000"/>
                </a:solidFill>
                <a:latin typeface="Arial" charset="0"/>
              </a:rPr>
              <a:t>2</a:t>
            </a:r>
            <a:endParaRPr lang="en-US" sz="1250" baseline="-25000" dirty="0">
              <a:solidFill>
                <a:srgbClr val="000000"/>
              </a:solidFill>
              <a:latin typeface="Arial" charset="0"/>
            </a:endParaRPr>
          </a:p>
        </p:txBody>
      </p:sp>
      <p:sp>
        <p:nvSpPr>
          <p:cNvPr id="10" name="Text Box 31"/>
          <p:cNvSpPr txBox="1">
            <a:spLocks noChangeArrowheads="1"/>
          </p:cNvSpPr>
          <p:nvPr/>
        </p:nvSpPr>
        <p:spPr bwMode="auto">
          <a:xfrm>
            <a:off x="3558160" y="4471615"/>
            <a:ext cx="3118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CO</a:t>
            </a:r>
            <a:r>
              <a:rPr lang="en-US" sz="1300" baseline="-25000" dirty="0" smtClean="0">
                <a:solidFill>
                  <a:srgbClr val="000000"/>
                </a:solidFill>
                <a:latin typeface="Arial" charset="0"/>
              </a:rPr>
              <a:t>2</a:t>
            </a:r>
            <a:endParaRPr lang="en-US" sz="1300" baseline="-25000" dirty="0">
              <a:solidFill>
                <a:srgbClr val="000000"/>
              </a:solidFill>
              <a:latin typeface="Arial" charset="0"/>
            </a:endParaRPr>
          </a:p>
        </p:txBody>
      </p:sp>
      <p:sp>
        <p:nvSpPr>
          <p:cNvPr id="11" name="Text Box 31"/>
          <p:cNvSpPr txBox="1">
            <a:spLocks noChangeArrowheads="1"/>
          </p:cNvSpPr>
          <p:nvPr/>
        </p:nvSpPr>
        <p:spPr bwMode="auto">
          <a:xfrm>
            <a:off x="7702631" y="4048285"/>
            <a:ext cx="1067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Maximum</a:t>
            </a:r>
            <a:br>
              <a:rPr lang="en-US" sz="1400" dirty="0" smtClean="0">
                <a:solidFill>
                  <a:srgbClr val="000000"/>
                </a:solidFill>
                <a:latin typeface="Arial" charset="0"/>
              </a:rPr>
            </a:br>
            <a:r>
              <a:rPr lang="en-US" sz="1400" dirty="0" smtClean="0">
                <a:solidFill>
                  <a:srgbClr val="000000"/>
                </a:solidFill>
                <a:latin typeface="Arial" charset="0"/>
              </a:rPr>
              <a:t>per glucose:</a:t>
            </a:r>
            <a:endParaRPr lang="en-US" sz="1400" dirty="0">
              <a:solidFill>
                <a:srgbClr val="000000"/>
              </a:solidFill>
              <a:latin typeface="Arial" charset="0"/>
            </a:endParaRPr>
          </a:p>
        </p:txBody>
      </p:sp>
      <p:sp>
        <p:nvSpPr>
          <p:cNvPr id="12" name="Text Box 31"/>
          <p:cNvSpPr txBox="1">
            <a:spLocks noChangeArrowheads="1"/>
          </p:cNvSpPr>
          <p:nvPr/>
        </p:nvSpPr>
        <p:spPr bwMode="auto">
          <a:xfrm>
            <a:off x="4582630" y="4615547"/>
            <a:ext cx="318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Symbol Std"/>
                <a:cs typeface="Symbol Std"/>
              </a:rPr>
              <a:t>+</a:t>
            </a:r>
            <a:r>
              <a:rPr lang="en-US" sz="1400" dirty="0">
                <a:solidFill>
                  <a:srgbClr val="000000"/>
                </a:solidFill>
                <a:latin typeface="Arial" charset="0"/>
              </a:rPr>
              <a:t> 2</a:t>
            </a:r>
          </a:p>
          <a:p>
            <a:pPr algn="ctr" eaLnBrk="0" hangingPunct="0"/>
            <a:r>
              <a:rPr lang="en-US" sz="1300" dirty="0" smtClean="0">
                <a:solidFill>
                  <a:srgbClr val="000000"/>
                </a:solidFill>
                <a:latin typeface="Arial" charset="0"/>
              </a:rPr>
              <a:t>ATP</a:t>
            </a:r>
            <a:endParaRPr lang="en-US" sz="1300" dirty="0">
              <a:solidFill>
                <a:srgbClr val="000000"/>
              </a:solidFill>
              <a:latin typeface="Arial" charset="0"/>
            </a:endParaRPr>
          </a:p>
        </p:txBody>
      </p:sp>
      <p:sp>
        <p:nvSpPr>
          <p:cNvPr id="13" name="Text Box 31"/>
          <p:cNvSpPr txBox="1">
            <a:spLocks noChangeArrowheads="1"/>
          </p:cNvSpPr>
          <p:nvPr/>
        </p:nvSpPr>
        <p:spPr bwMode="auto">
          <a:xfrm>
            <a:off x="882695" y="2575078"/>
            <a:ext cx="8982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FFFFFF"/>
                </a:solidFill>
                <a:latin typeface="Arial" charset="0"/>
              </a:rPr>
              <a:t>Glycolysis</a:t>
            </a:r>
            <a:endParaRPr lang="en-US" sz="1400" dirty="0">
              <a:solidFill>
                <a:srgbClr val="FFFFFF"/>
              </a:solidFill>
              <a:latin typeface="Arial" charset="0"/>
            </a:endParaRPr>
          </a:p>
        </p:txBody>
      </p:sp>
      <p:sp>
        <p:nvSpPr>
          <p:cNvPr id="14" name="Text Box 31"/>
          <p:cNvSpPr txBox="1">
            <a:spLocks noChangeArrowheads="1"/>
          </p:cNvSpPr>
          <p:nvPr/>
        </p:nvSpPr>
        <p:spPr bwMode="auto">
          <a:xfrm>
            <a:off x="450894" y="2930680"/>
            <a:ext cx="7084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FFFFFF"/>
                </a:solidFill>
                <a:latin typeface="Arial" charset="0"/>
              </a:rPr>
              <a:t>Glucose</a:t>
            </a:r>
            <a:endParaRPr lang="en-US" sz="1400" dirty="0">
              <a:solidFill>
                <a:srgbClr val="FFFFFF"/>
              </a:solidFill>
              <a:latin typeface="Arial" charset="0"/>
            </a:endParaRPr>
          </a:p>
        </p:txBody>
      </p:sp>
      <p:sp>
        <p:nvSpPr>
          <p:cNvPr id="15" name="Text Box 31"/>
          <p:cNvSpPr txBox="1">
            <a:spLocks noChangeArrowheads="1"/>
          </p:cNvSpPr>
          <p:nvPr/>
        </p:nvSpPr>
        <p:spPr bwMode="auto">
          <a:xfrm>
            <a:off x="1517694" y="2769810"/>
            <a:ext cx="7584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2</a:t>
            </a:r>
            <a:br>
              <a:rPr lang="en-US" sz="1400" dirty="0" smtClean="0">
                <a:solidFill>
                  <a:srgbClr val="FFFFFF"/>
                </a:solidFill>
                <a:latin typeface="Arial" charset="0"/>
              </a:rPr>
            </a:br>
            <a:r>
              <a:rPr lang="en-US" sz="1400" dirty="0" smtClean="0">
                <a:solidFill>
                  <a:srgbClr val="FFFFFF"/>
                </a:solidFill>
                <a:latin typeface="Arial" charset="0"/>
              </a:rPr>
              <a:t>Pyruvate</a:t>
            </a:r>
            <a:endParaRPr lang="en-US" sz="1400" dirty="0">
              <a:solidFill>
                <a:srgbClr val="FFFFFF"/>
              </a:solidFill>
              <a:latin typeface="Arial" charset="0"/>
            </a:endParaRPr>
          </a:p>
        </p:txBody>
      </p:sp>
      <p:sp>
        <p:nvSpPr>
          <p:cNvPr id="16" name="Text Box 31"/>
          <p:cNvSpPr txBox="1">
            <a:spLocks noChangeArrowheads="1"/>
          </p:cNvSpPr>
          <p:nvPr/>
        </p:nvSpPr>
        <p:spPr bwMode="auto">
          <a:xfrm>
            <a:off x="3033364" y="2583548"/>
            <a:ext cx="827901"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smtClean="0">
                <a:solidFill>
                  <a:srgbClr val="FFFFFF"/>
                </a:solidFill>
                <a:latin typeface="Arial" charset="0"/>
              </a:rPr>
              <a:t>Pyruvate</a:t>
            </a:r>
            <a:br>
              <a:rPr lang="en-US" sz="1400" dirty="0" smtClean="0">
                <a:solidFill>
                  <a:srgbClr val="FFFFFF"/>
                </a:solidFill>
                <a:latin typeface="Arial" charset="0"/>
              </a:rPr>
            </a:br>
            <a:r>
              <a:rPr lang="en-US" sz="1400" dirty="0" smtClean="0">
                <a:solidFill>
                  <a:srgbClr val="FFFFFF"/>
                </a:solidFill>
                <a:latin typeface="Arial" charset="0"/>
              </a:rPr>
              <a:t>Oxidation</a:t>
            </a:r>
            <a:br>
              <a:rPr lang="en-US" sz="1400" dirty="0" smtClean="0">
                <a:solidFill>
                  <a:srgbClr val="FFFFFF"/>
                </a:solidFill>
                <a:latin typeface="Arial" charset="0"/>
              </a:rPr>
            </a:br>
            <a:r>
              <a:rPr lang="en-US" sz="1400" dirty="0" smtClean="0">
                <a:solidFill>
                  <a:srgbClr val="FFFFFF"/>
                </a:solidFill>
                <a:latin typeface="Arial" charset="0"/>
              </a:rPr>
              <a:t>2 Acetyl</a:t>
            </a:r>
            <a:br>
              <a:rPr lang="en-US" sz="1400" dirty="0" smtClean="0">
                <a:solidFill>
                  <a:srgbClr val="FFFFFF"/>
                </a:solidFill>
                <a:latin typeface="Arial" charset="0"/>
              </a:rPr>
            </a:br>
            <a:r>
              <a:rPr lang="en-US" sz="1400" dirty="0" smtClean="0">
                <a:solidFill>
                  <a:srgbClr val="FFFFFF"/>
                </a:solidFill>
                <a:latin typeface="Arial" charset="0"/>
              </a:rPr>
              <a:t>CoA</a:t>
            </a:r>
            <a:endParaRPr lang="en-US" sz="1400" dirty="0">
              <a:solidFill>
                <a:srgbClr val="FFFFFF"/>
              </a:solidFill>
              <a:latin typeface="Arial" charset="0"/>
            </a:endParaRPr>
          </a:p>
        </p:txBody>
      </p:sp>
      <p:sp>
        <p:nvSpPr>
          <p:cNvPr id="17" name="Text Box 31"/>
          <p:cNvSpPr txBox="1">
            <a:spLocks noChangeArrowheads="1"/>
          </p:cNvSpPr>
          <p:nvPr/>
        </p:nvSpPr>
        <p:spPr bwMode="auto">
          <a:xfrm>
            <a:off x="4248039" y="2803681"/>
            <a:ext cx="8911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FFFFFF"/>
                </a:solidFill>
                <a:latin typeface="Arial" charset="0"/>
              </a:rPr>
              <a:t>Citric Acid</a:t>
            </a:r>
            <a:br>
              <a:rPr lang="en-US" sz="1400" dirty="0" smtClean="0">
                <a:solidFill>
                  <a:srgbClr val="FFFFFF"/>
                </a:solidFill>
                <a:latin typeface="Arial" charset="0"/>
              </a:rPr>
            </a:br>
            <a:r>
              <a:rPr lang="en-US" sz="1400" dirty="0" smtClean="0">
                <a:solidFill>
                  <a:srgbClr val="FFFFFF"/>
                </a:solidFill>
                <a:latin typeface="Arial" charset="0"/>
              </a:rPr>
              <a:t>Cycle</a:t>
            </a:r>
            <a:endParaRPr lang="en-US" sz="1400" dirty="0">
              <a:solidFill>
                <a:srgbClr val="FFFFFF"/>
              </a:solidFill>
              <a:latin typeface="Arial" charset="0"/>
            </a:endParaRPr>
          </a:p>
        </p:txBody>
      </p:sp>
      <p:sp>
        <p:nvSpPr>
          <p:cNvPr id="18" name="Text Box 31"/>
          <p:cNvSpPr txBox="1">
            <a:spLocks noChangeArrowheads="1"/>
          </p:cNvSpPr>
          <p:nvPr/>
        </p:nvSpPr>
        <p:spPr bwMode="auto">
          <a:xfrm>
            <a:off x="773046" y="5284411"/>
            <a:ext cx="15466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by substrate-level</a:t>
            </a:r>
            <a:br>
              <a:rPr lang="en-US" sz="1400" dirty="0" smtClean="0">
                <a:solidFill>
                  <a:srgbClr val="000000"/>
                </a:solidFill>
                <a:latin typeface="Arial" charset="0"/>
              </a:rPr>
            </a:br>
            <a:r>
              <a:rPr lang="en-US" sz="1400" dirty="0" smtClean="0">
                <a:solidFill>
                  <a:srgbClr val="000000"/>
                </a:solidFill>
                <a:latin typeface="Arial" charset="0"/>
              </a:rPr>
              <a:t>phosphorylation</a:t>
            </a:r>
            <a:endParaRPr lang="en-US" sz="1400" dirty="0">
              <a:solidFill>
                <a:srgbClr val="000000"/>
              </a:solidFill>
              <a:latin typeface="Arial" charset="0"/>
            </a:endParaRPr>
          </a:p>
        </p:txBody>
      </p:sp>
      <p:sp>
        <p:nvSpPr>
          <p:cNvPr id="19" name="Text Box 31"/>
          <p:cNvSpPr txBox="1">
            <a:spLocks noChangeArrowheads="1"/>
          </p:cNvSpPr>
          <p:nvPr/>
        </p:nvSpPr>
        <p:spPr bwMode="auto">
          <a:xfrm>
            <a:off x="4235497" y="5275945"/>
            <a:ext cx="15466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by substrate-level</a:t>
            </a:r>
            <a:br>
              <a:rPr lang="en-US" sz="1400" dirty="0" smtClean="0">
                <a:solidFill>
                  <a:srgbClr val="000000"/>
                </a:solidFill>
                <a:latin typeface="Arial" charset="0"/>
              </a:rPr>
            </a:br>
            <a:r>
              <a:rPr lang="en-US" sz="1400" dirty="0" smtClean="0">
                <a:solidFill>
                  <a:srgbClr val="000000"/>
                </a:solidFill>
                <a:latin typeface="Arial" charset="0"/>
              </a:rPr>
              <a:t>phosphorylation</a:t>
            </a:r>
            <a:endParaRPr lang="en-US" sz="1400" dirty="0">
              <a:solidFill>
                <a:srgbClr val="000000"/>
              </a:solidFill>
              <a:latin typeface="Arial" charset="0"/>
            </a:endParaRPr>
          </a:p>
        </p:txBody>
      </p:sp>
      <p:sp>
        <p:nvSpPr>
          <p:cNvPr id="20" name="Text Box 31"/>
          <p:cNvSpPr txBox="1">
            <a:spLocks noChangeArrowheads="1"/>
          </p:cNvSpPr>
          <p:nvPr/>
        </p:nvSpPr>
        <p:spPr bwMode="auto">
          <a:xfrm>
            <a:off x="6555376" y="5267483"/>
            <a:ext cx="14063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by oxidative</a:t>
            </a:r>
            <a:br>
              <a:rPr lang="en-US" sz="1400" dirty="0" smtClean="0">
                <a:solidFill>
                  <a:srgbClr val="000000"/>
                </a:solidFill>
                <a:latin typeface="Arial" charset="0"/>
              </a:rPr>
            </a:br>
            <a:r>
              <a:rPr lang="en-US" sz="1400" dirty="0" smtClean="0">
                <a:solidFill>
                  <a:srgbClr val="000000"/>
                </a:solidFill>
                <a:latin typeface="Arial" charset="0"/>
              </a:rPr>
              <a:t>phosphorylation</a:t>
            </a:r>
            <a:endParaRPr lang="en-US" sz="1400" dirty="0">
              <a:solidFill>
                <a:srgbClr val="000000"/>
              </a:solidFill>
              <a:latin typeface="Arial" charset="0"/>
            </a:endParaRPr>
          </a:p>
        </p:txBody>
      </p:sp>
      <p:sp>
        <p:nvSpPr>
          <p:cNvPr id="21" name="Text Box 31"/>
          <p:cNvSpPr txBox="1">
            <a:spLocks noChangeArrowheads="1"/>
          </p:cNvSpPr>
          <p:nvPr/>
        </p:nvSpPr>
        <p:spPr bwMode="auto">
          <a:xfrm>
            <a:off x="6114496" y="2583545"/>
            <a:ext cx="1676140"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smtClean="0">
                <a:solidFill>
                  <a:srgbClr val="FFFFFF"/>
                </a:solidFill>
                <a:latin typeface="Arial" charset="0"/>
              </a:rPr>
              <a:t>Oxidative</a:t>
            </a:r>
            <a:br>
              <a:rPr lang="en-US" sz="1400" dirty="0" smtClean="0">
                <a:solidFill>
                  <a:srgbClr val="FFFFFF"/>
                </a:solidFill>
                <a:latin typeface="Arial" charset="0"/>
              </a:rPr>
            </a:br>
            <a:r>
              <a:rPr lang="en-US" sz="1400" dirty="0" smtClean="0">
                <a:solidFill>
                  <a:srgbClr val="FFFFFF"/>
                </a:solidFill>
                <a:latin typeface="Arial" charset="0"/>
              </a:rPr>
              <a:t>Phosphorylation</a:t>
            </a:r>
            <a:br>
              <a:rPr lang="en-US" sz="1400" dirty="0" smtClean="0">
                <a:solidFill>
                  <a:srgbClr val="FFFFFF"/>
                </a:solidFill>
                <a:latin typeface="Arial" charset="0"/>
              </a:rPr>
            </a:br>
            <a:r>
              <a:rPr lang="en-US" sz="1400" dirty="0" smtClean="0">
                <a:solidFill>
                  <a:srgbClr val="FFFFFF"/>
                </a:solidFill>
                <a:latin typeface="Arial" charset="0"/>
              </a:rPr>
              <a:t>(electron transport</a:t>
            </a:r>
            <a:br>
              <a:rPr lang="en-US" sz="1400" dirty="0" smtClean="0">
                <a:solidFill>
                  <a:srgbClr val="FFFFFF"/>
                </a:solidFill>
                <a:latin typeface="Arial" charset="0"/>
              </a:rPr>
            </a:br>
            <a:r>
              <a:rPr lang="en-US" sz="1400" dirty="0" smtClean="0">
                <a:solidFill>
                  <a:srgbClr val="FFFFFF"/>
                </a:solidFill>
                <a:latin typeface="Arial" charset="0"/>
              </a:rPr>
              <a:t>and chemiosmosis)</a:t>
            </a:r>
            <a:endParaRPr lang="en-US" sz="1400" dirty="0">
              <a:solidFill>
                <a:srgbClr val="FFFFFF"/>
              </a:solidFill>
              <a:latin typeface="Arial" charset="0"/>
            </a:endParaRPr>
          </a:p>
        </p:txBody>
      </p:sp>
      <p:sp>
        <p:nvSpPr>
          <p:cNvPr id="22" name="Text Box 31"/>
          <p:cNvSpPr txBox="1">
            <a:spLocks noChangeArrowheads="1"/>
          </p:cNvSpPr>
          <p:nvPr/>
        </p:nvSpPr>
        <p:spPr bwMode="auto">
          <a:xfrm>
            <a:off x="510163" y="1017212"/>
            <a:ext cx="7567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C</a:t>
            </a:r>
            <a:r>
              <a:rPr lang="en-US" sz="1200" dirty="0" smtClean="0">
                <a:solidFill>
                  <a:srgbClr val="000000"/>
                </a:solidFill>
                <a:latin typeface="Arial" charset="0"/>
              </a:rPr>
              <a:t>YTOSOL</a:t>
            </a:r>
            <a:endParaRPr lang="en-US" sz="1200" dirty="0">
              <a:solidFill>
                <a:srgbClr val="000000"/>
              </a:solidFill>
              <a:latin typeface="Arial" charset="0"/>
            </a:endParaRPr>
          </a:p>
        </p:txBody>
      </p:sp>
      <p:sp>
        <p:nvSpPr>
          <p:cNvPr id="23" name="Text Box 31"/>
          <p:cNvSpPr txBox="1">
            <a:spLocks noChangeArrowheads="1"/>
          </p:cNvSpPr>
          <p:nvPr/>
        </p:nvSpPr>
        <p:spPr bwMode="auto">
          <a:xfrm>
            <a:off x="6961766" y="1127281"/>
            <a:ext cx="15526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MITOCHONDRION</a:t>
            </a:r>
            <a:endParaRPr lang="en-US" sz="1400" dirty="0">
              <a:solidFill>
                <a:srgbClr val="000000"/>
              </a:solidFill>
              <a:latin typeface="Arial" charset="0"/>
            </a:endParaRPr>
          </a:p>
        </p:txBody>
      </p:sp>
      <p:sp>
        <p:nvSpPr>
          <p:cNvPr id="24" name="Text Box 31"/>
          <p:cNvSpPr txBox="1">
            <a:spLocks noChangeArrowheads="1"/>
          </p:cNvSpPr>
          <p:nvPr/>
        </p:nvSpPr>
        <p:spPr bwMode="auto">
          <a:xfrm>
            <a:off x="3896829" y="1686081"/>
            <a:ext cx="89151"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Arial" charset="0"/>
              </a:rPr>
              <a:t>2</a:t>
            </a:r>
            <a:endParaRPr lang="en-US" sz="1250" dirty="0">
              <a:solidFill>
                <a:srgbClr val="000000"/>
              </a:solidFill>
              <a:latin typeface="Arial" charset="0"/>
            </a:endParaRPr>
          </a:p>
        </p:txBody>
      </p:sp>
      <p:sp>
        <p:nvSpPr>
          <p:cNvPr id="26" name="Text Box 31"/>
          <p:cNvSpPr txBox="1">
            <a:spLocks noChangeArrowheads="1"/>
          </p:cNvSpPr>
          <p:nvPr/>
        </p:nvSpPr>
        <p:spPr bwMode="auto">
          <a:xfrm>
            <a:off x="2152697" y="1703015"/>
            <a:ext cx="463055"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Arial" charset="0"/>
              </a:rPr>
              <a:t>NADH</a:t>
            </a:r>
            <a:endParaRPr lang="en-US" sz="1250" dirty="0">
              <a:solidFill>
                <a:srgbClr val="000000"/>
              </a:solidFill>
              <a:latin typeface="Arial" charset="0"/>
            </a:endParaRPr>
          </a:p>
        </p:txBody>
      </p:sp>
      <p:sp>
        <p:nvSpPr>
          <p:cNvPr id="28" name="Text Box 31"/>
          <p:cNvSpPr txBox="1">
            <a:spLocks noChangeArrowheads="1"/>
          </p:cNvSpPr>
          <p:nvPr/>
        </p:nvSpPr>
        <p:spPr bwMode="auto">
          <a:xfrm>
            <a:off x="1983364" y="1686081"/>
            <a:ext cx="89151"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Arial" charset="0"/>
              </a:rPr>
              <a:t>2</a:t>
            </a:r>
            <a:endParaRPr lang="en-US" sz="1250" dirty="0">
              <a:solidFill>
                <a:srgbClr val="000000"/>
              </a:solidFill>
              <a:latin typeface="Arial" charset="0"/>
            </a:endParaRPr>
          </a:p>
        </p:txBody>
      </p:sp>
      <p:sp>
        <p:nvSpPr>
          <p:cNvPr id="29" name="Text Box 31"/>
          <p:cNvSpPr txBox="1">
            <a:spLocks noChangeArrowheads="1"/>
          </p:cNvSpPr>
          <p:nvPr/>
        </p:nvSpPr>
        <p:spPr bwMode="auto">
          <a:xfrm>
            <a:off x="5336162" y="1694549"/>
            <a:ext cx="463055"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Arial" charset="0"/>
              </a:rPr>
              <a:t>NADH</a:t>
            </a:r>
            <a:endParaRPr lang="en-US" sz="1250" dirty="0">
              <a:solidFill>
                <a:srgbClr val="000000"/>
              </a:solidFill>
              <a:latin typeface="Arial" charset="0"/>
            </a:endParaRPr>
          </a:p>
        </p:txBody>
      </p:sp>
      <p:sp>
        <p:nvSpPr>
          <p:cNvPr id="30" name="Text Box 31"/>
          <p:cNvSpPr txBox="1">
            <a:spLocks noChangeArrowheads="1"/>
          </p:cNvSpPr>
          <p:nvPr/>
        </p:nvSpPr>
        <p:spPr bwMode="auto">
          <a:xfrm>
            <a:off x="5166829" y="1677615"/>
            <a:ext cx="89151"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Arial" charset="0"/>
              </a:rPr>
              <a:t>6</a:t>
            </a:r>
            <a:endParaRPr lang="en-US" sz="1250" dirty="0">
              <a:solidFill>
                <a:srgbClr val="000000"/>
              </a:solidFill>
              <a:latin typeface="Arial" charset="0"/>
            </a:endParaRPr>
          </a:p>
        </p:txBody>
      </p:sp>
      <p:sp>
        <p:nvSpPr>
          <p:cNvPr id="31" name="Text Box 31"/>
          <p:cNvSpPr txBox="1">
            <a:spLocks noChangeArrowheads="1"/>
          </p:cNvSpPr>
          <p:nvPr/>
        </p:nvSpPr>
        <p:spPr bwMode="auto">
          <a:xfrm>
            <a:off x="5907664" y="1677616"/>
            <a:ext cx="227301"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smtClean="0">
                <a:solidFill>
                  <a:srgbClr val="000000"/>
                </a:solidFill>
                <a:latin typeface="Symbol Std"/>
                <a:cs typeface="Symbol Std"/>
              </a:rPr>
              <a:t>+</a:t>
            </a:r>
            <a:r>
              <a:rPr lang="en-US" sz="1250" dirty="0" smtClean="0">
                <a:solidFill>
                  <a:srgbClr val="000000"/>
                </a:solidFill>
                <a:latin typeface="Arial" charset="0"/>
              </a:rPr>
              <a:t> 2</a:t>
            </a:r>
            <a:endParaRPr lang="en-US" sz="1250" dirty="0">
              <a:solidFill>
                <a:srgbClr val="000000"/>
              </a:solidFill>
              <a:latin typeface="Arial" charset="0"/>
            </a:endParaRPr>
          </a:p>
        </p:txBody>
      </p:sp>
      <p:sp>
        <p:nvSpPr>
          <p:cNvPr id="5" name="Right Brace 4"/>
          <p:cNvSpPr/>
          <p:nvPr/>
        </p:nvSpPr>
        <p:spPr bwMode="auto">
          <a:xfrm>
            <a:off x="7509933" y="4495801"/>
            <a:ext cx="194735" cy="745066"/>
          </a:xfrm>
          <a:prstGeom prst="rightBrace">
            <a:avLst>
              <a:gd name="adj1" fmla="val 48958"/>
              <a:gd name="adj2" fmla="val 51124"/>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3" name="Text Box 31"/>
          <p:cNvSpPr txBox="1">
            <a:spLocks noChangeArrowheads="1"/>
          </p:cNvSpPr>
          <p:nvPr/>
        </p:nvSpPr>
        <p:spPr bwMode="auto">
          <a:xfrm>
            <a:off x="1187492" y="4624011"/>
            <a:ext cx="318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Symbol Std"/>
                <a:cs typeface="Symbol Std"/>
              </a:rPr>
              <a:t>+</a:t>
            </a:r>
            <a:r>
              <a:rPr lang="en-US" sz="1400" dirty="0">
                <a:solidFill>
                  <a:srgbClr val="000000"/>
                </a:solidFill>
                <a:latin typeface="Arial" charset="0"/>
              </a:rPr>
              <a:t> 2</a:t>
            </a:r>
          </a:p>
          <a:p>
            <a:pPr algn="ctr" eaLnBrk="0" hangingPunct="0"/>
            <a:r>
              <a:rPr lang="en-US" sz="1300" dirty="0" smtClean="0">
                <a:solidFill>
                  <a:srgbClr val="000000"/>
                </a:solidFill>
                <a:latin typeface="Arial" charset="0"/>
              </a:rPr>
              <a:t>ATP</a:t>
            </a:r>
            <a:endParaRPr lang="en-US" sz="1300" dirty="0">
              <a:solidFill>
                <a:srgbClr val="000000"/>
              </a:solidFill>
              <a:latin typeface="Arial" charset="0"/>
            </a:endParaRPr>
          </a:p>
        </p:txBody>
      </p:sp>
      <p:sp>
        <p:nvSpPr>
          <p:cNvPr id="34" name="Text Box 31"/>
          <p:cNvSpPr txBox="1">
            <a:spLocks noChangeArrowheads="1"/>
          </p:cNvSpPr>
          <p:nvPr/>
        </p:nvSpPr>
        <p:spPr bwMode="auto">
          <a:xfrm>
            <a:off x="6724696" y="4666345"/>
            <a:ext cx="654025" cy="39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a:solidFill>
                  <a:srgbClr val="000000"/>
                </a:solidFill>
                <a:latin typeface="Symbol Std"/>
                <a:cs typeface="Symbol Std"/>
              </a:rPr>
              <a:t>+</a:t>
            </a:r>
            <a:r>
              <a:rPr lang="en-US" sz="1400" dirty="0">
                <a:solidFill>
                  <a:srgbClr val="000000"/>
                </a:solidFill>
                <a:latin typeface="Arial" charset="0"/>
              </a:rPr>
              <a:t> </a:t>
            </a:r>
            <a:r>
              <a:rPr lang="en-US" sz="1400" dirty="0" smtClean="0">
                <a:solidFill>
                  <a:srgbClr val="000000"/>
                </a:solidFill>
                <a:latin typeface="Arial" charset="0"/>
              </a:rPr>
              <a:t>about</a:t>
            </a:r>
            <a:br>
              <a:rPr lang="en-US" sz="1400" dirty="0" smtClean="0">
                <a:solidFill>
                  <a:srgbClr val="000000"/>
                </a:solidFill>
                <a:latin typeface="Arial" charset="0"/>
              </a:rPr>
            </a:br>
            <a:r>
              <a:rPr lang="en-US" sz="1400" dirty="0" smtClean="0">
                <a:solidFill>
                  <a:srgbClr val="000000"/>
                </a:solidFill>
                <a:latin typeface="Arial" charset="0"/>
              </a:rPr>
              <a:t>28 </a:t>
            </a:r>
            <a:r>
              <a:rPr lang="en-US" sz="1300" dirty="0" smtClean="0">
                <a:solidFill>
                  <a:srgbClr val="000000"/>
                </a:solidFill>
                <a:latin typeface="Arial" charset="0"/>
              </a:rPr>
              <a:t>ATP</a:t>
            </a:r>
            <a:endParaRPr lang="en-US" sz="1300" dirty="0">
              <a:solidFill>
                <a:srgbClr val="000000"/>
              </a:solidFill>
              <a:latin typeface="Arial" charset="0"/>
            </a:endParaRPr>
          </a:p>
        </p:txBody>
      </p:sp>
      <p:sp>
        <p:nvSpPr>
          <p:cNvPr id="35" name="Text Box 31"/>
          <p:cNvSpPr txBox="1">
            <a:spLocks noChangeArrowheads="1"/>
          </p:cNvSpPr>
          <p:nvPr/>
        </p:nvSpPr>
        <p:spPr bwMode="auto">
          <a:xfrm>
            <a:off x="7935430" y="4759479"/>
            <a:ext cx="543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300" dirty="0" smtClean="0">
                <a:solidFill>
                  <a:srgbClr val="000000"/>
                </a:solidFill>
                <a:latin typeface="Arial" charset="0"/>
              </a:rPr>
              <a:t>About</a:t>
            </a:r>
            <a:br>
              <a:rPr lang="en-US" sz="1300" dirty="0" smtClean="0">
                <a:solidFill>
                  <a:srgbClr val="000000"/>
                </a:solidFill>
                <a:latin typeface="Arial" charset="0"/>
              </a:rPr>
            </a:br>
            <a:r>
              <a:rPr lang="en-US" sz="1300" dirty="0" smtClean="0">
                <a:solidFill>
                  <a:srgbClr val="000000"/>
                </a:solidFill>
                <a:latin typeface="Arial" charset="0"/>
              </a:rPr>
              <a:t>32 ATP</a:t>
            </a:r>
            <a:endParaRPr lang="en-US" sz="1300" dirty="0">
              <a:solidFill>
                <a:srgbClr val="000000"/>
              </a:solidFill>
              <a:latin typeface="Arial" charset="0"/>
            </a:endParaRPr>
          </a:p>
        </p:txBody>
      </p:sp>
      <p:sp>
        <p:nvSpPr>
          <p:cNvPr id="32" name="Text Box 31"/>
          <p:cNvSpPr txBox="1">
            <a:spLocks noChangeArrowheads="1"/>
          </p:cNvSpPr>
          <p:nvPr/>
        </p:nvSpPr>
        <p:spPr bwMode="auto">
          <a:xfrm>
            <a:off x="5666360" y="4048282"/>
            <a:ext cx="1914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O</a:t>
            </a:r>
            <a:r>
              <a:rPr lang="en-US" sz="1300" baseline="-25000" dirty="0" smtClean="0">
                <a:solidFill>
                  <a:srgbClr val="000000"/>
                </a:solidFill>
                <a:latin typeface="Arial" charset="0"/>
              </a:rPr>
              <a:t>2</a:t>
            </a:r>
            <a:endParaRPr lang="en-US" sz="1300" baseline="-25000" dirty="0">
              <a:solidFill>
                <a:srgbClr val="000000"/>
              </a:solidFill>
              <a:latin typeface="Arial" charset="0"/>
            </a:endParaRPr>
          </a:p>
        </p:txBody>
      </p:sp>
      <p:sp>
        <p:nvSpPr>
          <p:cNvPr id="36" name="Text Box 31"/>
          <p:cNvSpPr txBox="1">
            <a:spLocks noChangeArrowheads="1"/>
          </p:cNvSpPr>
          <p:nvPr/>
        </p:nvSpPr>
        <p:spPr bwMode="auto">
          <a:xfrm>
            <a:off x="6233626" y="4285349"/>
            <a:ext cx="3118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smtClean="0">
                <a:solidFill>
                  <a:srgbClr val="000000"/>
                </a:solidFill>
                <a:latin typeface="Arial" charset="0"/>
              </a:rPr>
              <a:t>H</a:t>
            </a:r>
            <a:r>
              <a:rPr lang="en-US" sz="1300" baseline="-25000" dirty="0" smtClean="0">
                <a:solidFill>
                  <a:srgbClr val="000000"/>
                </a:solidFill>
                <a:latin typeface="Arial" charset="0"/>
              </a:rPr>
              <a:t>2</a:t>
            </a:r>
            <a:r>
              <a:rPr lang="en-US" sz="1300" dirty="0">
                <a:solidFill>
                  <a:srgbClr val="000000"/>
                </a:solidFill>
                <a:latin typeface="Arial" charset="0"/>
              </a:rPr>
              <a:t>O</a:t>
            </a:r>
            <a:endParaRPr lang="en-US" sz="1300" baseline="-25000" dirty="0">
              <a:solidFill>
                <a:srgbClr val="000000"/>
              </a:solidFill>
              <a:latin typeface="Arial" charset="0"/>
            </a:endParaRPr>
          </a:p>
        </p:txBody>
      </p:sp>
    </p:spTree>
    <p:extLst>
      <p:ext uri="{BB962C8B-B14F-4D97-AF65-F5344CB8AC3E}">
        <p14:creationId xmlns:p14="http://schemas.microsoft.com/office/powerpoint/2010/main" val="41770579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
        <p:nvSpPr>
          <p:cNvPr id="73730" name="Rectangle 3"/>
          <p:cNvSpPr>
            <a:spLocks noGrp="1" noChangeArrowheads="1"/>
          </p:cNvSpPr>
          <p:nvPr>
            <p:ph type="body" sz="quarter" idx="12"/>
          </p:nvPr>
        </p:nvSpPr>
        <p:spPr/>
        <p:txBody>
          <a:bodyPr/>
          <a:lstStyle/>
          <a:p>
            <a:pPr marL="396875" indent="-396875" algn="ctr" eaLnBrk="1" hangingPunct="1">
              <a:buFont typeface="Wingdings" charset="2"/>
              <a:buNone/>
            </a:pPr>
            <a:r>
              <a:rPr lang="en-US" sz="4400" dirty="0" smtClean="0"/>
              <a:t>Fermentation: Anaerobic Harvesting of Energy</a:t>
            </a:r>
            <a:endParaRPr lang="en-US" sz="4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#2. What is the chemical equation for cellular respiration?</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3246205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6.13 Fermentation enables cells to produce ATP without oxygen</a:t>
            </a:r>
            <a:endParaRPr lang="en-US" dirty="0"/>
          </a:p>
        </p:txBody>
      </p:sp>
      <p:sp>
        <p:nvSpPr>
          <p:cNvPr id="74755" name="Rectangle 3"/>
          <p:cNvSpPr>
            <a:spLocks noGrp="1" noChangeArrowheads="1"/>
          </p:cNvSpPr>
          <p:nvPr>
            <p:ph idx="1"/>
          </p:nvPr>
        </p:nvSpPr>
        <p:spPr>
          <a:xfrm>
            <a:off x="329032" y="1442545"/>
            <a:ext cx="8475133" cy="4758267"/>
          </a:xfrm>
        </p:spPr>
        <p:txBody>
          <a:bodyPr/>
          <a:lstStyle/>
          <a:p>
            <a:r>
              <a:rPr lang="en-US" b="1" dirty="0" smtClean="0"/>
              <a:t>Fermentation</a:t>
            </a:r>
            <a:r>
              <a:rPr lang="en-US" dirty="0" smtClean="0"/>
              <a:t> is a way of harvesting chemical energy that does not require oxygen. Fermentation</a:t>
            </a:r>
          </a:p>
          <a:p>
            <a:pPr lvl="1"/>
            <a:endParaRPr lang="en-US" dirty="0" smtClean="0"/>
          </a:p>
          <a:p>
            <a:pPr lvl="1"/>
            <a:r>
              <a:rPr lang="en-US" dirty="0" smtClean="0"/>
              <a:t>uses glycolysis</a:t>
            </a:r>
          </a:p>
          <a:p>
            <a:pPr lvl="1"/>
            <a:endParaRPr lang="en-US" dirty="0" smtClean="0"/>
          </a:p>
          <a:p>
            <a:pPr lvl="1"/>
            <a:r>
              <a:rPr lang="en-US" dirty="0" smtClean="0"/>
              <a:t>produces two ATP molecules per glucose</a:t>
            </a:r>
          </a:p>
          <a:p>
            <a:pPr lvl="1"/>
            <a:endParaRPr lang="en-US" dirty="0" smtClean="0"/>
          </a:p>
          <a:p>
            <a:pPr lvl="1"/>
            <a:r>
              <a:rPr lang="en-US" dirty="0" smtClean="0"/>
              <a:t>reduces NAD</a:t>
            </a:r>
            <a:r>
              <a:rPr lang="en-US" sz="2800" baseline="30000" dirty="0" smtClean="0"/>
              <a:t>+</a:t>
            </a:r>
            <a:r>
              <a:rPr lang="en-US" dirty="0" smtClean="0"/>
              <a:t> to NADH.</a:t>
            </a:r>
          </a:p>
          <a:p>
            <a:pPr lvl="1"/>
            <a:endParaRPr lang="en-US" dirty="0" smtClean="0"/>
          </a:p>
          <a:p>
            <a:r>
              <a:rPr lang="en-US" dirty="0" smtClean="0"/>
              <a:t>Fermentation also provides an </a:t>
            </a:r>
            <a:r>
              <a:rPr lang="en-US" b="1" dirty="0" smtClean="0"/>
              <a:t>anaerobic</a:t>
            </a:r>
            <a:r>
              <a:rPr lang="en-US" dirty="0" smtClean="0"/>
              <a:t> path for recycling NADH back to NAD</a:t>
            </a:r>
            <a:r>
              <a:rPr lang="en-US" baseline="30000" dirty="0" smtClean="0"/>
              <a:t>+</a:t>
            </a:r>
            <a:r>
              <a:rPr lang="en-US" dirty="0" smtClean="0"/>
              <a:t>.</a:t>
            </a:r>
          </a:p>
          <a:p>
            <a:pPr lvl="1"/>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#12. Differentiate between aerobic and anaerobic.</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119071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6.13 Fermentation enables cells to produce ATP without oxygen</a:t>
            </a:r>
            <a:endParaRPr lang="en-US" dirty="0"/>
          </a:p>
        </p:txBody>
      </p:sp>
      <p:sp>
        <p:nvSpPr>
          <p:cNvPr id="75779" name="Rectangle 3"/>
          <p:cNvSpPr>
            <a:spLocks noGrp="1" noChangeArrowheads="1"/>
          </p:cNvSpPr>
          <p:nvPr>
            <p:ph idx="1"/>
          </p:nvPr>
        </p:nvSpPr>
        <p:spPr/>
        <p:txBody>
          <a:bodyPr/>
          <a:lstStyle/>
          <a:p>
            <a:r>
              <a:rPr lang="en-US" dirty="0" smtClean="0"/>
              <a:t>Your muscle cells and certain bacteria can regenerate NAD</a:t>
            </a:r>
            <a:r>
              <a:rPr lang="en-US" baseline="30000" dirty="0" smtClean="0"/>
              <a:t>+</a:t>
            </a:r>
            <a:r>
              <a:rPr lang="en-US" dirty="0" smtClean="0"/>
              <a:t> through </a:t>
            </a:r>
            <a:r>
              <a:rPr lang="en-US" b="1" dirty="0" smtClean="0"/>
              <a:t>lactic</a:t>
            </a:r>
            <a:r>
              <a:rPr lang="en-US" dirty="0" smtClean="0"/>
              <a:t> </a:t>
            </a:r>
            <a:r>
              <a:rPr lang="en-US" b="1" dirty="0" smtClean="0"/>
              <a:t>acid</a:t>
            </a:r>
            <a:r>
              <a:rPr lang="en-US" dirty="0" smtClean="0"/>
              <a:t> </a:t>
            </a:r>
            <a:r>
              <a:rPr lang="en-US" b="1" dirty="0" smtClean="0"/>
              <a:t>fermentation</a:t>
            </a:r>
            <a:endParaRPr lang="en-US" dirty="0" smtClean="0"/>
          </a:p>
          <a:p>
            <a:endParaRPr lang="en-US" dirty="0" smtClean="0"/>
          </a:p>
          <a:p>
            <a:pPr lvl="1"/>
            <a:r>
              <a:rPr lang="en-US" dirty="0" smtClean="0"/>
              <a:t>NADH is oxidized back to NAD</a:t>
            </a:r>
            <a:r>
              <a:rPr lang="en-US" baseline="30000" dirty="0" smtClean="0"/>
              <a:t>+</a:t>
            </a:r>
            <a:endParaRPr lang="en-US" dirty="0"/>
          </a:p>
          <a:p>
            <a:pPr lvl="1"/>
            <a:endParaRPr lang="en-US" dirty="0" smtClean="0"/>
          </a:p>
          <a:p>
            <a:pPr lvl="1"/>
            <a:r>
              <a:rPr lang="en-US" dirty="0" smtClean="0"/>
              <a:t>pyruvate is reduced to lactate.</a:t>
            </a:r>
          </a:p>
          <a:p>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13aLacticAcidFerment-U.jpg"/>
          <p:cNvPicPr>
            <a:picLocks noChangeAspect="1"/>
          </p:cNvPicPr>
          <p:nvPr/>
        </p:nvPicPr>
        <p:blipFill rotWithShape="1">
          <a:blip r:embed="rId3" cstate="email">
            <a:extLst>
              <a:ext uri="{28A0092B-C50C-407E-A947-70E740481C1C}">
                <a14:useLocalDpi xmlns:a14="http://schemas.microsoft.com/office/drawing/2010/main" val="0"/>
              </a:ext>
            </a:extLst>
          </a:blip>
          <a:srcRect b="2289"/>
          <a:stretch/>
        </p:blipFill>
        <p:spPr>
          <a:xfrm>
            <a:off x="3255264" y="137160"/>
            <a:ext cx="2633472" cy="6432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6.13a</a:t>
            </a:r>
            <a:endParaRPr lang="en-US" sz="1200" dirty="0">
              <a:latin typeface="Arial" charset="0"/>
            </a:endParaRPr>
          </a:p>
        </p:txBody>
      </p:sp>
      <p:sp>
        <p:nvSpPr>
          <p:cNvPr id="27" name="Text Box 31"/>
          <p:cNvSpPr txBox="1">
            <a:spLocks noChangeArrowheads="1"/>
          </p:cNvSpPr>
          <p:nvPr/>
        </p:nvSpPr>
        <p:spPr bwMode="auto">
          <a:xfrm>
            <a:off x="3981497" y="136684"/>
            <a:ext cx="7084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Glucose</a:t>
            </a:r>
            <a:endParaRPr lang="en-US" sz="1400" dirty="0">
              <a:solidFill>
                <a:srgbClr val="000000"/>
              </a:solidFill>
              <a:latin typeface="Arial" charset="0"/>
            </a:endParaRPr>
          </a:p>
        </p:txBody>
      </p:sp>
      <p:sp>
        <p:nvSpPr>
          <p:cNvPr id="10" name="Text Box 31"/>
          <p:cNvSpPr txBox="1">
            <a:spLocks noChangeArrowheads="1"/>
          </p:cNvSpPr>
          <p:nvPr/>
        </p:nvSpPr>
        <p:spPr bwMode="auto">
          <a:xfrm>
            <a:off x="3405765" y="873281"/>
            <a:ext cx="5188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98463" algn="l"/>
              </a:tabLst>
            </a:pPr>
            <a:r>
              <a:rPr lang="en-US" sz="1400" dirty="0" smtClean="0">
                <a:solidFill>
                  <a:srgbClr val="000000"/>
                </a:solidFill>
                <a:latin typeface="Arial" charset="0"/>
              </a:rPr>
              <a:t>2</a:t>
            </a:r>
            <a:r>
              <a:rPr lang="en-US" sz="1400" dirty="0">
                <a:solidFill>
                  <a:srgbClr val="000000"/>
                </a:solidFill>
                <a:latin typeface="Arial" charset="0"/>
              </a:rPr>
              <a:t> </a:t>
            </a:r>
            <a:r>
              <a:rPr lang="en-US" sz="1400" dirty="0" smtClean="0">
                <a:solidFill>
                  <a:srgbClr val="000000"/>
                </a:solidFill>
                <a:latin typeface="Arial" charset="0"/>
              </a:rPr>
              <a:t>ADP</a:t>
            </a:r>
            <a:endParaRPr lang="en-US" sz="1400" dirty="0">
              <a:solidFill>
                <a:srgbClr val="000000"/>
              </a:solidFill>
              <a:latin typeface="Arial" charset="0"/>
            </a:endParaRPr>
          </a:p>
        </p:txBody>
      </p:sp>
      <p:sp>
        <p:nvSpPr>
          <p:cNvPr id="14" name="Text Box 31"/>
          <p:cNvSpPr txBox="1">
            <a:spLocks noChangeArrowheads="1"/>
          </p:cNvSpPr>
          <p:nvPr/>
        </p:nvSpPr>
        <p:spPr bwMode="auto">
          <a:xfrm>
            <a:off x="4811222" y="4149881"/>
            <a:ext cx="6981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177800" algn="l"/>
              </a:tabLst>
            </a:pPr>
            <a:r>
              <a:rPr lang="en-US" sz="1400" dirty="0" smtClean="0">
                <a:solidFill>
                  <a:srgbClr val="000000"/>
                </a:solidFill>
                <a:latin typeface="Arial" charset="0"/>
              </a:rPr>
              <a:t>2	NADH</a:t>
            </a:r>
            <a:endParaRPr lang="en-US" sz="1400" dirty="0">
              <a:solidFill>
                <a:srgbClr val="000000"/>
              </a:solidFill>
              <a:latin typeface="Arial" charset="0"/>
            </a:endParaRPr>
          </a:p>
        </p:txBody>
      </p:sp>
      <p:sp>
        <p:nvSpPr>
          <p:cNvPr id="16" name="Text Box 31"/>
          <p:cNvSpPr txBox="1">
            <a:spLocks noChangeArrowheads="1"/>
          </p:cNvSpPr>
          <p:nvPr/>
        </p:nvSpPr>
        <p:spPr bwMode="auto">
          <a:xfrm>
            <a:off x="4811221" y="5106616"/>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03200" algn="l"/>
              </a:tabLst>
            </a:pPr>
            <a:r>
              <a:rPr lang="en-US" sz="1400" dirty="0" smtClean="0">
                <a:solidFill>
                  <a:srgbClr val="000000"/>
                </a:solidFill>
                <a:latin typeface="Arial" charset="0"/>
              </a:rPr>
              <a:t>2	NAD</a:t>
            </a:r>
            <a:r>
              <a:rPr lang="en-US" sz="1400" baseline="30000" dirty="0" smtClean="0">
                <a:solidFill>
                  <a:srgbClr val="000000"/>
                </a:solidFill>
                <a:latin typeface="Symbol Std"/>
                <a:cs typeface="Symbol Std"/>
              </a:rPr>
              <a:t>+</a:t>
            </a:r>
            <a:endParaRPr lang="en-US" sz="1400" baseline="30000" dirty="0">
              <a:solidFill>
                <a:srgbClr val="000000"/>
              </a:solidFill>
              <a:latin typeface="Arial" charset="0"/>
            </a:endParaRPr>
          </a:p>
        </p:txBody>
      </p:sp>
      <p:sp>
        <p:nvSpPr>
          <p:cNvPr id="17" name="Text Box 31"/>
          <p:cNvSpPr txBox="1">
            <a:spLocks noChangeArrowheads="1"/>
          </p:cNvSpPr>
          <p:nvPr/>
        </p:nvSpPr>
        <p:spPr bwMode="auto">
          <a:xfrm>
            <a:off x="3304167" y="1787692"/>
            <a:ext cx="6081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7338" algn="l"/>
              </a:tabLst>
            </a:pPr>
            <a:r>
              <a:rPr lang="en-US" sz="1400" dirty="0" smtClean="0">
                <a:solidFill>
                  <a:srgbClr val="000000"/>
                </a:solidFill>
                <a:latin typeface="Arial" charset="0"/>
              </a:rPr>
              <a:t>2</a:t>
            </a:r>
            <a:r>
              <a:rPr lang="en-US" sz="1400" dirty="0">
                <a:solidFill>
                  <a:srgbClr val="000000"/>
                </a:solidFill>
                <a:latin typeface="Arial" charset="0"/>
              </a:rPr>
              <a:t> </a:t>
            </a:r>
            <a:r>
              <a:rPr lang="en-US" sz="1400" dirty="0" smtClean="0">
                <a:solidFill>
                  <a:srgbClr val="000000"/>
                </a:solidFill>
                <a:latin typeface="Arial" charset="0"/>
              </a:rPr>
              <a:t>	</a:t>
            </a:r>
            <a:r>
              <a:rPr lang="en-US" sz="1300" dirty="0" smtClean="0">
                <a:solidFill>
                  <a:srgbClr val="000000"/>
                </a:solidFill>
                <a:latin typeface="Arial" charset="0"/>
              </a:rPr>
              <a:t>ATP</a:t>
            </a:r>
            <a:endParaRPr lang="en-US" sz="1300" dirty="0">
              <a:solidFill>
                <a:srgbClr val="000000"/>
              </a:solidFill>
              <a:latin typeface="Arial" charset="0"/>
            </a:endParaRPr>
          </a:p>
        </p:txBody>
      </p:sp>
      <p:sp>
        <p:nvSpPr>
          <p:cNvPr id="18" name="Text Box 31"/>
          <p:cNvSpPr txBox="1">
            <a:spLocks noChangeArrowheads="1"/>
          </p:cNvSpPr>
          <p:nvPr/>
        </p:nvSpPr>
        <p:spPr bwMode="auto">
          <a:xfrm>
            <a:off x="4802755" y="1872348"/>
            <a:ext cx="6981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177800" algn="l"/>
              </a:tabLst>
            </a:pPr>
            <a:r>
              <a:rPr lang="en-US" sz="1400" dirty="0" smtClean="0">
                <a:solidFill>
                  <a:srgbClr val="000000"/>
                </a:solidFill>
                <a:latin typeface="Arial" charset="0"/>
              </a:rPr>
              <a:t>2	NADH</a:t>
            </a:r>
            <a:endParaRPr lang="en-US" sz="1400" dirty="0">
              <a:solidFill>
                <a:srgbClr val="000000"/>
              </a:solidFill>
              <a:latin typeface="Arial" charset="0"/>
            </a:endParaRPr>
          </a:p>
        </p:txBody>
      </p:sp>
      <p:sp>
        <p:nvSpPr>
          <p:cNvPr id="19" name="Text Box 31"/>
          <p:cNvSpPr txBox="1">
            <a:spLocks noChangeArrowheads="1"/>
          </p:cNvSpPr>
          <p:nvPr/>
        </p:nvSpPr>
        <p:spPr bwMode="auto">
          <a:xfrm>
            <a:off x="4811215" y="890211"/>
            <a:ext cx="692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11138" algn="l"/>
              </a:tabLst>
            </a:pPr>
            <a:r>
              <a:rPr lang="en-US" sz="1400" dirty="0" smtClean="0">
                <a:solidFill>
                  <a:srgbClr val="000000"/>
                </a:solidFill>
                <a:latin typeface="Arial" charset="0"/>
              </a:rPr>
              <a:t>2	NAD</a:t>
            </a:r>
            <a:r>
              <a:rPr lang="en-US" sz="1400" baseline="30000" dirty="0" smtClean="0">
                <a:solidFill>
                  <a:srgbClr val="000000"/>
                </a:solidFill>
                <a:latin typeface="Symbol Std"/>
                <a:cs typeface="Symbol Std"/>
              </a:rPr>
              <a:t>+</a:t>
            </a:r>
            <a:endParaRPr lang="en-US" sz="1400" baseline="30000" dirty="0">
              <a:solidFill>
                <a:srgbClr val="000000"/>
              </a:solidFill>
              <a:latin typeface="Arial" charset="0"/>
            </a:endParaRPr>
          </a:p>
        </p:txBody>
      </p:sp>
      <p:sp>
        <p:nvSpPr>
          <p:cNvPr id="20" name="Text Box 31"/>
          <p:cNvSpPr txBox="1">
            <a:spLocks noChangeArrowheads="1"/>
          </p:cNvSpPr>
          <p:nvPr/>
        </p:nvSpPr>
        <p:spPr bwMode="auto">
          <a:xfrm>
            <a:off x="3405764" y="1118814"/>
            <a:ext cx="518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98463" algn="l"/>
              </a:tabLst>
            </a:pPr>
            <a:r>
              <a:rPr lang="en-US" sz="1400" dirty="0" smtClean="0">
                <a:solidFill>
                  <a:srgbClr val="000000"/>
                </a:solidFill>
                <a:latin typeface="Symbol Std"/>
                <a:cs typeface="Symbol Std"/>
              </a:rPr>
              <a:t>+</a:t>
            </a:r>
            <a:r>
              <a:rPr lang="en-US" sz="1400" dirty="0" smtClean="0">
                <a:solidFill>
                  <a:srgbClr val="000000"/>
                </a:solidFill>
                <a:latin typeface="Arial" charset="0"/>
              </a:rPr>
              <a:t> 2	P</a:t>
            </a:r>
            <a:endParaRPr lang="en-US" sz="1400" dirty="0">
              <a:solidFill>
                <a:srgbClr val="000000"/>
              </a:solidFill>
              <a:latin typeface="Arial" charset="0"/>
            </a:endParaRPr>
          </a:p>
        </p:txBody>
      </p:sp>
      <p:sp>
        <p:nvSpPr>
          <p:cNvPr id="21" name="Text Box 31"/>
          <p:cNvSpPr txBox="1">
            <a:spLocks noChangeArrowheads="1"/>
          </p:cNvSpPr>
          <p:nvPr/>
        </p:nvSpPr>
        <p:spPr bwMode="auto">
          <a:xfrm rot="16200000">
            <a:off x="3871430" y="1364351"/>
            <a:ext cx="8982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FFFFFF"/>
                </a:solidFill>
                <a:latin typeface="Arial" charset="0"/>
              </a:rPr>
              <a:t>Glycolysis</a:t>
            </a:r>
            <a:endParaRPr lang="en-US" sz="1400" dirty="0">
              <a:solidFill>
                <a:srgbClr val="FFFFFF"/>
              </a:solidFill>
              <a:latin typeface="Arial" charset="0"/>
            </a:endParaRPr>
          </a:p>
        </p:txBody>
      </p:sp>
      <p:sp>
        <p:nvSpPr>
          <p:cNvPr id="22" name="Text Box 31"/>
          <p:cNvSpPr txBox="1">
            <a:spLocks noChangeArrowheads="1"/>
          </p:cNvSpPr>
          <p:nvPr/>
        </p:nvSpPr>
        <p:spPr bwMode="auto">
          <a:xfrm>
            <a:off x="3888365" y="3735017"/>
            <a:ext cx="91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2 Pyruvate</a:t>
            </a:r>
            <a:endParaRPr lang="en-US" sz="1400" dirty="0">
              <a:solidFill>
                <a:srgbClr val="000000"/>
              </a:solidFill>
              <a:latin typeface="Arial" charset="0"/>
            </a:endParaRPr>
          </a:p>
        </p:txBody>
      </p:sp>
      <p:sp>
        <p:nvSpPr>
          <p:cNvPr id="23" name="Text Box 31"/>
          <p:cNvSpPr txBox="1">
            <a:spLocks noChangeArrowheads="1"/>
          </p:cNvSpPr>
          <p:nvPr/>
        </p:nvSpPr>
        <p:spPr bwMode="auto">
          <a:xfrm>
            <a:off x="3964564" y="6266549"/>
            <a:ext cx="782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2 Lactate</a:t>
            </a:r>
            <a:endParaRPr lang="en-US" sz="1400" dirty="0">
              <a:solidFill>
                <a:srgbClr val="000000"/>
              </a:solidFill>
              <a:latin typeface="Arial" charset="0"/>
            </a:endParaRPr>
          </a:p>
        </p:txBody>
      </p:sp>
    </p:spTree>
    <p:extLst>
      <p:ext uri="{BB962C8B-B14F-4D97-AF65-F5344CB8AC3E}">
        <p14:creationId xmlns:p14="http://schemas.microsoft.com/office/powerpoint/2010/main" val="29904310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#13. What is different about the production of lactic acid in glycolysis compared to cellular respiration? </a:t>
            </a:r>
            <a:endParaRPr lang="en-US" dirty="0"/>
          </a:p>
        </p:txBody>
      </p:sp>
    </p:spTree>
    <p:extLst>
      <p:ext uri="{BB962C8B-B14F-4D97-AF65-F5344CB8AC3E}">
        <p14:creationId xmlns:p14="http://schemas.microsoft.com/office/powerpoint/2010/main" val="1253251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6.13 Fermentation enables cells to produce ATP without oxygen</a:t>
            </a:r>
            <a:endParaRPr lang="en-US" dirty="0"/>
          </a:p>
        </p:txBody>
      </p:sp>
      <p:sp>
        <p:nvSpPr>
          <p:cNvPr id="76803" name="Rectangle 3"/>
          <p:cNvSpPr>
            <a:spLocks noGrp="1" noChangeArrowheads="1"/>
          </p:cNvSpPr>
          <p:nvPr>
            <p:ph idx="1"/>
          </p:nvPr>
        </p:nvSpPr>
        <p:spPr/>
        <p:txBody>
          <a:bodyPr/>
          <a:lstStyle/>
          <a:p>
            <a:r>
              <a:rPr lang="en-US" dirty="0" smtClean="0"/>
              <a:t>Lactate is carried by the blood to the </a:t>
            </a:r>
            <a:r>
              <a:rPr lang="en-US" b="1" dirty="0" smtClean="0"/>
              <a:t>liver</a:t>
            </a:r>
            <a:r>
              <a:rPr lang="en-US" dirty="0" smtClean="0"/>
              <a:t>, where it is converted back to </a:t>
            </a:r>
            <a:r>
              <a:rPr lang="en-US" b="1" dirty="0" smtClean="0"/>
              <a:t>pyruvate</a:t>
            </a:r>
            <a:r>
              <a:rPr lang="en-US" dirty="0" smtClean="0"/>
              <a:t> and </a:t>
            </a:r>
            <a:r>
              <a:rPr lang="en-US" b="1" dirty="0" smtClean="0"/>
              <a:t>oxidized</a:t>
            </a:r>
            <a:r>
              <a:rPr lang="en-US" dirty="0" smtClean="0"/>
              <a:t> in the </a:t>
            </a:r>
            <a:r>
              <a:rPr lang="en-US" b="1" dirty="0" smtClean="0"/>
              <a:t>mitochondria</a:t>
            </a:r>
            <a:r>
              <a:rPr lang="en-US" dirty="0" smtClean="0"/>
              <a:t> of liver cells.</a:t>
            </a:r>
          </a:p>
          <a:p>
            <a:endParaRPr lang="en-US" dirty="0" smtClean="0"/>
          </a:p>
          <a:p>
            <a:r>
              <a:rPr lang="en-US" dirty="0" smtClean="0"/>
              <a:t>The dairy industry uses lactic acid fermentation by bacteria to make cheese and yogurt.</a:t>
            </a:r>
          </a:p>
          <a:p>
            <a:endParaRPr lang="en-US" dirty="0" smtClean="0"/>
          </a:p>
          <a:p>
            <a:r>
              <a:rPr lang="en-US" dirty="0" smtClean="0"/>
              <a:t>Other types of microbial fermentation turn soybeans into soy sauce and cabbage into sauerkraut.</a:t>
            </a:r>
          </a:p>
          <a:p>
            <a:pPr lvl="1"/>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6.13 Fermentation enables cells to produce ATP without oxygen</a:t>
            </a:r>
            <a:endParaRPr lang="en-US" dirty="0"/>
          </a:p>
        </p:txBody>
      </p:sp>
      <p:sp>
        <p:nvSpPr>
          <p:cNvPr id="78851" name="Rectangle 3"/>
          <p:cNvSpPr>
            <a:spLocks noGrp="1" noChangeArrowheads="1"/>
          </p:cNvSpPr>
          <p:nvPr>
            <p:ph idx="1"/>
          </p:nvPr>
        </p:nvSpPr>
        <p:spPr/>
        <p:txBody>
          <a:bodyPr/>
          <a:lstStyle/>
          <a:p>
            <a:r>
              <a:rPr lang="en-US" dirty="0" smtClean="0"/>
              <a:t>The baking and winemaking industries have used </a:t>
            </a:r>
            <a:r>
              <a:rPr lang="en-US" b="1" dirty="0" smtClean="0"/>
              <a:t>alcohol</a:t>
            </a:r>
            <a:r>
              <a:rPr lang="en-US" dirty="0" smtClean="0"/>
              <a:t> </a:t>
            </a:r>
            <a:r>
              <a:rPr lang="en-US" b="1" dirty="0" smtClean="0"/>
              <a:t>fermentation</a:t>
            </a:r>
            <a:r>
              <a:rPr lang="en-US" dirty="0" smtClean="0"/>
              <a:t> for thousands of years.</a:t>
            </a:r>
          </a:p>
          <a:p>
            <a:endParaRPr lang="en-US" dirty="0" smtClean="0"/>
          </a:p>
          <a:p>
            <a:r>
              <a:rPr lang="en-US" dirty="0" smtClean="0"/>
              <a:t>In this process, yeast (single-celled fungi)</a:t>
            </a:r>
          </a:p>
          <a:p>
            <a:endParaRPr lang="en-US" dirty="0" smtClean="0"/>
          </a:p>
          <a:p>
            <a:pPr lvl="1"/>
            <a:r>
              <a:rPr lang="en-US" dirty="0" smtClean="0"/>
              <a:t>oxidize NADH back to NAD</a:t>
            </a:r>
            <a:r>
              <a:rPr lang="en-US" baseline="30000" dirty="0" smtClean="0"/>
              <a:t>+</a:t>
            </a:r>
            <a:r>
              <a:rPr lang="en-US" dirty="0" smtClean="0"/>
              <a:t> </a:t>
            </a:r>
            <a:endParaRPr lang="en-US" dirty="0"/>
          </a:p>
          <a:p>
            <a:pPr lvl="1"/>
            <a:endParaRPr lang="en-US" dirty="0" smtClean="0"/>
          </a:p>
          <a:p>
            <a:pPr lvl="1"/>
            <a:r>
              <a:rPr lang="en-US" dirty="0" smtClean="0"/>
              <a:t>convert pyruvate to CO</a:t>
            </a:r>
            <a:r>
              <a:rPr lang="en-US" baseline="-25000" dirty="0" smtClean="0"/>
              <a:t>2</a:t>
            </a:r>
            <a:r>
              <a:rPr lang="en-US" dirty="0" smtClean="0"/>
              <a:t> and ethanol.</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13bAlcoholFerment-U.jpg"/>
          <p:cNvPicPr>
            <a:picLocks noChangeAspect="1"/>
          </p:cNvPicPr>
          <p:nvPr/>
        </p:nvPicPr>
        <p:blipFill rotWithShape="1">
          <a:blip r:embed="rId3" cstate="email">
            <a:extLst>
              <a:ext uri="{28A0092B-C50C-407E-A947-70E740481C1C}">
                <a14:useLocalDpi xmlns:a14="http://schemas.microsoft.com/office/drawing/2010/main" val="0"/>
              </a:ext>
            </a:extLst>
          </a:blip>
          <a:srcRect b="2289"/>
          <a:stretch/>
        </p:blipFill>
        <p:spPr>
          <a:xfrm>
            <a:off x="3194304" y="137160"/>
            <a:ext cx="2755392" cy="6432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6.13b</a:t>
            </a:r>
            <a:endParaRPr lang="en-US" sz="1200" dirty="0">
              <a:latin typeface="Arial" charset="0"/>
            </a:endParaRPr>
          </a:p>
        </p:txBody>
      </p:sp>
      <p:sp>
        <p:nvSpPr>
          <p:cNvPr id="7" name="Text Box 31"/>
          <p:cNvSpPr txBox="1">
            <a:spLocks noChangeArrowheads="1"/>
          </p:cNvSpPr>
          <p:nvPr/>
        </p:nvSpPr>
        <p:spPr bwMode="auto">
          <a:xfrm>
            <a:off x="4040766" y="128217"/>
            <a:ext cx="7084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Glucose</a:t>
            </a:r>
            <a:endParaRPr lang="en-US" sz="1400" dirty="0">
              <a:solidFill>
                <a:srgbClr val="000000"/>
              </a:solidFill>
              <a:latin typeface="Arial" charset="0"/>
            </a:endParaRPr>
          </a:p>
        </p:txBody>
      </p:sp>
      <p:sp>
        <p:nvSpPr>
          <p:cNvPr id="8" name="Text Box 31"/>
          <p:cNvSpPr txBox="1">
            <a:spLocks noChangeArrowheads="1"/>
          </p:cNvSpPr>
          <p:nvPr/>
        </p:nvSpPr>
        <p:spPr bwMode="auto">
          <a:xfrm>
            <a:off x="3481968" y="941017"/>
            <a:ext cx="5188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98463" algn="l"/>
              </a:tabLst>
            </a:pPr>
            <a:r>
              <a:rPr lang="en-US" sz="1400" dirty="0" smtClean="0">
                <a:solidFill>
                  <a:srgbClr val="000000"/>
                </a:solidFill>
                <a:latin typeface="Arial" charset="0"/>
              </a:rPr>
              <a:t>2</a:t>
            </a:r>
            <a:r>
              <a:rPr lang="en-US" sz="1400" dirty="0">
                <a:solidFill>
                  <a:srgbClr val="000000"/>
                </a:solidFill>
                <a:latin typeface="Arial" charset="0"/>
              </a:rPr>
              <a:t> </a:t>
            </a:r>
            <a:r>
              <a:rPr lang="en-US" sz="1400" dirty="0" smtClean="0">
                <a:solidFill>
                  <a:srgbClr val="000000"/>
                </a:solidFill>
                <a:latin typeface="Arial" charset="0"/>
              </a:rPr>
              <a:t>ADP</a:t>
            </a:r>
            <a:endParaRPr lang="en-US" sz="1400" dirty="0">
              <a:solidFill>
                <a:srgbClr val="000000"/>
              </a:solidFill>
              <a:latin typeface="Arial" charset="0"/>
            </a:endParaRPr>
          </a:p>
        </p:txBody>
      </p:sp>
      <p:sp>
        <p:nvSpPr>
          <p:cNvPr id="9" name="Text Box 31"/>
          <p:cNvSpPr txBox="1">
            <a:spLocks noChangeArrowheads="1"/>
          </p:cNvSpPr>
          <p:nvPr/>
        </p:nvSpPr>
        <p:spPr bwMode="auto">
          <a:xfrm>
            <a:off x="4853557" y="4141414"/>
            <a:ext cx="6981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177800" algn="l"/>
              </a:tabLst>
            </a:pPr>
            <a:r>
              <a:rPr lang="en-US" sz="1400" dirty="0" smtClean="0">
                <a:solidFill>
                  <a:srgbClr val="000000"/>
                </a:solidFill>
                <a:latin typeface="Arial" charset="0"/>
              </a:rPr>
              <a:t>2	NADH</a:t>
            </a:r>
            <a:endParaRPr lang="en-US" sz="1400" dirty="0">
              <a:solidFill>
                <a:srgbClr val="000000"/>
              </a:solidFill>
              <a:latin typeface="Arial" charset="0"/>
            </a:endParaRPr>
          </a:p>
        </p:txBody>
      </p:sp>
      <p:sp>
        <p:nvSpPr>
          <p:cNvPr id="10" name="Text Box 31"/>
          <p:cNvSpPr txBox="1">
            <a:spLocks noChangeArrowheads="1"/>
          </p:cNvSpPr>
          <p:nvPr/>
        </p:nvSpPr>
        <p:spPr bwMode="auto">
          <a:xfrm>
            <a:off x="4853556" y="5098149"/>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03200" algn="l"/>
              </a:tabLst>
            </a:pPr>
            <a:r>
              <a:rPr lang="en-US" sz="1400" dirty="0" smtClean="0">
                <a:solidFill>
                  <a:srgbClr val="000000"/>
                </a:solidFill>
                <a:latin typeface="Arial" charset="0"/>
              </a:rPr>
              <a:t>2	NAD</a:t>
            </a:r>
            <a:r>
              <a:rPr lang="en-US" sz="1400" baseline="30000" dirty="0" smtClean="0">
                <a:solidFill>
                  <a:srgbClr val="000000"/>
                </a:solidFill>
                <a:latin typeface="Symbol Std"/>
                <a:cs typeface="Symbol Std"/>
              </a:rPr>
              <a:t>+</a:t>
            </a:r>
            <a:endParaRPr lang="en-US" sz="1400" baseline="30000" dirty="0">
              <a:solidFill>
                <a:srgbClr val="000000"/>
              </a:solidFill>
              <a:latin typeface="Arial" charset="0"/>
            </a:endParaRPr>
          </a:p>
        </p:txBody>
      </p:sp>
      <p:sp>
        <p:nvSpPr>
          <p:cNvPr id="11" name="Text Box 31"/>
          <p:cNvSpPr txBox="1">
            <a:spLocks noChangeArrowheads="1"/>
          </p:cNvSpPr>
          <p:nvPr/>
        </p:nvSpPr>
        <p:spPr bwMode="auto">
          <a:xfrm>
            <a:off x="3244898" y="1838494"/>
            <a:ext cx="6081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87338" algn="l"/>
              </a:tabLst>
            </a:pPr>
            <a:r>
              <a:rPr lang="en-US" sz="1400" dirty="0" smtClean="0">
                <a:solidFill>
                  <a:srgbClr val="000000"/>
                </a:solidFill>
                <a:latin typeface="Arial" charset="0"/>
              </a:rPr>
              <a:t>2</a:t>
            </a:r>
            <a:r>
              <a:rPr lang="en-US" sz="1400" dirty="0">
                <a:solidFill>
                  <a:srgbClr val="000000"/>
                </a:solidFill>
                <a:latin typeface="Arial" charset="0"/>
              </a:rPr>
              <a:t> </a:t>
            </a:r>
            <a:r>
              <a:rPr lang="en-US" sz="1400" dirty="0" smtClean="0">
                <a:solidFill>
                  <a:srgbClr val="000000"/>
                </a:solidFill>
                <a:latin typeface="Arial" charset="0"/>
              </a:rPr>
              <a:t>	</a:t>
            </a:r>
            <a:r>
              <a:rPr lang="en-US" sz="1300" dirty="0" smtClean="0">
                <a:solidFill>
                  <a:srgbClr val="000000"/>
                </a:solidFill>
                <a:latin typeface="Arial" charset="0"/>
              </a:rPr>
              <a:t>ATP</a:t>
            </a:r>
            <a:endParaRPr lang="en-US" sz="1300" dirty="0">
              <a:solidFill>
                <a:srgbClr val="000000"/>
              </a:solidFill>
              <a:latin typeface="Arial" charset="0"/>
            </a:endParaRPr>
          </a:p>
        </p:txBody>
      </p:sp>
      <p:sp>
        <p:nvSpPr>
          <p:cNvPr id="12" name="Text Box 31"/>
          <p:cNvSpPr txBox="1">
            <a:spLocks noChangeArrowheads="1"/>
          </p:cNvSpPr>
          <p:nvPr/>
        </p:nvSpPr>
        <p:spPr bwMode="auto">
          <a:xfrm>
            <a:off x="4853557" y="1897749"/>
            <a:ext cx="6981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177800" algn="l"/>
              </a:tabLst>
            </a:pPr>
            <a:r>
              <a:rPr lang="en-US" sz="1400" dirty="0" smtClean="0">
                <a:solidFill>
                  <a:srgbClr val="000000"/>
                </a:solidFill>
                <a:latin typeface="Arial" charset="0"/>
              </a:rPr>
              <a:t>2	NADH</a:t>
            </a:r>
            <a:endParaRPr lang="en-US" sz="1400" dirty="0">
              <a:solidFill>
                <a:srgbClr val="000000"/>
              </a:solidFill>
              <a:latin typeface="Arial" charset="0"/>
            </a:endParaRPr>
          </a:p>
        </p:txBody>
      </p:sp>
      <p:sp>
        <p:nvSpPr>
          <p:cNvPr id="13" name="Text Box 31"/>
          <p:cNvSpPr txBox="1">
            <a:spLocks noChangeArrowheads="1"/>
          </p:cNvSpPr>
          <p:nvPr/>
        </p:nvSpPr>
        <p:spPr bwMode="auto">
          <a:xfrm>
            <a:off x="4836616" y="915612"/>
            <a:ext cx="692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211138" algn="l"/>
              </a:tabLst>
            </a:pPr>
            <a:r>
              <a:rPr lang="en-US" sz="1400" dirty="0" smtClean="0">
                <a:solidFill>
                  <a:srgbClr val="000000"/>
                </a:solidFill>
                <a:latin typeface="Arial" charset="0"/>
              </a:rPr>
              <a:t>2	NAD</a:t>
            </a:r>
            <a:r>
              <a:rPr lang="en-US" sz="1400" baseline="30000" dirty="0" smtClean="0">
                <a:solidFill>
                  <a:srgbClr val="000000"/>
                </a:solidFill>
                <a:latin typeface="Symbol Std"/>
                <a:cs typeface="Symbol Std"/>
              </a:rPr>
              <a:t>+</a:t>
            </a:r>
            <a:endParaRPr lang="en-US" sz="1400" baseline="30000" dirty="0">
              <a:solidFill>
                <a:srgbClr val="000000"/>
              </a:solidFill>
              <a:latin typeface="Arial" charset="0"/>
            </a:endParaRPr>
          </a:p>
        </p:txBody>
      </p:sp>
      <p:sp>
        <p:nvSpPr>
          <p:cNvPr id="14" name="Text Box 31"/>
          <p:cNvSpPr txBox="1">
            <a:spLocks noChangeArrowheads="1"/>
          </p:cNvSpPr>
          <p:nvPr/>
        </p:nvSpPr>
        <p:spPr bwMode="auto">
          <a:xfrm>
            <a:off x="3481967" y="1186550"/>
            <a:ext cx="518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98463" algn="l"/>
              </a:tabLst>
            </a:pPr>
            <a:r>
              <a:rPr lang="en-US" sz="1400" dirty="0" smtClean="0">
                <a:solidFill>
                  <a:srgbClr val="000000"/>
                </a:solidFill>
                <a:latin typeface="Symbol Std"/>
                <a:cs typeface="Symbol Std"/>
              </a:rPr>
              <a:t>+</a:t>
            </a:r>
            <a:r>
              <a:rPr lang="en-US" sz="1400" dirty="0" smtClean="0">
                <a:solidFill>
                  <a:srgbClr val="000000"/>
                </a:solidFill>
                <a:latin typeface="Arial" charset="0"/>
              </a:rPr>
              <a:t> 2	P</a:t>
            </a:r>
            <a:endParaRPr lang="en-US" sz="1400" dirty="0">
              <a:solidFill>
                <a:srgbClr val="000000"/>
              </a:solidFill>
              <a:latin typeface="Arial" charset="0"/>
            </a:endParaRPr>
          </a:p>
        </p:txBody>
      </p:sp>
      <p:sp>
        <p:nvSpPr>
          <p:cNvPr id="15" name="Text Box 31"/>
          <p:cNvSpPr txBox="1">
            <a:spLocks noChangeArrowheads="1"/>
          </p:cNvSpPr>
          <p:nvPr/>
        </p:nvSpPr>
        <p:spPr bwMode="auto">
          <a:xfrm rot="16200000">
            <a:off x="3922232" y="1355884"/>
            <a:ext cx="8982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FFFFFF"/>
                </a:solidFill>
                <a:latin typeface="Arial" charset="0"/>
              </a:rPr>
              <a:t>Glycolysis</a:t>
            </a:r>
            <a:endParaRPr lang="en-US" sz="1400" dirty="0">
              <a:solidFill>
                <a:srgbClr val="FFFFFF"/>
              </a:solidFill>
              <a:latin typeface="Arial" charset="0"/>
            </a:endParaRPr>
          </a:p>
        </p:txBody>
      </p:sp>
      <p:sp>
        <p:nvSpPr>
          <p:cNvPr id="16" name="Text Box 31"/>
          <p:cNvSpPr txBox="1">
            <a:spLocks noChangeArrowheads="1"/>
          </p:cNvSpPr>
          <p:nvPr/>
        </p:nvSpPr>
        <p:spPr bwMode="auto">
          <a:xfrm>
            <a:off x="3964568" y="3735017"/>
            <a:ext cx="91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2 Pyruvate</a:t>
            </a:r>
            <a:endParaRPr lang="en-US" sz="1400" dirty="0">
              <a:solidFill>
                <a:srgbClr val="000000"/>
              </a:solidFill>
              <a:latin typeface="Arial" charset="0"/>
            </a:endParaRPr>
          </a:p>
        </p:txBody>
      </p:sp>
      <p:sp>
        <p:nvSpPr>
          <p:cNvPr id="17" name="Text Box 31"/>
          <p:cNvSpPr txBox="1">
            <a:spLocks noChangeArrowheads="1"/>
          </p:cNvSpPr>
          <p:nvPr/>
        </p:nvSpPr>
        <p:spPr bwMode="auto">
          <a:xfrm>
            <a:off x="3973034" y="6275014"/>
            <a:ext cx="8080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000000"/>
                </a:solidFill>
                <a:latin typeface="Arial" charset="0"/>
              </a:rPr>
              <a:t>2 Ethanol</a:t>
            </a:r>
            <a:endParaRPr lang="en-US" sz="1400" dirty="0">
              <a:solidFill>
                <a:srgbClr val="000000"/>
              </a:solidFill>
              <a:latin typeface="Arial" charset="0"/>
            </a:endParaRPr>
          </a:p>
        </p:txBody>
      </p:sp>
      <p:sp>
        <p:nvSpPr>
          <p:cNvPr id="18" name="Text Box 31"/>
          <p:cNvSpPr txBox="1">
            <a:spLocks noChangeArrowheads="1"/>
          </p:cNvSpPr>
          <p:nvPr/>
        </p:nvSpPr>
        <p:spPr bwMode="auto">
          <a:xfrm>
            <a:off x="3312632" y="4378494"/>
            <a:ext cx="499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185738" algn="l"/>
              </a:tabLst>
            </a:pPr>
            <a:r>
              <a:rPr lang="en-US" sz="1400" dirty="0" smtClean="0">
                <a:solidFill>
                  <a:srgbClr val="000000"/>
                </a:solidFill>
                <a:latin typeface="Arial" charset="0"/>
              </a:rPr>
              <a:t>2</a:t>
            </a:r>
            <a:r>
              <a:rPr lang="en-US" sz="1400" dirty="0">
                <a:solidFill>
                  <a:srgbClr val="000000"/>
                </a:solidFill>
                <a:latin typeface="Arial" charset="0"/>
              </a:rPr>
              <a:t> </a:t>
            </a:r>
            <a:r>
              <a:rPr lang="en-US" sz="1400" dirty="0" smtClean="0">
                <a:solidFill>
                  <a:srgbClr val="000000"/>
                </a:solidFill>
                <a:latin typeface="Arial" charset="0"/>
              </a:rPr>
              <a:t>	</a:t>
            </a:r>
            <a:r>
              <a:rPr lang="en-US" sz="1300" dirty="0" smtClean="0">
                <a:solidFill>
                  <a:srgbClr val="000000"/>
                </a:solidFill>
                <a:latin typeface="Arial" charset="0"/>
              </a:rPr>
              <a:t>CO</a:t>
            </a:r>
            <a:r>
              <a:rPr lang="en-US" sz="1300" baseline="-25000" dirty="0" smtClean="0">
                <a:solidFill>
                  <a:srgbClr val="000000"/>
                </a:solidFill>
                <a:latin typeface="Arial" charset="0"/>
              </a:rPr>
              <a:t>2</a:t>
            </a:r>
            <a:endParaRPr lang="en-US" sz="1300" baseline="-25000" dirty="0">
              <a:solidFill>
                <a:srgbClr val="000000"/>
              </a:solidFill>
              <a:latin typeface="Arial" charset="0"/>
            </a:endParaRPr>
          </a:p>
        </p:txBody>
      </p:sp>
    </p:spTree>
    <p:extLst>
      <p:ext uri="{BB962C8B-B14F-4D97-AF65-F5344CB8AC3E}">
        <p14:creationId xmlns:p14="http://schemas.microsoft.com/office/powerpoint/2010/main" val="31935925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#14. What is different about the production of ethanol in glycolysis compared to cellular respiration? </a:t>
            </a:r>
            <a:endParaRPr lang="en-US" dirty="0"/>
          </a:p>
        </p:txBody>
      </p:sp>
    </p:spTree>
    <p:extLst>
      <p:ext uri="{BB962C8B-B14F-4D97-AF65-F5344CB8AC3E}">
        <p14:creationId xmlns:p14="http://schemas.microsoft.com/office/powerpoint/2010/main" val="1054039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6.13 Fermentation enables cells to produce ATP without oxygen</a:t>
            </a:r>
            <a:endParaRPr lang="en-US" dirty="0"/>
          </a:p>
        </p:txBody>
      </p:sp>
      <p:sp>
        <p:nvSpPr>
          <p:cNvPr id="80899" name="Rectangle 3"/>
          <p:cNvSpPr>
            <a:spLocks noGrp="1" noChangeArrowheads="1"/>
          </p:cNvSpPr>
          <p:nvPr>
            <p:ph idx="1"/>
          </p:nvPr>
        </p:nvSpPr>
        <p:spPr>
          <a:xfrm>
            <a:off x="313267" y="1694793"/>
            <a:ext cx="8475133" cy="4758267"/>
          </a:xfrm>
        </p:spPr>
        <p:txBody>
          <a:bodyPr/>
          <a:lstStyle/>
          <a:p>
            <a:r>
              <a:rPr lang="en-US" b="1" dirty="0" smtClean="0"/>
              <a:t>Obligate anaerobes</a:t>
            </a:r>
          </a:p>
          <a:p>
            <a:endParaRPr lang="en-US" dirty="0" smtClean="0"/>
          </a:p>
          <a:p>
            <a:pPr lvl="1"/>
            <a:r>
              <a:rPr lang="en-US" dirty="0" smtClean="0"/>
              <a:t>require anaerobic conditions</a:t>
            </a:r>
            <a:endParaRPr lang="en-US" dirty="0"/>
          </a:p>
          <a:p>
            <a:pPr lvl="1"/>
            <a:endParaRPr lang="en-US" dirty="0" smtClean="0"/>
          </a:p>
          <a:p>
            <a:pPr lvl="1"/>
            <a:r>
              <a:rPr lang="en-US" dirty="0" smtClean="0"/>
              <a:t>are poisoned by oxygen</a:t>
            </a:r>
            <a:endParaRPr lang="en-US" dirty="0"/>
          </a:p>
          <a:p>
            <a:pPr lvl="1"/>
            <a:endParaRPr lang="en-US" dirty="0" smtClean="0"/>
          </a:p>
          <a:p>
            <a:pPr lvl="1"/>
            <a:r>
              <a:rPr lang="en-US" dirty="0" smtClean="0"/>
              <a:t>live in stagnant ponds and deep soils</a:t>
            </a:r>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_01PhotosynthCellResp-U.jpg"/>
          <p:cNvPicPr>
            <a:picLocks noChangeAspect="1"/>
          </p:cNvPicPr>
          <p:nvPr/>
        </p:nvPicPr>
        <p:blipFill rotWithShape="1">
          <a:blip r:embed="rId3" cstate="email">
            <a:extLst>
              <a:ext uri="{28A0092B-C50C-407E-A947-70E740481C1C}">
                <a14:useLocalDpi xmlns:a14="http://schemas.microsoft.com/office/drawing/2010/main" val="0"/>
              </a:ext>
            </a:extLst>
          </a:blip>
          <a:srcRect b="2754"/>
          <a:stretch/>
        </p:blipFill>
        <p:spPr>
          <a:xfrm>
            <a:off x="1816608" y="137160"/>
            <a:ext cx="5510784" cy="640231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6.1</a:t>
            </a:r>
            <a:endParaRPr lang="en-US" sz="1200" dirty="0">
              <a:latin typeface="Arial" charset="0"/>
            </a:endParaRPr>
          </a:p>
        </p:txBody>
      </p:sp>
      <p:sp>
        <p:nvSpPr>
          <p:cNvPr id="27" name="Text Box 31"/>
          <p:cNvSpPr txBox="1">
            <a:spLocks noChangeArrowheads="1"/>
          </p:cNvSpPr>
          <p:nvPr/>
        </p:nvSpPr>
        <p:spPr bwMode="auto">
          <a:xfrm>
            <a:off x="3116445" y="410480"/>
            <a:ext cx="923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Sunlight</a:t>
            </a:r>
            <a:br>
              <a:rPr lang="en-US" sz="1800" dirty="0" smtClean="0">
                <a:solidFill>
                  <a:srgbClr val="000000"/>
                </a:solidFill>
                <a:latin typeface="Arial" charset="0"/>
              </a:rPr>
            </a:br>
            <a:r>
              <a:rPr lang="en-US" sz="1800" dirty="0" smtClean="0">
                <a:solidFill>
                  <a:srgbClr val="000000"/>
                </a:solidFill>
                <a:latin typeface="Arial" charset="0"/>
              </a:rPr>
              <a:t>energy</a:t>
            </a:r>
            <a:endParaRPr lang="en-US" sz="1800" dirty="0">
              <a:solidFill>
                <a:srgbClr val="000000"/>
              </a:solidFill>
              <a:latin typeface="Arial" charset="0"/>
            </a:endParaRPr>
          </a:p>
        </p:txBody>
      </p:sp>
      <p:sp>
        <p:nvSpPr>
          <p:cNvPr id="7" name="Text Box 31"/>
          <p:cNvSpPr txBox="1">
            <a:spLocks noChangeArrowheads="1"/>
          </p:cNvSpPr>
          <p:nvPr/>
        </p:nvSpPr>
        <p:spPr bwMode="auto">
          <a:xfrm>
            <a:off x="1957552" y="1065917"/>
            <a:ext cx="13054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E</a:t>
            </a:r>
            <a:r>
              <a:rPr lang="en-US" sz="1600" dirty="0" smtClean="0">
                <a:solidFill>
                  <a:srgbClr val="000000"/>
                </a:solidFill>
                <a:latin typeface="Arial" charset="0"/>
              </a:rPr>
              <a:t>COSYSTEM</a:t>
            </a:r>
            <a:endParaRPr lang="en-US" sz="1600" dirty="0">
              <a:solidFill>
                <a:srgbClr val="000000"/>
              </a:solidFill>
              <a:latin typeface="Arial" charset="0"/>
            </a:endParaRPr>
          </a:p>
        </p:txBody>
      </p:sp>
      <p:sp>
        <p:nvSpPr>
          <p:cNvPr id="8" name="Text Box 31"/>
          <p:cNvSpPr txBox="1">
            <a:spLocks noChangeArrowheads="1"/>
          </p:cNvSpPr>
          <p:nvPr/>
        </p:nvSpPr>
        <p:spPr bwMode="auto">
          <a:xfrm>
            <a:off x="3920367" y="2228676"/>
            <a:ext cx="19879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Photosynthesis in</a:t>
            </a:r>
            <a:br>
              <a:rPr lang="en-US" sz="1800" dirty="0" smtClean="0">
                <a:solidFill>
                  <a:srgbClr val="000000"/>
                </a:solidFill>
                <a:latin typeface="Arial" charset="0"/>
              </a:rPr>
            </a:br>
            <a:r>
              <a:rPr lang="en-US" sz="1800" dirty="0" smtClean="0">
                <a:solidFill>
                  <a:srgbClr val="000000"/>
                </a:solidFill>
                <a:latin typeface="Arial" charset="0"/>
              </a:rPr>
              <a:t>chloroplasts</a:t>
            </a:r>
            <a:endParaRPr lang="en-US" sz="1800" dirty="0">
              <a:solidFill>
                <a:srgbClr val="000000"/>
              </a:solidFill>
              <a:latin typeface="Arial" charset="0"/>
            </a:endParaRPr>
          </a:p>
        </p:txBody>
      </p:sp>
      <p:sp>
        <p:nvSpPr>
          <p:cNvPr id="9" name="Text Box 31"/>
          <p:cNvSpPr txBox="1">
            <a:spLocks noChangeArrowheads="1"/>
          </p:cNvSpPr>
          <p:nvPr/>
        </p:nvSpPr>
        <p:spPr bwMode="auto">
          <a:xfrm>
            <a:off x="5454333" y="2575029"/>
            <a:ext cx="11290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000000"/>
                </a:solidFill>
                <a:latin typeface="Arial" charset="0"/>
              </a:rPr>
              <a:t>Organic</a:t>
            </a:r>
            <a:br>
              <a:rPr lang="en-US" sz="1800" dirty="0" smtClean="0">
                <a:solidFill>
                  <a:srgbClr val="000000"/>
                </a:solidFill>
                <a:latin typeface="Arial" charset="0"/>
              </a:rPr>
            </a:br>
            <a:r>
              <a:rPr lang="en-US" sz="1800" dirty="0" smtClean="0">
                <a:solidFill>
                  <a:srgbClr val="000000"/>
                </a:solidFill>
                <a:latin typeface="Arial" charset="0"/>
              </a:rPr>
              <a:t>molecules</a:t>
            </a:r>
            <a:endParaRPr lang="en-US" sz="1800" dirty="0">
              <a:solidFill>
                <a:srgbClr val="000000"/>
              </a:solidFill>
              <a:latin typeface="Arial" charset="0"/>
            </a:endParaRPr>
          </a:p>
        </p:txBody>
      </p:sp>
      <p:sp>
        <p:nvSpPr>
          <p:cNvPr id="10" name="Text Box 31"/>
          <p:cNvSpPr txBox="1">
            <a:spLocks noChangeArrowheads="1"/>
          </p:cNvSpPr>
          <p:nvPr/>
        </p:nvSpPr>
        <p:spPr bwMode="auto">
          <a:xfrm>
            <a:off x="3037926" y="2929627"/>
            <a:ext cx="1462202"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800" dirty="0" smtClean="0">
                <a:solidFill>
                  <a:srgbClr val="000000"/>
                </a:solidFill>
                <a:latin typeface="Arial" charset="0"/>
              </a:rPr>
              <a:t>Cellular</a:t>
            </a:r>
            <a:br>
              <a:rPr lang="en-US" sz="1800" dirty="0" smtClean="0">
                <a:solidFill>
                  <a:srgbClr val="000000"/>
                </a:solidFill>
                <a:latin typeface="Arial" charset="0"/>
              </a:rPr>
            </a:br>
            <a:r>
              <a:rPr lang="en-US" sz="1800" dirty="0" smtClean="0">
                <a:solidFill>
                  <a:srgbClr val="000000"/>
                </a:solidFill>
                <a:latin typeface="Arial" charset="0"/>
              </a:rPr>
              <a:t>respiration in</a:t>
            </a:r>
            <a:br>
              <a:rPr lang="en-US" sz="1800" dirty="0" smtClean="0">
                <a:solidFill>
                  <a:srgbClr val="000000"/>
                </a:solidFill>
                <a:latin typeface="Arial" charset="0"/>
              </a:rPr>
            </a:br>
            <a:r>
              <a:rPr lang="en-US" sz="1800" dirty="0" smtClean="0">
                <a:solidFill>
                  <a:srgbClr val="000000"/>
                </a:solidFill>
                <a:latin typeface="Arial" charset="0"/>
              </a:rPr>
              <a:t>mitochondria</a:t>
            </a:r>
            <a:endParaRPr lang="en-US" sz="1800" dirty="0">
              <a:solidFill>
                <a:srgbClr val="000000"/>
              </a:solidFill>
              <a:latin typeface="Arial" charset="0"/>
            </a:endParaRPr>
          </a:p>
        </p:txBody>
      </p:sp>
      <p:sp>
        <p:nvSpPr>
          <p:cNvPr id="11" name="Text Box 31"/>
          <p:cNvSpPr txBox="1">
            <a:spLocks noChangeArrowheads="1"/>
          </p:cNvSpPr>
          <p:nvPr/>
        </p:nvSpPr>
        <p:spPr bwMode="auto">
          <a:xfrm>
            <a:off x="5187441" y="5003462"/>
            <a:ext cx="19282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800" dirty="0" smtClean="0">
                <a:solidFill>
                  <a:srgbClr val="000000"/>
                </a:solidFill>
                <a:latin typeface="Arial" charset="0"/>
              </a:rPr>
              <a:t>ATP powers most</a:t>
            </a:r>
            <a:br>
              <a:rPr lang="en-US" sz="1800" dirty="0" smtClean="0">
                <a:solidFill>
                  <a:srgbClr val="000000"/>
                </a:solidFill>
                <a:latin typeface="Arial" charset="0"/>
              </a:rPr>
            </a:br>
            <a:r>
              <a:rPr lang="en-US" sz="1800" dirty="0" smtClean="0">
                <a:solidFill>
                  <a:srgbClr val="000000"/>
                </a:solidFill>
                <a:latin typeface="Arial" charset="0"/>
              </a:rPr>
              <a:t>cellular work</a:t>
            </a:r>
            <a:endParaRPr lang="en-US" sz="1800" dirty="0">
              <a:solidFill>
                <a:srgbClr val="000000"/>
              </a:solidFill>
              <a:latin typeface="Arial" charset="0"/>
            </a:endParaRPr>
          </a:p>
        </p:txBody>
      </p:sp>
      <p:sp>
        <p:nvSpPr>
          <p:cNvPr id="12" name="Text Box 31"/>
          <p:cNvSpPr txBox="1">
            <a:spLocks noChangeArrowheads="1"/>
          </p:cNvSpPr>
          <p:nvPr/>
        </p:nvSpPr>
        <p:spPr bwMode="auto">
          <a:xfrm>
            <a:off x="3478975" y="5770388"/>
            <a:ext cx="7822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Heat</a:t>
            </a:r>
            <a:br>
              <a:rPr lang="en-US" sz="1800" dirty="0" smtClean="0">
                <a:solidFill>
                  <a:srgbClr val="000000"/>
                </a:solidFill>
                <a:latin typeface="Arial" charset="0"/>
              </a:rPr>
            </a:br>
            <a:r>
              <a:rPr lang="en-US" sz="1800" dirty="0" smtClean="0">
                <a:solidFill>
                  <a:srgbClr val="000000"/>
                </a:solidFill>
                <a:latin typeface="Arial" charset="0"/>
              </a:rPr>
              <a:t>energy</a:t>
            </a:r>
            <a:endParaRPr lang="en-US" sz="1800" dirty="0">
              <a:solidFill>
                <a:srgbClr val="000000"/>
              </a:solidFill>
              <a:latin typeface="Arial" charset="0"/>
            </a:endParaRPr>
          </a:p>
        </p:txBody>
      </p:sp>
      <p:sp>
        <p:nvSpPr>
          <p:cNvPr id="13" name="Text Box 31"/>
          <p:cNvSpPr txBox="1">
            <a:spLocks noChangeArrowheads="1"/>
          </p:cNvSpPr>
          <p:nvPr/>
        </p:nvSpPr>
        <p:spPr bwMode="auto">
          <a:xfrm>
            <a:off x="1912021" y="2677949"/>
            <a:ext cx="11186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CO</a:t>
            </a:r>
            <a:r>
              <a:rPr lang="en-US" sz="1800" baseline="-25000" dirty="0" smtClean="0">
                <a:solidFill>
                  <a:srgbClr val="000000"/>
                </a:solidFill>
                <a:latin typeface="Arial" charset="0"/>
              </a:rPr>
              <a:t>2</a:t>
            </a:r>
            <a:r>
              <a:rPr lang="en-US" sz="1800" dirty="0" smtClean="0">
                <a:solidFill>
                  <a:srgbClr val="000000"/>
                </a:solidFill>
                <a:latin typeface="Arial" charset="0"/>
              </a:rPr>
              <a:t> </a:t>
            </a:r>
            <a:r>
              <a:rPr lang="en-US" sz="1800" dirty="0" smtClean="0">
                <a:solidFill>
                  <a:srgbClr val="000000"/>
                </a:solidFill>
                <a:latin typeface="Symbol Std"/>
                <a:cs typeface="Symbol Std"/>
              </a:rPr>
              <a:t>+</a:t>
            </a:r>
            <a:r>
              <a:rPr lang="en-US" sz="1800" dirty="0" smtClean="0">
                <a:solidFill>
                  <a:srgbClr val="000000"/>
                </a:solidFill>
                <a:latin typeface="Arial" charset="0"/>
              </a:rPr>
              <a:t> H</a:t>
            </a:r>
            <a:r>
              <a:rPr lang="en-US" sz="1800" baseline="-25000" dirty="0" smtClean="0">
                <a:solidFill>
                  <a:srgbClr val="000000"/>
                </a:solidFill>
                <a:latin typeface="Arial" charset="0"/>
              </a:rPr>
              <a:t>2</a:t>
            </a:r>
            <a:r>
              <a:rPr lang="en-US" sz="1800" dirty="0" smtClean="0">
                <a:solidFill>
                  <a:srgbClr val="000000"/>
                </a:solidFill>
                <a:latin typeface="Arial" charset="0"/>
              </a:rPr>
              <a:t>O</a:t>
            </a:r>
            <a:endParaRPr lang="en-US" sz="1800" dirty="0">
              <a:solidFill>
                <a:srgbClr val="000000"/>
              </a:solidFill>
              <a:latin typeface="Arial" charset="0"/>
            </a:endParaRPr>
          </a:p>
        </p:txBody>
      </p:sp>
      <p:sp>
        <p:nvSpPr>
          <p:cNvPr id="14" name="Text Box 31"/>
          <p:cNvSpPr txBox="1">
            <a:spLocks noChangeArrowheads="1"/>
          </p:cNvSpPr>
          <p:nvPr/>
        </p:nvSpPr>
        <p:spPr bwMode="auto">
          <a:xfrm>
            <a:off x="6695353" y="268619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Symbol Std"/>
                <a:cs typeface="Symbol Std"/>
              </a:rPr>
              <a:t>+</a:t>
            </a:r>
            <a:r>
              <a:rPr lang="en-US" sz="1800" dirty="0" smtClean="0">
                <a:solidFill>
                  <a:srgbClr val="000000"/>
                </a:solidFill>
                <a:latin typeface="Arial" charset="0"/>
              </a:rPr>
              <a:t>  O</a:t>
            </a:r>
            <a:r>
              <a:rPr lang="en-US" sz="1800" baseline="-25000" dirty="0" smtClean="0">
                <a:solidFill>
                  <a:srgbClr val="000000"/>
                </a:solidFill>
                <a:latin typeface="Arial" charset="0"/>
              </a:rPr>
              <a:t>2</a:t>
            </a:r>
            <a:endParaRPr lang="en-US" sz="1800" baseline="-25000" dirty="0">
              <a:solidFill>
                <a:srgbClr val="000000"/>
              </a:solidFill>
              <a:latin typeface="Arial" charset="0"/>
            </a:endParaRPr>
          </a:p>
        </p:txBody>
      </p:sp>
      <p:sp>
        <p:nvSpPr>
          <p:cNvPr id="15" name="Text Box 31"/>
          <p:cNvSpPr txBox="1">
            <a:spLocks noChangeArrowheads="1"/>
          </p:cNvSpPr>
          <p:nvPr/>
        </p:nvSpPr>
        <p:spPr bwMode="auto">
          <a:xfrm>
            <a:off x="4439936" y="5164430"/>
            <a:ext cx="440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ATP</a:t>
            </a:r>
            <a:endParaRPr lang="en-US" sz="1800" dirty="0">
              <a:solidFill>
                <a:srgbClr val="000000"/>
              </a:solidFill>
              <a:latin typeface="Arial" charset="0"/>
            </a:endParaRPr>
          </a:p>
        </p:txBody>
      </p:sp>
    </p:spTree>
    <p:extLst>
      <p:ext uri="{BB962C8B-B14F-4D97-AF65-F5344CB8AC3E}">
        <p14:creationId xmlns:p14="http://schemas.microsoft.com/office/powerpoint/2010/main" val="17686853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Facultative </a:t>
            </a:r>
            <a:r>
              <a:rPr lang="en-US" b="1" dirty="0" smtClean="0"/>
              <a:t>anaerobes</a:t>
            </a:r>
          </a:p>
          <a:p>
            <a:endParaRPr lang="en-US" dirty="0"/>
          </a:p>
          <a:p>
            <a:pPr lvl="1"/>
            <a:r>
              <a:rPr lang="en-US" dirty="0"/>
              <a:t>can make ATP by fermentation or oxidative </a:t>
            </a:r>
            <a:r>
              <a:rPr lang="en-US" dirty="0" smtClean="0"/>
              <a:t>phosphorylation</a:t>
            </a:r>
          </a:p>
          <a:p>
            <a:pPr lvl="1"/>
            <a:endParaRPr lang="en-US" dirty="0"/>
          </a:p>
          <a:p>
            <a:pPr lvl="1"/>
            <a:r>
              <a:rPr lang="en-US" dirty="0"/>
              <a:t>include yeasts and many bacteria.</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Rectangle 2"/>
          <p:cNvSpPr>
            <a:spLocks noGrp="1" noChangeArrowheads="1"/>
          </p:cNvSpPr>
          <p:nvPr>
            <p:ph type="title"/>
          </p:nvPr>
        </p:nvSpPr>
        <p:spPr/>
        <p:txBody>
          <a:bodyPr/>
          <a:lstStyle/>
          <a:p>
            <a:r>
              <a:rPr lang="en-US" dirty="0" smtClean="0"/>
              <a:t>6.13 Fermentation enables cells to produce ATP without oxygen</a:t>
            </a:r>
            <a:endParaRPr lang="en-US" dirty="0"/>
          </a:p>
        </p:txBody>
      </p:sp>
    </p:spTree>
    <p:extLst>
      <p:ext uri="{BB962C8B-B14F-4D97-AF65-F5344CB8AC3E}">
        <p14:creationId xmlns:p14="http://schemas.microsoft.com/office/powerpoint/2010/main" val="7597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9"/>
          <p:cNvSpPr>
            <a:spLocks noGrp="1" noChangeArrowheads="1"/>
          </p:cNvSpPr>
          <p:nvPr>
            <p:ph type="title"/>
          </p:nvPr>
        </p:nvSpPr>
        <p:spPr/>
        <p:txBody>
          <a:bodyPr/>
          <a:lstStyle/>
          <a:p>
            <a:r>
              <a:rPr lang="en-US" sz="3200" dirty="0" smtClean="0"/>
              <a:t>5.12 ATP drives cellular work by coupling exergonic and endergonic reactions</a:t>
            </a:r>
            <a:endParaRPr lang="en-US" sz="3200" dirty="0"/>
          </a:p>
        </p:txBody>
      </p:sp>
      <p:sp>
        <p:nvSpPr>
          <p:cNvPr id="148482" name="Rectangle 3"/>
          <p:cNvSpPr>
            <a:spLocks noGrp="1" noChangeArrowheads="1"/>
          </p:cNvSpPr>
          <p:nvPr>
            <p:ph idx="1"/>
          </p:nvPr>
        </p:nvSpPr>
        <p:spPr/>
        <p:txBody>
          <a:bodyPr/>
          <a:lstStyle/>
          <a:p>
            <a:r>
              <a:rPr lang="en-US" b="1" dirty="0" smtClean="0"/>
              <a:t>ATP</a:t>
            </a:r>
            <a:r>
              <a:rPr lang="en-US" dirty="0" smtClean="0"/>
              <a:t>, </a:t>
            </a:r>
            <a:r>
              <a:rPr lang="en-US" u="sng" dirty="0" smtClean="0"/>
              <a:t>a</a:t>
            </a:r>
            <a:r>
              <a:rPr lang="en-US" dirty="0" smtClean="0"/>
              <a:t>denosine </a:t>
            </a:r>
            <a:r>
              <a:rPr lang="en-US" u="sng" dirty="0" smtClean="0"/>
              <a:t>t</a:t>
            </a:r>
            <a:r>
              <a:rPr lang="en-US" dirty="0" smtClean="0"/>
              <a:t>ri</a:t>
            </a:r>
            <a:r>
              <a:rPr lang="en-US" u="sng" dirty="0" smtClean="0"/>
              <a:t>p</a:t>
            </a:r>
            <a:r>
              <a:rPr lang="en-US" dirty="0" smtClean="0"/>
              <a:t>hosphate, powers nearly all forms of cellular work.</a:t>
            </a:r>
          </a:p>
          <a:p>
            <a:endParaRPr lang="en-US" dirty="0" smtClean="0"/>
          </a:p>
          <a:p>
            <a:r>
              <a:rPr lang="en-US" dirty="0" smtClean="0"/>
              <a:t>ATP consists of</a:t>
            </a:r>
          </a:p>
          <a:p>
            <a:pPr lvl="1"/>
            <a:r>
              <a:rPr lang="en-US" dirty="0" smtClean="0"/>
              <a:t>adenosine</a:t>
            </a:r>
          </a:p>
          <a:p>
            <a:pPr lvl="1"/>
            <a:r>
              <a:rPr lang="en-US" dirty="0" smtClean="0"/>
              <a:t>a triphosphate tail of three phosphate groups.</a:t>
            </a:r>
          </a:p>
          <a:p>
            <a:pPr lvl="1"/>
            <a:endParaRPr lang="en-US" dirty="0"/>
          </a:p>
        </p:txBody>
      </p:sp>
    </p:spTree>
    <p:extLst>
      <p:ext uri="{BB962C8B-B14F-4D97-AF65-F5344CB8AC3E}">
        <p14:creationId xmlns:p14="http://schemas.microsoft.com/office/powerpoint/2010/main" val="41204041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CampbellCC_Lecture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bellCC_LectureDesign" id="{601D5640-F5A9-411B-B9EF-F9A3B7EBFE2A}" vid="{DA72850D-8F0C-450B-9503-DE7515A8D00C}"/>
    </a:ext>
  </a:extLst>
</a:theme>
</file>

<file path=ppt/theme/theme10.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CampbellCC_LectureDesign</Template>
  <TotalTime>4100</TotalTime>
  <Words>13066</Words>
  <Application>Microsoft Office PowerPoint</Application>
  <PresentationFormat>On-screen Show (4:3)</PresentationFormat>
  <Paragraphs>1096</Paragraphs>
  <Slides>80</Slides>
  <Notes>56</Notes>
  <HiddenSlides>0</HiddenSlides>
  <MMClips>0</MMClips>
  <ScaleCrop>false</ScaleCrop>
  <HeadingPairs>
    <vt:vector size="6" baseType="variant">
      <vt:variant>
        <vt:lpstr>Fonts Used</vt:lpstr>
      </vt:variant>
      <vt:variant>
        <vt:i4>7</vt:i4>
      </vt:variant>
      <vt:variant>
        <vt:lpstr>Theme</vt:lpstr>
      </vt:variant>
      <vt:variant>
        <vt:i4>21</vt:i4>
      </vt:variant>
      <vt:variant>
        <vt:lpstr>Slide Titles</vt:lpstr>
      </vt:variant>
      <vt:variant>
        <vt:i4>80</vt:i4>
      </vt:variant>
    </vt:vector>
  </HeadingPairs>
  <TitlesOfParts>
    <vt:vector size="108" baseType="lpstr">
      <vt:lpstr>ＭＳ Ｐゴシック</vt:lpstr>
      <vt:lpstr>Arial</vt:lpstr>
      <vt:lpstr>Symbol</vt:lpstr>
      <vt:lpstr>Symbol Std</vt:lpstr>
      <vt:lpstr>Times</vt:lpstr>
      <vt:lpstr>Times New Roman</vt:lpstr>
      <vt:lpstr>Wingdings</vt:lpstr>
      <vt:lpstr>CampbellCC_LectureDesign</vt:lpstr>
      <vt:lpstr>Blank</vt:lpstr>
      <vt:lpstr>2_Blank</vt:lpstr>
      <vt:lpstr>3_Blank</vt:lpstr>
      <vt:lpstr>6_Blank</vt:lpstr>
      <vt:lpstr>7_Blank</vt:lpstr>
      <vt:lpstr>10_Blank</vt:lpstr>
      <vt:lpstr>11_Blank</vt:lpstr>
      <vt:lpstr>12_Blank</vt:lpstr>
      <vt:lpstr>15_Blank</vt:lpstr>
      <vt:lpstr>16_Blank</vt:lpstr>
      <vt:lpstr>18_Blank</vt:lpstr>
      <vt:lpstr>20_Blank</vt:lpstr>
      <vt:lpstr>21_Blank</vt:lpstr>
      <vt:lpstr>22_Blank</vt:lpstr>
      <vt:lpstr>25_Blank</vt:lpstr>
      <vt:lpstr>26_Blank</vt:lpstr>
      <vt:lpstr>27_Blank</vt:lpstr>
      <vt:lpstr>29_Blank</vt:lpstr>
      <vt:lpstr>30_Blank</vt:lpstr>
      <vt:lpstr>31_Blank</vt:lpstr>
      <vt:lpstr>Cellular Respiration Cell Respiration  </vt:lpstr>
      <vt:lpstr>6.1 Photosynthesis and cellular respiration provide energy for life</vt:lpstr>
      <vt:lpstr>6.1 Photosynthesis and cellular respiration provide energy for life</vt:lpstr>
      <vt:lpstr>Answer in Notebooks:</vt:lpstr>
      <vt:lpstr>6.1 Photosynthesis and cellular respiration provide energy for life</vt:lpstr>
      <vt:lpstr>6.1 Photosynthesis and cellular respiration provide energy for life</vt:lpstr>
      <vt:lpstr>Answer in Notebooks: </vt:lpstr>
      <vt:lpstr>Figure 6.1</vt:lpstr>
      <vt:lpstr>5.12 ATP drives cellular work by coupling exergonic and endergonic reactions</vt:lpstr>
      <vt:lpstr>5.12 ATP drives cellular work by coupling exergonic and endergonic reactions</vt:lpstr>
      <vt:lpstr>Figure 5.12a-2</vt:lpstr>
      <vt:lpstr>Answer in Notebooks:</vt:lpstr>
      <vt:lpstr>6.2 Breathing supplies O2 for use in cellular respiration and removes CO2  Respiration, as it relates to breathing, and cellular respiration are not the same. </vt:lpstr>
      <vt:lpstr>Figure 6.2-0</vt:lpstr>
      <vt:lpstr>Answer in Notebooks: </vt:lpstr>
      <vt:lpstr>6.3 Cellular respiration banks energy in ATP molecules</vt:lpstr>
      <vt:lpstr>6.3 Cellular respiration banks energy in ATP molecules</vt:lpstr>
      <vt:lpstr>6.3 Cellular respiration banks energy in ATP molecules</vt:lpstr>
      <vt:lpstr>Figure 6.3</vt:lpstr>
      <vt:lpstr>6.4 CONNECTION: The human body uses energy from ATP for all its activities</vt:lpstr>
      <vt:lpstr>Figure 6.4-0</vt:lpstr>
      <vt:lpstr>6.5 Cells capture energy from electrons “falling” from organic fuels to oxygen</vt:lpstr>
      <vt:lpstr>6.5 Cells capture energy from electrons “falling” from organic fuels to oxygen</vt:lpstr>
      <vt:lpstr>6.5 Cells capture energy from electrons “falling” from organic fuels to oxygen</vt:lpstr>
      <vt:lpstr>6.5 Cells capture energy from electrons “falling” from organic fuels to oxygen</vt:lpstr>
      <vt:lpstr>6.5 Cells capture energy from electrons “falling” from organic fuels to oxygen</vt:lpstr>
      <vt:lpstr>Figure 6.5a</vt:lpstr>
      <vt:lpstr>Answer in Notebooks: </vt:lpstr>
      <vt:lpstr>6.5 Cells capture energy from electrons “falling” from organic fuels to oxygen</vt:lpstr>
      <vt:lpstr>Figure 6.5b</vt:lpstr>
      <vt:lpstr>Figure 6.1</vt:lpstr>
      <vt:lpstr>PowerPoint Presentation</vt:lpstr>
      <vt:lpstr>Glycolysis </vt:lpstr>
      <vt:lpstr>6.6 Overview: Cellular respiration occurs in three main stages</vt:lpstr>
      <vt:lpstr>6.6 Overview: Cellular respiration occurs in three main stages</vt:lpstr>
      <vt:lpstr>6.7 Glycolysis harvests chemical energy by oxidizing glucose to pyruvate</vt:lpstr>
      <vt:lpstr>Figure 6.7a</vt:lpstr>
      <vt:lpstr>6.7 Glycolysis harvests chemical energy by oxidizing glucose to pyruvate</vt:lpstr>
      <vt:lpstr>6.7 Glycolysis harvests chemical energy by oxidizing glucose to pyruvate</vt:lpstr>
      <vt:lpstr>Figure 6.7b</vt:lpstr>
      <vt:lpstr>Figure 6.7c-1-2</vt:lpstr>
      <vt:lpstr>Figure 6.7c-2-2</vt:lpstr>
      <vt:lpstr>Answer in Notebooks:</vt:lpstr>
      <vt:lpstr>6.6 Overview: Cellular respiration occurs in three main stages</vt:lpstr>
      <vt:lpstr>6.8 Pyruvate is oxidized in preparation for the citric acid cycle</vt:lpstr>
      <vt:lpstr>6.8 Pyruvate is oxidized in preparation for the citric acid cycle</vt:lpstr>
      <vt:lpstr>Figure 6.8</vt:lpstr>
      <vt:lpstr>6.8 Pyruvate is oxidized in preparation for the citric acid cycle</vt:lpstr>
      <vt:lpstr>Answer in Notebooks:</vt:lpstr>
      <vt:lpstr>6.9 The citric acid cycle completes the oxidation of organic molecules, generating many NADH and FADH2 molecules</vt:lpstr>
      <vt:lpstr>Figure 6.9a</vt:lpstr>
      <vt:lpstr>6.9 The citric acid cycle completes the oxidation of organic molecules, generating many NADH and FADH2 molecules</vt:lpstr>
      <vt:lpstr>6.9 The citric acid cycle completes the oxidation of organic molecules, generating many NADH and FADH2 molecules</vt:lpstr>
      <vt:lpstr>Figure 6.9b-3</vt:lpstr>
      <vt:lpstr>Answer in Notebooks: </vt:lpstr>
      <vt:lpstr>6.9 The citric acid cycle completes the oxidation of organic molecules, generating many NADH and FADH2 molecules</vt:lpstr>
      <vt:lpstr>6.6 Overview: Cellular respiration occurs in three main stages</vt:lpstr>
      <vt:lpstr>6.6 Overview: Cellular respiration occurs in three main stages</vt:lpstr>
      <vt:lpstr>6.10 Most ATP production occurs by oxidative phosphorylation</vt:lpstr>
      <vt:lpstr>6.10 Most ATP production occurs by oxidative phosphorylation</vt:lpstr>
      <vt:lpstr>6.10 Most ATP production occurs by oxidative phosphorylation</vt:lpstr>
      <vt:lpstr>Figure 6.10a</vt:lpstr>
      <vt:lpstr>Figure 6.10b</vt:lpstr>
      <vt:lpstr>Answer in Notebooks: </vt:lpstr>
      <vt:lpstr>Answer in Notebooks: </vt:lpstr>
      <vt:lpstr>6.12 Review: Each molecule of glucose yields many molecules of ATP</vt:lpstr>
      <vt:lpstr>6.12 Review: Each molecule of glucose yields many molecules of ATP</vt:lpstr>
      <vt:lpstr>Figure 6.12</vt:lpstr>
      <vt:lpstr>PowerPoint Presentation</vt:lpstr>
      <vt:lpstr>6.13 Fermentation enables cells to produce ATP without oxygen</vt:lpstr>
      <vt:lpstr>Answer in Notebooks:</vt:lpstr>
      <vt:lpstr>6.13 Fermentation enables cells to produce ATP without oxygen</vt:lpstr>
      <vt:lpstr>Figure 6.13a</vt:lpstr>
      <vt:lpstr>Answer in Notebooks:</vt:lpstr>
      <vt:lpstr>6.13 Fermentation enables cells to produce ATP without oxygen</vt:lpstr>
      <vt:lpstr>6.13 Fermentation enables cells to produce ATP without oxygen</vt:lpstr>
      <vt:lpstr>Figure 6.13b</vt:lpstr>
      <vt:lpstr>Answer in Notebooks:</vt:lpstr>
      <vt:lpstr>6.13 Fermentation enables cells to produce ATP without oxygen</vt:lpstr>
      <vt:lpstr>6.13 Fermentation enables cells to produce ATP without oxygen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Griffith, Ashley</cp:lastModifiedBy>
  <cp:revision>474</cp:revision>
  <cp:lastPrinted>2005-03-30T09:38:22Z</cp:lastPrinted>
  <dcterms:created xsi:type="dcterms:W3CDTF">2014-03-27T14:07:24Z</dcterms:created>
  <dcterms:modified xsi:type="dcterms:W3CDTF">2016-10-24T13:50:04Z</dcterms:modified>
</cp:coreProperties>
</file>