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67" autoAdjust="0"/>
  </p:normalViewPr>
  <p:slideViewPr>
    <p:cSldViewPr>
      <p:cViewPr varScale="1">
        <p:scale>
          <a:sx n="69" d="100"/>
          <a:sy n="69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9D2D-7B38-4CDC-91E8-8B607AD665E5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ADEB3-9D1F-4C6F-BACF-28630D198C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9D2D-7B38-4CDC-91E8-8B607AD665E5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ADEB3-9D1F-4C6F-BACF-28630D198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9D2D-7B38-4CDC-91E8-8B607AD665E5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ADEB3-9D1F-4C6F-BACF-28630D198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BC29D2D-7B38-4CDC-91E8-8B607AD665E5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CAADEB3-9D1F-4C6F-BACF-28630D198C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9D2D-7B38-4CDC-91E8-8B607AD665E5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ADEB3-9D1F-4C6F-BACF-28630D198C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9D2D-7B38-4CDC-91E8-8B607AD665E5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ADEB3-9D1F-4C6F-BACF-28630D198C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ADEB3-9D1F-4C6F-BACF-28630D198C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9D2D-7B38-4CDC-91E8-8B607AD665E5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9D2D-7B38-4CDC-91E8-8B607AD665E5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ADEB3-9D1F-4C6F-BACF-28630D198C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9D2D-7B38-4CDC-91E8-8B607AD665E5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ADEB3-9D1F-4C6F-BACF-28630D198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BC29D2D-7B38-4CDC-91E8-8B607AD665E5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CAADEB3-9D1F-4C6F-BACF-28630D198C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9D2D-7B38-4CDC-91E8-8B607AD665E5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ADEB3-9D1F-4C6F-BACF-28630D198C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BC29D2D-7B38-4CDC-91E8-8B607AD665E5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CAADEB3-9D1F-4C6F-BACF-28630D198C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Immigration and Urbanization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Module 4</a:t>
            </a:r>
          </a:p>
        </p:txBody>
      </p:sp>
      <p:pic>
        <p:nvPicPr>
          <p:cNvPr id="1026" name="Picture 2" descr="Image result for immigration">
            <a:extLst>
              <a:ext uri="{FF2B5EF4-FFF2-40B4-BE49-F238E27FC236}">
                <a16:creationId xmlns:a16="http://schemas.microsoft.com/office/drawing/2014/main" xmlns="" id="{F0B7F2C5-32BF-4632-8E5B-025747F3B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68446"/>
            <a:ext cx="3657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304800"/>
            <a:ext cx="6858000" cy="6400800"/>
          </a:xfrm>
        </p:spPr>
        <p:txBody>
          <a:bodyPr/>
          <a:lstStyle/>
          <a:p>
            <a:r>
              <a:rPr lang="en-US" b="1" dirty="0"/>
              <a:t>IV. Immigration Restrictions</a:t>
            </a:r>
          </a:p>
          <a:p>
            <a:pPr lvl="2"/>
            <a:r>
              <a:rPr lang="en-US" b="1" dirty="0"/>
              <a:t>Is the US a melting pot or a mixing bowl? </a:t>
            </a:r>
          </a:p>
          <a:p>
            <a:pPr lvl="1"/>
            <a:r>
              <a:rPr lang="en-US" b="1" dirty="0"/>
              <a:t>A. The Rise of Nativism</a:t>
            </a:r>
          </a:p>
          <a:p>
            <a:pPr lvl="2"/>
            <a:r>
              <a:rPr lang="en-US" b="1" dirty="0"/>
              <a:t> Nativists favored native born Americans</a:t>
            </a:r>
          </a:p>
          <a:p>
            <a:pPr lvl="2"/>
            <a:r>
              <a:rPr lang="en-US" b="1" dirty="0"/>
              <a:t>They also promoted anti-immigrant groups</a:t>
            </a:r>
          </a:p>
          <a:p>
            <a:pPr lvl="2"/>
            <a:r>
              <a:rPr lang="en-US" b="1" dirty="0"/>
              <a:t>Some accepted immigrants from the “right” countries</a:t>
            </a:r>
          </a:p>
          <a:p>
            <a:pPr lvl="2"/>
            <a:r>
              <a:rPr lang="en-US" b="1" dirty="0"/>
              <a:t>Prescott Hall – founded the Immigration Restriction League</a:t>
            </a:r>
          </a:p>
          <a:p>
            <a:pPr lvl="2"/>
            <a:r>
              <a:rPr lang="en-US" b="1" dirty="0"/>
              <a:t>Attacked religions before ethnicities</a:t>
            </a:r>
          </a:p>
          <a:p>
            <a:pPr lvl="2"/>
            <a:r>
              <a:rPr lang="en-US" b="1" dirty="0"/>
              <a:t>1897 Congressional Rules</a:t>
            </a:r>
          </a:p>
          <a:p>
            <a:pPr lvl="3"/>
            <a:r>
              <a:rPr lang="en-US" b="1" dirty="0"/>
              <a:t>Read 40 words in English</a:t>
            </a:r>
          </a:p>
          <a:p>
            <a:pPr lvl="3"/>
            <a:r>
              <a:rPr lang="en-US" b="1" dirty="0"/>
              <a:t>Vetoed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9218" name="Picture 2" descr="Related image">
            <a:extLst>
              <a:ext uri="{FF2B5EF4-FFF2-40B4-BE49-F238E27FC236}">
                <a16:creationId xmlns:a16="http://schemas.microsoft.com/office/drawing/2014/main" xmlns="" id="{60C7ADAB-B992-4DA8-A7FC-ECDA22FD6A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38" r="4619"/>
          <a:stretch/>
        </p:blipFill>
        <p:spPr bwMode="auto">
          <a:xfrm>
            <a:off x="6096000" y="3295650"/>
            <a:ext cx="27432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2578" y="152400"/>
            <a:ext cx="8229600" cy="4572000"/>
          </a:xfrm>
        </p:spPr>
        <p:txBody>
          <a:bodyPr/>
          <a:lstStyle/>
          <a:p>
            <a:pPr lvl="1"/>
            <a:r>
              <a:rPr lang="en-US" b="1" dirty="0"/>
              <a:t>B. Anti-Asian Sentiment</a:t>
            </a:r>
          </a:p>
          <a:p>
            <a:pPr lvl="2"/>
            <a:r>
              <a:rPr lang="en-US" b="1" dirty="0"/>
              <a:t>Nativism built in labor movements</a:t>
            </a:r>
          </a:p>
          <a:p>
            <a:pPr lvl="2"/>
            <a:r>
              <a:rPr lang="en-US" b="1" dirty="0"/>
              <a:t>Chinese immigrants would accept low wages</a:t>
            </a:r>
          </a:p>
          <a:p>
            <a:pPr lvl="2"/>
            <a:r>
              <a:rPr lang="en-US" b="1" dirty="0"/>
              <a:t>1873 Depression increased nativism</a:t>
            </a:r>
          </a:p>
          <a:p>
            <a:pPr lvl="2"/>
            <a:r>
              <a:rPr lang="en-US" b="1" dirty="0"/>
              <a:t>1882: Chinese Exclusion Act</a:t>
            </a:r>
          </a:p>
          <a:p>
            <a:pPr lvl="3"/>
            <a:r>
              <a:rPr lang="en-US" b="1" dirty="0"/>
              <a:t>Banned all except students, teachers, merchants, tourists, and government officials</a:t>
            </a:r>
          </a:p>
          <a:p>
            <a:pPr lvl="3"/>
            <a:r>
              <a:rPr lang="en-US" b="1" dirty="0"/>
              <a:t>Lasted until 1943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10242" name="Picture 2" descr="Image result for chinese exclusion act">
            <a:extLst>
              <a:ext uri="{FF2B5EF4-FFF2-40B4-BE49-F238E27FC236}">
                <a16:creationId xmlns:a16="http://schemas.microsoft.com/office/drawing/2014/main" xmlns="" id="{347BAB6D-C405-4923-B8E7-4BAB4F75A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4048" y="2697805"/>
            <a:ext cx="3852863" cy="370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chinese exclusion act">
            <a:extLst>
              <a:ext uri="{FF2B5EF4-FFF2-40B4-BE49-F238E27FC236}">
                <a16:creationId xmlns:a16="http://schemas.microsoft.com/office/drawing/2014/main" xmlns="" id="{47E74817-C4E1-468B-9049-1A4BEA86E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978" y="3137468"/>
            <a:ext cx="3001963" cy="326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3657600"/>
            <a:ext cx="8229600" cy="4572000"/>
          </a:xfrm>
        </p:spPr>
        <p:txBody>
          <a:bodyPr/>
          <a:lstStyle/>
          <a:p>
            <a:pPr lvl="1"/>
            <a:r>
              <a:rPr lang="en-US" b="1" dirty="0"/>
              <a:t>C. The Gentlemen’s Agreement</a:t>
            </a:r>
          </a:p>
          <a:p>
            <a:pPr lvl="2"/>
            <a:r>
              <a:rPr lang="en-US" b="1" dirty="0"/>
              <a:t>Japanese and other Asian groups were also targeted</a:t>
            </a:r>
          </a:p>
          <a:p>
            <a:pPr lvl="2"/>
            <a:r>
              <a:rPr lang="en-US" b="1" dirty="0"/>
              <a:t>1906: San Francisco segregated schools</a:t>
            </a:r>
          </a:p>
          <a:p>
            <a:pPr lvl="2"/>
            <a:r>
              <a:rPr lang="en-US" b="1" dirty="0"/>
              <a:t>Japan protested </a:t>
            </a:r>
          </a:p>
          <a:p>
            <a:pPr lvl="2"/>
            <a:r>
              <a:rPr lang="en-US" b="1" dirty="0"/>
              <a:t>Theodore Roosevelt: 1907 – Gentlemen’s Agreement</a:t>
            </a:r>
          </a:p>
          <a:p>
            <a:pPr lvl="3"/>
            <a:r>
              <a:rPr lang="en-US" b="1" dirty="0"/>
              <a:t>Japan would limit emigration</a:t>
            </a:r>
          </a:p>
          <a:p>
            <a:pPr lvl="3"/>
            <a:r>
              <a:rPr lang="en-US" b="1" dirty="0"/>
              <a:t>San Francisco would end segregation</a:t>
            </a:r>
          </a:p>
          <a:p>
            <a:pPr lvl="3"/>
            <a:r>
              <a:rPr lang="en-US" b="1" dirty="0"/>
              <a:t>Kept Western immigration behind the East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11266" name="Picture 2" descr="Image result for gentlemen's agreement of 1907">
            <a:extLst>
              <a:ext uri="{FF2B5EF4-FFF2-40B4-BE49-F238E27FC236}">
                <a16:creationId xmlns:a16="http://schemas.microsoft.com/office/drawing/2014/main" xmlns="" id="{E47946D3-0E44-4C33-82D0-AE5698467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800" y="321732"/>
            <a:ext cx="2190750" cy="320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theodore roosevelt">
            <a:extLst>
              <a:ext uri="{FF2B5EF4-FFF2-40B4-BE49-F238E27FC236}">
                <a16:creationId xmlns:a16="http://schemas.microsoft.com/office/drawing/2014/main" xmlns="" id="{4C4E04CB-4B20-49A0-9359-C053F9BBC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7811" y="324554"/>
            <a:ext cx="6004389" cy="320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/>
              <a:t>The Big Idea: </a:t>
            </a:r>
            <a:r>
              <a:rPr lang="en-US" b="1" dirty="0"/>
              <a:t>Immigration from Europe, Asia, the Caribbean, and Mexico reached a new high in the late 19</a:t>
            </a:r>
            <a:r>
              <a:rPr lang="en-US" b="1" baseline="30000" dirty="0"/>
              <a:t>th</a:t>
            </a:r>
            <a:r>
              <a:rPr lang="en-US" b="1" dirty="0"/>
              <a:t> and early 20</a:t>
            </a:r>
            <a:r>
              <a:rPr lang="en-US" b="1" baseline="30000" dirty="0"/>
              <a:t>th</a:t>
            </a:r>
            <a:r>
              <a:rPr lang="en-US" b="1" dirty="0"/>
              <a:t> centuries.</a:t>
            </a:r>
          </a:p>
          <a:p>
            <a:endParaRPr lang="en-US" b="1" u="sng" dirty="0"/>
          </a:p>
          <a:p>
            <a:r>
              <a:rPr lang="en-US" b="1" u="sng" dirty="0"/>
              <a:t>Why It Matters Now: </a:t>
            </a:r>
            <a:r>
              <a:rPr lang="en-US" b="1" dirty="0"/>
              <a:t>This wave of immigration helped make the United States the diverse society it is today.</a:t>
            </a:r>
          </a:p>
          <a:p>
            <a:endParaRPr lang="en-US" b="1" dirty="0"/>
          </a:p>
          <a:p>
            <a:r>
              <a:rPr lang="en-US" b="1" u="sng" dirty="0"/>
              <a:t>Key Terms and People: </a:t>
            </a:r>
            <a:r>
              <a:rPr lang="en-US" b="1" dirty="0"/>
              <a:t> Ellis Island / Angel Island / Melting Pot / </a:t>
            </a:r>
            <a:r>
              <a:rPr lang="en-US" b="1" dirty="0" err="1"/>
              <a:t>Nativism</a:t>
            </a:r>
            <a:r>
              <a:rPr lang="en-US" b="1" dirty="0"/>
              <a:t> / Chinese Exclusion Act / Gentlemen’s Agreement</a:t>
            </a:r>
            <a:endParaRPr lang="en-US" b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Lesson 1: The New Immigrants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743200"/>
            <a:ext cx="8229600" cy="4572000"/>
          </a:xfrm>
        </p:spPr>
        <p:txBody>
          <a:bodyPr/>
          <a:lstStyle/>
          <a:p>
            <a:r>
              <a:rPr lang="en-US" b="1" dirty="0"/>
              <a:t>I. Through the Golden Door</a:t>
            </a:r>
          </a:p>
          <a:p>
            <a:pPr lvl="2"/>
            <a:r>
              <a:rPr lang="en-US" b="1" dirty="0"/>
              <a:t>Influenced by push / pull factors</a:t>
            </a:r>
          </a:p>
          <a:p>
            <a:pPr lvl="2"/>
            <a:r>
              <a:rPr lang="en-US" b="1" dirty="0"/>
              <a:t>Some were “birds of passage”</a:t>
            </a:r>
          </a:p>
          <a:p>
            <a:pPr lvl="1"/>
            <a:r>
              <a:rPr lang="en-US" b="1" dirty="0"/>
              <a:t>A. Europeans</a:t>
            </a:r>
          </a:p>
          <a:p>
            <a:pPr lvl="3"/>
            <a:r>
              <a:rPr lang="en-US" b="1" dirty="0"/>
              <a:t>20 million between 1870 &amp; 1920</a:t>
            </a:r>
          </a:p>
          <a:p>
            <a:pPr lvl="3"/>
            <a:r>
              <a:rPr lang="en-US" b="1" dirty="0"/>
              <a:t>Mostly from southern / eastern Europe</a:t>
            </a:r>
          </a:p>
          <a:p>
            <a:pPr lvl="3"/>
            <a:r>
              <a:rPr lang="en-US" b="1" dirty="0"/>
              <a:t>Persecution of the Jews</a:t>
            </a:r>
          </a:p>
          <a:p>
            <a:pPr lvl="3"/>
            <a:r>
              <a:rPr lang="en-US" b="1" dirty="0"/>
              <a:t>Overpopulation</a:t>
            </a:r>
          </a:p>
          <a:p>
            <a:pPr lvl="3"/>
            <a:r>
              <a:rPr lang="en-US" b="1" dirty="0"/>
              <a:t>Scarcity of land and jobs</a:t>
            </a:r>
          </a:p>
          <a:p>
            <a:pPr lvl="3"/>
            <a:r>
              <a:rPr lang="en-US" b="1" dirty="0"/>
              <a:t>A spirit of revolt and reform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2050" name="Picture 2" descr="Image result for 1800's european immigrants">
            <a:extLst>
              <a:ext uri="{FF2B5EF4-FFF2-40B4-BE49-F238E27FC236}">
                <a16:creationId xmlns:a16="http://schemas.microsoft.com/office/drawing/2014/main" xmlns="" id="{30862F68-E5B3-4196-917C-21EF6A6A6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3020826" cy="205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1800's european immigrants">
            <a:extLst>
              <a:ext uri="{FF2B5EF4-FFF2-40B4-BE49-F238E27FC236}">
                <a16:creationId xmlns:a16="http://schemas.microsoft.com/office/drawing/2014/main" xmlns="" id="{04AAD03B-12D4-438B-9904-5155279A8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4604" y="448733"/>
            <a:ext cx="3129312" cy="21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1800's european immigrants">
            <a:extLst>
              <a:ext uri="{FF2B5EF4-FFF2-40B4-BE49-F238E27FC236}">
                <a16:creationId xmlns:a16="http://schemas.microsoft.com/office/drawing/2014/main" xmlns="" id="{BB49EF39-AF25-4A7F-93D1-9DBCD9CBC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34569"/>
            <a:ext cx="2427223" cy="178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28600" y="228600"/>
            <a:ext cx="8229600" cy="4572000"/>
          </a:xfrm>
        </p:spPr>
        <p:txBody>
          <a:bodyPr/>
          <a:lstStyle/>
          <a:p>
            <a:pPr lvl="1"/>
            <a:r>
              <a:rPr lang="en-US" b="1" dirty="0"/>
              <a:t>B. Chinese and Japanese</a:t>
            </a:r>
          </a:p>
          <a:p>
            <a:pPr lvl="2"/>
            <a:r>
              <a:rPr lang="en-US" b="1" dirty="0"/>
              <a:t>Chinese</a:t>
            </a:r>
          </a:p>
          <a:p>
            <a:pPr lvl="3"/>
            <a:r>
              <a:rPr lang="en-US" b="1" dirty="0"/>
              <a:t>Smaller in number</a:t>
            </a:r>
          </a:p>
          <a:p>
            <a:pPr lvl="3"/>
            <a:r>
              <a:rPr lang="en-US" b="1" dirty="0"/>
              <a:t>Many sought gold in California</a:t>
            </a:r>
          </a:p>
          <a:p>
            <a:pPr lvl="3"/>
            <a:r>
              <a:rPr lang="en-US" b="1" dirty="0"/>
              <a:t>Helped in building railroads</a:t>
            </a:r>
          </a:p>
          <a:p>
            <a:pPr lvl="3"/>
            <a:r>
              <a:rPr lang="en-US" b="1" dirty="0"/>
              <a:t>Then took to farming, mining, &amp; domestic service</a:t>
            </a:r>
          </a:p>
          <a:p>
            <a:pPr lvl="3"/>
            <a:r>
              <a:rPr lang="en-US" b="1" dirty="0"/>
              <a:t>Limited by Congress in 1882</a:t>
            </a:r>
          </a:p>
          <a:p>
            <a:pPr lvl="2"/>
            <a:r>
              <a:rPr lang="en-US" b="1" dirty="0"/>
              <a:t>Japanese</a:t>
            </a:r>
          </a:p>
          <a:p>
            <a:pPr lvl="3"/>
            <a:r>
              <a:rPr lang="en-US" b="1" dirty="0"/>
              <a:t>Increased after Hawaii was annexed</a:t>
            </a:r>
          </a:p>
          <a:p>
            <a:pPr lvl="3"/>
            <a:r>
              <a:rPr lang="en-US" b="1" dirty="0"/>
              <a:t>Sought high American wages</a:t>
            </a:r>
          </a:p>
          <a:p>
            <a:pPr lvl="3"/>
            <a:r>
              <a:rPr lang="en-US" b="1" dirty="0"/>
              <a:t>Mostly on the West Coast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3074" name="Picture 2" descr="Image result for angel island">
            <a:extLst>
              <a:ext uri="{FF2B5EF4-FFF2-40B4-BE49-F238E27FC236}">
                <a16:creationId xmlns:a16="http://schemas.microsoft.com/office/drawing/2014/main" xmlns="" id="{7F9FF7AC-21A2-4F30-9152-FBEC5EFC2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14800"/>
            <a:ext cx="3067050" cy="231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angel island">
            <a:extLst>
              <a:ext uri="{FF2B5EF4-FFF2-40B4-BE49-F238E27FC236}">
                <a16:creationId xmlns:a16="http://schemas.microsoft.com/office/drawing/2014/main" xmlns="" id="{77A15013-D541-48B5-B9C7-4301F2C13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57600"/>
            <a:ext cx="352266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3657600"/>
            <a:ext cx="8229600" cy="4572000"/>
          </a:xfrm>
        </p:spPr>
        <p:txBody>
          <a:bodyPr/>
          <a:lstStyle/>
          <a:p>
            <a:pPr lvl="1"/>
            <a:r>
              <a:rPr lang="en-US" b="1" dirty="0"/>
              <a:t>C. The West Indies and Mexico</a:t>
            </a:r>
          </a:p>
          <a:p>
            <a:pPr lvl="2"/>
            <a:r>
              <a:rPr lang="en-US" b="1" dirty="0"/>
              <a:t>Mostly in the east and southeast</a:t>
            </a:r>
          </a:p>
          <a:p>
            <a:pPr lvl="2"/>
            <a:r>
              <a:rPr lang="en-US" b="1" dirty="0"/>
              <a:t>Left home because jobs were scarce</a:t>
            </a:r>
          </a:p>
          <a:p>
            <a:pPr lvl="2"/>
            <a:r>
              <a:rPr lang="en-US" b="1" dirty="0"/>
              <a:t>US industry promised work</a:t>
            </a:r>
          </a:p>
          <a:p>
            <a:pPr lvl="2"/>
            <a:r>
              <a:rPr lang="en-US" b="1" dirty="0"/>
              <a:t>Mexico faced political turmoil</a:t>
            </a:r>
          </a:p>
          <a:p>
            <a:pPr lvl="2"/>
            <a:r>
              <a:rPr lang="en-US" b="1" dirty="0"/>
              <a:t>1902 Nat’l Reclamation Act  - irrigated land</a:t>
            </a:r>
          </a:p>
          <a:p>
            <a:pPr lvl="2"/>
            <a:r>
              <a:rPr lang="en-US" b="1" dirty="0"/>
              <a:t>From 1910-1930, 7% of Mexico immigrated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4098" name="Picture 2" descr="Image result for early 1900 mexican immigrant">
            <a:extLst>
              <a:ext uri="{FF2B5EF4-FFF2-40B4-BE49-F238E27FC236}">
                <a16:creationId xmlns:a16="http://schemas.microsoft.com/office/drawing/2014/main" xmlns="" id="{C3E261C0-A5BF-452A-8080-ABD0953E6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3564061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early 1900 mexican immigrant">
            <a:extLst>
              <a:ext uri="{FF2B5EF4-FFF2-40B4-BE49-F238E27FC236}">
                <a16:creationId xmlns:a16="http://schemas.microsoft.com/office/drawing/2014/main" xmlns="" id="{B0F39305-3B45-4084-BA74-E25313EDF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4096" y="609600"/>
            <a:ext cx="4915104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752600"/>
            <a:ext cx="8229600" cy="5791200"/>
          </a:xfrm>
        </p:spPr>
        <p:txBody>
          <a:bodyPr/>
          <a:lstStyle/>
          <a:p>
            <a:r>
              <a:rPr lang="en-US" b="1" dirty="0"/>
              <a:t>II. A Difficult Journey</a:t>
            </a:r>
          </a:p>
          <a:p>
            <a:pPr lvl="1"/>
            <a:r>
              <a:rPr lang="en-US" b="1" dirty="0"/>
              <a:t>A. Ellis Island</a:t>
            </a:r>
          </a:p>
          <a:p>
            <a:pPr lvl="2"/>
            <a:r>
              <a:rPr lang="en-US" b="1" dirty="0"/>
              <a:t>Immigration and inspection station</a:t>
            </a:r>
          </a:p>
          <a:p>
            <a:pPr lvl="2"/>
            <a:r>
              <a:rPr lang="en-US" b="1" dirty="0"/>
              <a:t>East coast</a:t>
            </a:r>
          </a:p>
          <a:p>
            <a:pPr lvl="2"/>
            <a:r>
              <a:rPr lang="en-US" b="1" dirty="0"/>
              <a:t>1892-1924 saw 17 million immigrants</a:t>
            </a:r>
          </a:p>
          <a:p>
            <a:pPr lvl="2"/>
            <a:r>
              <a:rPr lang="en-US" b="1" dirty="0"/>
              <a:t>Could take a whole day</a:t>
            </a:r>
          </a:p>
          <a:p>
            <a:pPr lvl="2"/>
            <a:r>
              <a:rPr lang="en-US" b="1" dirty="0"/>
              <a:t>Health inspection</a:t>
            </a:r>
          </a:p>
          <a:p>
            <a:pPr lvl="2"/>
            <a:r>
              <a:rPr lang="en-US" b="1" dirty="0"/>
              <a:t>Document checks</a:t>
            </a:r>
          </a:p>
          <a:p>
            <a:pPr lvl="2"/>
            <a:r>
              <a:rPr lang="en-US" b="1" dirty="0"/>
              <a:t>Questioning</a:t>
            </a:r>
          </a:p>
          <a:p>
            <a:pPr lvl="2"/>
            <a:r>
              <a:rPr lang="en-US" b="1" dirty="0"/>
              <a:t>Financial requirement ($25 after 1909)</a:t>
            </a:r>
          </a:p>
          <a:p>
            <a:pPr lvl="2"/>
            <a:r>
              <a:rPr lang="en-US" b="1" dirty="0"/>
              <a:t>Women had to be picked up by a man</a:t>
            </a:r>
          </a:p>
          <a:p>
            <a:pPr lvl="3"/>
            <a:r>
              <a:rPr lang="en-US" b="1" dirty="0"/>
              <a:t>Often denied – officials felt they would require public assistance</a:t>
            </a:r>
          </a:p>
        </p:txBody>
      </p:sp>
      <p:pic>
        <p:nvPicPr>
          <p:cNvPr id="5122" name="Picture 2" descr="Image result for ellis island">
            <a:extLst>
              <a:ext uri="{FF2B5EF4-FFF2-40B4-BE49-F238E27FC236}">
                <a16:creationId xmlns:a16="http://schemas.microsoft.com/office/drawing/2014/main" xmlns="" id="{94FC7A7C-74A0-4EA4-BAEA-D6D5FEA63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7675"/>
            <a:ext cx="32766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ellis island">
            <a:extLst>
              <a:ext uri="{FF2B5EF4-FFF2-40B4-BE49-F238E27FC236}">
                <a16:creationId xmlns:a16="http://schemas.microsoft.com/office/drawing/2014/main" xmlns="" id="{25BC1271-43E9-4872-83C6-8931307C4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35690"/>
            <a:ext cx="2894002" cy="158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044" y="3962400"/>
            <a:ext cx="8229600" cy="4572000"/>
          </a:xfrm>
        </p:spPr>
        <p:txBody>
          <a:bodyPr/>
          <a:lstStyle/>
          <a:p>
            <a:pPr lvl="1"/>
            <a:r>
              <a:rPr lang="en-US" b="1" dirty="0"/>
              <a:t>B. Angel Island</a:t>
            </a:r>
          </a:p>
          <a:p>
            <a:pPr lvl="2"/>
            <a:r>
              <a:rPr lang="en-US" b="1" dirty="0"/>
              <a:t>Asian Immigrants</a:t>
            </a:r>
          </a:p>
          <a:p>
            <a:pPr lvl="2"/>
            <a:r>
              <a:rPr lang="en-US" b="1" dirty="0"/>
              <a:t>San Francisco</a:t>
            </a:r>
          </a:p>
          <a:p>
            <a:pPr lvl="2"/>
            <a:r>
              <a:rPr lang="en-US" b="1" dirty="0"/>
              <a:t>Different than NYC</a:t>
            </a:r>
          </a:p>
          <a:p>
            <a:pPr lvl="2"/>
            <a:r>
              <a:rPr lang="en-US" b="1" dirty="0"/>
              <a:t>Harsh questioning</a:t>
            </a:r>
          </a:p>
          <a:p>
            <a:pPr lvl="2"/>
            <a:r>
              <a:rPr lang="en-US" b="1" dirty="0"/>
              <a:t>Buildings were run-down / dirty</a:t>
            </a:r>
          </a:p>
          <a:p>
            <a:pPr lvl="2"/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6148" name="Picture 4" descr="Aerial View - Angel Island">
            <a:extLst>
              <a:ext uri="{FF2B5EF4-FFF2-40B4-BE49-F238E27FC236}">
                <a16:creationId xmlns:a16="http://schemas.microsoft.com/office/drawing/2014/main" xmlns="" id="{A058347B-981F-4C3B-9E15-AD00AF056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33400"/>
            <a:ext cx="5486400" cy="368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971800"/>
            <a:ext cx="8229600" cy="4572000"/>
          </a:xfrm>
        </p:spPr>
        <p:txBody>
          <a:bodyPr/>
          <a:lstStyle/>
          <a:p>
            <a:r>
              <a:rPr lang="en-US" b="1" dirty="0"/>
              <a:t>III. Life in the New Land</a:t>
            </a:r>
          </a:p>
          <a:p>
            <a:pPr lvl="1"/>
            <a:r>
              <a:rPr lang="en-US" b="1" dirty="0"/>
              <a:t>A. Cooperation for Survival</a:t>
            </a:r>
          </a:p>
          <a:p>
            <a:pPr lvl="2"/>
            <a:r>
              <a:rPr lang="en-US" b="1" dirty="0"/>
              <a:t>Immigrants faced many challenges after arrival</a:t>
            </a:r>
          </a:p>
          <a:p>
            <a:pPr lvl="3"/>
            <a:r>
              <a:rPr lang="en-US" b="1" dirty="0"/>
              <a:t>Lodging and employment were scarce</a:t>
            </a:r>
          </a:p>
          <a:p>
            <a:pPr lvl="3"/>
            <a:r>
              <a:rPr lang="en-US" b="1" dirty="0"/>
              <a:t>Lack of similar culture</a:t>
            </a:r>
          </a:p>
          <a:p>
            <a:pPr lvl="3"/>
            <a:r>
              <a:rPr lang="en-US" b="1" dirty="0"/>
              <a:t>Ghettos offered familiarity</a:t>
            </a:r>
          </a:p>
          <a:p>
            <a:pPr lvl="3"/>
            <a:r>
              <a:rPr lang="en-US" b="1" dirty="0"/>
              <a:t>Eventually opened shops, restaurants, churches and businesses</a:t>
            </a:r>
          </a:p>
          <a:p>
            <a:pPr lvl="3"/>
            <a:r>
              <a:rPr lang="en-US" b="1" dirty="0"/>
              <a:t>Hyphenated Americans</a:t>
            </a:r>
          </a:p>
          <a:p>
            <a:pPr lvl="3"/>
            <a:r>
              <a:rPr lang="en-US" b="1" dirty="0"/>
              <a:t>Struggled against nativists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7170" name="Picture 2" descr="Image result for immigrant ghettos">
            <a:extLst>
              <a:ext uri="{FF2B5EF4-FFF2-40B4-BE49-F238E27FC236}">
                <a16:creationId xmlns:a16="http://schemas.microsoft.com/office/drawing/2014/main" xmlns="" id="{B564BED7-D796-424D-870E-043B54881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8603" y="421219"/>
            <a:ext cx="388398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lated image">
            <a:extLst>
              <a:ext uri="{FF2B5EF4-FFF2-40B4-BE49-F238E27FC236}">
                <a16:creationId xmlns:a16="http://schemas.microsoft.com/office/drawing/2014/main" xmlns="" id="{43F761BF-58BB-4CA8-8BAB-198D72102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3157" y="428626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3462867"/>
            <a:ext cx="8229600" cy="4572000"/>
          </a:xfrm>
        </p:spPr>
        <p:txBody>
          <a:bodyPr/>
          <a:lstStyle/>
          <a:p>
            <a:pPr lvl="1"/>
            <a:r>
              <a:rPr lang="en-US" b="1" dirty="0"/>
              <a:t>B. Seeking Opportunities</a:t>
            </a:r>
          </a:p>
          <a:p>
            <a:pPr lvl="2"/>
            <a:r>
              <a:rPr lang="en-US" b="1" dirty="0"/>
              <a:t>Most settled in cities</a:t>
            </a:r>
          </a:p>
          <a:p>
            <a:pPr lvl="2"/>
            <a:r>
              <a:rPr lang="en-US" b="1" dirty="0"/>
              <a:t>Some also turned to mining</a:t>
            </a:r>
          </a:p>
          <a:p>
            <a:pPr lvl="3"/>
            <a:r>
              <a:rPr lang="en-US" b="1" dirty="0"/>
              <a:t>Same pay but much more dangerous</a:t>
            </a:r>
          </a:p>
          <a:p>
            <a:pPr lvl="3"/>
            <a:r>
              <a:rPr lang="en-US" b="1" dirty="0"/>
              <a:t>30% would die per year</a:t>
            </a:r>
          </a:p>
          <a:p>
            <a:pPr lvl="3"/>
            <a:r>
              <a:rPr lang="en-US" b="1" dirty="0"/>
              <a:t>1886 – the majority of farm workers were immigrants</a:t>
            </a:r>
          </a:p>
          <a:p>
            <a:pPr lvl="3"/>
            <a:r>
              <a:rPr lang="en-US" b="1" dirty="0"/>
              <a:t>Suffered terrible working conditions, 16 hour days, low wages, and unsanitary conditions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8194" name="Picture 2" descr="Image result for immigrant miners">
            <a:extLst>
              <a:ext uri="{FF2B5EF4-FFF2-40B4-BE49-F238E27FC236}">
                <a16:creationId xmlns:a16="http://schemas.microsoft.com/office/drawing/2014/main" xmlns="" id="{8FADB7DD-5EF1-443F-B1B9-0E2889B61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9300" y="340100"/>
            <a:ext cx="5105400" cy="315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3110</TotalTime>
  <Words>535</Words>
  <Application>Microsoft Office PowerPoint</Application>
  <PresentationFormat>On-screen Show (4:3)</PresentationFormat>
  <Paragraphs>96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Paper</vt:lpstr>
      <vt:lpstr>Module 4</vt:lpstr>
      <vt:lpstr>Lesson 1: The New Immigrants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4</dc:title>
  <dc:creator>harrisb</dc:creator>
  <cp:lastModifiedBy>harrisb</cp:lastModifiedBy>
  <cp:revision>43</cp:revision>
  <dcterms:created xsi:type="dcterms:W3CDTF">2018-09-06T14:08:34Z</dcterms:created>
  <dcterms:modified xsi:type="dcterms:W3CDTF">2018-09-12T11:30:53Z</dcterms:modified>
</cp:coreProperties>
</file>