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7" r:id="rId2"/>
    <p:sldMasterId id="2147483694" r:id="rId3"/>
  </p:sldMasterIdLst>
  <p:notesMasterIdLst>
    <p:notesMasterId r:id="rId33"/>
  </p:notesMasterIdLst>
  <p:sldIdLst>
    <p:sldId id="256" r:id="rId4"/>
    <p:sldId id="259" r:id="rId5"/>
    <p:sldId id="456" r:id="rId6"/>
    <p:sldId id="401" r:id="rId7"/>
    <p:sldId id="261" r:id="rId8"/>
    <p:sldId id="451" r:id="rId9"/>
    <p:sldId id="262" r:id="rId10"/>
    <p:sldId id="402" r:id="rId11"/>
    <p:sldId id="453" r:id="rId12"/>
    <p:sldId id="266" r:id="rId13"/>
    <p:sldId id="267" r:id="rId14"/>
    <p:sldId id="268" r:id="rId15"/>
    <p:sldId id="405" r:id="rId16"/>
    <p:sldId id="454" r:id="rId17"/>
    <p:sldId id="419" r:id="rId18"/>
    <p:sldId id="299" r:id="rId19"/>
    <p:sldId id="421" r:id="rId20"/>
    <p:sldId id="425" r:id="rId21"/>
    <p:sldId id="314" r:id="rId22"/>
    <p:sldId id="321" r:id="rId23"/>
    <p:sldId id="322" r:id="rId24"/>
    <p:sldId id="433" r:id="rId25"/>
    <p:sldId id="442" r:id="rId26"/>
    <p:sldId id="443" r:id="rId27"/>
    <p:sldId id="444" r:id="rId28"/>
    <p:sldId id="445" r:id="rId29"/>
    <p:sldId id="446" r:id="rId30"/>
    <p:sldId id="447" r:id="rId31"/>
    <p:sldId id="45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0">
          <p15:clr>
            <a:srgbClr val="A4A3A4"/>
          </p15:clr>
        </p15:guide>
        <p15:guide id="2" orient="horz" pos="2161">
          <p15:clr>
            <a:srgbClr val="A4A3A4"/>
          </p15:clr>
        </p15:guide>
        <p15:guide id="3" orient="horz" pos="1527">
          <p15:clr>
            <a:srgbClr val="A4A3A4"/>
          </p15:clr>
        </p15:guide>
        <p15:guide id="4" orient="horz" pos="1261">
          <p15:clr>
            <a:srgbClr val="A4A3A4"/>
          </p15:clr>
        </p15:guide>
        <p15:guide id="5" pos="633">
          <p15:clr>
            <a:srgbClr val="A4A3A4"/>
          </p15:clr>
        </p15:guide>
        <p15:guide id="6" pos="2880">
          <p15:clr>
            <a:srgbClr val="A4A3A4"/>
          </p15:clr>
        </p15:guide>
        <p15:guide id="7" pos="26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5405" autoAdjust="0"/>
  </p:normalViewPr>
  <p:slideViewPr>
    <p:cSldViewPr snapToGrid="0">
      <p:cViewPr varScale="1">
        <p:scale>
          <a:sx n="85" d="100"/>
          <a:sy n="85" d="100"/>
        </p:scale>
        <p:origin x="1387" y="58"/>
      </p:cViewPr>
      <p:guideLst>
        <p:guide orient="horz" pos="690"/>
        <p:guide orient="horz" pos="2161"/>
        <p:guide orient="horz" pos="1527"/>
        <p:guide orient="horz" pos="1261"/>
        <p:guide pos="633"/>
        <p:guide pos="2880"/>
        <p:guide pos="2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44" d="100"/>
          <a:sy n="144" d="100"/>
        </p:scale>
        <p:origin x="-3272" y="-104"/>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4/6/2016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Times New Roman"/>
      </a:defRPr>
    </a:lvl1pPr>
    <a:lvl2pPr marL="457200" algn="l" defTabSz="914400" rtl="0" eaLnBrk="1" latinLnBrk="0" hangingPunct="1">
      <a:defRPr sz="1200" kern="1200">
        <a:solidFill>
          <a:schemeClr val="tx1"/>
        </a:solidFill>
        <a:latin typeface="Times New Roman"/>
        <a:ea typeface="+mn-ea"/>
        <a:cs typeface="Times New Roman"/>
      </a:defRPr>
    </a:lvl2pPr>
    <a:lvl3pPr marL="914400" algn="l" defTabSz="914400" rtl="0" eaLnBrk="1" latinLnBrk="0" hangingPunct="1">
      <a:defRPr sz="1200" kern="1200">
        <a:solidFill>
          <a:schemeClr val="tx1"/>
        </a:solidFill>
        <a:latin typeface="Times New Roman"/>
        <a:ea typeface="+mn-ea"/>
        <a:cs typeface="Times New Roman"/>
      </a:defRPr>
    </a:lvl3pPr>
    <a:lvl4pPr marL="1371600" algn="l" defTabSz="914400" rtl="0" eaLnBrk="1" latinLnBrk="0" hangingPunct="1">
      <a:defRPr sz="1200" kern="1200">
        <a:solidFill>
          <a:schemeClr val="tx1"/>
        </a:solidFill>
        <a:latin typeface="Times New Roman"/>
        <a:ea typeface="+mn-ea"/>
        <a:cs typeface="Times New Roman"/>
      </a:defRPr>
    </a:lvl4pPr>
    <a:lvl5pPr marL="1828800" algn="l" defTabSz="914400" rtl="0" eaLnBrk="1" latinLnBrk="0" hangingPunct="1">
      <a:defRPr sz="1200" kern="1200">
        <a:solidFill>
          <a:schemeClr val="tx1"/>
        </a:solidFill>
        <a:latin typeface="Times New Roman"/>
        <a:ea typeface="+mn-ea"/>
        <a:cs typeface="Times New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33DCB9-FCFA-424C-9390-3ECF613363B3}" type="slidenum">
              <a:rPr lang="en-US" smtClean="0"/>
              <a:t>1</a:t>
            </a:fld>
            <a:endParaRPr lang="en-US"/>
          </a:p>
        </p:txBody>
      </p:sp>
    </p:spTree>
    <p:extLst>
      <p:ext uri="{BB962C8B-B14F-4D97-AF65-F5344CB8AC3E}">
        <p14:creationId xmlns:p14="http://schemas.microsoft.com/office/powerpoint/2010/main" val="60322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have considered that cells today are not created from scratch. Unlike baking a cake or constructing an automobile, where components are assembled to create something new, the reproduction of cells does not currently involve anything other than cells.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Most of us are unable to comprehend the vast lengths of time considered by geologists. Exercises and examples can increase this comprehension. </a:t>
            </a:r>
            <a:r>
              <a:rPr lang="en-US">
                <a:ea typeface="ＭＳ Ｐゴシック" charset="0"/>
                <a:cs typeface="ＭＳ Ｐゴシック" charset="0"/>
              </a:rPr>
              <a:t>Consider </a:t>
            </a:r>
            <a:r>
              <a:rPr lang="en-US" dirty="0">
                <a:ea typeface="ＭＳ Ｐゴシック" charset="0"/>
                <a:cs typeface="ＭＳ Ｐゴシック" charset="0"/>
              </a:rPr>
              <a:t>(</a:t>
            </a:r>
            <a:r>
              <a:rPr lang="en-US">
                <a:ea typeface="ＭＳ Ｐゴシック" charset="0"/>
                <a:cs typeface="ＭＳ Ｐゴシック" charset="0"/>
              </a:rPr>
              <a:t>a</a:t>
            </a:r>
            <a:r>
              <a:rPr lang="en-US" dirty="0">
                <a:ea typeface="ＭＳ Ｐゴシック" charset="0"/>
                <a:cs typeface="ＭＳ Ｐゴシック" charset="0"/>
              </a:rPr>
              <a:t>) the number of seconds in a year = 60 × 60 × 24 × 365.25 = 31,557,600,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b</a:t>
            </a:r>
            <a:r>
              <a:rPr lang="en-US" dirty="0">
                <a:ea typeface="ＭＳ Ｐゴシック" charset="0"/>
                <a:cs typeface="ＭＳ Ｐゴシック" charset="0"/>
              </a:rPr>
              <a:t>) that you would live your 1 billionth second of life at age 31 and 8 months of age,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c</a:t>
            </a:r>
            <a:r>
              <a:rPr lang="en-US" dirty="0">
                <a:ea typeface="ＭＳ Ｐゴシック" charset="0"/>
                <a:cs typeface="ＭＳ Ｐゴシック" charset="0"/>
              </a:rPr>
              <a:t>) how much money you could spend each day if you spent $1 million dollars a year ($1,000,000/365 = $2,739.73/day).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need to be reminded </a:t>
            </a:r>
            <a:r>
              <a:rPr lang="en-US">
                <a:ea typeface="ＭＳ Ｐゴシック" charset="0"/>
                <a:cs typeface="ＭＳ Ｐゴシック" charset="0"/>
              </a:rPr>
              <a:t>that 1 </a:t>
            </a:r>
            <a:r>
              <a:rPr lang="en-US" smtClean="0">
                <a:ea typeface="ＭＳ Ｐゴシック" charset="0"/>
                <a:cs typeface="ＭＳ Ｐゴシック" charset="0"/>
              </a:rPr>
              <a:t>billion </a:t>
            </a:r>
            <a:r>
              <a:rPr lang="en-US" dirty="0">
                <a:ea typeface="ＭＳ Ｐゴシック" charset="0"/>
                <a:cs typeface="ＭＳ Ｐゴシック" charset="0"/>
              </a:rPr>
              <a:t>is 1,000 million. Many students (and some politicians) easily confuse million and billion without realizing the scale of the error. Challenge students to translate either of the examples above to </a:t>
            </a:r>
            <a:r>
              <a:rPr lang="en-US">
                <a:ea typeface="ＭＳ Ｐゴシック" charset="0"/>
                <a:cs typeface="ＭＳ Ｐゴシック" charset="0"/>
              </a:rPr>
              <a:t>illustrate 1 </a:t>
            </a:r>
            <a:r>
              <a:rPr lang="en-US" smtClean="0">
                <a:ea typeface="ＭＳ Ｐゴシック" charset="0"/>
                <a:cs typeface="ＭＳ Ｐゴシック" charset="0"/>
              </a:rPr>
              <a:t>billion</a:t>
            </a:r>
            <a:r>
              <a:rPr lang="en-US" dirty="0">
                <a:ea typeface="ＭＳ Ｐゴシック" charset="0"/>
                <a:cs typeface="ＭＳ Ｐゴシック" charset="0"/>
              </a:rPr>
              <a:t>. (For example</a:t>
            </a:r>
            <a:r>
              <a:rPr lang="en-US">
                <a:ea typeface="ＭＳ Ｐゴシック" charset="0"/>
                <a:cs typeface="ＭＳ Ｐゴシック" charset="0"/>
              </a:rPr>
              <a:t>, 1 </a:t>
            </a:r>
            <a:r>
              <a:rPr lang="en-US" smtClean="0">
                <a:ea typeface="ＭＳ Ｐゴシック" charset="0"/>
                <a:cs typeface="ＭＳ Ｐゴシック" charset="0"/>
              </a:rPr>
              <a:t>billion </a:t>
            </a:r>
            <a:r>
              <a:rPr lang="en-US" dirty="0">
                <a:ea typeface="ＭＳ Ｐゴシック" charset="0"/>
                <a:cs typeface="ＭＳ Ｐゴシック" charset="0"/>
              </a:rPr>
              <a:t>seconds equals about 31.7 years. If you were to </a:t>
            </a:r>
            <a:r>
              <a:rPr lang="en-US">
                <a:ea typeface="ＭＳ Ｐゴシック" charset="0"/>
                <a:cs typeface="ＭＳ Ｐゴシック" charset="0"/>
              </a:rPr>
              <a:t>spend 1 </a:t>
            </a:r>
            <a:r>
              <a:rPr lang="en-US" smtClean="0">
                <a:ea typeface="ＭＳ Ｐゴシック" charset="0"/>
                <a:cs typeface="ＭＳ Ｐゴシック" charset="0"/>
              </a:rPr>
              <a:t>billion </a:t>
            </a:r>
            <a:r>
              <a:rPr lang="en-US" dirty="0">
                <a:ea typeface="ＭＳ Ｐゴシック" charset="0"/>
                <a:cs typeface="ＭＳ Ｐゴシック" charset="0"/>
              </a:rPr>
              <a:t>dollars in a year, you would need to spend $2,739,730 each day of </a:t>
            </a:r>
            <a:r>
              <a:rPr lang="en-US">
                <a:ea typeface="ＭＳ Ｐゴシック" charset="0"/>
                <a:cs typeface="ＭＳ Ｐゴシック" charset="0"/>
              </a:rPr>
              <a:t>that year!) </a:t>
            </a:r>
            <a:endParaRPr lang="en-US" dirty="0">
              <a:ea typeface="ＭＳ Ｐゴシック" charset="0"/>
              <a:cs typeface="ＭＳ Ｐゴシック" charset="0"/>
            </a:endParaRP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scientists distinguish between biological evolution and chemical evolution. Biological evolution addresses changes in life once it existed on Earth. Chemical evolution includes the origin of the first forms of life. The word evolution, if strictly defined as “a change </a:t>
            </a:r>
            <a:r>
              <a:rPr lang="en-US">
                <a:ea typeface="ＭＳ Ｐゴシック" charset="0"/>
                <a:cs typeface="ＭＳ Ｐゴシック" charset="0"/>
              </a:rPr>
              <a:t>over time," </a:t>
            </a:r>
            <a:r>
              <a:rPr lang="en-US" smtClean="0">
                <a:ea typeface="ＭＳ Ｐゴシック" charset="0"/>
                <a:cs typeface="ＭＳ Ｐゴシック" charset="0"/>
              </a:rPr>
              <a:t>also </a:t>
            </a:r>
            <a:r>
              <a:rPr lang="en-US" dirty="0">
                <a:ea typeface="ＭＳ Ｐゴシック" charset="0"/>
                <a:cs typeface="ＭＳ Ｐゴシック" charset="0"/>
              </a:rPr>
              <a:t>applies to changes in the universe.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experiments and hypotheses discussed in Module 15.2 demonstrate the tentative nature of science. As evidence is collected, old hypotheses are tested and new hypotheses arise.</a:t>
            </a:r>
          </a:p>
        </p:txBody>
      </p:sp>
      <p:sp>
        <p:nvSpPr>
          <p:cNvPr id="4" name="Slide Number Placeholder 3"/>
          <p:cNvSpPr>
            <a:spLocks noGrp="1"/>
          </p:cNvSpPr>
          <p:nvPr>
            <p:ph type="sldNum" sz="quarter" idx="10"/>
          </p:nvPr>
        </p:nvSpPr>
        <p:spPr/>
        <p:txBody>
          <a:bodyPr/>
          <a:lstStyle/>
          <a:p>
            <a:fld id="{5133DCB9-FCFA-424C-9390-3ECF613363B3}" type="slidenum">
              <a:rPr lang="en-US" smtClean="0"/>
              <a:t>12</a:t>
            </a:fld>
            <a:endParaRPr lang="en-US"/>
          </a:p>
        </p:txBody>
      </p:sp>
    </p:spTree>
    <p:extLst>
      <p:ext uri="{BB962C8B-B14F-4D97-AF65-F5344CB8AC3E}">
        <p14:creationId xmlns:p14="http://schemas.microsoft.com/office/powerpoint/2010/main" val="272798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15.2 Diagram showing the synthesis of organic compounds in Miller’s 1953 experiment</a:t>
            </a:r>
          </a:p>
          <a:p>
            <a:pPr eaLnBrk="1" hangingPunct="1"/>
            <a:endParaRPr lang="en-US" dirty="0" smtClean="0">
              <a:latin typeface="Times New Roman"/>
              <a:cs typeface="Times New Roman"/>
            </a:endParaRPr>
          </a:p>
          <a:p>
            <a:pPr marL="228600" indent="-228600" eaLnBrk="1" hangingPunct="1">
              <a:buAutoNum type="arabicPeriod"/>
            </a:pPr>
            <a:r>
              <a:rPr lang="en-US" dirty="0" smtClean="0">
                <a:latin typeface="Times New Roman"/>
                <a:cs typeface="Times New Roman"/>
              </a:rPr>
              <a:t>Water was heated</a:t>
            </a:r>
            <a:r>
              <a:rPr lang="en-US" baseline="0" dirty="0" smtClean="0">
                <a:latin typeface="Times New Roman"/>
                <a:cs typeface="Times New Roman"/>
              </a:rPr>
              <a:t> so that some vaporized and moved intro a second, higher flask</a:t>
            </a:r>
          </a:p>
          <a:p>
            <a:pPr marL="228600" indent="-228600" eaLnBrk="1" hangingPunct="1">
              <a:buAutoNum type="arabicPeriod"/>
            </a:pPr>
            <a:r>
              <a:rPr lang="en-US" baseline="0" dirty="0" smtClean="0">
                <a:latin typeface="Times New Roman"/>
                <a:cs typeface="Times New Roman"/>
              </a:rPr>
              <a:t> The atmosphere in the higher flask consisted of water vapor, hydrogen gas, methane, and ammonia the gases that scientists at the time though prevailed in the ancient world. Electrodes discharged sparks into the flask to mimic lightening. </a:t>
            </a:r>
          </a:p>
          <a:p>
            <a:pPr marL="228600" indent="-228600" eaLnBrk="1" hangingPunct="1">
              <a:buAutoNum type="arabicPeriod"/>
            </a:pPr>
            <a:r>
              <a:rPr lang="en-US" baseline="0" dirty="0" smtClean="0">
                <a:latin typeface="Times New Roman"/>
                <a:cs typeface="Times New Roman"/>
              </a:rPr>
              <a:t> A condenser with circulating cold water cooled the atmosphere, raining water and any dissolved compounds back down into the miniature sea. </a:t>
            </a:r>
          </a:p>
          <a:p>
            <a:pPr marL="228600" indent="-228600" eaLnBrk="1" hangingPunct="1">
              <a:buAutoNum type="arabicPeriod"/>
            </a:pPr>
            <a:r>
              <a:rPr lang="en-US" baseline="0" dirty="0" smtClean="0">
                <a:latin typeface="Times New Roman"/>
                <a:cs typeface="Times New Roman"/>
              </a:rPr>
              <a:t> As material cycled through the apparatus, Miller periodically collected samples for chemical analysis </a:t>
            </a:r>
          </a:p>
          <a:p>
            <a:pPr marL="0" indent="0" eaLnBrk="1" hangingPunct="1">
              <a:buNone/>
            </a:pPr>
            <a:endParaRPr lang="en-US" baseline="0" dirty="0">
              <a:latin typeface="Times New Roman"/>
              <a:cs typeface="Times New Roman"/>
            </a:endParaRPr>
          </a:p>
          <a:p>
            <a:pPr marL="0" indent="0" eaLnBrk="1" hangingPunct="1">
              <a:buNone/>
            </a:pPr>
            <a:r>
              <a:rPr lang="en-US" baseline="0" dirty="0" smtClean="0">
                <a:latin typeface="Times New Roman"/>
                <a:cs typeface="Times New Roman"/>
              </a:rPr>
              <a:t>First evidence that molecules of life could have arisen spontaneously from inorganic precursors because samples contained hydrocarbons (carbon and hydrogen) and amino acids</a:t>
            </a:r>
          </a:p>
        </p:txBody>
      </p:sp>
    </p:spTree>
    <p:extLst>
      <p:ext uri="{BB962C8B-B14F-4D97-AF65-F5344CB8AC3E}">
        <p14:creationId xmlns:p14="http://schemas.microsoft.com/office/powerpoint/2010/main" val="287219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135029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this analogy to help students understand the biological consequences of speciation as continents drifted apart. As your students left high school and entered the workforce or continued their education, their high school social groups lost contact and drifted apart. Your students, in their new circumstances, adapted and changed in different ways, separate from the members of their old social groups. A note of caution: This analogy to individual social changes is not an example of biological evolution, which occurs over generations.</a:t>
            </a:r>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320405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15.7b Earth’s tectonic plates</a:t>
            </a:r>
            <a:endParaRPr lang="en-US" dirty="0">
              <a:latin typeface="Times New Roman"/>
              <a:cs typeface="Times New Roman"/>
            </a:endParaRPr>
          </a:p>
        </p:txBody>
      </p:sp>
    </p:spTree>
    <p:extLst>
      <p:ext uri="{BB962C8B-B14F-4D97-AF65-F5344CB8AC3E}">
        <p14:creationId xmlns:p14="http://schemas.microsoft.com/office/powerpoint/2010/main" val="416314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15.7c</a:t>
            </a:r>
            <a:r>
              <a:rPr lang="en-US" dirty="0" smtClean="0">
                <a:latin typeface="Times New Roman"/>
                <a:cs typeface="Times New Roman"/>
              </a:rPr>
              <a:t>-4 </a:t>
            </a:r>
            <a:r>
              <a:rPr lang="en-US" dirty="0">
                <a:latin typeface="Times New Roman"/>
                <a:cs typeface="Times New Roman"/>
              </a:rPr>
              <a:t>Continental drift during the Phanerozoic eon (step </a:t>
            </a:r>
            <a:r>
              <a:rPr lang="en-US" dirty="0" smtClean="0">
                <a:latin typeface="Times New Roman"/>
                <a:cs typeface="Times New Roman"/>
              </a:rPr>
              <a:t>4)</a:t>
            </a:r>
            <a:endParaRPr lang="en-US" dirty="0">
              <a:latin typeface="Times New Roman"/>
              <a:cs typeface="Times New Roman"/>
            </a:endParaRPr>
          </a:p>
        </p:txBody>
      </p:sp>
    </p:spTree>
    <p:extLst>
      <p:ext uri="{BB962C8B-B14F-4D97-AF65-F5344CB8AC3E}">
        <p14:creationId xmlns:p14="http://schemas.microsoft.com/office/powerpoint/2010/main" val="416900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slow speed at which life can evolve in response to human damage of natural systems may not be appreciated by our students. As noted in Module 15.9, it may take millions of years for the planet to recover from the ongoing human-induced loss of biological diversity.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consequences of an asteroid impact, large or small, reveal the role of random events in evolution. Like throwing a dart at a spinning globe, where the asteroid hits and what continents and forms of life are most affected can change greatly if the impact occurs even a few hours earlier or later. An asteroid delayed by 12 hours, in what might be a journey of millions or billions of years, will land on the opposite side of the Earth!</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realize that entire categories of animals have come and gone. The once </a:t>
            </a:r>
            <a:r>
              <a:rPr lang="en-US">
                <a:ea typeface="ＭＳ Ｐゴシック" charset="0"/>
                <a:cs typeface="ＭＳ Ｐゴシック" charset="0"/>
              </a:rPr>
              <a:t>abundant </a:t>
            </a:r>
            <a:r>
              <a:rPr lang="en-US" smtClean="0">
                <a:ea typeface="ＭＳ Ｐゴシック" charset="0"/>
                <a:cs typeface="ＭＳ Ｐゴシック" charset="0"/>
              </a:rPr>
              <a:t>trilobites, </a:t>
            </a:r>
            <a:r>
              <a:rPr lang="en-US" dirty="0" err="1">
                <a:ea typeface="ＭＳ Ｐゴシック" charset="0"/>
                <a:cs typeface="ＭＳ Ｐゴシック" charset="0"/>
              </a:rPr>
              <a:t>ostracoderm</a:t>
            </a:r>
            <a:r>
              <a:rPr lang="en-US" dirty="0">
                <a:ea typeface="ＭＳ Ｐゴシック" charset="0"/>
                <a:cs typeface="ＭＳ Ｐゴシック" charset="0"/>
              </a:rPr>
              <a:t> and </a:t>
            </a:r>
            <a:r>
              <a:rPr lang="en-US" dirty="0" err="1">
                <a:ea typeface="ＭＳ Ｐゴシック" charset="0"/>
                <a:cs typeface="ＭＳ Ｐゴシック" charset="0"/>
              </a:rPr>
              <a:t>placoderm</a:t>
            </a:r>
            <a:r>
              <a:rPr lang="en-US" dirty="0">
                <a:ea typeface="ＭＳ Ｐゴシック" charset="0"/>
                <a:cs typeface="ＭＳ Ｐゴシック" charset="0"/>
              </a:rPr>
              <a:t> fish, and </a:t>
            </a:r>
            <a:r>
              <a:rPr lang="en-US" dirty="0" err="1">
                <a:ea typeface="ＭＳ Ｐゴシック" charset="0"/>
                <a:cs typeface="ＭＳ Ｐゴシック" charset="0"/>
              </a:rPr>
              <a:t>nonavian</a:t>
            </a:r>
            <a:r>
              <a:rPr lang="en-US" dirty="0">
                <a:ea typeface="ＭＳ Ｐゴシック" charset="0"/>
                <a:cs typeface="ＭＳ Ｐゴシック" charset="0"/>
              </a:rPr>
              <a:t> dinosaurs are now extinct. Birds and mammals are relatively recent additions. Such examples of macroevolution are apparent in the fossil record.</a:t>
            </a:r>
          </a:p>
          <a:p>
            <a:pPr eaLnBrk="1" hangingPunct="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19</a:t>
            </a:fld>
            <a:endParaRPr lang="en-US"/>
          </a:p>
        </p:txBody>
      </p:sp>
    </p:spTree>
    <p:extLst>
      <p:ext uri="{BB962C8B-B14F-4D97-AF65-F5344CB8AC3E}">
        <p14:creationId xmlns:p14="http://schemas.microsoft.com/office/powerpoint/2010/main" val="335244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slow speed at which life can evolve in response to human damage of natural systems may not be appreciated by our students. As noted in Module 15.9, it may take millions of years for the planet to recover from the ongoing human-induced loss of biological diversity.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consequences of an asteroid impact, large or small, reveal the role of random events in evolution. Like throwing a dart at a spinning globe, where the asteroid hits and what continents and forms of life are most affected can change greatly if the impact occurs even a few hours earlier or later. An asteroid delayed by 12 hours, in what might be a journey of millions or billions of years, will land on the opposite side of the Earth!</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realize that entire categories of animals have come and gone. The once </a:t>
            </a:r>
            <a:r>
              <a:rPr lang="en-US">
                <a:ea typeface="ＭＳ Ｐゴシック" charset="0"/>
                <a:cs typeface="ＭＳ Ｐゴシック" charset="0"/>
              </a:rPr>
              <a:t>abundant </a:t>
            </a:r>
            <a:r>
              <a:rPr lang="en-US" smtClean="0">
                <a:ea typeface="ＭＳ Ｐゴシック" charset="0"/>
                <a:cs typeface="ＭＳ Ｐゴシック" charset="0"/>
              </a:rPr>
              <a:t>trilobites, </a:t>
            </a:r>
            <a:r>
              <a:rPr lang="en-US" dirty="0" err="1">
                <a:ea typeface="ＭＳ Ｐゴシック" charset="0"/>
                <a:cs typeface="ＭＳ Ｐゴシック" charset="0"/>
              </a:rPr>
              <a:t>ostracoderm</a:t>
            </a:r>
            <a:r>
              <a:rPr lang="en-US" dirty="0">
                <a:ea typeface="ＭＳ Ｐゴシック" charset="0"/>
                <a:cs typeface="ＭＳ Ｐゴシック" charset="0"/>
              </a:rPr>
              <a:t> and </a:t>
            </a:r>
            <a:r>
              <a:rPr lang="en-US" dirty="0" err="1">
                <a:ea typeface="ＭＳ Ｐゴシック" charset="0"/>
                <a:cs typeface="ＭＳ Ｐゴシック" charset="0"/>
              </a:rPr>
              <a:t>placoderm</a:t>
            </a:r>
            <a:r>
              <a:rPr lang="en-US" dirty="0">
                <a:ea typeface="ＭＳ Ｐゴシック" charset="0"/>
                <a:cs typeface="ＭＳ Ｐゴシック" charset="0"/>
              </a:rPr>
              <a:t> fish, and </a:t>
            </a:r>
            <a:r>
              <a:rPr lang="en-US" dirty="0" err="1">
                <a:ea typeface="ＭＳ Ｐゴシック" charset="0"/>
                <a:cs typeface="ＭＳ Ｐゴシック" charset="0"/>
              </a:rPr>
              <a:t>nonavian</a:t>
            </a:r>
            <a:r>
              <a:rPr lang="en-US" dirty="0">
                <a:ea typeface="ＭＳ Ｐゴシック" charset="0"/>
                <a:cs typeface="ＭＳ Ｐゴシック" charset="0"/>
              </a:rPr>
              <a:t> dinosaurs are now extinct. Birds and mammals are relatively recent additions. Such examples of macroevolution are apparent in the fossil record.</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20</a:t>
            </a:fld>
            <a:endParaRPr lang="en-US"/>
          </a:p>
        </p:txBody>
      </p:sp>
    </p:spTree>
    <p:extLst>
      <p:ext uri="{BB962C8B-B14F-4D97-AF65-F5344CB8AC3E}">
        <p14:creationId xmlns:p14="http://schemas.microsoft.com/office/powerpoint/2010/main" val="6309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Active Lecture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Many analogies can be </a:t>
            </a:r>
            <a:r>
              <a:rPr lang="en-US">
                <a:ea typeface="ＭＳ Ｐゴシック" charset="0"/>
                <a:cs typeface="ＭＳ Ｐゴシック" charset="0"/>
              </a:rPr>
              <a:t>made to </a:t>
            </a:r>
            <a:r>
              <a:rPr lang="en-US" smtClean="0">
                <a:ea typeface="ＭＳ Ｐゴシック" charset="0"/>
                <a:cs typeface="ＭＳ Ｐゴシック" charset="0"/>
              </a:rPr>
              <a:t>adaptive </a:t>
            </a:r>
            <a:r>
              <a:rPr lang="en-US" dirty="0">
                <a:ea typeface="ＭＳ Ｐゴシック" charset="0"/>
                <a:cs typeface="ＭＳ Ｐゴシック" charset="0"/>
              </a:rPr>
              <a:t>radiations. Challenge your students to work in pairs to come up with such an analogy drawn from modern human society. Computers of all types and sizes represent a type of technological radiation. The abundance of Internet websites is an ongoing radiation that has changed the way we communicate with each other, learn, and make purchases. Many other analogies can be developed as they relate to culture and commercialism.</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340007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15.10 Adaptive radiation of mammals (width of line reflects numbers of species)</a:t>
            </a:r>
            <a:endParaRPr lang="en-US" dirty="0">
              <a:latin typeface="Times New Roman"/>
              <a:cs typeface="Times New Roman"/>
            </a:endParaRPr>
          </a:p>
        </p:txBody>
      </p:sp>
    </p:spTree>
    <p:extLst>
      <p:ext uri="{BB962C8B-B14F-4D97-AF65-F5344CB8AC3E}">
        <p14:creationId xmlns:p14="http://schemas.microsoft.com/office/powerpoint/2010/main" val="365761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33DCB9-FCFA-424C-9390-3ECF613363B3}" type="slidenum">
              <a:rPr lang="en-US" smtClean="0"/>
              <a:t>2</a:t>
            </a:fld>
            <a:endParaRPr lang="en-US"/>
          </a:p>
        </p:txBody>
      </p:sp>
    </p:spTree>
    <p:extLst>
      <p:ext uri="{BB962C8B-B14F-4D97-AF65-F5344CB8AC3E}">
        <p14:creationId xmlns:p14="http://schemas.microsoft.com/office/powerpoint/2010/main" val="199197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in the earth 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not be familiar enough with salamander life histories to appreciate the similarity of a larval salamander to the axolotl form. By analogy, students might be asked to imagine what would result if a caterpillar reproduced and never developed into a winged adult butterfly. The caterpillar stage can then be related to the early larval form of salamanders. Furthermore, students might wonder why </a:t>
            </a:r>
            <a:r>
              <a:rPr lang="en-US" dirty="0" err="1">
                <a:ea typeface="ＭＳ Ｐゴシック" charset="0"/>
                <a:cs typeface="ＭＳ Ｐゴシック" charset="0"/>
              </a:rPr>
              <a:t>paedomorphosis</a:t>
            </a:r>
            <a:r>
              <a:rPr lang="en-US" dirty="0">
                <a:ea typeface="ＭＳ Ｐゴシック" charset="0"/>
                <a:cs typeface="ＭＳ Ｐゴシック" charset="0"/>
              </a:rPr>
              <a:t> occurs in salamanders but not frogs or butterflies (to the degree that tadpoles and caterpillars reproduce). No clear answer is known. </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23</a:t>
            </a:fld>
            <a:endParaRPr lang="en-US"/>
          </a:p>
        </p:txBody>
      </p:sp>
    </p:spTree>
    <p:extLst>
      <p:ext uri="{BB962C8B-B14F-4D97-AF65-F5344CB8AC3E}">
        <p14:creationId xmlns:p14="http://schemas.microsoft.com/office/powerpoint/2010/main" val="190392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15.11a An axolotl, a </a:t>
            </a:r>
            <a:r>
              <a:rPr lang="en-US" dirty="0" err="1" smtClean="0">
                <a:latin typeface="Times New Roman"/>
                <a:cs typeface="Times New Roman"/>
              </a:rPr>
              <a:t>paedomorphic</a:t>
            </a:r>
            <a:r>
              <a:rPr lang="en-US" dirty="0" smtClean="0">
                <a:latin typeface="Times New Roman"/>
                <a:cs typeface="Times New Roman"/>
              </a:rPr>
              <a:t> salamander</a:t>
            </a:r>
            <a:endParaRPr lang="en-US" dirty="0">
              <a:latin typeface="Times New Roman"/>
              <a:cs typeface="Times New Roman"/>
            </a:endParaRPr>
          </a:p>
        </p:txBody>
      </p:sp>
    </p:spTree>
    <p:extLst>
      <p:ext uri="{BB962C8B-B14F-4D97-AF65-F5344CB8AC3E}">
        <p14:creationId xmlns:p14="http://schemas.microsoft.com/office/powerpoint/2010/main" val="2650347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not be familiar enough with salamander life histories to appreciate the similarity of a larval salamander to the axolotl form. By analogy, students might be asked to imagine what would result if a caterpillar reproduced and never developed into a winged adult butterfly. The caterpillar stage can then be related to the early larval form of salamanders. Furthermore, students might wonder why </a:t>
            </a:r>
            <a:r>
              <a:rPr lang="en-US" dirty="0" err="1">
                <a:ea typeface="ＭＳ Ｐゴシック" charset="0"/>
                <a:cs typeface="ＭＳ Ｐゴシック" charset="0"/>
              </a:rPr>
              <a:t>paedomorphosis</a:t>
            </a:r>
            <a:r>
              <a:rPr lang="en-US" dirty="0">
                <a:ea typeface="ＭＳ Ｐゴシック" charset="0"/>
                <a:cs typeface="ＭＳ Ｐゴシック" charset="0"/>
              </a:rPr>
              <a:t> occurs in salamanders but not frogs or butterflies (to the degree that tadpoles and caterpillars reproduce). No clear answer is known. </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337290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15.11b-0 Chimpanzee and human skull shapes compared</a:t>
            </a:r>
            <a:endParaRPr lang="en-US" dirty="0">
              <a:latin typeface="Times New Roman"/>
              <a:cs typeface="Times New Roman"/>
            </a:endParaRPr>
          </a:p>
        </p:txBody>
      </p:sp>
    </p:spTree>
    <p:extLst>
      <p:ext uri="{BB962C8B-B14F-4D97-AF65-F5344CB8AC3E}">
        <p14:creationId xmlns:p14="http://schemas.microsoft.com/office/powerpoint/2010/main" val="397038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not be familiar enough with salamander life histories to appreciate the similarity of a larval salamander to the axolotl form. By analogy, students might be asked to imagine what would result if a caterpillar reproduced and never developed into a winged adult butterfly. The caterpillar stage can then be related to the early larval form of salamanders. Furthermore, students might wonder why </a:t>
            </a:r>
            <a:r>
              <a:rPr lang="en-US" dirty="0" err="1">
                <a:ea typeface="ＭＳ Ｐゴシック" charset="0"/>
                <a:cs typeface="ＭＳ Ｐゴシック" charset="0"/>
              </a:rPr>
              <a:t>paedomorphosis</a:t>
            </a:r>
            <a:r>
              <a:rPr lang="en-US" dirty="0">
                <a:ea typeface="ＭＳ Ｐゴシック" charset="0"/>
                <a:cs typeface="ＭＳ Ｐゴシック" charset="0"/>
              </a:rPr>
              <a:t> occurs in salamanders but not frogs or butterflies (to the degree that tadpoles and caterpillars reproduce). No clear answer is known. </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27</a:t>
            </a:fld>
            <a:endParaRPr lang="en-US"/>
          </a:p>
        </p:txBody>
      </p:sp>
    </p:spTree>
    <p:extLst>
      <p:ext uri="{BB962C8B-B14F-4D97-AF65-F5344CB8AC3E}">
        <p14:creationId xmlns:p14="http://schemas.microsoft.com/office/powerpoint/2010/main" val="1278460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 backgrounds </a:t>
            </a:r>
            <a:r>
              <a:rPr lang="en-US">
                <a:ea typeface="ＭＳ Ｐゴシック" charset="0"/>
                <a:cs typeface="ＭＳ Ｐゴシック" charset="0"/>
              </a:rPr>
              <a:t>in </a:t>
            </a:r>
            <a:r>
              <a:rPr lang="en-US" dirty="0">
                <a:ea typeface="ＭＳ Ｐゴシック" charset="0"/>
                <a:cs typeface="ＭＳ Ｐゴシック" charset="0"/>
              </a:rPr>
              <a:t>the</a:t>
            </a:r>
            <a:r>
              <a:rPr lang="en-US">
                <a:ea typeface="ＭＳ Ｐゴシック" charset="0"/>
                <a:cs typeface="ＭＳ Ｐゴシック" charset="0"/>
              </a:rPr>
              <a:t> earth </a:t>
            </a:r>
            <a:r>
              <a:rPr lang="en-US" dirty="0">
                <a:ea typeface="ＭＳ Ｐゴシック" charset="0"/>
                <a:cs typeface="ＭＳ Ｐゴシック" charset="0"/>
              </a:rPr>
              <a:t>sciences may be uneven based upon their specific high school and college coursework. An emphasis on chemistry, physics, and biology may leave large gaps in basic content regarding geology and Earth’s history.</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not be familiar enough with salamander life histories to appreciate the similarity of a larval salamander to the axolotl form. By analogy, students might be asked to imagine what would result if a caterpillar reproduced and never developed into a winged adult butterfly. The caterpillar stage can then be related to the early larval form of salamanders. Furthermore, students might wonder why </a:t>
            </a:r>
            <a:r>
              <a:rPr lang="en-US" dirty="0" err="1">
                <a:ea typeface="ＭＳ Ｐゴシック" charset="0"/>
                <a:cs typeface="ＭＳ Ｐゴシック" charset="0"/>
              </a:rPr>
              <a:t>paedomorphosis</a:t>
            </a:r>
            <a:r>
              <a:rPr lang="en-US" dirty="0">
                <a:ea typeface="ＭＳ Ｐゴシック" charset="0"/>
                <a:cs typeface="ＭＳ Ｐゴシック" charset="0"/>
              </a:rPr>
              <a:t> occurs in salamanders but not frogs or butterflies (to the degree that tadpoles and caterpillars reproduce). No clear answer is known. </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28</a:t>
            </a:fld>
            <a:endParaRPr lang="en-US"/>
          </a:p>
        </p:txBody>
      </p:sp>
    </p:spTree>
    <p:extLst>
      <p:ext uri="{BB962C8B-B14F-4D97-AF65-F5344CB8AC3E}">
        <p14:creationId xmlns:p14="http://schemas.microsoft.com/office/powerpoint/2010/main" val="161633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33DCB9-FCFA-424C-9390-3ECF613363B3}" type="slidenum">
              <a:rPr lang="en-US" smtClean="0"/>
              <a:t>4</a:t>
            </a:fld>
            <a:endParaRPr lang="en-US"/>
          </a:p>
        </p:txBody>
      </p:sp>
    </p:spTree>
    <p:extLst>
      <p:ext uri="{BB962C8B-B14F-4D97-AF65-F5344CB8AC3E}">
        <p14:creationId xmlns:p14="http://schemas.microsoft.com/office/powerpoint/2010/main" val="104649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have considered that cells today are not created from scratch. Unlike baking a cake or constructing an automobile, where components are assembled to create something new, the reproduction of cells does not currently involve anything other than cells.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Most of us are unable to comprehend the </a:t>
            </a:r>
            <a:r>
              <a:rPr lang="en-US" dirty="0" smtClean="0">
                <a:ea typeface="ＭＳ Ｐゴシック" charset="0"/>
                <a:cs typeface="ＭＳ Ｐゴシック" charset="0"/>
              </a:rPr>
              <a:t>lengths </a:t>
            </a:r>
            <a:r>
              <a:rPr lang="en-US" dirty="0">
                <a:ea typeface="ＭＳ Ｐゴシック" charset="0"/>
                <a:cs typeface="ＭＳ Ｐゴシック" charset="0"/>
              </a:rPr>
              <a:t>of time considered by geologists. Exercises and examples can increase this comprehension. Consider (a) the number of seconds in a year = 60 × 60 × 24 × 365.25 = 31,557,600, or (b) </a:t>
            </a:r>
            <a:r>
              <a:rPr lang="en-US" dirty="0" smtClean="0">
                <a:ea typeface="ＭＳ Ｐゴシック" charset="0"/>
                <a:cs typeface="ＭＳ Ｐゴシック" charset="0"/>
              </a:rPr>
              <a:t>vast that </a:t>
            </a:r>
            <a:r>
              <a:rPr lang="en-US" dirty="0">
                <a:ea typeface="ＭＳ Ｐゴシック" charset="0"/>
                <a:cs typeface="ＭＳ Ｐゴシック" charset="0"/>
              </a:rPr>
              <a:t>you would live your 1 billionth second of life at age 31 and 8 months of age, or (c) how much money you could spend each day if you spent $1 million dollars a year ($1,000,000/365 = $2,739.73/day).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need to be reminded that 1 </a:t>
            </a:r>
            <a:r>
              <a:rPr lang="en-US" dirty="0" smtClean="0">
                <a:ea typeface="ＭＳ Ｐゴシック" charset="0"/>
                <a:cs typeface="ＭＳ Ｐゴシック" charset="0"/>
              </a:rPr>
              <a:t>billion </a:t>
            </a:r>
            <a:r>
              <a:rPr lang="en-US" dirty="0">
                <a:ea typeface="ＭＳ Ｐゴシック" charset="0"/>
                <a:cs typeface="ＭＳ Ｐゴシック" charset="0"/>
              </a:rPr>
              <a:t>is 1,000 million. Many students (and some politicians) easily confuse million and billion without realizing the scale of the error. Challenge students to translate either of the examples above to illustrate 1 </a:t>
            </a:r>
            <a:r>
              <a:rPr lang="en-US" dirty="0" smtClean="0">
                <a:ea typeface="ＭＳ Ｐゴシック" charset="0"/>
                <a:cs typeface="ＭＳ Ｐゴシック" charset="0"/>
              </a:rPr>
              <a:t>billion</a:t>
            </a:r>
            <a:r>
              <a:rPr lang="en-US" dirty="0">
                <a:ea typeface="ＭＳ Ｐゴシック" charset="0"/>
                <a:cs typeface="ＭＳ Ｐゴシック" charset="0"/>
              </a:rPr>
              <a:t>. (For example, 1 </a:t>
            </a:r>
            <a:r>
              <a:rPr lang="en-US" dirty="0" smtClean="0">
                <a:ea typeface="ＭＳ Ｐゴシック" charset="0"/>
                <a:cs typeface="ＭＳ Ｐゴシック" charset="0"/>
              </a:rPr>
              <a:t>billion </a:t>
            </a:r>
            <a:r>
              <a:rPr lang="en-US" dirty="0">
                <a:ea typeface="ＭＳ Ｐゴシック" charset="0"/>
                <a:cs typeface="ＭＳ Ｐゴシック" charset="0"/>
              </a:rPr>
              <a:t>seconds equals about 31.7 years. If you were to spend 1 </a:t>
            </a:r>
            <a:r>
              <a:rPr lang="en-US" dirty="0" smtClean="0">
                <a:ea typeface="ＭＳ Ｐゴシック" charset="0"/>
                <a:cs typeface="ＭＳ Ｐゴシック" charset="0"/>
              </a:rPr>
              <a:t>billion </a:t>
            </a:r>
            <a:r>
              <a:rPr lang="en-US" dirty="0">
                <a:ea typeface="ＭＳ Ｐゴシック" charset="0"/>
                <a:cs typeface="ＭＳ Ｐゴシック" charset="0"/>
              </a:rPr>
              <a:t>dollars in a year, you would need to spend $2,739,730 each day of that year!) </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four-stage hypothesis for the origin of life is a little like a recipe for building cells from the bottom up. If your students do not remember details about biological molecules and basic cell structure, you may need to review them before addressing these stages.</a:t>
            </a:r>
          </a:p>
          <a:p>
            <a:r>
              <a:rPr lang="en-US" b="1" dirty="0" smtClean="0">
                <a:ea typeface="ＭＳ Ｐゴシック" charset="0"/>
                <a:cs typeface="ＭＳ Ｐゴシック" charset="0"/>
              </a:rPr>
              <a:t>Active </a:t>
            </a:r>
            <a:r>
              <a:rPr lang="en-US" b="1" dirty="0">
                <a:ea typeface="ＭＳ Ｐゴシック" charset="0"/>
                <a:cs typeface="ＭＳ Ｐゴシック" charset="0"/>
              </a:rPr>
              <a:t>Lecture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At some point in the presentation of the four-stage hypothesis for the origin of life, students should be challenged to work in pairs or small groups to consider at what point “life” exists. Are self-replicating, RNA-based, membrane-bound structures alive? Discussing the evolution of the first cells helps clarify definitions of life.</a:t>
            </a:r>
          </a:p>
        </p:txBody>
      </p:sp>
      <p:sp>
        <p:nvSpPr>
          <p:cNvPr id="4" name="Slide Number Placeholder 3"/>
          <p:cNvSpPr>
            <a:spLocks noGrp="1"/>
          </p:cNvSpPr>
          <p:nvPr>
            <p:ph type="sldNum" sz="quarter" idx="10"/>
          </p:nvPr>
        </p:nvSpPr>
        <p:spPr/>
        <p:txBody>
          <a:bodyPr/>
          <a:lstStyle/>
          <a:p>
            <a:fld id="{5133DCB9-FCFA-424C-9390-3ECF613363B3}" type="slidenum">
              <a:rPr lang="en-US" smtClean="0"/>
              <a:t>5</a:t>
            </a:fld>
            <a:endParaRPr lang="en-US"/>
          </a:p>
        </p:txBody>
      </p:sp>
    </p:spTree>
    <p:extLst>
      <p:ext uri="{BB962C8B-B14F-4D97-AF65-F5344CB8AC3E}">
        <p14:creationId xmlns:p14="http://schemas.microsoft.com/office/powerpoint/2010/main" val="1657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
            </a:pPr>
            <a:r>
              <a:rPr lang="en-US" dirty="0" smtClean="0">
                <a:ea typeface="ＭＳ Ｐゴシック" charset="0"/>
                <a:cs typeface="ＭＳ Ｐゴシック" charset="0"/>
              </a:rPr>
              <a:t>Most of us are unable to comprehend the lengths of time considered by geologists. Exercises and examples can increase this comprehension. Consider (a) the number of seconds in a year = 60 × 60 × 24 × 365.25 = 31,557,600, or (b) vast that you would live your 1 billionth second of life at age 31 and 8 months of age, or (c) how much money you could spend each day if you spent $1 million dollars a year ($1,000,000/365 = $2,739.73/day).</a:t>
            </a:r>
          </a:p>
          <a:p>
            <a:pPr marL="171450" indent="-171450">
              <a:buFont typeface="Symbol" panose="05050102010706020507" pitchFamily="18" charset="2"/>
              <a:buChar char="·"/>
            </a:pPr>
            <a:endParaRPr lang="en-US" dirty="0" smtClean="0">
              <a:ea typeface="ＭＳ Ｐゴシック" charset="0"/>
              <a:cs typeface="ＭＳ Ｐゴシック" charset="0"/>
            </a:endParaRPr>
          </a:p>
          <a:p>
            <a:pPr marL="171450" indent="-171450">
              <a:buFont typeface="Symbol" panose="05050102010706020507" pitchFamily="18" charset="2"/>
              <a:buChar char="·"/>
            </a:pP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6</a:t>
            </a:fld>
            <a:endParaRPr lang="en-US"/>
          </a:p>
        </p:txBody>
      </p:sp>
    </p:spTree>
    <p:extLst>
      <p:ext uri="{BB962C8B-B14F-4D97-AF65-F5344CB8AC3E}">
        <p14:creationId xmlns:p14="http://schemas.microsoft.com/office/powerpoint/2010/main" val="142465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have considered that cells today are not created from scratch. Unlike baking a cake or constructing an automobile, where components are assembled to create something new, the reproduction of cells does not currently involve anything other than cells.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Most of us are unable to comprehend the vast lengths of time considered by geologists. Exercises and examples can increase this comprehension. Consider (a) the number of seconds in a year = 60 × 60 × 24 × 365.25 = 31,557,600, or (b) that you would live your 1 billionth second of life at age 31 and 8 months of age, or (c) how much money you could spend each day if you spent $1 million dollars a year ($1,000,000/365 = $2,739.73/day).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need to be reminded that 1 </a:t>
            </a:r>
            <a:r>
              <a:rPr lang="en-US" dirty="0" smtClean="0">
                <a:ea typeface="ＭＳ Ｐゴシック" charset="0"/>
                <a:cs typeface="ＭＳ Ｐゴシック" charset="0"/>
              </a:rPr>
              <a:t>billion </a:t>
            </a:r>
            <a:r>
              <a:rPr lang="en-US" dirty="0">
                <a:ea typeface="ＭＳ Ｐゴシック" charset="0"/>
                <a:cs typeface="ＭＳ Ｐゴシック" charset="0"/>
              </a:rPr>
              <a:t>is 1,000 million. Many students (and some politicians) easily confuse million and billion without realizing the scale of the error. Challenge students to translate either of the examples above to illustrate 1 </a:t>
            </a:r>
            <a:r>
              <a:rPr lang="en-US" dirty="0" smtClean="0">
                <a:ea typeface="ＭＳ Ｐゴシック" charset="0"/>
                <a:cs typeface="ＭＳ Ｐゴシック" charset="0"/>
              </a:rPr>
              <a:t>billion</a:t>
            </a:r>
            <a:r>
              <a:rPr lang="en-US" dirty="0">
                <a:ea typeface="ＭＳ Ｐゴシック" charset="0"/>
                <a:cs typeface="ＭＳ Ｐゴシック" charset="0"/>
              </a:rPr>
              <a:t>. (For example, 1 </a:t>
            </a:r>
            <a:r>
              <a:rPr lang="en-US" dirty="0" smtClean="0">
                <a:ea typeface="ＭＳ Ｐゴシック" charset="0"/>
                <a:cs typeface="ＭＳ Ｐゴシック" charset="0"/>
              </a:rPr>
              <a:t>billion </a:t>
            </a:r>
            <a:r>
              <a:rPr lang="en-US" dirty="0">
                <a:ea typeface="ＭＳ Ｐゴシック" charset="0"/>
                <a:cs typeface="ＭＳ Ｐゴシック" charset="0"/>
              </a:rPr>
              <a:t>seconds equals about 31.7 years. If you were to spend 1 </a:t>
            </a:r>
            <a:r>
              <a:rPr lang="en-US" dirty="0" smtClean="0">
                <a:ea typeface="ＭＳ Ｐゴシック" charset="0"/>
                <a:cs typeface="ＭＳ Ｐゴシック" charset="0"/>
              </a:rPr>
              <a:t>billion </a:t>
            </a:r>
            <a:r>
              <a:rPr lang="en-US" dirty="0">
                <a:ea typeface="ＭＳ Ｐゴシック" charset="0"/>
                <a:cs typeface="ＭＳ Ｐゴシック" charset="0"/>
              </a:rPr>
              <a:t>dollars in a year, you would need to spend $2,739,730 each day of that year!) </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four-stage hypothesis for the origin of life is a little like a recipe for building cells from the bottom up. If your students do not remember details about biological molecules and basic cell structure, you may need to review them before addressing these stages.</a:t>
            </a:r>
          </a:p>
          <a:p>
            <a:r>
              <a:rPr lang="en-US" b="1" dirty="0" smtClean="0">
                <a:ea typeface="ＭＳ Ｐゴシック" charset="0"/>
                <a:cs typeface="ＭＳ Ｐゴシック" charset="0"/>
              </a:rPr>
              <a:t>Active </a:t>
            </a:r>
            <a:r>
              <a:rPr lang="en-US" b="1" dirty="0">
                <a:ea typeface="ＭＳ Ｐゴシック" charset="0"/>
                <a:cs typeface="ＭＳ Ｐゴシック" charset="0"/>
              </a:rPr>
              <a:t>Lecture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At some point in the presentation of the four-stage hypothesis for the origin of life, students should be challenged to work in pairs or small groups to consider at what point “life” exists. Are self-replicating, RNA-based, membrane-bound structures alive? Discussing the evolution of the first cells helps clarify definitions of life.</a:t>
            </a: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313435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15.1-0 A depiction of Earth about 3 billion years ago</a:t>
            </a:r>
            <a:endParaRPr lang="en-US" dirty="0">
              <a:latin typeface="Times New Roman"/>
              <a:cs typeface="Times New Roman"/>
            </a:endParaRPr>
          </a:p>
        </p:txBody>
      </p:sp>
    </p:spTree>
    <p:extLst>
      <p:ext uri="{BB962C8B-B14F-4D97-AF65-F5344CB8AC3E}">
        <p14:creationId xmlns:p14="http://schemas.microsoft.com/office/powerpoint/2010/main" val="30281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have considered that cells today are not created from scratch. Unlike baking a cake or constructing an automobile, where components are assembled to create something new, the reproduction of cells does not currently involve anything other than cells.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Most of us are unable to comprehend the vast lengths of time considered by geologists. Exercises and examples can increase this comprehension. </a:t>
            </a:r>
            <a:r>
              <a:rPr lang="en-US">
                <a:ea typeface="ＭＳ Ｐゴシック" charset="0"/>
                <a:cs typeface="ＭＳ Ｐゴシック" charset="0"/>
              </a:rPr>
              <a:t>Consider </a:t>
            </a:r>
            <a:r>
              <a:rPr lang="en-US" dirty="0">
                <a:ea typeface="ＭＳ Ｐゴシック" charset="0"/>
                <a:cs typeface="ＭＳ Ｐゴシック" charset="0"/>
              </a:rPr>
              <a:t>(</a:t>
            </a:r>
            <a:r>
              <a:rPr lang="en-US">
                <a:ea typeface="ＭＳ Ｐゴシック" charset="0"/>
                <a:cs typeface="ＭＳ Ｐゴシック" charset="0"/>
              </a:rPr>
              <a:t>a</a:t>
            </a:r>
            <a:r>
              <a:rPr lang="en-US" dirty="0">
                <a:ea typeface="ＭＳ Ｐゴシック" charset="0"/>
                <a:cs typeface="ＭＳ Ｐゴシック" charset="0"/>
              </a:rPr>
              <a:t>) the number of seconds in a year = 60 × 60 × 24 × 365.25 = 31,557,600,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b</a:t>
            </a:r>
            <a:r>
              <a:rPr lang="en-US" dirty="0">
                <a:ea typeface="ＭＳ Ｐゴシック" charset="0"/>
                <a:cs typeface="ＭＳ Ｐゴシック" charset="0"/>
              </a:rPr>
              <a:t>) that you would live your 1 billionth second of life at age 31 and 8 months of age,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c</a:t>
            </a:r>
            <a:r>
              <a:rPr lang="en-US" dirty="0">
                <a:ea typeface="ＭＳ Ｐゴシック" charset="0"/>
                <a:cs typeface="ＭＳ Ｐゴシック" charset="0"/>
              </a:rPr>
              <a:t>) how much money you could spend each day if you spent $1 million dollars a year ($1,000,000/365 = $2,739.73/day).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need to be reminded </a:t>
            </a:r>
            <a:r>
              <a:rPr lang="en-US">
                <a:ea typeface="ＭＳ Ｐゴシック" charset="0"/>
                <a:cs typeface="ＭＳ Ｐゴシック" charset="0"/>
              </a:rPr>
              <a:t>that 1 </a:t>
            </a:r>
            <a:r>
              <a:rPr lang="en-US" smtClean="0">
                <a:ea typeface="ＭＳ Ｐゴシック" charset="0"/>
                <a:cs typeface="ＭＳ Ｐゴシック" charset="0"/>
              </a:rPr>
              <a:t>billion </a:t>
            </a:r>
            <a:r>
              <a:rPr lang="en-US" dirty="0">
                <a:ea typeface="ＭＳ Ｐゴシック" charset="0"/>
                <a:cs typeface="ＭＳ Ｐゴシック" charset="0"/>
              </a:rPr>
              <a:t>is 1,000 million. Many students (and some politicians) easily confuse million and billion without realizing the scale of the error. Challenge students to translate either of the examples above to </a:t>
            </a:r>
            <a:r>
              <a:rPr lang="en-US">
                <a:ea typeface="ＭＳ Ｐゴシック" charset="0"/>
                <a:cs typeface="ＭＳ Ｐゴシック" charset="0"/>
              </a:rPr>
              <a:t>illustrate 1 </a:t>
            </a:r>
            <a:r>
              <a:rPr lang="en-US" smtClean="0">
                <a:ea typeface="ＭＳ Ｐゴシック" charset="0"/>
                <a:cs typeface="ＭＳ Ｐゴシック" charset="0"/>
              </a:rPr>
              <a:t>billion</a:t>
            </a:r>
            <a:r>
              <a:rPr lang="en-US" dirty="0">
                <a:ea typeface="ＭＳ Ｐゴシック" charset="0"/>
                <a:cs typeface="ＭＳ Ｐゴシック" charset="0"/>
              </a:rPr>
              <a:t>. (For example</a:t>
            </a:r>
            <a:r>
              <a:rPr lang="en-US">
                <a:ea typeface="ＭＳ Ｐゴシック" charset="0"/>
                <a:cs typeface="ＭＳ Ｐゴシック" charset="0"/>
              </a:rPr>
              <a:t>, 1 </a:t>
            </a:r>
            <a:r>
              <a:rPr lang="en-US" smtClean="0">
                <a:ea typeface="ＭＳ Ｐゴシック" charset="0"/>
                <a:cs typeface="ＭＳ Ｐゴシック" charset="0"/>
              </a:rPr>
              <a:t>billion </a:t>
            </a:r>
            <a:r>
              <a:rPr lang="en-US" dirty="0">
                <a:ea typeface="ＭＳ Ｐゴシック" charset="0"/>
                <a:cs typeface="ＭＳ Ｐゴシック" charset="0"/>
              </a:rPr>
              <a:t>seconds equals about 31.7 years. If you were to </a:t>
            </a:r>
            <a:r>
              <a:rPr lang="en-US">
                <a:ea typeface="ＭＳ Ｐゴシック" charset="0"/>
                <a:cs typeface="ＭＳ Ｐゴシック" charset="0"/>
              </a:rPr>
              <a:t>spend 1 </a:t>
            </a:r>
            <a:r>
              <a:rPr lang="en-US" smtClean="0">
                <a:ea typeface="ＭＳ Ｐゴシック" charset="0"/>
                <a:cs typeface="ＭＳ Ｐゴシック" charset="0"/>
              </a:rPr>
              <a:t>billion </a:t>
            </a:r>
            <a:r>
              <a:rPr lang="en-US" dirty="0">
                <a:ea typeface="ＭＳ Ｐゴシック" charset="0"/>
                <a:cs typeface="ＭＳ Ｐゴシック" charset="0"/>
              </a:rPr>
              <a:t>dollars in a year, you would need to spend $2,739,730 each day of </a:t>
            </a:r>
            <a:r>
              <a:rPr lang="en-US">
                <a:ea typeface="ＭＳ Ｐゴシック" charset="0"/>
                <a:cs typeface="ＭＳ Ｐゴシック" charset="0"/>
              </a:rPr>
              <a:t>that year!) </a:t>
            </a:r>
            <a:endParaRPr lang="en-US" dirty="0">
              <a:ea typeface="ＭＳ Ｐゴシック" charset="0"/>
              <a:cs typeface="ＭＳ Ｐゴシック" charset="0"/>
            </a:endParaRP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four-stage hypothesis for the origin of life is a little like a recipe for building cells from the bottom up. If your students do not remember details about biological molecules and basic cell structure, you may need to review them before addressing these stages.</a:t>
            </a:r>
          </a:p>
          <a:p>
            <a:r>
              <a:rPr lang="en-US" b="1" smtClean="0">
                <a:ea typeface="ＭＳ Ｐゴシック" charset="0"/>
                <a:cs typeface="ＭＳ Ｐゴシック" charset="0"/>
              </a:rPr>
              <a:t>Active </a:t>
            </a:r>
            <a:r>
              <a:rPr lang="en-US" b="1" dirty="0">
                <a:ea typeface="ＭＳ Ｐゴシック" charset="0"/>
                <a:cs typeface="ＭＳ Ｐゴシック" charset="0"/>
              </a:rPr>
              <a:t>Lecture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At some point in the presentation of the four-stage hypothesis for the origin of life, students should be challenged to work in pairs or small groups to consider at what point “life” exists. Are self-replicating, RNA-based, membrane-bound structures alive? Discussing the evolution of the first cells helps clarify definitions of life.</a:t>
            </a: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91267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not have considered that cells today are not created from scratch. Unlike baking a cake or constructing an automobile, where components are assembled to create something new, the reproduction of cells does not currently involve anything other than cells.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Most of us are unable to comprehend the vast lengths of time considered by geologists. Exercises and examples can increase this comprehension. </a:t>
            </a:r>
            <a:r>
              <a:rPr lang="en-US">
                <a:ea typeface="ＭＳ Ｐゴシック" charset="0"/>
                <a:cs typeface="ＭＳ Ｐゴシック" charset="0"/>
              </a:rPr>
              <a:t>Consider </a:t>
            </a:r>
            <a:r>
              <a:rPr lang="en-US" dirty="0">
                <a:ea typeface="ＭＳ Ｐゴシック" charset="0"/>
                <a:cs typeface="ＭＳ Ｐゴシック" charset="0"/>
              </a:rPr>
              <a:t>(</a:t>
            </a:r>
            <a:r>
              <a:rPr lang="en-US">
                <a:ea typeface="ＭＳ Ｐゴシック" charset="0"/>
                <a:cs typeface="ＭＳ Ｐゴシック" charset="0"/>
              </a:rPr>
              <a:t>a</a:t>
            </a:r>
            <a:r>
              <a:rPr lang="en-US" dirty="0">
                <a:ea typeface="ＭＳ Ｐゴシック" charset="0"/>
                <a:cs typeface="ＭＳ Ｐゴシック" charset="0"/>
              </a:rPr>
              <a:t>) the number of seconds in a year = 60 × 60 × 24 × 365.25 = 31,557,600,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b</a:t>
            </a:r>
            <a:r>
              <a:rPr lang="en-US" dirty="0">
                <a:ea typeface="ＭＳ Ｐゴシック" charset="0"/>
                <a:cs typeface="ＭＳ Ｐゴシック" charset="0"/>
              </a:rPr>
              <a:t>) that you would live your 1 billionth second of life at age 31 and 8 months of age, </a:t>
            </a:r>
            <a:r>
              <a:rPr lang="en-US">
                <a:ea typeface="ＭＳ Ｐゴシック" charset="0"/>
                <a:cs typeface="ＭＳ Ｐゴシック" charset="0"/>
              </a:rPr>
              <a:t>or </a:t>
            </a:r>
            <a:r>
              <a:rPr lang="en-US" dirty="0">
                <a:ea typeface="ＭＳ Ｐゴシック" charset="0"/>
                <a:cs typeface="ＭＳ Ｐゴシック" charset="0"/>
              </a:rPr>
              <a:t>(</a:t>
            </a:r>
            <a:r>
              <a:rPr lang="en-US">
                <a:ea typeface="ＭＳ Ｐゴシック" charset="0"/>
                <a:cs typeface="ＭＳ Ｐゴシック" charset="0"/>
              </a:rPr>
              <a:t>c</a:t>
            </a:r>
            <a:r>
              <a:rPr lang="en-US" dirty="0">
                <a:ea typeface="ＭＳ Ｐゴシック" charset="0"/>
                <a:cs typeface="ＭＳ Ｐゴシック" charset="0"/>
              </a:rPr>
              <a:t>) how much money you could spend each day if you spent $1 million dollars a year ($1,000,000/365 = $2,739.73/day).</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may need to be reminded </a:t>
            </a:r>
            <a:r>
              <a:rPr lang="en-US">
                <a:ea typeface="ＭＳ Ｐゴシック" charset="0"/>
                <a:cs typeface="ＭＳ Ｐゴシック" charset="0"/>
              </a:rPr>
              <a:t>that 1 </a:t>
            </a:r>
            <a:r>
              <a:rPr lang="en-US" smtClean="0">
                <a:ea typeface="ＭＳ Ｐゴシック" charset="0"/>
                <a:cs typeface="ＭＳ Ｐゴシック" charset="0"/>
              </a:rPr>
              <a:t>billion </a:t>
            </a:r>
            <a:r>
              <a:rPr lang="en-US" dirty="0">
                <a:ea typeface="ＭＳ Ｐゴシック" charset="0"/>
                <a:cs typeface="ＭＳ Ｐゴシック" charset="0"/>
              </a:rPr>
              <a:t>is 1,000 million. Many students (and some politicians) easily confuse million and billion without realizing the scale of the error. Challenge students to translate either of the examples above to </a:t>
            </a:r>
            <a:r>
              <a:rPr lang="en-US">
                <a:ea typeface="ＭＳ Ｐゴシック" charset="0"/>
                <a:cs typeface="ＭＳ Ｐゴシック" charset="0"/>
              </a:rPr>
              <a:t>illustrate 1 </a:t>
            </a:r>
            <a:r>
              <a:rPr lang="en-US" smtClean="0">
                <a:ea typeface="ＭＳ Ｐゴシック" charset="0"/>
                <a:cs typeface="ＭＳ Ｐゴシック" charset="0"/>
              </a:rPr>
              <a:t>billion</a:t>
            </a:r>
            <a:r>
              <a:rPr lang="en-US" dirty="0">
                <a:ea typeface="ＭＳ Ｐゴシック" charset="0"/>
                <a:cs typeface="ＭＳ Ｐゴシック" charset="0"/>
              </a:rPr>
              <a:t>. (For example</a:t>
            </a:r>
            <a:r>
              <a:rPr lang="en-US">
                <a:ea typeface="ＭＳ Ｐゴシック" charset="0"/>
                <a:cs typeface="ＭＳ Ｐゴシック" charset="0"/>
              </a:rPr>
              <a:t>, 1 </a:t>
            </a:r>
            <a:r>
              <a:rPr lang="en-US" smtClean="0">
                <a:ea typeface="ＭＳ Ｐゴシック" charset="0"/>
                <a:cs typeface="ＭＳ Ｐゴシック" charset="0"/>
              </a:rPr>
              <a:t>billion </a:t>
            </a:r>
            <a:r>
              <a:rPr lang="en-US" dirty="0">
                <a:ea typeface="ＭＳ Ｐゴシック" charset="0"/>
                <a:cs typeface="ＭＳ Ｐゴシック" charset="0"/>
              </a:rPr>
              <a:t>seconds equals about 31.7 years. If you were to </a:t>
            </a:r>
            <a:r>
              <a:rPr lang="en-US">
                <a:ea typeface="ＭＳ Ｐゴシック" charset="0"/>
                <a:cs typeface="ＭＳ Ｐゴシック" charset="0"/>
              </a:rPr>
              <a:t>spend 1 </a:t>
            </a:r>
            <a:r>
              <a:rPr lang="en-US" smtClean="0">
                <a:ea typeface="ＭＳ Ｐゴシック" charset="0"/>
                <a:cs typeface="ＭＳ Ｐゴシック" charset="0"/>
              </a:rPr>
              <a:t>billion </a:t>
            </a:r>
            <a:r>
              <a:rPr lang="en-US" dirty="0">
                <a:ea typeface="ＭＳ Ｐゴシック" charset="0"/>
                <a:cs typeface="ＭＳ Ｐゴシック" charset="0"/>
              </a:rPr>
              <a:t>dollars in a year, you would need to spend $2,739,730 each day of </a:t>
            </a:r>
            <a:r>
              <a:rPr lang="en-US">
                <a:ea typeface="ＭＳ Ｐゴシック" charset="0"/>
                <a:cs typeface="ＭＳ Ｐゴシック" charset="0"/>
              </a:rPr>
              <a:t>that year!) </a:t>
            </a:r>
            <a:endParaRPr lang="en-US" dirty="0">
              <a:ea typeface="ＭＳ Ｐゴシック" charset="0"/>
              <a:cs typeface="ＭＳ Ｐゴシック" charset="0"/>
            </a:endParaRP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Some scientists distinguish between biological evolution and chemical evolution. Biological evolution addresses changes in life once it existed on Earth. Chemical evolution includes the origin of the first forms of life. The word evolution, if strictly defined as “a change </a:t>
            </a:r>
            <a:r>
              <a:rPr lang="en-US">
                <a:ea typeface="ＭＳ Ｐゴシック" charset="0"/>
                <a:cs typeface="ＭＳ Ｐゴシック" charset="0"/>
              </a:rPr>
              <a:t>over time,” </a:t>
            </a:r>
            <a:r>
              <a:rPr lang="en-US" smtClean="0">
                <a:ea typeface="ＭＳ Ｐゴシック" charset="0"/>
                <a:cs typeface="ＭＳ Ｐゴシック" charset="0"/>
              </a:rPr>
              <a:t>also </a:t>
            </a:r>
            <a:r>
              <a:rPr lang="en-US" dirty="0">
                <a:ea typeface="ＭＳ Ｐゴシック" charset="0"/>
                <a:cs typeface="ＭＳ Ｐゴシック" charset="0"/>
              </a:rPr>
              <a:t>applies to changes in the universe.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The experiments and hypotheses discussed in Module 15.2 demonstrate the tentative nature of science. As evidence is collected, old hypotheses are tested and new hypotheses arise.</a:t>
            </a:r>
          </a:p>
        </p:txBody>
      </p:sp>
      <p:sp>
        <p:nvSpPr>
          <p:cNvPr id="4" name="Slide Number Placeholder 3"/>
          <p:cNvSpPr>
            <a:spLocks noGrp="1"/>
          </p:cNvSpPr>
          <p:nvPr>
            <p:ph type="sldNum" sz="quarter" idx="10"/>
          </p:nvPr>
        </p:nvSpPr>
        <p:spPr/>
        <p:txBody>
          <a:bodyPr/>
          <a:lstStyle/>
          <a:p>
            <a:fld id="{5133DCB9-FCFA-424C-9390-3ECF613363B3}" type="slidenum">
              <a:rPr lang="en-US" smtClean="0"/>
              <a:t>11</a:t>
            </a:fld>
            <a:endParaRPr lang="en-US"/>
          </a:p>
        </p:txBody>
      </p:sp>
    </p:spTree>
    <p:extLst>
      <p:ext uri="{BB962C8B-B14F-4D97-AF65-F5344CB8AC3E}">
        <p14:creationId xmlns:p14="http://schemas.microsoft.com/office/powerpoint/2010/main" val="428110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645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20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10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366126"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15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5429692"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Tracing Evolutionary History</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6" name="TextBox 5"/>
          <p:cNvSpPr txBox="1"/>
          <p:nvPr/>
        </p:nvSpPr>
        <p:spPr>
          <a:xfrm>
            <a:off x="2302068" y="3105835"/>
            <a:ext cx="4539867" cy="646331"/>
          </a:xfrm>
          <a:prstGeom prst="rect">
            <a:avLst/>
          </a:prstGeom>
          <a:noFill/>
        </p:spPr>
        <p:txBody>
          <a:bodyPr wrap="none" rtlCol="0">
            <a:spAutoFit/>
          </a:bodyPr>
          <a:lstStyle/>
          <a:p>
            <a:pPr algn="ctr"/>
            <a:r>
              <a:rPr lang="en-US" sz="3600" b="1" cap="small" baseline="0" dirty="0" smtClean="0">
                <a:solidFill>
                  <a:srgbClr val="F2C552"/>
                </a:solidFill>
                <a:effectLst>
                  <a:outerShdw blurRad="50800" dist="38100" dir="8100000" algn="tr" rotWithShape="0">
                    <a:prstClr val="black">
                      <a:alpha val="40000"/>
                    </a:prstClr>
                  </a:outerShdw>
                </a:effectLst>
              </a:rPr>
              <a:t>Enter Section Title</a:t>
            </a:r>
          </a:p>
        </p:txBody>
      </p:sp>
    </p:spTree>
    <p:extLst>
      <p:ext uri="{BB962C8B-B14F-4D97-AF65-F5344CB8AC3E}">
        <p14:creationId xmlns:p14="http://schemas.microsoft.com/office/powerpoint/2010/main" val="23607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490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873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smtClean="0">
                <a:solidFill>
                  <a:prstClr val="black"/>
                </a:solidFill>
                <a:latin typeface="Arial"/>
                <a:ea typeface="Arial" charset="0"/>
                <a:cs typeface="Arial" charset="0"/>
              </a:rPr>
              <a:t>PowerPoint Lectures</a:t>
            </a:r>
          </a:p>
          <a:p>
            <a:pPr eaLnBrk="0" hangingPunct="0">
              <a:defRPr/>
            </a:pPr>
            <a:r>
              <a:rPr lang="en-US" sz="2200" b="1" i="1" dirty="0" smtClean="0">
                <a:solidFill>
                  <a:prstClr val="black"/>
                </a:solidFill>
                <a:latin typeface="Arial"/>
                <a:ea typeface="Arial" charset="0"/>
                <a:cs typeface="Arial" charset="0"/>
              </a:rPr>
              <a:t>Campbell Biology: Concepts &amp; Connections, </a:t>
            </a:r>
            <a:r>
              <a:rPr lang="en-US" b="1" i="1" dirty="0" smtClean="0">
                <a:solidFill>
                  <a:prstClr val="black"/>
                </a:solidFill>
                <a:latin typeface="Arial"/>
                <a:ea typeface="Arial" charset="0"/>
                <a:cs typeface="Arial" charset="0"/>
              </a:rPr>
              <a:t>Eighth Edition</a:t>
            </a:r>
          </a:p>
          <a:p>
            <a:pPr eaLnBrk="0" hangingPunct="0">
              <a:defRPr/>
            </a:pPr>
            <a:r>
              <a:rPr lang="en-US" sz="1400" cap="all" dirty="0" smtClean="0">
                <a:solidFill>
                  <a:prstClr val="black"/>
                </a:solidFill>
                <a:latin typeface="Arial"/>
                <a:ea typeface="Arial" charset="0"/>
                <a:cs typeface="Arial" charset="0"/>
              </a:rPr>
              <a:t>Reece</a:t>
            </a:r>
            <a:r>
              <a:rPr lang="en-US" sz="1400" dirty="0" smtClean="0">
                <a:solidFill>
                  <a:prstClr val="black"/>
                </a:solidFill>
                <a:latin typeface="Arial" panose="020B0604020202020204" pitchFamily="34" charset="0"/>
                <a:ea typeface="Arial" charset="0"/>
                <a:cs typeface="Arial" panose="020B0604020202020204" pitchFamily="34" charset="0"/>
                <a:sym typeface="Symbol" panose="05050102010706020507" pitchFamily="18" charset="2"/>
              </a:rPr>
              <a:t> •</a:t>
            </a:r>
            <a:r>
              <a:rPr lang="en-US" sz="1400" dirty="0" smtClean="0">
                <a:solidFill>
                  <a:prstClr val="black"/>
                </a:solidFill>
                <a:latin typeface="Arial"/>
                <a:ea typeface="Arial" charset="0"/>
                <a:cs typeface="Arial" charset="0"/>
              </a:rPr>
              <a:t> </a:t>
            </a:r>
            <a:r>
              <a:rPr lang="en-US" sz="1400" cap="all" dirty="0" smtClean="0">
                <a:solidFill>
                  <a:prstClr val="black"/>
                </a:solidFill>
                <a:latin typeface="Arial"/>
                <a:ea typeface="Arial" charset="0"/>
                <a:cs typeface="Arial" charset="0"/>
              </a:rPr>
              <a:t>Taylor</a:t>
            </a:r>
            <a:r>
              <a:rPr lang="en-US" sz="1400" dirty="0" smtClean="0">
                <a:solidFill>
                  <a:prstClr val="black"/>
                </a:solidFill>
                <a:latin typeface="Arial" panose="020B0604020202020204" pitchFamily="34" charset="0"/>
                <a:ea typeface="Arial" charset="0"/>
                <a:cs typeface="Arial" panose="020B0604020202020204" pitchFamily="34" charset="0"/>
                <a:sym typeface="Symbol" panose="05050102010706020507" pitchFamily="18" charset="2"/>
              </a:rPr>
              <a:t> • </a:t>
            </a:r>
            <a:r>
              <a:rPr lang="en-US" sz="1400" cap="all" dirty="0" smtClean="0">
                <a:solidFill>
                  <a:prstClr val="black"/>
                </a:solidFill>
                <a:latin typeface="Arial"/>
                <a:ea typeface="Arial" charset="0"/>
                <a:cs typeface="Arial" charset="0"/>
              </a:rPr>
              <a:t>Simon</a:t>
            </a:r>
            <a:r>
              <a:rPr lang="en-US" sz="1400" dirty="0" smtClean="0">
                <a:solidFill>
                  <a:prstClr val="black"/>
                </a:solidFill>
                <a:latin typeface="Arial"/>
                <a:ea typeface="Arial" charset="0"/>
                <a:cs typeface="Arial" charset="0"/>
              </a:rPr>
              <a:t> </a:t>
            </a:r>
            <a:r>
              <a:rPr lang="en-US" sz="1400" dirty="0" smtClean="0">
                <a:solidFill>
                  <a:prstClr val="black"/>
                </a:solidFill>
                <a:latin typeface="Arial" panose="020B0604020202020204" pitchFamily="34" charset="0"/>
                <a:ea typeface="Arial" charset="0"/>
                <a:cs typeface="Arial" panose="020B0604020202020204" pitchFamily="34" charset="0"/>
                <a:sym typeface="Symbol" panose="05050102010706020507" pitchFamily="18" charset="2"/>
              </a:rPr>
              <a:t>•</a:t>
            </a:r>
            <a:r>
              <a:rPr lang="en-US" sz="1400" dirty="0" smtClean="0">
                <a:solidFill>
                  <a:prstClr val="black"/>
                </a:solidFill>
                <a:latin typeface="Arial"/>
                <a:ea typeface="Arial" charset="0"/>
                <a:cs typeface="Arial" charset="0"/>
              </a:rPr>
              <a:t> </a:t>
            </a:r>
            <a:r>
              <a:rPr lang="en-US" sz="1400" cap="all" dirty="0" smtClean="0">
                <a:solidFill>
                  <a:prstClr val="black"/>
                </a:solidFill>
                <a:latin typeface="Arial"/>
                <a:ea typeface="Arial" charset="0"/>
                <a:cs typeface="Arial" charset="0"/>
              </a:rPr>
              <a:t>Dickey</a:t>
            </a:r>
            <a:r>
              <a:rPr lang="en-US" sz="1400" dirty="0" smtClean="0">
                <a:solidFill>
                  <a:prstClr val="black"/>
                </a:solidFill>
                <a:latin typeface="Arial"/>
                <a:ea typeface="Arial" charset="0"/>
                <a:cs typeface="Arial" charset="0"/>
              </a:rPr>
              <a:t> </a:t>
            </a:r>
            <a:r>
              <a:rPr lang="en-US" sz="1400" dirty="0" smtClean="0">
                <a:solidFill>
                  <a:prstClr val="black"/>
                </a:solidFill>
                <a:latin typeface="Arial" panose="020B0604020202020204" pitchFamily="34" charset="0"/>
                <a:ea typeface="Arial" charset="0"/>
                <a:cs typeface="Arial" panose="020B0604020202020204" pitchFamily="34" charset="0"/>
                <a:sym typeface="Symbol" panose="05050102010706020507" pitchFamily="18" charset="2"/>
              </a:rPr>
              <a:t>• </a:t>
            </a:r>
            <a:r>
              <a:rPr lang="en-US" sz="1400" cap="all" dirty="0" smtClean="0">
                <a:solidFill>
                  <a:prstClr val="black"/>
                </a:solidFill>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cap="all" dirty="0">
              <a:solidFill>
                <a:prstClr val="black"/>
              </a:solidFill>
              <a:latin typeface="Aria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latin typeface="Arial"/>
              </a:rPr>
              <a:t>Chapter 3 </a:t>
            </a:r>
            <a:endParaRPr lang="en-US" sz="4800" b="1" dirty="0">
              <a:solidFill>
                <a:srgbClr val="F2C552"/>
              </a:solidFill>
              <a:effectLst>
                <a:outerShdw blurRad="50800" dist="38100" dir="8100000" algn="tr" rotWithShape="0">
                  <a:prstClr val="black">
                    <a:alpha val="40000"/>
                  </a:prstClr>
                </a:outerShdw>
              </a:effectLst>
              <a:latin typeface="Arial"/>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smtClean="0">
                <a:solidFill>
                  <a:prstClr val="black"/>
                </a:solidFill>
                <a:latin typeface="Arial"/>
                <a:ea typeface="Arial" charset="0"/>
                <a:cs typeface="Arial" charset="0"/>
              </a:rPr>
              <a:t>Lecture by Edward J. </a:t>
            </a:r>
            <a:r>
              <a:rPr lang="en-US" sz="1400" b="1" dirty="0" err="1" smtClean="0">
                <a:solidFill>
                  <a:prstClr val="black"/>
                </a:solidFill>
                <a:latin typeface="Arial"/>
                <a:ea typeface="Arial" charset="0"/>
                <a:cs typeface="Arial" charset="0"/>
              </a:rPr>
              <a:t>Zalisko</a:t>
            </a:r>
            <a:endParaRPr lang="en-US" sz="1400" b="1" dirty="0" smtClean="0">
              <a:solidFill>
                <a:prstClr val="black"/>
              </a:solidFill>
              <a:latin typeface="Arial"/>
              <a:ea typeface="Arial" charset="0"/>
              <a:cs typeface="Arial" charset="0"/>
            </a:endParaRPr>
          </a:p>
        </p:txBody>
      </p:sp>
      <p:sp>
        <p:nvSpPr>
          <p:cNvPr id="14" name="TextBox 13"/>
          <p:cNvSpPr txBox="1"/>
          <p:nvPr/>
        </p:nvSpPr>
        <p:spPr>
          <a:xfrm>
            <a:off x="67733" y="4606307"/>
            <a:ext cx="4333238" cy="553998"/>
          </a:xfrm>
          <a:prstGeom prst="rect">
            <a:avLst/>
          </a:prstGeom>
          <a:noFill/>
        </p:spPr>
        <p:txBody>
          <a:bodyPr wrap="none" rtlCol="0">
            <a:spAutoFit/>
          </a:bodyPr>
          <a:lstStyle/>
          <a:p>
            <a:r>
              <a:rPr lang="en-US" sz="3000" b="1" dirty="0" smtClean="0">
                <a:solidFill>
                  <a:srgbClr val="F2C552"/>
                </a:solidFill>
                <a:effectLst>
                  <a:outerShdw blurRad="50800" dist="38100" dir="8100000" algn="tr" rotWithShape="0">
                    <a:prstClr val="black">
                      <a:alpha val="40000"/>
                    </a:prstClr>
                  </a:outerShdw>
                </a:effectLst>
                <a:latin typeface="Arial"/>
              </a:rPr>
              <a:t>The Molecules of Cells</a:t>
            </a:r>
            <a:endParaRPr lang="en-US" sz="3000" b="1" dirty="0">
              <a:solidFill>
                <a:srgbClr val="F2C552"/>
              </a:solidFill>
              <a:effectLst>
                <a:outerShdw blurRad="50800" dist="38100" dir="8100000" algn="tr" rotWithShape="0">
                  <a:prstClr val="black">
                    <a:alpha val="40000"/>
                  </a:prstClr>
                </a:outerShdw>
              </a:effectLst>
              <a:latin typeface="Arial"/>
            </a:endParaRPr>
          </a:p>
        </p:txBody>
      </p:sp>
    </p:spTree>
    <p:extLst>
      <p:ext uri="{BB962C8B-B14F-4D97-AF65-F5344CB8AC3E}">
        <p14:creationId xmlns:p14="http://schemas.microsoft.com/office/powerpoint/2010/main" val="142865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596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
        <p:nvSpPr>
          <p:cNvPr id="8"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a:t>
            </a:r>
            <a:r>
              <a:rPr lang="en-US" sz="900" b="0" dirty="0" smtClean="0">
                <a:solidFill>
                  <a:srgbClr val="000000"/>
                </a:solidFill>
                <a:latin typeface="Arial" charset="0"/>
              </a:rPr>
              <a:t>2015 </a:t>
            </a:r>
            <a:r>
              <a:rPr lang="en-US" sz="900" b="0" dirty="0">
                <a:solidFill>
                  <a:srgbClr val="000000"/>
                </a:solidFill>
                <a:latin typeface="Arial" charset="0"/>
              </a:rPr>
              <a:t>Pearson Education, Inc.</a:t>
            </a:r>
          </a:p>
        </p:txBody>
      </p:sp>
    </p:spTree>
    <p:extLst>
      <p:ext uri="{BB962C8B-B14F-4D97-AF65-F5344CB8AC3E}">
        <p14:creationId xmlns:p14="http://schemas.microsoft.com/office/powerpoint/2010/main" val="23607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18078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80341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49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620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972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5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6193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5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6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69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cs typeface="ＭＳ Ｐゴシック" charset="0"/>
              </a:rPr>
              <a:t>© </a:t>
            </a:r>
            <a:r>
              <a:rPr lang="en-US" sz="900" dirty="0" smtClean="0">
                <a:solidFill>
                  <a:srgbClr val="000000"/>
                </a:solidFill>
                <a:latin typeface="Arial" charset="0"/>
                <a:ea typeface="ＭＳ Ｐゴシック" charset="0"/>
                <a:cs typeface="ＭＳ Ｐゴシック" charset="0"/>
              </a:rPr>
              <a:t>2015 </a:t>
            </a:r>
            <a:r>
              <a:rPr lang="en-US" sz="900" dirty="0">
                <a:solidFill>
                  <a:srgbClr val="000000"/>
                </a:solidFill>
                <a:latin typeface="Arial" charset="0"/>
                <a:ea typeface="ＭＳ Ｐゴシック" charset="0"/>
                <a:cs typeface="ＭＳ Ｐゴシック" charset="0"/>
              </a:rPr>
              <a:t>Pearson Education, Inc.</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a:t>
            </a:r>
            <a:r>
              <a:rPr lang="en-US" sz="900" b="0" dirty="0" smtClean="0">
                <a:solidFill>
                  <a:srgbClr val="000000"/>
                </a:solidFill>
                <a:latin typeface="Arial" charset="0"/>
              </a:rPr>
              <a:t>2015 </a:t>
            </a:r>
            <a:r>
              <a:rPr lang="en-US" sz="900" b="0" dirty="0">
                <a:solidFill>
                  <a:srgbClr val="000000"/>
                </a:solidFill>
                <a:latin typeface="Arial" charset="0"/>
              </a:rPr>
              <a:t>Pearson Education, Inc.</a:t>
            </a:r>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701"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a:t>
            </a:r>
            <a:r>
              <a:rPr lang="en-US" sz="900" b="0" dirty="0" smtClean="0">
                <a:solidFill>
                  <a:srgbClr val="000000"/>
                </a:solidFill>
                <a:latin typeface="Arial" charset="0"/>
              </a:rPr>
              <a:t>2015 </a:t>
            </a:r>
            <a:r>
              <a:rPr lang="en-US" sz="900" b="0" dirty="0">
                <a:solidFill>
                  <a:srgbClr val="000000"/>
                </a:solidFill>
                <a:latin typeface="Arial" charset="0"/>
              </a:rPr>
              <a:t>Pearson Education, Inc.</a:t>
            </a:r>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MSYv_Z4SI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xGoCfjW8p18" TargetMode="External"/><Relationship Id="rId3" Type="http://schemas.openxmlformats.org/officeDocument/2006/relationships/hyperlink" Target="https://www.youtube.com/watch?v=ofI03X9hAJI" TargetMode="External"/><Relationship Id="rId7" Type="http://schemas.openxmlformats.org/officeDocument/2006/relationships/hyperlink" Target="https://www.youtube.com/watch?v=ROwKq3kxPEA" TargetMode="External"/><Relationship Id="rId2" Type="http://schemas.openxmlformats.org/officeDocument/2006/relationships/hyperlink" Target="https://www.youtube.com/watch?v=3yOUgTaKDkM" TargetMode="External"/><Relationship Id="rId1" Type="http://schemas.openxmlformats.org/officeDocument/2006/relationships/slideLayout" Target="../slideLayouts/slideLayout13.xml"/><Relationship Id="rId6" Type="http://schemas.openxmlformats.org/officeDocument/2006/relationships/hyperlink" Target="https://www.youtube.com/watch?v=UPggkvB9_dc" TargetMode="External"/><Relationship Id="rId5" Type="http://schemas.openxmlformats.org/officeDocument/2006/relationships/hyperlink" Target="https://www.youtube.com/watch?v=1WS712DHfmg" TargetMode="External"/><Relationship Id="rId4" Type="http://schemas.openxmlformats.org/officeDocument/2006/relationships/hyperlink" Target="https://www.youtube.com/watch?v=tq6be-CZJ3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 Conditions on early Earth made the origin of life possible</a:t>
            </a:r>
            <a:endParaRPr lang="en-US" dirty="0"/>
          </a:p>
        </p:txBody>
      </p:sp>
      <p:sp>
        <p:nvSpPr>
          <p:cNvPr id="3" name="Content Placeholder 2"/>
          <p:cNvSpPr>
            <a:spLocks noGrp="1"/>
          </p:cNvSpPr>
          <p:nvPr>
            <p:ph idx="1"/>
          </p:nvPr>
        </p:nvSpPr>
        <p:spPr>
          <a:xfrm>
            <a:off x="313267" y="1405467"/>
            <a:ext cx="8475133" cy="4758267"/>
          </a:xfrm>
        </p:spPr>
        <p:txBody>
          <a:bodyPr/>
          <a:lstStyle/>
          <a:p>
            <a:r>
              <a:rPr lang="en-US" sz="2600" dirty="0" smtClean="0"/>
              <a:t> </a:t>
            </a:r>
            <a:r>
              <a:rPr lang="en-US" sz="2400" dirty="0" smtClean="0"/>
              <a:t>The first life may have evolved through four stages.</a:t>
            </a:r>
          </a:p>
          <a:p>
            <a:endParaRPr lang="en-US" sz="2400" dirty="0" smtClean="0"/>
          </a:p>
          <a:p>
            <a:pPr marL="971550" lvl="1" indent="-514350">
              <a:buFont typeface="+mj-lt"/>
              <a:buAutoNum type="arabicPeriod"/>
            </a:pPr>
            <a:r>
              <a:rPr lang="en-US" sz="2000" dirty="0" smtClean="0"/>
              <a:t>The </a:t>
            </a:r>
            <a:r>
              <a:rPr lang="en-US" sz="2000" b="1" dirty="0" smtClean="0"/>
              <a:t>abiotic</a:t>
            </a:r>
            <a:r>
              <a:rPr lang="en-US" sz="2000" dirty="0" smtClean="0"/>
              <a:t> (</a:t>
            </a:r>
            <a:r>
              <a:rPr lang="en-US" sz="2000" b="1" dirty="0" smtClean="0"/>
              <a:t>nonliving</a:t>
            </a:r>
            <a:r>
              <a:rPr lang="en-US" sz="2000" dirty="0" smtClean="0"/>
              <a:t>) </a:t>
            </a:r>
            <a:r>
              <a:rPr lang="en-US" sz="2000" b="1" dirty="0" smtClean="0"/>
              <a:t>synthesis</a:t>
            </a:r>
            <a:r>
              <a:rPr lang="en-US" sz="2000" dirty="0" smtClean="0"/>
              <a:t> of small organic molecules, such as </a:t>
            </a:r>
            <a:r>
              <a:rPr lang="en-US" sz="2000" b="1" dirty="0" smtClean="0"/>
              <a:t>amino acids and nitrogenous bases</a:t>
            </a:r>
            <a:r>
              <a:rPr lang="en-US" sz="2000" dirty="0" smtClean="0"/>
              <a:t>.</a:t>
            </a:r>
          </a:p>
          <a:p>
            <a:pPr marL="971550" lvl="1" indent="-514350">
              <a:buFont typeface="+mj-lt"/>
              <a:buAutoNum type="arabicPeriod"/>
            </a:pPr>
            <a:endParaRPr lang="en-US" sz="2000" dirty="0" smtClean="0"/>
          </a:p>
          <a:p>
            <a:pPr marL="971550" lvl="1" indent="-514350">
              <a:buFont typeface="+mj-lt"/>
              <a:buAutoNum type="arabicPeriod"/>
            </a:pPr>
            <a:r>
              <a:rPr lang="en-US" sz="2000" dirty="0" smtClean="0"/>
              <a:t>The joining of these small molecules into </a:t>
            </a:r>
            <a:r>
              <a:rPr lang="en-US" sz="2000" b="1" dirty="0" smtClean="0"/>
              <a:t>polymers</a:t>
            </a:r>
            <a:r>
              <a:rPr lang="en-US" sz="2000" dirty="0" smtClean="0"/>
              <a:t>, such as </a:t>
            </a:r>
            <a:r>
              <a:rPr lang="en-US" sz="2000" b="1" dirty="0" smtClean="0"/>
              <a:t>proteins and nucleic acids</a:t>
            </a:r>
            <a:r>
              <a:rPr lang="en-US" sz="2000" dirty="0" smtClean="0"/>
              <a:t>.</a:t>
            </a:r>
          </a:p>
          <a:p>
            <a:pPr marL="971550" lvl="1" indent="-514350">
              <a:buFont typeface="+mj-lt"/>
              <a:buAutoNum type="arabicPeriod"/>
            </a:pPr>
            <a:endParaRPr lang="en-US" sz="2000" dirty="0" smtClean="0"/>
          </a:p>
          <a:p>
            <a:pPr marL="971550" lvl="1" indent="-514350">
              <a:buFont typeface="+mj-lt"/>
              <a:buAutoNum type="arabicPeriod"/>
            </a:pPr>
            <a:r>
              <a:rPr lang="en-US" sz="2000" dirty="0" smtClean="0"/>
              <a:t>The packaging of these molecules into </a:t>
            </a:r>
            <a:r>
              <a:rPr lang="en-US" sz="2000" dirty="0"/>
              <a:t>“</a:t>
            </a:r>
            <a:r>
              <a:rPr lang="en-US" altLang="ja-JP" sz="2000" b="1" dirty="0" err="1" smtClean="0"/>
              <a:t>protocells</a:t>
            </a:r>
            <a:r>
              <a:rPr lang="en-US" altLang="ja-JP" sz="2000" dirty="0" smtClean="0"/>
              <a:t>,” membrane-enclosed droplets that maintained an internal chemistry different from that of their surroundings.</a:t>
            </a:r>
          </a:p>
          <a:p>
            <a:pPr marL="971550" lvl="1" indent="-514350">
              <a:buFont typeface="+mj-lt"/>
              <a:buAutoNum type="arabicPeriod"/>
            </a:pPr>
            <a:endParaRPr lang="en-US" altLang="ja-JP" sz="2000" dirty="0" smtClean="0"/>
          </a:p>
          <a:p>
            <a:pPr marL="971550" lvl="1" indent="-514350">
              <a:buFont typeface="+mj-lt"/>
              <a:buAutoNum type="arabicPeriod"/>
            </a:pPr>
            <a:r>
              <a:rPr lang="en-US" sz="2000" dirty="0" smtClean="0"/>
              <a:t>The origin of </a:t>
            </a:r>
            <a:r>
              <a:rPr lang="en-US" sz="2000" b="1" dirty="0" smtClean="0"/>
              <a:t>self-replicating molecules </a:t>
            </a:r>
            <a:r>
              <a:rPr lang="en-US" sz="2000" dirty="0" smtClean="0"/>
              <a:t>that eventually made inheritance possible</a:t>
            </a:r>
            <a:r>
              <a:rPr lang="en-US" sz="2400" dirty="0" smtClean="0"/>
              <a:t>.</a:t>
            </a:r>
            <a:endParaRPr lang="en-US" sz="2400" dirty="0"/>
          </a:p>
        </p:txBody>
      </p:sp>
    </p:spTree>
    <p:extLst>
      <p:ext uri="{BB962C8B-B14F-4D97-AF65-F5344CB8AC3E}">
        <p14:creationId xmlns:p14="http://schemas.microsoft.com/office/powerpoint/2010/main" val="357207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biotic synthesis of organic molecules is possible</a:t>
            </a:r>
            <a:endParaRPr lang="en-US" dirty="0"/>
          </a:p>
        </p:txBody>
      </p:sp>
      <p:sp>
        <p:nvSpPr>
          <p:cNvPr id="3" name="Content Placeholder 2"/>
          <p:cNvSpPr>
            <a:spLocks noGrp="1"/>
          </p:cNvSpPr>
          <p:nvPr>
            <p:ph idx="1"/>
          </p:nvPr>
        </p:nvSpPr>
        <p:spPr>
          <a:xfrm>
            <a:off x="313267" y="2015794"/>
            <a:ext cx="8475133" cy="3507953"/>
          </a:xfrm>
        </p:spPr>
        <p:txBody>
          <a:bodyPr/>
          <a:lstStyle/>
          <a:p>
            <a:r>
              <a:rPr lang="en-US" sz="2400" dirty="0" smtClean="0"/>
              <a:t>In the 1920s, the Russian chemist </a:t>
            </a:r>
            <a:r>
              <a:rPr lang="en-US" sz="2400" b="1" dirty="0" smtClean="0"/>
              <a:t>A. I. </a:t>
            </a:r>
            <a:r>
              <a:rPr lang="en-US" sz="2400" b="1" dirty="0" err="1" smtClean="0"/>
              <a:t>Oparin</a:t>
            </a:r>
            <a:r>
              <a:rPr lang="en-US" sz="2400" b="1" dirty="0" smtClean="0"/>
              <a:t> </a:t>
            </a:r>
            <a:r>
              <a:rPr lang="en-US" sz="2400" dirty="0" smtClean="0"/>
              <a:t>and the British scientist </a:t>
            </a:r>
            <a:r>
              <a:rPr lang="en-US" sz="2400" b="1" dirty="0" smtClean="0"/>
              <a:t>J. B. S. Haldane </a:t>
            </a:r>
            <a:r>
              <a:rPr lang="en-US" sz="2400" dirty="0" smtClean="0"/>
              <a:t>independently proposed that conditions on early Earth could have generated organic molecules.</a:t>
            </a:r>
          </a:p>
          <a:p>
            <a:endParaRPr lang="en-US" sz="2400" dirty="0" smtClean="0"/>
          </a:p>
          <a:p>
            <a:r>
              <a:rPr lang="en-US" sz="2400" dirty="0" smtClean="0"/>
              <a:t>Our modern atmosphere is rich in O</a:t>
            </a:r>
            <a:r>
              <a:rPr lang="en-US" sz="2400" baseline="-25000" dirty="0" smtClean="0"/>
              <a:t>2</a:t>
            </a:r>
            <a:r>
              <a:rPr lang="en-US" sz="2400" dirty="0" smtClean="0"/>
              <a:t>, which disrupts chemical bonds.</a:t>
            </a:r>
          </a:p>
          <a:p>
            <a:endParaRPr lang="en-US" sz="2400" dirty="0" smtClean="0"/>
          </a:p>
          <a:p>
            <a:r>
              <a:rPr lang="en-US" sz="2400" dirty="0" smtClean="0"/>
              <a:t>The early Earth likely had a </a:t>
            </a:r>
            <a:r>
              <a:rPr lang="en-US" sz="2400" b="1" dirty="0" smtClean="0"/>
              <a:t>reducing</a:t>
            </a:r>
            <a:r>
              <a:rPr lang="en-US" sz="2400" dirty="0" smtClean="0"/>
              <a:t> atmosphere.</a:t>
            </a:r>
            <a:endParaRPr lang="en-US" sz="2400" dirty="0"/>
          </a:p>
        </p:txBody>
      </p:sp>
    </p:spTree>
    <p:extLst>
      <p:ext uri="{BB962C8B-B14F-4D97-AF65-F5344CB8AC3E}">
        <p14:creationId xmlns:p14="http://schemas.microsoft.com/office/powerpoint/2010/main" val="402372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576" y="2036139"/>
            <a:ext cx="8475133" cy="2423636"/>
          </a:xfrm>
        </p:spPr>
        <p:txBody>
          <a:bodyPr/>
          <a:lstStyle/>
          <a:p>
            <a:r>
              <a:rPr lang="en-US" dirty="0" smtClean="0"/>
              <a:t>In 1953, graduate student </a:t>
            </a:r>
            <a:r>
              <a:rPr lang="en-US" b="1" dirty="0" smtClean="0"/>
              <a:t>Stanley Miller</a:t>
            </a:r>
            <a:r>
              <a:rPr lang="en-US" dirty="0" smtClean="0"/>
              <a:t>, working under Harold Urey, tested the </a:t>
            </a:r>
            <a:r>
              <a:rPr lang="en-US" dirty="0" err="1" smtClean="0"/>
              <a:t>Oparin</a:t>
            </a:r>
            <a:r>
              <a:rPr lang="en-US" dirty="0" smtClean="0"/>
              <a:t>-Haldane hypothesis.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51914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5_02MillerExperiment-U.jpg"/>
          <p:cNvPicPr>
            <a:picLocks noChangeAspect="1"/>
          </p:cNvPicPr>
          <p:nvPr/>
        </p:nvPicPr>
        <p:blipFill rotWithShape="1">
          <a:blip r:embed="rId3" cstate="email">
            <a:extLst>
              <a:ext uri="{28A0092B-C50C-407E-A947-70E740481C1C}">
                <a14:useLocalDpi xmlns:a14="http://schemas.microsoft.com/office/drawing/2010/main" val="0"/>
              </a:ext>
            </a:extLst>
          </a:blip>
          <a:srcRect b="2612"/>
          <a:stretch/>
        </p:blipFill>
        <p:spPr>
          <a:xfrm>
            <a:off x="1362456" y="137160"/>
            <a:ext cx="6419088" cy="641165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15.2</a:t>
            </a:r>
            <a:endParaRPr lang="en-US" sz="1200" dirty="0">
              <a:latin typeface="Arial" charset="0"/>
            </a:endParaRPr>
          </a:p>
        </p:txBody>
      </p:sp>
      <p:sp>
        <p:nvSpPr>
          <p:cNvPr id="27" name="Text Box 31"/>
          <p:cNvSpPr txBox="1">
            <a:spLocks noChangeArrowheads="1"/>
          </p:cNvSpPr>
          <p:nvPr/>
        </p:nvSpPr>
        <p:spPr bwMode="auto">
          <a:xfrm>
            <a:off x="1386043" y="127576"/>
            <a:ext cx="3026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Sparks simulating lightning</a:t>
            </a:r>
            <a:endParaRPr lang="en-US" sz="1800" dirty="0">
              <a:solidFill>
                <a:srgbClr val="000000"/>
              </a:solidFill>
              <a:latin typeface="Arial" charset="0"/>
            </a:endParaRPr>
          </a:p>
        </p:txBody>
      </p:sp>
      <p:cxnSp>
        <p:nvCxnSpPr>
          <p:cNvPr id="6" name="Straight Connector 5"/>
          <p:cNvCxnSpPr/>
          <p:nvPr/>
        </p:nvCxnSpPr>
        <p:spPr bwMode="auto">
          <a:xfrm>
            <a:off x="4432448" y="307106"/>
            <a:ext cx="635346" cy="5316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5580903" y="365207"/>
            <a:ext cx="586343" cy="2520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5940815" y="1065417"/>
            <a:ext cx="586343" cy="2520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5343181" y="2290842"/>
            <a:ext cx="350938" cy="1885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886244" y="5093988"/>
            <a:ext cx="292834" cy="30941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14"/>
          <p:cNvGrpSpPr/>
          <p:nvPr/>
        </p:nvGrpSpPr>
        <p:grpSpPr>
          <a:xfrm>
            <a:off x="1562490" y="3459950"/>
            <a:ext cx="270204" cy="280744"/>
            <a:chOff x="987097" y="5951781"/>
            <a:chExt cx="270204" cy="280744"/>
          </a:xfrm>
        </p:grpSpPr>
        <p:sp>
          <p:nvSpPr>
            <p:cNvPr id="16" name="Oval 15"/>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7"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1</a:t>
              </a:r>
              <a:endParaRPr lang="en-US" sz="1600" dirty="0">
                <a:solidFill>
                  <a:srgbClr val="FFFFFF"/>
                </a:solidFill>
                <a:latin typeface="Arial" charset="0"/>
              </a:endParaRPr>
            </a:p>
          </p:txBody>
        </p:sp>
      </p:grpSp>
      <p:grpSp>
        <p:nvGrpSpPr>
          <p:cNvPr id="18" name="Group 17"/>
          <p:cNvGrpSpPr/>
          <p:nvPr/>
        </p:nvGrpSpPr>
        <p:grpSpPr>
          <a:xfrm>
            <a:off x="3964315" y="881601"/>
            <a:ext cx="270204" cy="280744"/>
            <a:chOff x="987097" y="5951781"/>
            <a:chExt cx="270204" cy="280744"/>
          </a:xfrm>
        </p:grpSpPr>
        <p:sp>
          <p:nvSpPr>
            <p:cNvPr id="19" name="Oval 18"/>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20"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2</a:t>
              </a:r>
              <a:endParaRPr lang="en-US" sz="1600" dirty="0">
                <a:solidFill>
                  <a:srgbClr val="FFFFFF"/>
                </a:solidFill>
                <a:latin typeface="Arial" charset="0"/>
              </a:endParaRPr>
            </a:p>
          </p:txBody>
        </p:sp>
      </p:grpSp>
      <p:grpSp>
        <p:nvGrpSpPr>
          <p:cNvPr id="21" name="Group 20"/>
          <p:cNvGrpSpPr/>
          <p:nvPr/>
        </p:nvGrpSpPr>
        <p:grpSpPr>
          <a:xfrm>
            <a:off x="4404240" y="2815536"/>
            <a:ext cx="270204" cy="280744"/>
            <a:chOff x="987097" y="5951781"/>
            <a:chExt cx="270204" cy="280744"/>
          </a:xfrm>
        </p:grpSpPr>
        <p:sp>
          <p:nvSpPr>
            <p:cNvPr id="22" name="Oval 21"/>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23"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3</a:t>
              </a:r>
              <a:endParaRPr lang="en-US" sz="1600" dirty="0">
                <a:solidFill>
                  <a:srgbClr val="FFFFFF"/>
                </a:solidFill>
                <a:latin typeface="Arial" charset="0"/>
              </a:endParaRPr>
            </a:p>
          </p:txBody>
        </p:sp>
      </p:grpSp>
      <p:grpSp>
        <p:nvGrpSpPr>
          <p:cNvPr id="24" name="Group 23"/>
          <p:cNvGrpSpPr/>
          <p:nvPr/>
        </p:nvGrpSpPr>
        <p:grpSpPr>
          <a:xfrm>
            <a:off x="4769462" y="5612686"/>
            <a:ext cx="270204" cy="280744"/>
            <a:chOff x="987097" y="5951781"/>
            <a:chExt cx="270204" cy="280744"/>
          </a:xfrm>
        </p:grpSpPr>
        <p:sp>
          <p:nvSpPr>
            <p:cNvPr id="25" name="Oval 24"/>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26"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4</a:t>
              </a:r>
              <a:endParaRPr lang="en-US" sz="1600" dirty="0">
                <a:solidFill>
                  <a:srgbClr val="FFFFFF"/>
                </a:solidFill>
                <a:latin typeface="Arial" charset="0"/>
              </a:endParaRPr>
            </a:p>
          </p:txBody>
        </p:sp>
      </p:grpSp>
      <p:sp>
        <p:nvSpPr>
          <p:cNvPr id="28" name="Text Box 31"/>
          <p:cNvSpPr txBox="1">
            <a:spLocks noChangeArrowheads="1"/>
          </p:cNvSpPr>
          <p:nvPr/>
        </p:nvSpPr>
        <p:spPr bwMode="auto">
          <a:xfrm>
            <a:off x="2800113" y="487479"/>
            <a:ext cx="1325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Water vapor</a:t>
            </a:r>
            <a:endParaRPr lang="en-US" sz="1800" dirty="0">
              <a:solidFill>
                <a:srgbClr val="000000"/>
              </a:solidFill>
              <a:latin typeface="Arial" charset="0"/>
            </a:endParaRPr>
          </a:p>
        </p:txBody>
      </p:sp>
      <p:sp>
        <p:nvSpPr>
          <p:cNvPr id="29" name="Text Box 31"/>
          <p:cNvSpPr txBox="1">
            <a:spLocks noChangeArrowheads="1"/>
          </p:cNvSpPr>
          <p:nvPr/>
        </p:nvSpPr>
        <p:spPr bwMode="auto">
          <a:xfrm>
            <a:off x="6189693" y="183370"/>
            <a:ext cx="1571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“Atmosphere”</a:t>
            </a:r>
            <a:endParaRPr lang="en-US" sz="1800" dirty="0">
              <a:solidFill>
                <a:srgbClr val="000000"/>
              </a:solidFill>
              <a:latin typeface="Arial" charset="0"/>
            </a:endParaRPr>
          </a:p>
        </p:txBody>
      </p:sp>
      <p:sp>
        <p:nvSpPr>
          <p:cNvPr id="30" name="Text Box 31"/>
          <p:cNvSpPr txBox="1">
            <a:spLocks noChangeArrowheads="1"/>
          </p:cNvSpPr>
          <p:nvPr/>
        </p:nvSpPr>
        <p:spPr bwMode="auto">
          <a:xfrm>
            <a:off x="6563216" y="905484"/>
            <a:ext cx="1051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Electrode</a:t>
            </a:r>
            <a:endParaRPr lang="en-US" sz="1800" dirty="0">
              <a:solidFill>
                <a:srgbClr val="000000"/>
              </a:solidFill>
              <a:latin typeface="Arial" charset="0"/>
            </a:endParaRPr>
          </a:p>
        </p:txBody>
      </p:sp>
      <p:sp>
        <p:nvSpPr>
          <p:cNvPr id="31" name="Text Box 31"/>
          <p:cNvSpPr txBox="1">
            <a:spLocks noChangeArrowheads="1"/>
          </p:cNvSpPr>
          <p:nvPr/>
        </p:nvSpPr>
        <p:spPr bwMode="auto">
          <a:xfrm>
            <a:off x="5699968" y="2142206"/>
            <a:ext cx="1205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Condenser</a:t>
            </a:r>
            <a:endParaRPr lang="en-US" sz="1800" dirty="0">
              <a:solidFill>
                <a:srgbClr val="000000"/>
              </a:solidFill>
              <a:latin typeface="Arial" charset="0"/>
            </a:endParaRPr>
          </a:p>
        </p:txBody>
      </p:sp>
      <p:sp>
        <p:nvSpPr>
          <p:cNvPr id="32" name="Text Box 31"/>
          <p:cNvSpPr txBox="1">
            <a:spLocks noChangeArrowheads="1"/>
          </p:cNvSpPr>
          <p:nvPr/>
        </p:nvSpPr>
        <p:spPr bwMode="auto">
          <a:xfrm>
            <a:off x="6471910" y="3154825"/>
            <a:ext cx="117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Cold water</a:t>
            </a:r>
            <a:endParaRPr lang="en-US" sz="1800" dirty="0">
              <a:solidFill>
                <a:srgbClr val="000000"/>
              </a:solidFill>
              <a:latin typeface="Arial" charset="0"/>
            </a:endParaRPr>
          </a:p>
        </p:txBody>
      </p:sp>
      <p:sp>
        <p:nvSpPr>
          <p:cNvPr id="33" name="Text Box 31"/>
          <p:cNvSpPr txBox="1">
            <a:spLocks noChangeArrowheads="1"/>
          </p:cNvSpPr>
          <p:nvPr/>
        </p:nvSpPr>
        <p:spPr bwMode="auto">
          <a:xfrm>
            <a:off x="2902710" y="5370965"/>
            <a:ext cx="6415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“Sea”</a:t>
            </a:r>
            <a:endParaRPr lang="en-US" sz="1800" dirty="0">
              <a:solidFill>
                <a:srgbClr val="000000"/>
              </a:solidFill>
              <a:latin typeface="Arial" charset="0"/>
            </a:endParaRPr>
          </a:p>
        </p:txBody>
      </p:sp>
      <p:sp>
        <p:nvSpPr>
          <p:cNvPr id="34" name="Text Box 31"/>
          <p:cNvSpPr txBox="1">
            <a:spLocks noChangeArrowheads="1"/>
          </p:cNvSpPr>
          <p:nvPr/>
        </p:nvSpPr>
        <p:spPr bwMode="auto">
          <a:xfrm>
            <a:off x="4770314" y="5902176"/>
            <a:ext cx="19633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Sample for</a:t>
            </a:r>
            <a:br>
              <a:rPr lang="en-US" sz="1800" dirty="0" smtClean="0">
                <a:solidFill>
                  <a:srgbClr val="000000"/>
                </a:solidFill>
                <a:latin typeface="Arial" charset="0"/>
              </a:rPr>
            </a:br>
            <a:r>
              <a:rPr lang="en-US" sz="1800" dirty="0" smtClean="0">
                <a:solidFill>
                  <a:srgbClr val="000000"/>
                </a:solidFill>
                <a:latin typeface="Arial" charset="0"/>
              </a:rPr>
              <a:t>chemical analysis</a:t>
            </a:r>
            <a:endParaRPr lang="en-US" sz="1800" dirty="0">
              <a:solidFill>
                <a:srgbClr val="000000"/>
              </a:solidFill>
              <a:latin typeface="Arial" charset="0"/>
            </a:endParaRPr>
          </a:p>
        </p:txBody>
      </p:sp>
      <p:sp>
        <p:nvSpPr>
          <p:cNvPr id="35" name="Text Box 31"/>
          <p:cNvSpPr txBox="1">
            <a:spLocks noChangeArrowheads="1"/>
          </p:cNvSpPr>
          <p:nvPr/>
        </p:nvSpPr>
        <p:spPr bwMode="auto">
          <a:xfrm>
            <a:off x="4482790" y="651176"/>
            <a:ext cx="418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NH</a:t>
            </a:r>
            <a:r>
              <a:rPr lang="en-US" sz="1800" baseline="-25000" dirty="0" smtClean="0">
                <a:solidFill>
                  <a:srgbClr val="000000"/>
                </a:solidFill>
                <a:latin typeface="Arial" charset="0"/>
              </a:rPr>
              <a:t>3</a:t>
            </a:r>
            <a:endParaRPr lang="en-US" sz="1800" baseline="-25000" dirty="0">
              <a:solidFill>
                <a:srgbClr val="000000"/>
              </a:solidFill>
              <a:latin typeface="Arial" charset="0"/>
            </a:endParaRPr>
          </a:p>
        </p:txBody>
      </p:sp>
      <p:sp>
        <p:nvSpPr>
          <p:cNvPr id="36" name="Text Box 31"/>
          <p:cNvSpPr txBox="1">
            <a:spLocks noChangeArrowheads="1"/>
          </p:cNvSpPr>
          <p:nvPr/>
        </p:nvSpPr>
        <p:spPr bwMode="auto">
          <a:xfrm>
            <a:off x="4925707" y="222567"/>
            <a:ext cx="418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CH</a:t>
            </a:r>
            <a:r>
              <a:rPr lang="en-US" sz="1800" baseline="-25000" dirty="0" smtClean="0">
                <a:solidFill>
                  <a:srgbClr val="000000"/>
                </a:solidFill>
                <a:latin typeface="Arial" charset="0"/>
              </a:rPr>
              <a:t>4</a:t>
            </a:r>
            <a:endParaRPr lang="en-US" sz="1800" baseline="-25000" dirty="0">
              <a:solidFill>
                <a:srgbClr val="000000"/>
              </a:solidFill>
              <a:latin typeface="Arial" charset="0"/>
            </a:endParaRPr>
          </a:p>
        </p:txBody>
      </p:sp>
      <p:sp>
        <p:nvSpPr>
          <p:cNvPr id="37" name="Text Box 31"/>
          <p:cNvSpPr txBox="1">
            <a:spLocks noChangeArrowheads="1"/>
          </p:cNvSpPr>
          <p:nvPr/>
        </p:nvSpPr>
        <p:spPr bwMode="auto">
          <a:xfrm>
            <a:off x="5531641" y="654174"/>
            <a:ext cx="252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a:t>
            </a:r>
            <a:r>
              <a:rPr lang="en-US" sz="1800" baseline="-25000" dirty="0" smtClean="0">
                <a:solidFill>
                  <a:srgbClr val="000000"/>
                </a:solidFill>
                <a:latin typeface="Arial" charset="0"/>
              </a:rPr>
              <a:t>2</a:t>
            </a:r>
            <a:endParaRPr lang="en-US" sz="1800" baseline="-25000" dirty="0">
              <a:solidFill>
                <a:srgbClr val="000000"/>
              </a:solidFill>
              <a:latin typeface="Arial" charset="0"/>
            </a:endParaRPr>
          </a:p>
        </p:txBody>
      </p:sp>
      <p:sp>
        <p:nvSpPr>
          <p:cNvPr id="38" name="Text Box 31"/>
          <p:cNvSpPr txBox="1">
            <a:spLocks noChangeArrowheads="1"/>
          </p:cNvSpPr>
          <p:nvPr/>
        </p:nvSpPr>
        <p:spPr bwMode="auto">
          <a:xfrm>
            <a:off x="2120147" y="4605045"/>
            <a:ext cx="4318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a:t>
            </a:r>
            <a:r>
              <a:rPr lang="en-US" sz="1800" baseline="-25000" dirty="0" smtClean="0">
                <a:solidFill>
                  <a:srgbClr val="000000"/>
                </a:solidFill>
                <a:latin typeface="Arial" charset="0"/>
              </a:rPr>
              <a:t>2</a:t>
            </a:r>
            <a:r>
              <a:rPr lang="en-US" sz="1800" dirty="0" smtClean="0">
                <a:solidFill>
                  <a:srgbClr val="000000"/>
                </a:solidFill>
                <a:latin typeface="Arial" charset="0"/>
              </a:rPr>
              <a:t>O</a:t>
            </a:r>
            <a:endParaRPr lang="en-US" sz="1800" baseline="-25000" dirty="0">
              <a:solidFill>
                <a:srgbClr val="000000"/>
              </a:solidFill>
              <a:latin typeface="Arial" charset="0"/>
            </a:endParaRPr>
          </a:p>
        </p:txBody>
      </p:sp>
    </p:spTree>
    <p:extLst>
      <p:ext uri="{BB962C8B-B14F-4D97-AF65-F5344CB8AC3E}">
        <p14:creationId xmlns:p14="http://schemas.microsoft.com/office/powerpoint/2010/main" val="208247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 Notebooks:</a:t>
            </a:r>
            <a:endParaRPr lang="en-US" dirty="0"/>
          </a:p>
        </p:txBody>
      </p:sp>
      <p:sp>
        <p:nvSpPr>
          <p:cNvPr id="3" name="Content Placeholder 2"/>
          <p:cNvSpPr>
            <a:spLocks noGrp="1"/>
          </p:cNvSpPr>
          <p:nvPr>
            <p:ph idx="1"/>
          </p:nvPr>
        </p:nvSpPr>
        <p:spPr/>
        <p:txBody>
          <a:bodyPr/>
          <a:lstStyle/>
          <a:p>
            <a:pPr marL="0" indent="0">
              <a:buNone/>
            </a:pPr>
            <a:r>
              <a:rPr lang="en-US" dirty="0" smtClean="0"/>
              <a:t>#13) Briefly summarize how the four stages in which life is thought to have evolved.</a:t>
            </a:r>
            <a:endParaRPr lang="en-US" dirty="0"/>
          </a:p>
        </p:txBody>
      </p:sp>
    </p:spTree>
    <p:extLst>
      <p:ext uri="{BB962C8B-B14F-4D97-AF65-F5344CB8AC3E}">
        <p14:creationId xmlns:p14="http://schemas.microsoft.com/office/powerpoint/2010/main" val="162176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812224" y="2853784"/>
            <a:ext cx="5529370" cy="1177199"/>
          </a:xfrm>
        </p:spPr>
        <p:txBody>
          <a:bodyPr/>
          <a:lstStyle/>
          <a:p>
            <a:r>
              <a:rPr lang="en-US" dirty="0" smtClean="0"/>
              <a:t>Mechanisms </a:t>
            </a:r>
            <a:br>
              <a:rPr lang="en-US" dirty="0" smtClean="0"/>
            </a:br>
            <a:r>
              <a:rPr lang="en-US" dirty="0" smtClean="0"/>
              <a:t>of Macroevolution</a:t>
            </a:r>
            <a:endParaRPr lang="en-US" dirty="0"/>
          </a:p>
        </p:txBody>
      </p:sp>
    </p:spTree>
    <p:extLst>
      <p:ext uri="{BB962C8B-B14F-4D97-AF65-F5344CB8AC3E}">
        <p14:creationId xmlns:p14="http://schemas.microsoft.com/office/powerpoint/2010/main" val="222207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15.7 Continental drift has played a major role in macroevolution</a:t>
            </a:r>
            <a:endParaRPr lang="en-US" dirty="0"/>
          </a:p>
        </p:txBody>
      </p:sp>
      <p:sp>
        <p:nvSpPr>
          <p:cNvPr id="3" name="Content Placeholder 2"/>
          <p:cNvSpPr>
            <a:spLocks noGrp="1"/>
          </p:cNvSpPr>
          <p:nvPr>
            <p:ph idx="1"/>
          </p:nvPr>
        </p:nvSpPr>
        <p:spPr/>
        <p:txBody>
          <a:bodyPr/>
          <a:lstStyle/>
          <a:p>
            <a:r>
              <a:rPr lang="en-US" sz="2400" b="1" dirty="0"/>
              <a:t>Pangaea</a:t>
            </a:r>
            <a:endParaRPr lang="en-US" sz="2400" dirty="0"/>
          </a:p>
          <a:p>
            <a:pPr lvl="1"/>
            <a:endParaRPr lang="en-US" sz="2200" dirty="0" smtClean="0"/>
          </a:p>
          <a:p>
            <a:pPr lvl="1"/>
            <a:r>
              <a:rPr lang="en-US" sz="2200" dirty="0" smtClean="0"/>
              <a:t>Plate tectonics</a:t>
            </a:r>
          </a:p>
          <a:p>
            <a:endParaRPr lang="en-US" sz="2400" dirty="0" smtClean="0"/>
          </a:p>
          <a:p>
            <a:pPr lvl="1"/>
            <a:r>
              <a:rPr lang="en-US" sz="2200" dirty="0"/>
              <a:t>C</a:t>
            </a:r>
            <a:r>
              <a:rPr lang="en-US" sz="2200" dirty="0" smtClean="0"/>
              <a:t>ontinental drift</a:t>
            </a:r>
          </a:p>
          <a:p>
            <a:endParaRPr lang="en-US" sz="2400" dirty="0" smtClean="0"/>
          </a:p>
        </p:txBody>
      </p:sp>
    </p:spTree>
    <p:extLst>
      <p:ext uri="{BB962C8B-B14F-4D97-AF65-F5344CB8AC3E}">
        <p14:creationId xmlns:p14="http://schemas.microsoft.com/office/powerpoint/2010/main" val="378753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5_07bContinentalPlates-U.jpg"/>
          <p:cNvPicPr>
            <a:picLocks noChangeAspect="1"/>
          </p:cNvPicPr>
          <p:nvPr/>
        </p:nvPicPr>
        <p:blipFill rotWithShape="1">
          <a:blip r:embed="rId3" cstate="email">
            <a:extLst>
              <a:ext uri="{28A0092B-C50C-407E-A947-70E740481C1C}">
                <a14:useLocalDpi xmlns:a14="http://schemas.microsoft.com/office/drawing/2010/main" val="0"/>
              </a:ext>
            </a:extLst>
          </a:blip>
          <a:srcRect b="3818"/>
          <a:stretch/>
        </p:blipFill>
        <p:spPr>
          <a:xfrm>
            <a:off x="298704" y="981456"/>
            <a:ext cx="8546592" cy="47081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15.7b</a:t>
            </a:r>
            <a:endParaRPr lang="en-US" sz="1200" dirty="0">
              <a:latin typeface="Arial" charset="0"/>
            </a:endParaRPr>
          </a:p>
        </p:txBody>
      </p:sp>
      <p:sp>
        <p:nvSpPr>
          <p:cNvPr id="27" name="Text Box 31"/>
          <p:cNvSpPr txBox="1">
            <a:spLocks noChangeArrowheads="1"/>
          </p:cNvSpPr>
          <p:nvPr/>
        </p:nvSpPr>
        <p:spPr bwMode="auto">
          <a:xfrm>
            <a:off x="2127296" y="1482885"/>
            <a:ext cx="935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North</a:t>
            </a:r>
            <a:br>
              <a:rPr lang="en-US" sz="1600" dirty="0" smtClean="0">
                <a:solidFill>
                  <a:srgbClr val="000000"/>
                </a:solidFill>
                <a:latin typeface="Arial" charset="0"/>
              </a:rPr>
            </a:br>
            <a:r>
              <a:rPr lang="en-US" sz="1600" dirty="0" smtClean="0">
                <a:solidFill>
                  <a:srgbClr val="000000"/>
                </a:solidFill>
                <a:latin typeface="Arial" charset="0"/>
              </a:rPr>
              <a:t>American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cxnSp>
        <p:nvCxnSpPr>
          <p:cNvPr id="6" name="Straight Connector 5"/>
          <p:cNvCxnSpPr/>
          <p:nvPr/>
        </p:nvCxnSpPr>
        <p:spPr bwMode="auto">
          <a:xfrm>
            <a:off x="5613400" y="2967101"/>
            <a:ext cx="28049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501467" y="2692400"/>
            <a:ext cx="382099"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866298" y="2789301"/>
            <a:ext cx="308702" cy="444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1443898" y="2184400"/>
            <a:ext cx="367969" cy="2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057400" y="3395133"/>
            <a:ext cx="559899" cy="884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3907698" y="5452533"/>
            <a:ext cx="139369" cy="1561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2389763" y="2321084"/>
            <a:ext cx="10033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Caribbean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19" name="Text Box 31"/>
          <p:cNvSpPr txBox="1">
            <a:spLocks noChangeArrowheads="1"/>
          </p:cNvSpPr>
          <p:nvPr/>
        </p:nvSpPr>
        <p:spPr bwMode="auto">
          <a:xfrm>
            <a:off x="400096" y="2414220"/>
            <a:ext cx="13112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Juan de Fuca</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0" name="Text Box 31"/>
          <p:cNvSpPr txBox="1">
            <a:spLocks noChangeArrowheads="1"/>
          </p:cNvSpPr>
          <p:nvPr/>
        </p:nvSpPr>
        <p:spPr bwMode="auto">
          <a:xfrm>
            <a:off x="848829" y="3243952"/>
            <a:ext cx="1174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err="1" smtClean="0">
                <a:solidFill>
                  <a:srgbClr val="000000"/>
                </a:solidFill>
                <a:latin typeface="Arial" charset="0"/>
              </a:rPr>
              <a:t>Cocos</a:t>
            </a:r>
            <a:r>
              <a:rPr lang="en-US" sz="1600" dirty="0" smtClean="0">
                <a:solidFill>
                  <a:srgbClr val="000000"/>
                </a:solidFill>
                <a:latin typeface="Arial" charset="0"/>
              </a:rPr>
              <a:t> Plate</a:t>
            </a:r>
            <a:endParaRPr lang="en-US" sz="1600" dirty="0">
              <a:solidFill>
                <a:srgbClr val="000000"/>
              </a:solidFill>
              <a:latin typeface="Arial" charset="0"/>
            </a:endParaRPr>
          </a:p>
        </p:txBody>
      </p:sp>
      <p:sp>
        <p:nvSpPr>
          <p:cNvPr id="21" name="Text Box 31"/>
          <p:cNvSpPr txBox="1">
            <a:spLocks noChangeArrowheads="1"/>
          </p:cNvSpPr>
          <p:nvPr/>
        </p:nvSpPr>
        <p:spPr bwMode="auto">
          <a:xfrm>
            <a:off x="1052029" y="3675750"/>
            <a:ext cx="6615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Pacific</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2" name="Text Box 31"/>
          <p:cNvSpPr txBox="1">
            <a:spLocks noChangeArrowheads="1"/>
          </p:cNvSpPr>
          <p:nvPr/>
        </p:nvSpPr>
        <p:spPr bwMode="auto">
          <a:xfrm>
            <a:off x="2355896" y="4065218"/>
            <a:ext cx="593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Nazca</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3" name="Text Box 31"/>
          <p:cNvSpPr txBox="1">
            <a:spLocks noChangeArrowheads="1"/>
          </p:cNvSpPr>
          <p:nvPr/>
        </p:nvSpPr>
        <p:spPr bwMode="auto">
          <a:xfrm>
            <a:off x="3439630" y="3608019"/>
            <a:ext cx="935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South</a:t>
            </a:r>
            <a:br>
              <a:rPr lang="en-US" sz="1600" dirty="0" smtClean="0">
                <a:solidFill>
                  <a:srgbClr val="000000"/>
                </a:solidFill>
                <a:latin typeface="Arial" charset="0"/>
              </a:rPr>
            </a:br>
            <a:r>
              <a:rPr lang="en-US" sz="1600" dirty="0" smtClean="0">
                <a:solidFill>
                  <a:srgbClr val="000000"/>
                </a:solidFill>
                <a:latin typeface="Arial" charset="0"/>
              </a:rPr>
              <a:t>American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4" name="Text Box 31"/>
          <p:cNvSpPr txBox="1">
            <a:spLocks noChangeArrowheads="1"/>
          </p:cNvSpPr>
          <p:nvPr/>
        </p:nvSpPr>
        <p:spPr bwMode="auto">
          <a:xfrm>
            <a:off x="3405762" y="5216685"/>
            <a:ext cx="1163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Scotia Plate</a:t>
            </a:r>
            <a:endParaRPr lang="en-US" sz="1600" dirty="0">
              <a:solidFill>
                <a:srgbClr val="000000"/>
              </a:solidFill>
              <a:latin typeface="Arial" charset="0"/>
            </a:endParaRPr>
          </a:p>
        </p:txBody>
      </p:sp>
      <p:sp>
        <p:nvSpPr>
          <p:cNvPr id="25" name="Text Box 31"/>
          <p:cNvSpPr txBox="1">
            <a:spLocks noChangeArrowheads="1"/>
          </p:cNvSpPr>
          <p:nvPr/>
        </p:nvSpPr>
        <p:spPr bwMode="auto">
          <a:xfrm>
            <a:off x="5640964" y="5157419"/>
            <a:ext cx="8893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Antarctic</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6" name="Text Box 31"/>
          <p:cNvSpPr txBox="1">
            <a:spLocks noChangeArrowheads="1"/>
          </p:cNvSpPr>
          <p:nvPr/>
        </p:nvSpPr>
        <p:spPr bwMode="auto">
          <a:xfrm>
            <a:off x="4794298" y="2829085"/>
            <a:ext cx="76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Arabian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8" name="Text Box 31"/>
          <p:cNvSpPr txBox="1">
            <a:spLocks noChangeArrowheads="1"/>
          </p:cNvSpPr>
          <p:nvPr/>
        </p:nvSpPr>
        <p:spPr bwMode="auto">
          <a:xfrm>
            <a:off x="6326763" y="3091552"/>
            <a:ext cx="6041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Indian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29" name="Text Box 31"/>
          <p:cNvSpPr txBox="1">
            <a:spLocks noChangeArrowheads="1"/>
          </p:cNvSpPr>
          <p:nvPr/>
        </p:nvSpPr>
        <p:spPr bwMode="auto">
          <a:xfrm>
            <a:off x="7207296" y="4243018"/>
            <a:ext cx="10033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Australian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30" name="Text Box 31"/>
          <p:cNvSpPr txBox="1">
            <a:spLocks noChangeArrowheads="1"/>
          </p:cNvSpPr>
          <p:nvPr/>
        </p:nvSpPr>
        <p:spPr bwMode="auto">
          <a:xfrm>
            <a:off x="6970230" y="2295686"/>
            <a:ext cx="9803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Philippine</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
        <p:nvSpPr>
          <p:cNvPr id="31" name="Text Box 31"/>
          <p:cNvSpPr txBox="1">
            <a:spLocks noChangeArrowheads="1"/>
          </p:cNvSpPr>
          <p:nvPr/>
        </p:nvSpPr>
        <p:spPr bwMode="auto">
          <a:xfrm>
            <a:off x="5903430" y="1787685"/>
            <a:ext cx="141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Eurasian Plate</a:t>
            </a:r>
            <a:endParaRPr lang="en-US" sz="1600" dirty="0">
              <a:solidFill>
                <a:srgbClr val="000000"/>
              </a:solidFill>
              <a:latin typeface="Arial" charset="0"/>
            </a:endParaRPr>
          </a:p>
        </p:txBody>
      </p:sp>
      <p:sp>
        <p:nvSpPr>
          <p:cNvPr id="32" name="Text Box 31"/>
          <p:cNvSpPr txBox="1">
            <a:spLocks noChangeArrowheads="1"/>
          </p:cNvSpPr>
          <p:nvPr/>
        </p:nvSpPr>
        <p:spPr bwMode="auto">
          <a:xfrm>
            <a:off x="5099099" y="1042617"/>
            <a:ext cx="3193182" cy="5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1600" dirty="0" smtClean="0">
                <a:solidFill>
                  <a:srgbClr val="000000"/>
                </a:solidFill>
                <a:latin typeface="Arial" charset="0"/>
              </a:rPr>
              <a:t>Zones of violent tectonic activity</a:t>
            </a:r>
          </a:p>
          <a:p>
            <a:pPr eaLnBrk="0" fontAlgn="base" hangingPunct="0">
              <a:lnSpc>
                <a:spcPct val="110000"/>
              </a:lnSpc>
              <a:spcBef>
                <a:spcPct val="0"/>
              </a:spcBef>
              <a:spcAft>
                <a:spcPct val="0"/>
              </a:spcAft>
            </a:pPr>
            <a:r>
              <a:rPr lang="en-US" sz="1600" dirty="0" smtClean="0">
                <a:solidFill>
                  <a:srgbClr val="000000"/>
                </a:solidFill>
                <a:latin typeface="Arial" charset="0"/>
              </a:rPr>
              <a:t>Direction of movement</a:t>
            </a:r>
            <a:endParaRPr lang="en-US" sz="1600" dirty="0">
              <a:solidFill>
                <a:srgbClr val="000000"/>
              </a:solidFill>
              <a:latin typeface="Arial" charset="0"/>
            </a:endParaRPr>
          </a:p>
        </p:txBody>
      </p:sp>
      <p:sp>
        <p:nvSpPr>
          <p:cNvPr id="33" name="Text Box 31"/>
          <p:cNvSpPr txBox="1">
            <a:spLocks noChangeArrowheads="1"/>
          </p:cNvSpPr>
          <p:nvPr/>
        </p:nvSpPr>
        <p:spPr bwMode="auto">
          <a:xfrm>
            <a:off x="5099096" y="4200685"/>
            <a:ext cx="7069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African</a:t>
            </a:r>
            <a:br>
              <a:rPr lang="en-US" sz="1600" dirty="0" smtClean="0">
                <a:solidFill>
                  <a:srgbClr val="000000"/>
                </a:solidFill>
                <a:latin typeface="Arial" charset="0"/>
              </a:rPr>
            </a:br>
            <a:r>
              <a:rPr lang="en-US" sz="1600" dirty="0" smtClean="0">
                <a:solidFill>
                  <a:srgbClr val="000000"/>
                </a:solidFill>
                <a:latin typeface="Arial" charset="0"/>
              </a:rPr>
              <a:t>Plate</a:t>
            </a:r>
            <a:endParaRPr lang="en-US" sz="1600" dirty="0">
              <a:solidFill>
                <a:srgbClr val="000000"/>
              </a:solidFill>
              <a:latin typeface="Arial" charset="0"/>
            </a:endParaRPr>
          </a:p>
        </p:txBody>
      </p:sp>
    </p:spTree>
    <p:extLst>
      <p:ext uri="{BB962C8B-B14F-4D97-AF65-F5344CB8AC3E}">
        <p14:creationId xmlns:p14="http://schemas.microsoft.com/office/powerpoint/2010/main" val="342480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07cContinentalDrift_4-U.jpg"/>
          <p:cNvPicPr>
            <a:picLocks noChangeAspect="1"/>
          </p:cNvPicPr>
          <p:nvPr/>
        </p:nvPicPr>
        <p:blipFill rotWithShape="1">
          <a:blip r:embed="rId3" cstate="email">
            <a:extLst>
              <a:ext uri="{28A0092B-C50C-407E-A947-70E740481C1C}">
                <a14:useLocalDpi xmlns:a14="http://schemas.microsoft.com/office/drawing/2010/main" val="0"/>
              </a:ext>
            </a:extLst>
          </a:blip>
          <a:srcRect b="2932"/>
          <a:stretch/>
        </p:blipFill>
        <p:spPr>
          <a:xfrm>
            <a:off x="2965704" y="137160"/>
            <a:ext cx="3212592" cy="63906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15.7c-4</a:t>
            </a:r>
            <a:endParaRPr lang="en-US" sz="1200" dirty="0">
              <a:latin typeface="Arial" charset="0"/>
            </a:endParaRPr>
          </a:p>
        </p:txBody>
      </p:sp>
      <p:sp>
        <p:nvSpPr>
          <p:cNvPr id="27" name="Text Box 31"/>
          <p:cNvSpPr txBox="1">
            <a:spLocks noChangeArrowheads="1"/>
          </p:cNvSpPr>
          <p:nvPr/>
        </p:nvSpPr>
        <p:spPr bwMode="auto">
          <a:xfrm rot="16200000">
            <a:off x="3475166" y="1406283"/>
            <a:ext cx="6840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Cenozoic</a:t>
            </a:r>
            <a:endParaRPr lang="en-US" sz="1200" dirty="0">
              <a:solidFill>
                <a:srgbClr val="000000"/>
              </a:solidFill>
              <a:latin typeface="Arial" charset="0"/>
            </a:endParaRPr>
          </a:p>
        </p:txBody>
      </p:sp>
      <p:grpSp>
        <p:nvGrpSpPr>
          <p:cNvPr id="4" name="Group 3"/>
          <p:cNvGrpSpPr/>
          <p:nvPr/>
        </p:nvGrpSpPr>
        <p:grpSpPr>
          <a:xfrm>
            <a:off x="3728517" y="5573837"/>
            <a:ext cx="172607" cy="172607"/>
            <a:chOff x="3728517" y="5573837"/>
            <a:chExt cx="172607" cy="172607"/>
          </a:xfrm>
        </p:grpSpPr>
        <p:sp>
          <p:nvSpPr>
            <p:cNvPr id="8" name="Oval 7"/>
            <p:cNvSpPr>
              <a:spLocks noChangeAspect="1"/>
            </p:cNvSpPr>
            <p:nvPr/>
          </p:nvSpPr>
          <p:spPr bwMode="auto">
            <a:xfrm>
              <a:off x="3728517" y="5573837"/>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9" name="Text Box 31"/>
            <p:cNvSpPr txBox="1">
              <a:spLocks noChangeArrowheads="1"/>
            </p:cNvSpPr>
            <p:nvPr/>
          </p:nvSpPr>
          <p:spPr bwMode="auto">
            <a:xfrm>
              <a:off x="3776816" y="5576618"/>
              <a:ext cx="74887" cy="161583"/>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50" dirty="0" smtClean="0">
                  <a:solidFill>
                    <a:srgbClr val="FFFFFF"/>
                  </a:solidFill>
                  <a:latin typeface="Arial" charset="0"/>
                </a:rPr>
                <a:t>1</a:t>
              </a:r>
              <a:endParaRPr lang="en-US" sz="1050" dirty="0">
                <a:solidFill>
                  <a:srgbClr val="FFFFFF"/>
                </a:solidFill>
                <a:latin typeface="Arial" charset="0"/>
              </a:endParaRPr>
            </a:p>
          </p:txBody>
        </p:sp>
      </p:grpSp>
      <p:grpSp>
        <p:nvGrpSpPr>
          <p:cNvPr id="11" name="Group 10"/>
          <p:cNvGrpSpPr/>
          <p:nvPr/>
        </p:nvGrpSpPr>
        <p:grpSpPr>
          <a:xfrm>
            <a:off x="3732749" y="3355573"/>
            <a:ext cx="172607" cy="172607"/>
            <a:chOff x="3728517" y="5573837"/>
            <a:chExt cx="172607" cy="172607"/>
          </a:xfrm>
        </p:grpSpPr>
        <p:sp>
          <p:nvSpPr>
            <p:cNvPr id="12" name="Oval 11"/>
            <p:cNvSpPr>
              <a:spLocks noChangeAspect="1"/>
            </p:cNvSpPr>
            <p:nvPr/>
          </p:nvSpPr>
          <p:spPr bwMode="auto">
            <a:xfrm>
              <a:off x="3728517" y="5573837"/>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3" name="Text Box 31"/>
            <p:cNvSpPr txBox="1">
              <a:spLocks noChangeArrowheads="1"/>
            </p:cNvSpPr>
            <p:nvPr/>
          </p:nvSpPr>
          <p:spPr bwMode="auto">
            <a:xfrm>
              <a:off x="3776816" y="5576618"/>
              <a:ext cx="74887" cy="161583"/>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50" dirty="0" smtClean="0">
                  <a:solidFill>
                    <a:srgbClr val="FFFFFF"/>
                  </a:solidFill>
                  <a:latin typeface="Arial" charset="0"/>
                </a:rPr>
                <a:t>2</a:t>
              </a:r>
              <a:endParaRPr lang="en-US" sz="1050" dirty="0">
                <a:solidFill>
                  <a:srgbClr val="FFFFFF"/>
                </a:solidFill>
                <a:latin typeface="Arial" charset="0"/>
              </a:endParaRPr>
            </a:p>
          </p:txBody>
        </p:sp>
      </p:grpSp>
      <p:grpSp>
        <p:nvGrpSpPr>
          <p:cNvPr id="14" name="Group 13"/>
          <p:cNvGrpSpPr/>
          <p:nvPr/>
        </p:nvGrpSpPr>
        <p:grpSpPr>
          <a:xfrm>
            <a:off x="3728516" y="1979739"/>
            <a:ext cx="172607" cy="172607"/>
            <a:chOff x="3728517" y="5573837"/>
            <a:chExt cx="172607" cy="172607"/>
          </a:xfrm>
        </p:grpSpPr>
        <p:sp>
          <p:nvSpPr>
            <p:cNvPr id="15" name="Oval 14"/>
            <p:cNvSpPr>
              <a:spLocks noChangeAspect="1"/>
            </p:cNvSpPr>
            <p:nvPr/>
          </p:nvSpPr>
          <p:spPr bwMode="auto">
            <a:xfrm>
              <a:off x="3728517" y="5573837"/>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6" name="Text Box 31"/>
            <p:cNvSpPr txBox="1">
              <a:spLocks noChangeArrowheads="1"/>
            </p:cNvSpPr>
            <p:nvPr/>
          </p:nvSpPr>
          <p:spPr bwMode="auto">
            <a:xfrm>
              <a:off x="3776816" y="5576618"/>
              <a:ext cx="74887" cy="161583"/>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50" dirty="0" smtClean="0">
                  <a:solidFill>
                    <a:srgbClr val="FFFFFF"/>
                  </a:solidFill>
                  <a:latin typeface="Arial" charset="0"/>
                </a:rPr>
                <a:t>3</a:t>
              </a:r>
              <a:endParaRPr lang="en-US" sz="1050" dirty="0">
                <a:solidFill>
                  <a:srgbClr val="FFFFFF"/>
                </a:solidFill>
                <a:latin typeface="Arial" charset="0"/>
              </a:endParaRPr>
            </a:p>
          </p:txBody>
        </p:sp>
      </p:grpSp>
      <p:grpSp>
        <p:nvGrpSpPr>
          <p:cNvPr id="17" name="Group 16"/>
          <p:cNvGrpSpPr/>
          <p:nvPr/>
        </p:nvGrpSpPr>
        <p:grpSpPr>
          <a:xfrm>
            <a:off x="3732749" y="697038"/>
            <a:ext cx="172607" cy="172607"/>
            <a:chOff x="3728517" y="5573837"/>
            <a:chExt cx="172607" cy="172607"/>
          </a:xfrm>
        </p:grpSpPr>
        <p:sp>
          <p:nvSpPr>
            <p:cNvPr id="18" name="Oval 17"/>
            <p:cNvSpPr>
              <a:spLocks noChangeAspect="1"/>
            </p:cNvSpPr>
            <p:nvPr/>
          </p:nvSpPr>
          <p:spPr bwMode="auto">
            <a:xfrm>
              <a:off x="3728517" y="5573837"/>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9" name="Text Box 31"/>
            <p:cNvSpPr txBox="1">
              <a:spLocks noChangeArrowheads="1"/>
            </p:cNvSpPr>
            <p:nvPr/>
          </p:nvSpPr>
          <p:spPr bwMode="auto">
            <a:xfrm>
              <a:off x="3775788" y="5576618"/>
              <a:ext cx="76944" cy="161583"/>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50" dirty="0" smtClean="0">
                  <a:solidFill>
                    <a:srgbClr val="FFFFFF"/>
                  </a:solidFill>
                  <a:latin typeface="Arial" charset="0"/>
                </a:rPr>
                <a:t>4</a:t>
              </a:r>
              <a:endParaRPr lang="en-US" sz="1050" dirty="0">
                <a:solidFill>
                  <a:srgbClr val="FFFFFF"/>
                </a:solidFill>
                <a:latin typeface="Arial" charset="0"/>
              </a:endParaRPr>
            </a:p>
          </p:txBody>
        </p:sp>
      </p:grpSp>
      <p:sp>
        <p:nvSpPr>
          <p:cNvPr id="20" name="Text Box 31"/>
          <p:cNvSpPr txBox="1">
            <a:spLocks noChangeArrowheads="1"/>
          </p:cNvSpPr>
          <p:nvPr/>
        </p:nvSpPr>
        <p:spPr bwMode="auto">
          <a:xfrm rot="16200000">
            <a:off x="3464497" y="4035183"/>
            <a:ext cx="6926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Mesozoic</a:t>
            </a:r>
            <a:endParaRPr lang="en-US" sz="1200" dirty="0">
              <a:solidFill>
                <a:srgbClr val="000000"/>
              </a:solidFill>
              <a:latin typeface="Arial" charset="0"/>
            </a:endParaRPr>
          </a:p>
        </p:txBody>
      </p:sp>
      <p:sp>
        <p:nvSpPr>
          <p:cNvPr id="21" name="Text Box 31"/>
          <p:cNvSpPr txBox="1">
            <a:spLocks noChangeArrowheads="1"/>
          </p:cNvSpPr>
          <p:nvPr/>
        </p:nvSpPr>
        <p:spPr bwMode="auto">
          <a:xfrm rot="16200000">
            <a:off x="3153905" y="752233"/>
            <a:ext cx="564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Present</a:t>
            </a:r>
            <a:endParaRPr lang="en-US" sz="1200" dirty="0">
              <a:solidFill>
                <a:srgbClr val="000000"/>
              </a:solidFill>
              <a:latin typeface="Arial" charset="0"/>
            </a:endParaRPr>
          </a:p>
        </p:txBody>
      </p:sp>
      <p:sp>
        <p:nvSpPr>
          <p:cNvPr id="22" name="Text Box 31"/>
          <p:cNvSpPr txBox="1">
            <a:spLocks noChangeArrowheads="1"/>
          </p:cNvSpPr>
          <p:nvPr/>
        </p:nvSpPr>
        <p:spPr bwMode="auto">
          <a:xfrm rot="16200000">
            <a:off x="2306812" y="3374783"/>
            <a:ext cx="15221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Millions of years ago</a:t>
            </a:r>
            <a:endParaRPr lang="en-US" sz="1200" dirty="0">
              <a:solidFill>
                <a:srgbClr val="000000"/>
              </a:solidFill>
              <a:latin typeface="Arial" charset="0"/>
            </a:endParaRPr>
          </a:p>
        </p:txBody>
      </p:sp>
      <p:sp>
        <p:nvSpPr>
          <p:cNvPr id="23" name="Text Box 31"/>
          <p:cNvSpPr txBox="1">
            <a:spLocks noChangeArrowheads="1"/>
          </p:cNvSpPr>
          <p:nvPr/>
        </p:nvSpPr>
        <p:spPr bwMode="auto">
          <a:xfrm rot="16200000">
            <a:off x="3462244" y="6041783"/>
            <a:ext cx="709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Paleozoic</a:t>
            </a:r>
            <a:endParaRPr lang="en-US" sz="1200" dirty="0">
              <a:solidFill>
                <a:srgbClr val="000000"/>
              </a:solidFill>
              <a:latin typeface="Arial" charset="0"/>
            </a:endParaRPr>
          </a:p>
        </p:txBody>
      </p:sp>
      <p:sp>
        <p:nvSpPr>
          <p:cNvPr id="24" name="Text Box 31"/>
          <p:cNvSpPr txBox="1">
            <a:spLocks noChangeArrowheads="1"/>
          </p:cNvSpPr>
          <p:nvPr/>
        </p:nvSpPr>
        <p:spPr bwMode="auto">
          <a:xfrm>
            <a:off x="3227516" y="1952383"/>
            <a:ext cx="3123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65.5</a:t>
            </a:r>
            <a:endParaRPr lang="en-US" sz="1200" dirty="0">
              <a:solidFill>
                <a:srgbClr val="000000"/>
              </a:solidFill>
              <a:latin typeface="Arial" charset="0"/>
            </a:endParaRPr>
          </a:p>
        </p:txBody>
      </p:sp>
      <p:sp>
        <p:nvSpPr>
          <p:cNvPr id="25" name="Text Box 31"/>
          <p:cNvSpPr txBox="1">
            <a:spLocks noChangeArrowheads="1"/>
          </p:cNvSpPr>
          <p:nvPr/>
        </p:nvSpPr>
        <p:spPr bwMode="auto">
          <a:xfrm>
            <a:off x="3297366" y="3349383"/>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135</a:t>
            </a:r>
            <a:endParaRPr lang="en-US" sz="1200" dirty="0">
              <a:solidFill>
                <a:srgbClr val="000000"/>
              </a:solidFill>
              <a:latin typeface="Arial" charset="0"/>
            </a:endParaRPr>
          </a:p>
        </p:txBody>
      </p:sp>
      <p:sp>
        <p:nvSpPr>
          <p:cNvPr id="26" name="Text Box 31"/>
          <p:cNvSpPr txBox="1">
            <a:spLocks noChangeArrowheads="1"/>
          </p:cNvSpPr>
          <p:nvPr/>
        </p:nvSpPr>
        <p:spPr bwMode="auto">
          <a:xfrm>
            <a:off x="3297366" y="5533783"/>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251</a:t>
            </a:r>
            <a:endParaRPr lang="en-US" sz="1200" dirty="0">
              <a:solidFill>
                <a:srgbClr val="000000"/>
              </a:solidFill>
              <a:latin typeface="Arial" charset="0"/>
            </a:endParaRPr>
          </a:p>
        </p:txBody>
      </p:sp>
      <p:sp>
        <p:nvSpPr>
          <p:cNvPr id="28" name="Text Box 31"/>
          <p:cNvSpPr txBox="1">
            <a:spLocks noChangeArrowheads="1"/>
          </p:cNvSpPr>
          <p:nvPr/>
        </p:nvSpPr>
        <p:spPr bwMode="auto">
          <a:xfrm>
            <a:off x="4808666" y="1907933"/>
            <a:ext cx="3271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Africa</a:t>
            </a:r>
            <a:endParaRPr lang="en-US" sz="900" dirty="0">
              <a:solidFill>
                <a:srgbClr val="000000"/>
              </a:solidFill>
              <a:latin typeface="Arial" charset="0"/>
            </a:endParaRPr>
          </a:p>
        </p:txBody>
      </p:sp>
      <p:sp>
        <p:nvSpPr>
          <p:cNvPr id="29" name="Text Box 31"/>
          <p:cNvSpPr txBox="1">
            <a:spLocks noChangeArrowheads="1"/>
          </p:cNvSpPr>
          <p:nvPr/>
        </p:nvSpPr>
        <p:spPr bwMode="auto">
          <a:xfrm>
            <a:off x="5024566" y="1672983"/>
            <a:ext cx="4170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Eurasia</a:t>
            </a:r>
            <a:endParaRPr lang="en-US" sz="900" dirty="0">
              <a:solidFill>
                <a:srgbClr val="000000"/>
              </a:solidFill>
              <a:latin typeface="Arial" charset="0"/>
            </a:endParaRPr>
          </a:p>
        </p:txBody>
      </p:sp>
      <p:sp>
        <p:nvSpPr>
          <p:cNvPr id="30" name="Text Box 31"/>
          <p:cNvSpPr txBox="1">
            <a:spLocks noChangeArrowheads="1"/>
          </p:cNvSpPr>
          <p:nvPr/>
        </p:nvSpPr>
        <p:spPr bwMode="auto">
          <a:xfrm>
            <a:off x="5234116" y="2123833"/>
            <a:ext cx="26932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India</a:t>
            </a:r>
            <a:endParaRPr lang="en-US" sz="900" dirty="0">
              <a:solidFill>
                <a:srgbClr val="000000"/>
              </a:solidFill>
              <a:latin typeface="Arial" charset="0"/>
            </a:endParaRPr>
          </a:p>
        </p:txBody>
      </p:sp>
      <p:sp>
        <p:nvSpPr>
          <p:cNvPr id="31" name="Text Box 31"/>
          <p:cNvSpPr txBox="1">
            <a:spLocks noChangeArrowheads="1"/>
          </p:cNvSpPr>
          <p:nvPr/>
        </p:nvSpPr>
        <p:spPr bwMode="auto">
          <a:xfrm>
            <a:off x="4434016" y="2180983"/>
            <a:ext cx="455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South</a:t>
            </a:r>
            <a:br>
              <a:rPr lang="en-US" sz="900" dirty="0" smtClean="0">
                <a:solidFill>
                  <a:srgbClr val="000000"/>
                </a:solidFill>
                <a:latin typeface="Arial" charset="0"/>
              </a:rPr>
            </a:br>
            <a:r>
              <a:rPr lang="en-US" sz="900" dirty="0" smtClean="0">
                <a:solidFill>
                  <a:srgbClr val="000000"/>
                </a:solidFill>
                <a:latin typeface="Arial" charset="0"/>
              </a:rPr>
              <a:t>America</a:t>
            </a:r>
            <a:endParaRPr lang="en-US" sz="900" dirty="0">
              <a:solidFill>
                <a:srgbClr val="000000"/>
              </a:solidFill>
              <a:latin typeface="Arial" charset="0"/>
            </a:endParaRPr>
          </a:p>
        </p:txBody>
      </p:sp>
      <p:sp>
        <p:nvSpPr>
          <p:cNvPr id="32" name="Text Box 31"/>
          <p:cNvSpPr txBox="1">
            <a:spLocks noChangeArrowheads="1"/>
          </p:cNvSpPr>
          <p:nvPr/>
        </p:nvSpPr>
        <p:spPr bwMode="auto">
          <a:xfrm rot="19509330">
            <a:off x="4160966" y="1653933"/>
            <a:ext cx="7910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North America</a:t>
            </a:r>
            <a:endParaRPr lang="en-US" sz="900" dirty="0">
              <a:solidFill>
                <a:srgbClr val="000000"/>
              </a:solidFill>
              <a:latin typeface="Arial" charset="0"/>
            </a:endParaRPr>
          </a:p>
        </p:txBody>
      </p:sp>
      <p:sp>
        <p:nvSpPr>
          <p:cNvPr id="33" name="Text Box 31"/>
          <p:cNvSpPr txBox="1">
            <a:spLocks noChangeArrowheads="1"/>
          </p:cNvSpPr>
          <p:nvPr/>
        </p:nvSpPr>
        <p:spPr bwMode="auto">
          <a:xfrm>
            <a:off x="4732466" y="2473083"/>
            <a:ext cx="56445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Antarctica</a:t>
            </a:r>
            <a:endParaRPr lang="en-US" sz="900" dirty="0">
              <a:solidFill>
                <a:srgbClr val="000000"/>
              </a:solidFill>
              <a:latin typeface="Arial" charset="0"/>
            </a:endParaRPr>
          </a:p>
        </p:txBody>
      </p:sp>
      <p:sp>
        <p:nvSpPr>
          <p:cNvPr id="34" name="Text Box 31"/>
          <p:cNvSpPr txBox="1">
            <a:spLocks noChangeArrowheads="1"/>
          </p:cNvSpPr>
          <p:nvPr/>
        </p:nvSpPr>
        <p:spPr bwMode="auto">
          <a:xfrm rot="20037350">
            <a:off x="5297617" y="2352433"/>
            <a:ext cx="4939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Australia</a:t>
            </a:r>
            <a:endParaRPr lang="en-US" sz="900" dirty="0">
              <a:solidFill>
                <a:srgbClr val="000000"/>
              </a:solidFill>
              <a:latin typeface="Arial" charset="0"/>
            </a:endParaRPr>
          </a:p>
        </p:txBody>
      </p:sp>
      <p:sp>
        <p:nvSpPr>
          <p:cNvPr id="35" name="Text Box 31"/>
          <p:cNvSpPr txBox="1">
            <a:spLocks noChangeArrowheads="1"/>
          </p:cNvSpPr>
          <p:nvPr/>
        </p:nvSpPr>
        <p:spPr bwMode="auto">
          <a:xfrm>
            <a:off x="5018216" y="2288933"/>
            <a:ext cx="52578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700" dirty="0" smtClean="0">
                <a:solidFill>
                  <a:srgbClr val="000000"/>
                </a:solidFill>
                <a:latin typeface="Arial" charset="0"/>
              </a:rPr>
              <a:t>Madagascar</a:t>
            </a:r>
            <a:endParaRPr lang="en-US" sz="700" dirty="0">
              <a:solidFill>
                <a:srgbClr val="000000"/>
              </a:solidFill>
              <a:latin typeface="Arial" charset="0"/>
            </a:endParaRPr>
          </a:p>
        </p:txBody>
      </p:sp>
      <p:sp>
        <p:nvSpPr>
          <p:cNvPr id="36" name="Text Box 31"/>
          <p:cNvSpPr txBox="1">
            <a:spLocks noChangeArrowheads="1"/>
          </p:cNvSpPr>
          <p:nvPr/>
        </p:nvSpPr>
        <p:spPr bwMode="auto">
          <a:xfrm>
            <a:off x="4764216" y="3063633"/>
            <a:ext cx="4747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err="1" smtClean="0">
                <a:solidFill>
                  <a:srgbClr val="000000"/>
                </a:solidFill>
                <a:latin typeface="Arial" charset="0"/>
              </a:rPr>
              <a:t>Laurasia</a:t>
            </a:r>
            <a:endParaRPr lang="en-US" sz="900" dirty="0">
              <a:solidFill>
                <a:srgbClr val="000000"/>
              </a:solidFill>
              <a:latin typeface="Arial" charset="0"/>
            </a:endParaRPr>
          </a:p>
        </p:txBody>
      </p:sp>
      <p:sp>
        <p:nvSpPr>
          <p:cNvPr id="37" name="Text Box 31"/>
          <p:cNvSpPr txBox="1">
            <a:spLocks noChangeArrowheads="1"/>
          </p:cNvSpPr>
          <p:nvPr/>
        </p:nvSpPr>
        <p:spPr bwMode="auto">
          <a:xfrm rot="1263928">
            <a:off x="4865816" y="3685933"/>
            <a:ext cx="58993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err="1" smtClean="0">
                <a:solidFill>
                  <a:srgbClr val="000000"/>
                </a:solidFill>
                <a:latin typeface="Arial" charset="0"/>
              </a:rPr>
              <a:t>Gondwana</a:t>
            </a:r>
            <a:endParaRPr lang="en-US" sz="900" dirty="0">
              <a:solidFill>
                <a:srgbClr val="000000"/>
              </a:solidFill>
              <a:latin typeface="Arial" charset="0"/>
            </a:endParaRPr>
          </a:p>
        </p:txBody>
      </p:sp>
      <p:sp>
        <p:nvSpPr>
          <p:cNvPr id="38" name="Text Box 31"/>
          <p:cNvSpPr txBox="1">
            <a:spLocks noChangeArrowheads="1"/>
          </p:cNvSpPr>
          <p:nvPr/>
        </p:nvSpPr>
        <p:spPr bwMode="auto">
          <a:xfrm rot="19985925">
            <a:off x="4535615" y="5489334"/>
            <a:ext cx="4747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900" dirty="0" smtClean="0">
                <a:solidFill>
                  <a:srgbClr val="000000"/>
                </a:solidFill>
                <a:latin typeface="Arial" charset="0"/>
              </a:rPr>
              <a:t>Pangaea</a:t>
            </a:r>
            <a:endParaRPr lang="en-US" sz="900" dirty="0">
              <a:solidFill>
                <a:srgbClr val="000000"/>
              </a:solidFill>
              <a:latin typeface="Arial" charset="0"/>
            </a:endParaRPr>
          </a:p>
        </p:txBody>
      </p:sp>
    </p:spTree>
    <p:extLst>
      <p:ext uri="{BB962C8B-B14F-4D97-AF65-F5344CB8AC3E}">
        <p14:creationId xmlns:p14="http://schemas.microsoft.com/office/powerpoint/2010/main" val="839805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15.9 During mass extinctions, large numbers of species are lost</a:t>
            </a:r>
            <a:endParaRPr lang="en-US" dirty="0"/>
          </a:p>
        </p:txBody>
      </p:sp>
      <p:sp>
        <p:nvSpPr>
          <p:cNvPr id="3" name="Content Placeholder 2"/>
          <p:cNvSpPr>
            <a:spLocks noGrp="1"/>
          </p:cNvSpPr>
          <p:nvPr>
            <p:ph idx="1"/>
          </p:nvPr>
        </p:nvSpPr>
        <p:spPr/>
        <p:txBody>
          <a:bodyPr/>
          <a:lstStyle/>
          <a:p>
            <a:r>
              <a:rPr lang="en-US" sz="2400" b="1" dirty="0" smtClean="0"/>
              <a:t>Extinction is inevitable in a changing world.</a:t>
            </a:r>
          </a:p>
          <a:p>
            <a:endParaRPr lang="en-US" sz="2400" dirty="0" smtClean="0"/>
          </a:p>
          <a:p>
            <a:r>
              <a:rPr lang="en-US" sz="2400" dirty="0" smtClean="0"/>
              <a:t>The fossil record shows that the vast majority of species that have ever lived are now extinct.</a:t>
            </a:r>
          </a:p>
          <a:p>
            <a:endParaRPr lang="en-US" sz="2400" dirty="0" smtClean="0"/>
          </a:p>
          <a:p>
            <a:r>
              <a:rPr lang="en-US" sz="2400" dirty="0" smtClean="0"/>
              <a:t>Over the last </a:t>
            </a:r>
            <a:r>
              <a:rPr lang="en-US" sz="2400" b="1" dirty="0" smtClean="0"/>
              <a:t>500 million years, five mass extinctions </a:t>
            </a:r>
            <a:r>
              <a:rPr lang="en-US" sz="2400" dirty="0" smtClean="0"/>
              <a:t>have occurred and in each event, more than 50% of the Earth’</a:t>
            </a:r>
            <a:r>
              <a:rPr lang="en-US" altLang="ja-JP" sz="2400" dirty="0" smtClean="0"/>
              <a:t>s species went extinct.</a:t>
            </a:r>
            <a:endParaRPr lang="en-US" altLang="ja-JP" sz="2400" dirty="0"/>
          </a:p>
        </p:txBody>
      </p:sp>
    </p:spTree>
    <p:extLst>
      <p:ext uri="{BB962C8B-B14F-4D97-AF65-F5344CB8AC3E}">
        <p14:creationId xmlns:p14="http://schemas.microsoft.com/office/powerpoint/2010/main" val="66498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lstStyle/>
          <a:p>
            <a:r>
              <a:rPr lang="en-US" sz="2400" dirty="0" smtClean="0"/>
              <a:t>Dinosaurs were the first feathered animals on Earth.</a:t>
            </a:r>
          </a:p>
          <a:p>
            <a:endParaRPr lang="en-US" sz="2400" dirty="0" smtClean="0"/>
          </a:p>
          <a:p>
            <a:r>
              <a:rPr lang="en-US" sz="2400" dirty="0" smtClean="0"/>
              <a:t>Thousands of fossils of feathered dinosaurs have been found and classified into more than 30 different species. </a:t>
            </a:r>
          </a:p>
          <a:p>
            <a:endParaRPr lang="en-US" sz="2400" dirty="0" smtClean="0"/>
          </a:p>
          <a:p>
            <a:r>
              <a:rPr lang="en-US" sz="2400" b="1" dirty="0" smtClean="0"/>
              <a:t>Macroevolution</a:t>
            </a:r>
            <a:r>
              <a:rPr lang="en-US" sz="2400" dirty="0" smtClean="0"/>
              <a:t>: 	the major changes recorded in the history of life over vast tracts of time. </a:t>
            </a:r>
          </a:p>
          <a:p>
            <a:endParaRPr lang="en-US" sz="2400" dirty="0"/>
          </a:p>
          <a:p>
            <a:r>
              <a:rPr lang="en-US" sz="2400" dirty="0" smtClean="0">
                <a:hlinkClick r:id="rId3"/>
              </a:rPr>
              <a:t>Big Bang </a:t>
            </a:r>
            <a:endParaRPr lang="en-US" sz="2400" dirty="0"/>
          </a:p>
        </p:txBody>
      </p:sp>
    </p:spTree>
    <p:extLst>
      <p:ext uri="{BB962C8B-B14F-4D97-AF65-F5344CB8AC3E}">
        <p14:creationId xmlns:p14="http://schemas.microsoft.com/office/powerpoint/2010/main" val="52089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15.9 During mass extinctions, large numbers of species are lost</a:t>
            </a:r>
            <a:endParaRPr lang="en-US" dirty="0"/>
          </a:p>
        </p:txBody>
      </p:sp>
      <p:sp>
        <p:nvSpPr>
          <p:cNvPr id="3" name="Content Placeholder 2"/>
          <p:cNvSpPr>
            <a:spLocks noGrp="1"/>
          </p:cNvSpPr>
          <p:nvPr>
            <p:ph idx="1"/>
          </p:nvPr>
        </p:nvSpPr>
        <p:spPr/>
        <p:txBody>
          <a:bodyPr/>
          <a:lstStyle/>
          <a:p>
            <a:r>
              <a:rPr lang="en-US" sz="2400" b="1" dirty="0" smtClean="0"/>
              <a:t>Mass extinctions affect biological diversity profoundly</a:t>
            </a:r>
            <a:r>
              <a:rPr lang="en-US" sz="2400" dirty="0" smtClean="0"/>
              <a:t>.</a:t>
            </a:r>
          </a:p>
          <a:p>
            <a:endParaRPr lang="en-US" sz="2400" dirty="0" smtClean="0"/>
          </a:p>
          <a:p>
            <a:r>
              <a:rPr lang="en-US" sz="2400" dirty="0" smtClean="0"/>
              <a:t>It took 100 million years for the number of marine families to recover after the Permian mass extinction.</a:t>
            </a:r>
          </a:p>
          <a:p>
            <a:endParaRPr lang="en-US" sz="2400" dirty="0" smtClean="0"/>
          </a:p>
          <a:p>
            <a:r>
              <a:rPr lang="en-US" sz="2400" dirty="0" smtClean="0"/>
              <a:t>Is a sixth extinction under way?</a:t>
            </a:r>
          </a:p>
          <a:p>
            <a:pPr lvl="1"/>
            <a:r>
              <a:rPr lang="en-US" sz="2400" dirty="0" smtClean="0"/>
              <a:t>The current extinction rate is 100–1,000 times the normal background rate.</a:t>
            </a:r>
          </a:p>
          <a:p>
            <a:pPr lvl="1"/>
            <a:endParaRPr lang="en-US" sz="2400" dirty="0" smtClean="0"/>
          </a:p>
          <a:p>
            <a:pPr lvl="1"/>
            <a:r>
              <a:rPr lang="en-US" sz="2400" dirty="0" smtClean="0"/>
              <a:t>It may take millions of years for life on Earth to recover. </a:t>
            </a:r>
            <a:endParaRPr lang="en-US" sz="2400" dirty="0"/>
          </a:p>
        </p:txBody>
      </p:sp>
    </p:spTree>
    <p:extLst>
      <p:ext uri="{BB962C8B-B14F-4D97-AF65-F5344CB8AC3E}">
        <p14:creationId xmlns:p14="http://schemas.microsoft.com/office/powerpoint/2010/main" val="378029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15.10 Adaptive radiations have increased the diversity of life</a:t>
            </a:r>
            <a:endParaRPr lang="en-US" dirty="0"/>
          </a:p>
        </p:txBody>
      </p:sp>
      <p:sp>
        <p:nvSpPr>
          <p:cNvPr id="3" name="Content Placeholder 2"/>
          <p:cNvSpPr>
            <a:spLocks noGrp="1"/>
          </p:cNvSpPr>
          <p:nvPr>
            <p:ph idx="1"/>
          </p:nvPr>
        </p:nvSpPr>
        <p:spPr/>
        <p:txBody>
          <a:bodyPr/>
          <a:lstStyle/>
          <a:p>
            <a:r>
              <a:rPr lang="en-US" b="1" dirty="0" smtClean="0"/>
              <a:t>Adaptive radiations </a:t>
            </a:r>
            <a:r>
              <a:rPr lang="en-US" dirty="0" smtClean="0"/>
              <a:t>are periods of evolutionary change in which many new species evolve from a common ancestor, often following the colonization of new, unexploited areas.</a:t>
            </a:r>
          </a:p>
          <a:p>
            <a:endParaRPr lang="en-US" dirty="0"/>
          </a:p>
          <a:p>
            <a:r>
              <a:rPr lang="en-US" dirty="0"/>
              <a:t>The divergent evolution and adaptation of species to different roles in new habitats</a:t>
            </a:r>
          </a:p>
        </p:txBody>
      </p:sp>
    </p:spTree>
    <p:extLst>
      <p:ext uri="{BB962C8B-B14F-4D97-AF65-F5344CB8AC3E}">
        <p14:creationId xmlns:p14="http://schemas.microsoft.com/office/powerpoint/2010/main" val="190126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5_10AdaptRadiaMammals-U.jpg"/>
          <p:cNvPicPr>
            <a:picLocks noChangeAspect="1"/>
          </p:cNvPicPr>
          <p:nvPr/>
        </p:nvPicPr>
        <p:blipFill rotWithShape="1">
          <a:blip r:embed="rId3" cstate="email">
            <a:extLst>
              <a:ext uri="{28A0092B-C50C-407E-A947-70E740481C1C}">
                <a14:useLocalDpi xmlns:a14="http://schemas.microsoft.com/office/drawing/2010/main" val="0"/>
              </a:ext>
            </a:extLst>
          </a:blip>
          <a:srcRect b="7184"/>
          <a:stretch/>
        </p:blipFill>
        <p:spPr>
          <a:xfrm>
            <a:off x="298704" y="1402080"/>
            <a:ext cx="8546592" cy="376258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15.10</a:t>
            </a:r>
            <a:endParaRPr lang="en-US" sz="1200" dirty="0">
              <a:latin typeface="Arial" charset="0"/>
            </a:endParaRPr>
          </a:p>
        </p:txBody>
      </p:sp>
      <p:sp>
        <p:nvSpPr>
          <p:cNvPr id="27" name="Text Box 31"/>
          <p:cNvSpPr txBox="1">
            <a:spLocks noChangeArrowheads="1"/>
          </p:cNvSpPr>
          <p:nvPr/>
        </p:nvSpPr>
        <p:spPr bwMode="auto">
          <a:xfrm>
            <a:off x="1797096" y="1482884"/>
            <a:ext cx="2564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Extinction of dinosaurs</a:t>
            </a:r>
            <a:endParaRPr lang="en-US" sz="1800" dirty="0">
              <a:solidFill>
                <a:srgbClr val="000000"/>
              </a:solidFill>
              <a:latin typeface="Arial" charset="0"/>
            </a:endParaRPr>
          </a:p>
        </p:txBody>
      </p:sp>
      <p:cxnSp>
        <p:nvCxnSpPr>
          <p:cNvPr id="6" name="Straight Connector 5"/>
          <p:cNvCxnSpPr/>
          <p:nvPr/>
        </p:nvCxnSpPr>
        <p:spPr bwMode="auto">
          <a:xfrm>
            <a:off x="4402667" y="1663234"/>
            <a:ext cx="19583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507067" y="2302933"/>
            <a:ext cx="585299" cy="46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967362" y="1762283"/>
            <a:ext cx="10520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Ancestral</a:t>
            </a:r>
            <a:br>
              <a:rPr lang="en-US" sz="1800" dirty="0" smtClean="0">
                <a:solidFill>
                  <a:srgbClr val="000000"/>
                </a:solidFill>
                <a:latin typeface="Arial" charset="0"/>
              </a:rPr>
            </a:br>
            <a:r>
              <a:rPr lang="en-US" sz="1800" dirty="0" smtClean="0">
                <a:solidFill>
                  <a:srgbClr val="000000"/>
                </a:solidFill>
                <a:latin typeface="Arial" charset="0"/>
              </a:rPr>
              <a:t>mammal</a:t>
            </a:r>
            <a:endParaRPr lang="en-US" sz="1800" dirty="0">
              <a:solidFill>
                <a:srgbClr val="000000"/>
              </a:solidFill>
              <a:latin typeface="Arial" charset="0"/>
            </a:endParaRPr>
          </a:p>
        </p:txBody>
      </p:sp>
      <p:sp>
        <p:nvSpPr>
          <p:cNvPr id="13" name="Text Box 31"/>
          <p:cNvSpPr txBox="1">
            <a:spLocks noChangeArrowheads="1"/>
          </p:cNvSpPr>
          <p:nvPr/>
        </p:nvSpPr>
        <p:spPr bwMode="auto">
          <a:xfrm>
            <a:off x="518629" y="2507350"/>
            <a:ext cx="974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Reptilian</a:t>
            </a:r>
            <a:br>
              <a:rPr lang="en-US" sz="1800" dirty="0" smtClean="0">
                <a:solidFill>
                  <a:srgbClr val="000000"/>
                </a:solidFill>
                <a:latin typeface="Arial" charset="0"/>
              </a:rPr>
            </a:br>
            <a:r>
              <a:rPr lang="en-US" sz="1800" dirty="0" smtClean="0">
                <a:solidFill>
                  <a:srgbClr val="000000"/>
                </a:solidFill>
                <a:latin typeface="Arial" charset="0"/>
              </a:rPr>
              <a:t>ancestor</a:t>
            </a:r>
            <a:endParaRPr lang="en-US" sz="1800" dirty="0">
              <a:solidFill>
                <a:srgbClr val="000000"/>
              </a:solidFill>
              <a:latin typeface="Arial" charset="0"/>
            </a:endParaRPr>
          </a:p>
        </p:txBody>
      </p:sp>
      <p:sp>
        <p:nvSpPr>
          <p:cNvPr id="14" name="Text Box 31"/>
          <p:cNvSpPr txBox="1">
            <a:spLocks noChangeArrowheads="1"/>
          </p:cNvSpPr>
          <p:nvPr/>
        </p:nvSpPr>
        <p:spPr bwMode="auto">
          <a:xfrm>
            <a:off x="6038896" y="1804616"/>
            <a:ext cx="13723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err="1" smtClean="0">
                <a:solidFill>
                  <a:srgbClr val="000000"/>
                </a:solidFill>
                <a:latin typeface="Arial" charset="0"/>
              </a:rPr>
              <a:t>Monotremes</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(5 species)</a:t>
            </a:r>
            <a:endParaRPr lang="en-US" sz="1800" dirty="0">
              <a:solidFill>
                <a:srgbClr val="000000"/>
              </a:solidFill>
              <a:latin typeface="Arial" charset="0"/>
            </a:endParaRPr>
          </a:p>
        </p:txBody>
      </p:sp>
      <p:sp>
        <p:nvSpPr>
          <p:cNvPr id="15" name="Text Box 31"/>
          <p:cNvSpPr txBox="1">
            <a:spLocks noChangeArrowheads="1"/>
          </p:cNvSpPr>
          <p:nvPr/>
        </p:nvSpPr>
        <p:spPr bwMode="auto">
          <a:xfrm>
            <a:off x="6038896" y="2642817"/>
            <a:ext cx="14500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Marsupials</a:t>
            </a:r>
            <a:br>
              <a:rPr lang="en-US" sz="1800" dirty="0" smtClean="0">
                <a:solidFill>
                  <a:srgbClr val="000000"/>
                </a:solidFill>
                <a:latin typeface="Arial" charset="0"/>
              </a:rPr>
            </a:br>
            <a:r>
              <a:rPr lang="en-US" sz="1800" dirty="0" smtClean="0">
                <a:solidFill>
                  <a:srgbClr val="000000"/>
                </a:solidFill>
                <a:latin typeface="Arial" charset="0"/>
              </a:rPr>
              <a:t>(324 species)</a:t>
            </a:r>
            <a:endParaRPr lang="en-US" sz="1800" dirty="0">
              <a:solidFill>
                <a:srgbClr val="000000"/>
              </a:solidFill>
              <a:latin typeface="Arial" charset="0"/>
            </a:endParaRPr>
          </a:p>
        </p:txBody>
      </p:sp>
      <p:sp>
        <p:nvSpPr>
          <p:cNvPr id="16" name="Text Box 31"/>
          <p:cNvSpPr txBox="1">
            <a:spLocks noChangeArrowheads="1"/>
          </p:cNvSpPr>
          <p:nvPr/>
        </p:nvSpPr>
        <p:spPr bwMode="auto">
          <a:xfrm>
            <a:off x="6038896" y="3591083"/>
            <a:ext cx="15656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err="1" smtClean="0">
                <a:solidFill>
                  <a:srgbClr val="000000"/>
                </a:solidFill>
                <a:latin typeface="Arial" charset="0"/>
              </a:rPr>
              <a:t>Eutherians</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(placental</a:t>
            </a:r>
            <a:br>
              <a:rPr lang="en-US" sz="1800" dirty="0" smtClean="0">
                <a:solidFill>
                  <a:srgbClr val="000000"/>
                </a:solidFill>
                <a:latin typeface="Arial" charset="0"/>
              </a:rPr>
            </a:br>
            <a:r>
              <a:rPr lang="en-US" sz="1800" dirty="0" smtClean="0">
                <a:solidFill>
                  <a:srgbClr val="000000"/>
                </a:solidFill>
                <a:latin typeface="Arial" charset="0"/>
              </a:rPr>
              <a:t>mammals;</a:t>
            </a:r>
            <a:br>
              <a:rPr lang="en-US" sz="1800" dirty="0" smtClean="0">
                <a:solidFill>
                  <a:srgbClr val="000000"/>
                </a:solidFill>
                <a:latin typeface="Arial" charset="0"/>
              </a:rPr>
            </a:br>
            <a:r>
              <a:rPr lang="en-US" sz="1800" dirty="0" smtClean="0">
                <a:solidFill>
                  <a:srgbClr val="000000"/>
                </a:solidFill>
                <a:latin typeface="Arial" charset="0"/>
              </a:rPr>
              <a:t>5,010 species)</a:t>
            </a:r>
            <a:endParaRPr lang="en-US" sz="1800" dirty="0">
              <a:solidFill>
                <a:srgbClr val="000000"/>
              </a:solidFill>
              <a:latin typeface="Arial" charset="0"/>
            </a:endParaRPr>
          </a:p>
        </p:txBody>
      </p:sp>
      <p:sp>
        <p:nvSpPr>
          <p:cNvPr id="17" name="Text Box 31"/>
          <p:cNvSpPr txBox="1">
            <a:spLocks noChangeArrowheads="1"/>
          </p:cNvSpPr>
          <p:nvPr/>
        </p:nvSpPr>
        <p:spPr bwMode="auto">
          <a:xfrm>
            <a:off x="1653164" y="4971149"/>
            <a:ext cx="3048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Time (millions of years ago)</a:t>
            </a:r>
            <a:endParaRPr lang="en-US" sz="1800" dirty="0">
              <a:solidFill>
                <a:srgbClr val="000000"/>
              </a:solidFill>
              <a:latin typeface="Arial" charset="0"/>
            </a:endParaRPr>
          </a:p>
        </p:txBody>
      </p:sp>
      <p:sp>
        <p:nvSpPr>
          <p:cNvPr id="18" name="Text Box 31"/>
          <p:cNvSpPr txBox="1">
            <a:spLocks noChangeArrowheads="1"/>
          </p:cNvSpPr>
          <p:nvPr/>
        </p:nvSpPr>
        <p:spPr bwMode="auto">
          <a:xfrm>
            <a:off x="467830" y="4708685"/>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250</a:t>
            </a:r>
            <a:endParaRPr lang="en-US" sz="1800" dirty="0">
              <a:solidFill>
                <a:srgbClr val="000000"/>
              </a:solidFill>
              <a:latin typeface="Arial" charset="0"/>
            </a:endParaRPr>
          </a:p>
        </p:txBody>
      </p:sp>
      <p:sp>
        <p:nvSpPr>
          <p:cNvPr id="19" name="Text Box 31"/>
          <p:cNvSpPr txBox="1">
            <a:spLocks noChangeArrowheads="1"/>
          </p:cNvSpPr>
          <p:nvPr/>
        </p:nvSpPr>
        <p:spPr bwMode="auto">
          <a:xfrm>
            <a:off x="1543098" y="4708685"/>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200</a:t>
            </a:r>
            <a:endParaRPr lang="en-US" sz="1800" dirty="0">
              <a:solidFill>
                <a:srgbClr val="000000"/>
              </a:solidFill>
              <a:latin typeface="Arial" charset="0"/>
            </a:endParaRPr>
          </a:p>
        </p:txBody>
      </p:sp>
      <p:sp>
        <p:nvSpPr>
          <p:cNvPr id="20" name="Text Box 31"/>
          <p:cNvSpPr txBox="1">
            <a:spLocks noChangeArrowheads="1"/>
          </p:cNvSpPr>
          <p:nvPr/>
        </p:nvSpPr>
        <p:spPr bwMode="auto">
          <a:xfrm>
            <a:off x="2592963" y="4708685"/>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150</a:t>
            </a:r>
            <a:endParaRPr lang="en-US" sz="1800" dirty="0">
              <a:solidFill>
                <a:srgbClr val="000000"/>
              </a:solidFill>
              <a:latin typeface="Arial" charset="0"/>
            </a:endParaRPr>
          </a:p>
        </p:txBody>
      </p:sp>
      <p:sp>
        <p:nvSpPr>
          <p:cNvPr id="21" name="Text Box 31"/>
          <p:cNvSpPr txBox="1">
            <a:spLocks noChangeArrowheads="1"/>
          </p:cNvSpPr>
          <p:nvPr/>
        </p:nvSpPr>
        <p:spPr bwMode="auto">
          <a:xfrm>
            <a:off x="3651297" y="4708685"/>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100</a:t>
            </a:r>
            <a:endParaRPr lang="en-US" sz="1800" dirty="0">
              <a:solidFill>
                <a:srgbClr val="000000"/>
              </a:solidFill>
              <a:latin typeface="Arial" charset="0"/>
            </a:endParaRPr>
          </a:p>
        </p:txBody>
      </p:sp>
      <p:sp>
        <p:nvSpPr>
          <p:cNvPr id="22" name="Text Box 31"/>
          <p:cNvSpPr txBox="1">
            <a:spLocks noChangeArrowheads="1"/>
          </p:cNvSpPr>
          <p:nvPr/>
        </p:nvSpPr>
        <p:spPr bwMode="auto">
          <a:xfrm>
            <a:off x="4464096" y="4708685"/>
            <a:ext cx="256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65</a:t>
            </a:r>
            <a:endParaRPr lang="en-US" sz="1800" dirty="0">
              <a:solidFill>
                <a:srgbClr val="000000"/>
              </a:solidFill>
              <a:latin typeface="Arial" charset="0"/>
            </a:endParaRPr>
          </a:p>
        </p:txBody>
      </p:sp>
      <p:sp>
        <p:nvSpPr>
          <p:cNvPr id="23" name="Text Box 31"/>
          <p:cNvSpPr txBox="1">
            <a:spLocks noChangeArrowheads="1"/>
          </p:cNvSpPr>
          <p:nvPr/>
        </p:nvSpPr>
        <p:spPr bwMode="auto">
          <a:xfrm>
            <a:off x="4811230" y="4708685"/>
            <a:ext cx="256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50</a:t>
            </a:r>
            <a:endParaRPr lang="en-US" sz="1800" dirty="0">
              <a:solidFill>
                <a:srgbClr val="000000"/>
              </a:solidFill>
              <a:latin typeface="Arial" charset="0"/>
            </a:endParaRPr>
          </a:p>
        </p:txBody>
      </p:sp>
      <p:sp>
        <p:nvSpPr>
          <p:cNvPr id="24" name="Text Box 31"/>
          <p:cNvSpPr txBox="1">
            <a:spLocks noChangeArrowheads="1"/>
          </p:cNvSpPr>
          <p:nvPr/>
        </p:nvSpPr>
        <p:spPr bwMode="auto">
          <a:xfrm>
            <a:off x="5911896" y="4708685"/>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0</a:t>
            </a:r>
            <a:endParaRPr lang="en-US" sz="1800" dirty="0">
              <a:solidFill>
                <a:srgbClr val="000000"/>
              </a:solidFill>
              <a:latin typeface="Arial" charset="0"/>
            </a:endParaRPr>
          </a:p>
        </p:txBody>
      </p:sp>
    </p:spTree>
    <p:extLst>
      <p:ext uri="{BB962C8B-B14F-4D97-AF65-F5344CB8AC3E}">
        <p14:creationId xmlns:p14="http://schemas.microsoft.com/office/powerpoint/2010/main" val="32972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15.11 Genes that control development play a major role in evolution</a:t>
            </a:r>
            <a:endParaRPr lang="en-US" dirty="0"/>
          </a:p>
        </p:txBody>
      </p:sp>
      <p:sp>
        <p:nvSpPr>
          <p:cNvPr id="3" name="Content Placeholder 2"/>
          <p:cNvSpPr>
            <a:spLocks noGrp="1"/>
          </p:cNvSpPr>
          <p:nvPr>
            <p:ph idx="1"/>
          </p:nvPr>
        </p:nvSpPr>
        <p:spPr/>
        <p:txBody>
          <a:bodyPr/>
          <a:lstStyle/>
          <a:p>
            <a:r>
              <a:rPr lang="en-US" dirty="0" smtClean="0"/>
              <a:t>Many striking evolutionary transformations are the result of a change in the rate or timing of developmental events.</a:t>
            </a:r>
          </a:p>
          <a:p>
            <a:endParaRPr lang="en-US" b="1" dirty="0" smtClean="0"/>
          </a:p>
          <a:p>
            <a:r>
              <a:rPr lang="en-US" b="1" dirty="0" err="1" smtClean="0"/>
              <a:t>Paedomorphosis</a:t>
            </a:r>
            <a:endParaRPr lang="en-US" b="1" dirty="0" smtClean="0"/>
          </a:p>
          <a:p>
            <a:pPr lvl="1"/>
            <a:r>
              <a:rPr lang="en-US" dirty="0" smtClean="0"/>
              <a:t>is the retention in the adult of body structures that were juvenile features in an ancestral species</a:t>
            </a:r>
          </a:p>
          <a:p>
            <a:pPr lvl="1"/>
            <a:endParaRPr lang="en-US" dirty="0" smtClean="0"/>
          </a:p>
          <a:p>
            <a:pPr lvl="1"/>
            <a:r>
              <a:rPr lang="en-US" dirty="0" smtClean="0"/>
              <a:t>occurs in the axolotl salamander, in which sexually  mature adults retain gills and other larval features.</a:t>
            </a:r>
            <a:endParaRPr lang="en-US" dirty="0"/>
          </a:p>
        </p:txBody>
      </p:sp>
    </p:spTree>
    <p:extLst>
      <p:ext uri="{BB962C8B-B14F-4D97-AF65-F5344CB8AC3E}">
        <p14:creationId xmlns:p14="http://schemas.microsoft.com/office/powerpoint/2010/main" val="237445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11aAxolotl-U.jpg"/>
          <p:cNvPicPr>
            <a:picLocks noChangeAspect="1"/>
          </p:cNvPicPr>
          <p:nvPr/>
        </p:nvPicPr>
        <p:blipFill rotWithShape="1">
          <a:blip r:embed="rId3" cstate="email">
            <a:extLst>
              <a:ext uri="{28A0092B-C50C-407E-A947-70E740481C1C}">
                <a14:useLocalDpi xmlns:a14="http://schemas.microsoft.com/office/drawing/2010/main" val="0"/>
              </a:ext>
            </a:extLst>
          </a:blip>
          <a:srcRect b="4485"/>
          <a:stretch/>
        </p:blipFill>
        <p:spPr>
          <a:xfrm>
            <a:off x="2453640" y="899160"/>
            <a:ext cx="4236720" cy="4832773"/>
          </a:xfrm>
          <a:prstGeom prst="rect">
            <a:avLst/>
          </a:prstGeom>
        </p:spPr>
      </p:pic>
      <p:cxnSp>
        <p:nvCxnSpPr>
          <p:cNvPr id="9" name="Straight Connector 8"/>
          <p:cNvCxnSpPr/>
          <p:nvPr/>
        </p:nvCxnSpPr>
        <p:spPr bwMode="auto">
          <a:xfrm flipV="1">
            <a:off x="4042833" y="1167932"/>
            <a:ext cx="517566" cy="817501"/>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4560399" y="1167932"/>
            <a:ext cx="549234" cy="825967"/>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15.11a</a:t>
            </a:r>
            <a:endParaRPr lang="en-US" sz="1200" dirty="0">
              <a:latin typeface="Arial" charset="0"/>
            </a:endParaRPr>
          </a:p>
        </p:txBody>
      </p:sp>
      <p:sp>
        <p:nvSpPr>
          <p:cNvPr id="27" name="Text Box 31"/>
          <p:cNvSpPr txBox="1">
            <a:spLocks noChangeArrowheads="1"/>
          </p:cNvSpPr>
          <p:nvPr/>
        </p:nvSpPr>
        <p:spPr bwMode="auto">
          <a:xfrm>
            <a:off x="4311696" y="890219"/>
            <a:ext cx="500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Gills</a:t>
            </a:r>
            <a:endParaRPr lang="en-US" sz="1800" dirty="0">
              <a:solidFill>
                <a:srgbClr val="000000"/>
              </a:solidFill>
              <a:latin typeface="Arial" charset="0"/>
            </a:endParaRPr>
          </a:p>
        </p:txBody>
      </p:sp>
      <p:cxnSp>
        <p:nvCxnSpPr>
          <p:cNvPr id="6" name="Straight Connector 5"/>
          <p:cNvCxnSpPr/>
          <p:nvPr/>
        </p:nvCxnSpPr>
        <p:spPr bwMode="auto">
          <a:xfrm flipV="1">
            <a:off x="4038600" y="1172166"/>
            <a:ext cx="517566" cy="81750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4559300" y="1168400"/>
            <a:ext cx="552451" cy="8286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80471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15.11 Genes that control development play a major role in evolution</a:t>
            </a:r>
            <a:endParaRPr lang="en-US" dirty="0"/>
          </a:p>
        </p:txBody>
      </p:sp>
      <p:sp>
        <p:nvSpPr>
          <p:cNvPr id="3" name="Content Placeholder 2"/>
          <p:cNvSpPr>
            <a:spLocks noGrp="1"/>
          </p:cNvSpPr>
          <p:nvPr>
            <p:ph idx="1"/>
          </p:nvPr>
        </p:nvSpPr>
        <p:spPr/>
        <p:txBody>
          <a:bodyPr/>
          <a:lstStyle/>
          <a:p>
            <a:r>
              <a:rPr lang="en-US" dirty="0" smtClean="0"/>
              <a:t>Slight changes in the relative growth of different body parts can change an adult form substantially.</a:t>
            </a:r>
          </a:p>
          <a:p>
            <a:endParaRPr lang="en-US" dirty="0" smtClean="0"/>
          </a:p>
          <a:p>
            <a:r>
              <a:rPr lang="en-US" dirty="0" smtClean="0"/>
              <a:t>Skulls of humans and chimpanzees are more similar as fetuses but quite different as adults, due to </a:t>
            </a:r>
            <a:r>
              <a:rPr lang="en-US" b="1" dirty="0" smtClean="0"/>
              <a:t>different rates of growth</a:t>
            </a:r>
            <a:r>
              <a:rPr lang="en-US" dirty="0" smtClean="0"/>
              <a:t>.</a:t>
            </a:r>
            <a:endParaRPr lang="en-US" dirty="0"/>
          </a:p>
        </p:txBody>
      </p:sp>
    </p:spTree>
    <p:extLst>
      <p:ext uri="{BB962C8B-B14F-4D97-AF65-F5344CB8AC3E}">
        <p14:creationId xmlns:p14="http://schemas.microsoft.com/office/powerpoint/2010/main" val="4069923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11b_0ChimpHumanSkulls-U.jpg"/>
          <p:cNvPicPr>
            <a:picLocks noChangeAspect="1"/>
          </p:cNvPicPr>
          <p:nvPr/>
        </p:nvPicPr>
        <p:blipFill rotWithShape="1">
          <a:blip r:embed="rId3" cstate="email">
            <a:extLst>
              <a:ext uri="{28A0092B-C50C-407E-A947-70E740481C1C}">
                <a14:useLocalDpi xmlns:a14="http://schemas.microsoft.com/office/drawing/2010/main" val="0"/>
              </a:ext>
            </a:extLst>
          </a:blip>
          <a:srcRect b="4218"/>
          <a:stretch/>
        </p:blipFill>
        <p:spPr>
          <a:xfrm>
            <a:off x="1926336" y="137160"/>
            <a:ext cx="5291328" cy="6305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15.11b-0</a:t>
            </a:r>
            <a:endParaRPr lang="en-US" sz="1200" dirty="0">
              <a:latin typeface="Arial" charset="0"/>
            </a:endParaRPr>
          </a:p>
        </p:txBody>
      </p:sp>
      <p:sp>
        <p:nvSpPr>
          <p:cNvPr id="27" name="Text Box 31"/>
          <p:cNvSpPr txBox="1">
            <a:spLocks noChangeArrowheads="1"/>
          </p:cNvSpPr>
          <p:nvPr/>
        </p:nvSpPr>
        <p:spPr bwMode="auto">
          <a:xfrm>
            <a:off x="1974897" y="2575083"/>
            <a:ext cx="17100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Chimpanzee infant</a:t>
            </a:r>
            <a:endParaRPr lang="en-US" sz="1500" dirty="0">
              <a:solidFill>
                <a:srgbClr val="000000"/>
              </a:solidFill>
              <a:latin typeface="Arial" charset="0"/>
            </a:endParaRPr>
          </a:p>
        </p:txBody>
      </p:sp>
      <p:sp>
        <p:nvSpPr>
          <p:cNvPr id="7" name="Text Box 31"/>
          <p:cNvSpPr txBox="1">
            <a:spLocks noChangeArrowheads="1"/>
          </p:cNvSpPr>
          <p:nvPr/>
        </p:nvSpPr>
        <p:spPr bwMode="auto">
          <a:xfrm>
            <a:off x="5539365" y="2575083"/>
            <a:ext cx="16459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Chimpanzee adult</a:t>
            </a:r>
            <a:endParaRPr lang="en-US" sz="1500" dirty="0">
              <a:solidFill>
                <a:srgbClr val="000000"/>
              </a:solidFill>
              <a:latin typeface="Arial" charset="0"/>
            </a:endParaRPr>
          </a:p>
        </p:txBody>
      </p:sp>
      <p:sp>
        <p:nvSpPr>
          <p:cNvPr id="8" name="Text Box 31"/>
          <p:cNvSpPr txBox="1">
            <a:spLocks noChangeArrowheads="1"/>
          </p:cNvSpPr>
          <p:nvPr/>
        </p:nvSpPr>
        <p:spPr bwMode="auto">
          <a:xfrm>
            <a:off x="2465964" y="4463150"/>
            <a:ext cx="16460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Chimpanzee fetus</a:t>
            </a:r>
            <a:endParaRPr lang="en-US" sz="1500" dirty="0">
              <a:solidFill>
                <a:srgbClr val="000000"/>
              </a:solidFill>
              <a:latin typeface="Arial" charset="0"/>
            </a:endParaRPr>
          </a:p>
        </p:txBody>
      </p:sp>
      <p:sp>
        <p:nvSpPr>
          <p:cNvPr id="9" name="Text Box 31"/>
          <p:cNvSpPr txBox="1">
            <a:spLocks noChangeArrowheads="1"/>
          </p:cNvSpPr>
          <p:nvPr/>
        </p:nvSpPr>
        <p:spPr bwMode="auto">
          <a:xfrm>
            <a:off x="5073697" y="4463150"/>
            <a:ext cx="16459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Chimpanzee adult</a:t>
            </a:r>
            <a:endParaRPr lang="en-US" sz="1500" dirty="0">
              <a:solidFill>
                <a:srgbClr val="000000"/>
              </a:solidFill>
              <a:latin typeface="Arial" charset="0"/>
            </a:endParaRPr>
          </a:p>
        </p:txBody>
      </p:sp>
      <p:sp>
        <p:nvSpPr>
          <p:cNvPr id="10" name="Text Box 31"/>
          <p:cNvSpPr txBox="1">
            <a:spLocks noChangeArrowheads="1"/>
          </p:cNvSpPr>
          <p:nvPr/>
        </p:nvSpPr>
        <p:spPr bwMode="auto">
          <a:xfrm>
            <a:off x="5310764" y="6334283"/>
            <a:ext cx="11669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Human adult</a:t>
            </a:r>
            <a:endParaRPr lang="en-US" sz="1500" dirty="0">
              <a:solidFill>
                <a:srgbClr val="000000"/>
              </a:solidFill>
              <a:latin typeface="Arial" charset="0"/>
            </a:endParaRPr>
          </a:p>
        </p:txBody>
      </p:sp>
      <p:sp>
        <p:nvSpPr>
          <p:cNvPr id="11" name="Text Box 31"/>
          <p:cNvSpPr txBox="1">
            <a:spLocks noChangeArrowheads="1"/>
          </p:cNvSpPr>
          <p:nvPr/>
        </p:nvSpPr>
        <p:spPr bwMode="auto">
          <a:xfrm>
            <a:off x="2711496" y="6325816"/>
            <a:ext cx="11649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Human fetus</a:t>
            </a:r>
            <a:endParaRPr lang="en-US" sz="1500" dirty="0">
              <a:solidFill>
                <a:srgbClr val="000000"/>
              </a:solidFill>
              <a:latin typeface="Arial" charset="0"/>
            </a:endParaRPr>
          </a:p>
        </p:txBody>
      </p:sp>
    </p:spTree>
    <p:extLst>
      <p:ext uri="{BB962C8B-B14F-4D97-AF65-F5344CB8AC3E}">
        <p14:creationId xmlns:p14="http://schemas.microsoft.com/office/powerpoint/2010/main" val="1100717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15.11 Genes that control development play a major role in evolution</a:t>
            </a:r>
            <a:endParaRPr lang="en-US" dirty="0"/>
          </a:p>
        </p:txBody>
      </p:sp>
      <p:sp>
        <p:nvSpPr>
          <p:cNvPr id="3" name="Content Placeholder 2"/>
          <p:cNvSpPr>
            <a:spLocks noGrp="1"/>
          </p:cNvSpPr>
          <p:nvPr>
            <p:ph idx="1"/>
          </p:nvPr>
        </p:nvSpPr>
        <p:spPr/>
        <p:txBody>
          <a:bodyPr/>
          <a:lstStyle/>
          <a:p>
            <a:r>
              <a:rPr lang="en-US" b="1" dirty="0" smtClean="0"/>
              <a:t>Homeotic genes</a:t>
            </a:r>
          </a:p>
          <a:p>
            <a:pPr lvl="1"/>
            <a:r>
              <a:rPr lang="en-US" dirty="0" smtClean="0"/>
              <a:t>are called master control genes</a:t>
            </a:r>
          </a:p>
          <a:p>
            <a:pPr lvl="1"/>
            <a:r>
              <a:rPr lang="en-US" dirty="0" smtClean="0"/>
              <a:t>determine basic features, such as where pairs of wings or legs develop on a fruit fly.</a:t>
            </a:r>
          </a:p>
          <a:p>
            <a:pPr lvl="1"/>
            <a:endParaRPr lang="en-US" dirty="0" smtClean="0"/>
          </a:p>
          <a:p>
            <a:r>
              <a:rPr lang="en-US" dirty="0" smtClean="0"/>
              <a:t>Profound alterations in body form can result from</a:t>
            </a:r>
          </a:p>
          <a:p>
            <a:pPr lvl="1"/>
            <a:r>
              <a:rPr lang="en-US" dirty="0" smtClean="0"/>
              <a:t>changes in homeotic genes  </a:t>
            </a:r>
          </a:p>
          <a:p>
            <a:pPr lvl="1"/>
            <a:r>
              <a:rPr lang="en-US" dirty="0" smtClean="0"/>
              <a:t>how or where homeotic genes are expressed.</a:t>
            </a:r>
            <a:endParaRPr lang="en-US" dirty="0"/>
          </a:p>
        </p:txBody>
      </p:sp>
    </p:spTree>
    <p:extLst>
      <p:ext uri="{BB962C8B-B14F-4D97-AF65-F5344CB8AC3E}">
        <p14:creationId xmlns:p14="http://schemas.microsoft.com/office/powerpoint/2010/main" val="2825156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15.11 Genes that control development play a major role in evolution</a:t>
            </a:r>
            <a:endParaRPr lang="en-US" dirty="0"/>
          </a:p>
        </p:txBody>
      </p:sp>
      <p:sp>
        <p:nvSpPr>
          <p:cNvPr id="3" name="Content Placeholder 2"/>
          <p:cNvSpPr>
            <a:spLocks noGrp="1"/>
          </p:cNvSpPr>
          <p:nvPr>
            <p:ph idx="1"/>
          </p:nvPr>
        </p:nvSpPr>
        <p:spPr>
          <a:xfrm>
            <a:off x="187891" y="1405468"/>
            <a:ext cx="8600510" cy="4974558"/>
          </a:xfrm>
        </p:spPr>
        <p:txBody>
          <a:bodyPr/>
          <a:lstStyle/>
          <a:p>
            <a:r>
              <a:rPr lang="en-US" sz="2400" dirty="0" smtClean="0"/>
              <a:t>New developmental genes that arose as a result of gene duplications may have facilitated the origin of new body forms.</a:t>
            </a:r>
          </a:p>
          <a:p>
            <a:endParaRPr lang="en-US" sz="2400" dirty="0" smtClean="0"/>
          </a:p>
          <a:p>
            <a:pPr lvl="1"/>
            <a:r>
              <a:rPr lang="en-US" sz="2000" dirty="0" smtClean="0"/>
              <a:t>For example, a fruit fly has a single cluster of several homeotic genes that direct the development of major body parts.</a:t>
            </a:r>
          </a:p>
          <a:p>
            <a:pPr lvl="1"/>
            <a:endParaRPr lang="en-US" sz="2000" dirty="0" smtClean="0"/>
          </a:p>
          <a:p>
            <a:pPr lvl="1"/>
            <a:r>
              <a:rPr lang="en-US" sz="2000" dirty="0" smtClean="0"/>
              <a:t>Two duplications of these gene clusters appear to have occurred in the evolution of vertebrates from invertebrate animals.</a:t>
            </a:r>
          </a:p>
          <a:p>
            <a:pPr lvl="1"/>
            <a:endParaRPr lang="en-US" sz="2000" dirty="0" smtClean="0"/>
          </a:p>
          <a:p>
            <a:pPr lvl="1"/>
            <a:r>
              <a:rPr lang="en-US" sz="2000" dirty="0" smtClean="0"/>
              <a:t>Mutations in these duplicated genes may then have led to the origin of novel vertebrate characteristics, such as a backbone, jaws, and limbs. </a:t>
            </a:r>
            <a:endParaRPr lang="en-US" sz="2000" dirty="0"/>
          </a:p>
        </p:txBody>
      </p:sp>
    </p:spTree>
    <p:extLst>
      <p:ext uri="{BB962C8B-B14F-4D97-AF65-F5344CB8AC3E}">
        <p14:creationId xmlns:p14="http://schemas.microsoft.com/office/powerpoint/2010/main" val="891698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#14) What are the mechanisms of macroevolution?</a:t>
            </a:r>
            <a:endParaRPr lang="en-US" dirty="0"/>
          </a:p>
        </p:txBody>
      </p:sp>
    </p:spTree>
    <p:extLst>
      <p:ext uri="{BB962C8B-B14F-4D97-AF65-F5344CB8AC3E}">
        <p14:creationId xmlns:p14="http://schemas.microsoft.com/office/powerpoint/2010/main" val="60966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Big Bang </a:t>
            </a:r>
            <a:endParaRPr lang="en-US" dirty="0"/>
          </a:p>
          <a:p>
            <a:r>
              <a:rPr lang="en-US" dirty="0" smtClean="0">
                <a:hlinkClick r:id="rId3"/>
              </a:rPr>
              <a:t>Big Bang 1</a:t>
            </a:r>
            <a:endParaRPr lang="en-US" dirty="0" smtClean="0"/>
          </a:p>
          <a:p>
            <a:r>
              <a:rPr lang="en-US" dirty="0" smtClean="0">
                <a:hlinkClick r:id="rId4"/>
              </a:rPr>
              <a:t>Big Bang Crash Course </a:t>
            </a:r>
            <a:endParaRPr lang="en-US" dirty="0" smtClean="0"/>
          </a:p>
          <a:p>
            <a:r>
              <a:rPr lang="en-US" dirty="0" smtClean="0">
                <a:hlinkClick r:id="rId5"/>
              </a:rPr>
              <a:t>Origins of Life Crash Course </a:t>
            </a:r>
            <a:endParaRPr lang="en-US" dirty="0" smtClean="0"/>
          </a:p>
          <a:p>
            <a:r>
              <a:rPr lang="en-US" dirty="0" smtClean="0">
                <a:hlinkClick r:id="rId6"/>
              </a:rPr>
              <a:t>Human Evolution </a:t>
            </a:r>
            <a:endParaRPr lang="en-US" dirty="0" smtClean="0"/>
          </a:p>
          <a:p>
            <a:r>
              <a:rPr lang="en-US" dirty="0" smtClean="0">
                <a:hlinkClick r:id="rId7"/>
              </a:rPr>
              <a:t>Human Evolution Facts </a:t>
            </a:r>
            <a:endParaRPr lang="en-US" dirty="0" smtClean="0"/>
          </a:p>
          <a:p>
            <a:r>
              <a:rPr lang="en-US" dirty="0" smtClean="0">
                <a:hlinkClick r:id="rId8"/>
              </a:rPr>
              <a:t>Dr. Garvin </a:t>
            </a:r>
            <a:endParaRPr lang="en-US" dirty="0"/>
          </a:p>
        </p:txBody>
      </p:sp>
    </p:spTree>
    <p:extLst>
      <p:ext uri="{BB962C8B-B14F-4D97-AF65-F5344CB8AC3E}">
        <p14:creationId xmlns:p14="http://schemas.microsoft.com/office/powerpoint/2010/main" val="137035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912114" y="2844308"/>
            <a:ext cx="5329614" cy="1186675"/>
          </a:xfrm>
        </p:spPr>
        <p:txBody>
          <a:bodyPr/>
          <a:lstStyle/>
          <a:p>
            <a:r>
              <a:rPr lang="en-US" dirty="0" smtClean="0"/>
              <a:t>Early Earth and the Origin of Life</a:t>
            </a:r>
            <a:endParaRPr lang="en-US" dirty="0"/>
          </a:p>
        </p:txBody>
      </p:sp>
    </p:spTree>
    <p:extLst>
      <p:ext uri="{BB962C8B-B14F-4D97-AF65-F5344CB8AC3E}">
        <p14:creationId xmlns:p14="http://schemas.microsoft.com/office/powerpoint/2010/main" val="375113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 Conditions on early Earth made the origin of life possible</a:t>
            </a:r>
            <a:endParaRPr lang="en-US" dirty="0"/>
          </a:p>
        </p:txBody>
      </p:sp>
      <p:sp>
        <p:nvSpPr>
          <p:cNvPr id="3" name="Content Placeholder 2"/>
          <p:cNvSpPr>
            <a:spLocks noGrp="1"/>
          </p:cNvSpPr>
          <p:nvPr>
            <p:ph idx="1"/>
          </p:nvPr>
        </p:nvSpPr>
        <p:spPr/>
        <p:txBody>
          <a:bodyPr/>
          <a:lstStyle/>
          <a:p>
            <a:r>
              <a:rPr lang="en-US" sz="2400" dirty="0" smtClean="0"/>
              <a:t>The Earth formed about </a:t>
            </a:r>
            <a:r>
              <a:rPr lang="en-US" sz="2400" b="1" dirty="0" smtClean="0"/>
              <a:t>4.6 billion years </a:t>
            </a:r>
            <a:r>
              <a:rPr lang="en-US" sz="2400" dirty="0" smtClean="0"/>
              <a:t>ago.</a:t>
            </a:r>
          </a:p>
          <a:p>
            <a:endParaRPr lang="en-US" sz="2400" dirty="0" smtClean="0"/>
          </a:p>
          <a:p>
            <a:r>
              <a:rPr lang="en-US" sz="2400" dirty="0" smtClean="0"/>
              <a:t>As the Earth cooled and the bombardment slowed about 3.9 billion years ago, the conditions on the planet were extremely different from those today.</a:t>
            </a:r>
          </a:p>
          <a:p>
            <a:pPr lvl="1"/>
            <a:r>
              <a:rPr lang="en-US" sz="2000" dirty="0" smtClean="0"/>
              <a:t>The first atmosphere was probably thick with water vapor and various compounds released by volcanic eruptions, including </a:t>
            </a:r>
            <a:r>
              <a:rPr lang="en-US" sz="2000" i="1" dirty="0" smtClean="0">
                <a:solidFill>
                  <a:srgbClr val="FF0000"/>
                </a:solidFill>
              </a:rPr>
              <a:t>nitrogen and its oxides, carbon dioxide, methane, ammonia, hydrogen, and hydrogen sulfide</a:t>
            </a:r>
            <a:r>
              <a:rPr lang="en-US" sz="2000" i="1" dirty="0" smtClean="0"/>
              <a:t>.</a:t>
            </a:r>
          </a:p>
          <a:p>
            <a:pPr lvl="1"/>
            <a:endParaRPr lang="en-US" sz="2000" i="1" dirty="0" smtClean="0"/>
          </a:p>
          <a:p>
            <a:pPr lvl="1"/>
            <a:r>
              <a:rPr lang="en-US" sz="2000" dirty="0" smtClean="0"/>
              <a:t>Lightning, volcanic activity, and ultraviolet radiation were much more intense than today.</a:t>
            </a:r>
            <a:endParaRPr lang="en-US" sz="2000" dirty="0"/>
          </a:p>
        </p:txBody>
      </p:sp>
    </p:spTree>
    <p:extLst>
      <p:ext uri="{BB962C8B-B14F-4D97-AF65-F5344CB8AC3E}">
        <p14:creationId xmlns:p14="http://schemas.microsoft.com/office/powerpoint/2010/main" val="2125545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Notebooks: </a:t>
            </a:r>
            <a:endParaRPr lang="en-US" dirty="0"/>
          </a:p>
        </p:txBody>
      </p:sp>
      <p:sp>
        <p:nvSpPr>
          <p:cNvPr id="3" name="Content Placeholder 2"/>
          <p:cNvSpPr>
            <a:spLocks noGrp="1"/>
          </p:cNvSpPr>
          <p:nvPr>
            <p:ph idx="1"/>
          </p:nvPr>
        </p:nvSpPr>
        <p:spPr>
          <a:xfrm>
            <a:off x="438773" y="1089212"/>
            <a:ext cx="8475133" cy="4758267"/>
          </a:xfrm>
        </p:spPr>
        <p:txBody>
          <a:bodyPr/>
          <a:lstStyle/>
          <a:p>
            <a:pPr marL="0" indent="0">
              <a:buNone/>
            </a:pPr>
            <a:r>
              <a:rPr lang="en-US" sz="2400" dirty="0" smtClean="0">
                <a:ea typeface="ＭＳ Ｐゴシック" charset="0"/>
                <a:cs typeface="ＭＳ Ｐゴシック" charset="0"/>
              </a:rPr>
              <a:t>#11) Most </a:t>
            </a:r>
            <a:r>
              <a:rPr lang="en-US" sz="2400" dirty="0">
                <a:ea typeface="ＭＳ Ｐゴシック" charset="0"/>
                <a:cs typeface="ＭＳ Ｐゴシック" charset="0"/>
              </a:rPr>
              <a:t>of us are unable to comprehend the vast lengths of time considered by geologists. </a:t>
            </a:r>
            <a:r>
              <a:rPr lang="en-US" sz="2400" dirty="0" smtClean="0">
                <a:ea typeface="ＭＳ Ｐゴシック" charset="0"/>
                <a:cs typeface="ＭＳ Ｐゴシック" charset="0"/>
              </a:rPr>
              <a:t>Calculate the following in your notebooks:</a:t>
            </a:r>
          </a:p>
          <a:p>
            <a:endParaRPr lang="en-US" sz="2400" dirty="0">
              <a:ea typeface="ＭＳ Ｐゴシック" charset="0"/>
              <a:cs typeface="ＭＳ Ｐゴシック" charset="0"/>
            </a:endParaRPr>
          </a:p>
          <a:p>
            <a:pPr lvl="1"/>
            <a:r>
              <a:rPr lang="en-US" sz="2400" dirty="0" smtClean="0">
                <a:ea typeface="ＭＳ Ｐゴシック" charset="0"/>
                <a:cs typeface="ＭＳ Ｐゴシック" charset="0"/>
              </a:rPr>
              <a:t>(</a:t>
            </a:r>
            <a:r>
              <a:rPr lang="en-US" sz="2400" dirty="0">
                <a:ea typeface="ＭＳ Ｐゴシック" charset="0"/>
                <a:cs typeface="ＭＳ Ｐゴシック" charset="0"/>
              </a:rPr>
              <a:t>a) the number of seconds in a year </a:t>
            </a:r>
            <a:r>
              <a:rPr lang="en-US" sz="2400" dirty="0" smtClean="0">
                <a:ea typeface="ＭＳ Ｐゴシック" charset="0"/>
                <a:cs typeface="ＭＳ Ｐゴシック" charset="0"/>
              </a:rPr>
              <a:t>?</a:t>
            </a:r>
          </a:p>
          <a:p>
            <a:pPr lvl="1"/>
            <a:endParaRPr lang="en-US" sz="2400" dirty="0" smtClean="0">
              <a:ea typeface="ＭＳ Ｐゴシック" charset="0"/>
              <a:cs typeface="ＭＳ Ｐゴシック" charset="0"/>
            </a:endParaRPr>
          </a:p>
          <a:p>
            <a:pPr lvl="1"/>
            <a:r>
              <a:rPr lang="en-US" sz="2400" dirty="0" smtClean="0">
                <a:ea typeface="ＭＳ Ｐゴシック" charset="0"/>
                <a:cs typeface="ＭＳ Ｐゴシック" charset="0"/>
              </a:rPr>
              <a:t>(</a:t>
            </a:r>
            <a:r>
              <a:rPr lang="en-US" sz="2400" dirty="0">
                <a:ea typeface="ＭＳ Ｐゴシック" charset="0"/>
                <a:cs typeface="ＭＳ Ｐゴシック" charset="0"/>
              </a:rPr>
              <a:t>b) that you would live your 1 billionth second of life at age </a:t>
            </a:r>
            <a:r>
              <a:rPr lang="en-US" sz="2400" dirty="0" smtClean="0">
                <a:ea typeface="ＭＳ Ｐゴシック" charset="0"/>
                <a:cs typeface="ＭＳ Ｐゴシック" charset="0"/>
              </a:rPr>
              <a:t>of?</a:t>
            </a:r>
          </a:p>
          <a:p>
            <a:pPr lvl="1"/>
            <a:endParaRPr lang="en-US" sz="2400" dirty="0" smtClean="0">
              <a:ea typeface="ＭＳ Ｐゴシック" charset="0"/>
              <a:cs typeface="ＭＳ Ｐゴシック" charset="0"/>
            </a:endParaRPr>
          </a:p>
          <a:p>
            <a:pPr lvl="1"/>
            <a:r>
              <a:rPr lang="en-US" sz="2400" dirty="0" smtClean="0">
                <a:ea typeface="ＭＳ Ｐゴシック" charset="0"/>
                <a:cs typeface="ＭＳ Ｐゴシック" charset="0"/>
              </a:rPr>
              <a:t>(</a:t>
            </a:r>
            <a:r>
              <a:rPr lang="en-US" sz="2400" dirty="0">
                <a:ea typeface="ＭＳ Ｐゴシック" charset="0"/>
                <a:cs typeface="ＭＳ Ｐゴシック" charset="0"/>
              </a:rPr>
              <a:t>c) how much money you could spend each day if you spent $1 million dollars a </a:t>
            </a:r>
            <a:r>
              <a:rPr lang="en-US" sz="2400" dirty="0" smtClean="0">
                <a:ea typeface="ＭＳ Ｐゴシック" charset="0"/>
                <a:cs typeface="ＭＳ Ｐゴシック" charset="0"/>
              </a:rPr>
              <a:t>year ?</a:t>
            </a:r>
            <a:endParaRPr lang="en-US" sz="2400" dirty="0"/>
          </a:p>
        </p:txBody>
      </p:sp>
    </p:spTree>
    <p:extLst>
      <p:ext uri="{BB962C8B-B14F-4D97-AF65-F5344CB8AC3E}">
        <p14:creationId xmlns:p14="http://schemas.microsoft.com/office/powerpoint/2010/main" val="237425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15.1 Conditions on early Earth made the origin of life possible</a:t>
            </a:r>
            <a:endParaRPr lang="en-US" dirty="0"/>
          </a:p>
        </p:txBody>
      </p:sp>
      <p:sp>
        <p:nvSpPr>
          <p:cNvPr id="3" name="Content Placeholder 2"/>
          <p:cNvSpPr>
            <a:spLocks noGrp="1"/>
          </p:cNvSpPr>
          <p:nvPr>
            <p:ph idx="1"/>
          </p:nvPr>
        </p:nvSpPr>
        <p:spPr/>
        <p:txBody>
          <a:bodyPr/>
          <a:lstStyle/>
          <a:p>
            <a:r>
              <a:rPr lang="en-US" sz="2400" dirty="0" smtClean="0"/>
              <a:t>The earliest evidence for life on Earth comes from </a:t>
            </a:r>
            <a:r>
              <a:rPr lang="en-US" sz="2400" dirty="0" smtClean="0">
                <a:solidFill>
                  <a:srgbClr val="FF0000"/>
                </a:solidFill>
              </a:rPr>
              <a:t>3.5-billion-year-old fossils </a:t>
            </a:r>
            <a:r>
              <a:rPr lang="en-US" sz="2400" dirty="0" smtClean="0"/>
              <a:t>of </a:t>
            </a:r>
            <a:r>
              <a:rPr lang="en-US" sz="2400" b="1" dirty="0" err="1" smtClean="0"/>
              <a:t>stromatolites</a:t>
            </a:r>
            <a:r>
              <a:rPr lang="en-US" sz="2400" dirty="0" smtClean="0"/>
              <a:t>, rocks built by ancient photosynthetic prokaryotes still alive today.</a:t>
            </a:r>
          </a:p>
          <a:p>
            <a:endParaRPr lang="en-US" sz="2400" dirty="0" smtClean="0"/>
          </a:p>
          <a:p>
            <a:r>
              <a:rPr lang="en-US" sz="2400" dirty="0" smtClean="0"/>
              <a:t>Because these 3.5-billion-year-old prokaryotes used photosynthesis, it suggests that life first evolved earlier, perhaps as much as </a:t>
            </a:r>
            <a:r>
              <a:rPr lang="en-US" sz="2400" dirty="0" smtClean="0">
                <a:solidFill>
                  <a:srgbClr val="FF0000"/>
                </a:solidFill>
              </a:rPr>
              <a:t>3.9 billion years ago</a:t>
            </a:r>
            <a:r>
              <a:rPr lang="en-US" sz="2400" dirty="0" smtClean="0"/>
              <a:t>.</a:t>
            </a:r>
            <a:endParaRPr lang="en-US" sz="2400" dirty="0"/>
          </a:p>
        </p:txBody>
      </p:sp>
    </p:spTree>
    <p:extLst>
      <p:ext uri="{BB962C8B-B14F-4D97-AF65-F5344CB8AC3E}">
        <p14:creationId xmlns:p14="http://schemas.microsoft.com/office/powerpoint/2010/main" val="328909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01_0EarlyEarth-L.jpg"/>
          <p:cNvPicPr>
            <a:picLocks noChangeAspect="1"/>
          </p:cNvPicPr>
          <p:nvPr/>
        </p:nvPicPr>
        <p:blipFill rotWithShape="1">
          <a:blip r:embed="rId3" cstate="email">
            <a:extLst>
              <a:ext uri="{28A0092B-C50C-407E-A947-70E740481C1C}">
                <a14:useLocalDpi xmlns:a14="http://schemas.microsoft.com/office/drawing/2010/main" val="0"/>
              </a:ext>
            </a:extLst>
          </a:blip>
          <a:srcRect b="3247"/>
          <a:stretch/>
        </p:blipFill>
        <p:spPr>
          <a:xfrm>
            <a:off x="347472" y="633984"/>
            <a:ext cx="8449056" cy="540852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15.1-0</a:t>
            </a:r>
            <a:endParaRPr lang="en-US" sz="1200" dirty="0">
              <a:latin typeface="Arial" charset="0"/>
            </a:endParaRPr>
          </a:p>
        </p:txBody>
      </p:sp>
    </p:spTree>
    <p:extLst>
      <p:ext uri="{BB962C8B-B14F-4D97-AF65-F5344CB8AC3E}">
        <p14:creationId xmlns:p14="http://schemas.microsoft.com/office/powerpoint/2010/main" val="125719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Notebooks:</a:t>
            </a:r>
            <a:endParaRPr lang="en-US" dirty="0"/>
          </a:p>
        </p:txBody>
      </p:sp>
      <p:sp>
        <p:nvSpPr>
          <p:cNvPr id="3" name="Content Placeholder 2"/>
          <p:cNvSpPr>
            <a:spLocks noGrp="1"/>
          </p:cNvSpPr>
          <p:nvPr>
            <p:ph idx="1"/>
          </p:nvPr>
        </p:nvSpPr>
        <p:spPr/>
        <p:txBody>
          <a:bodyPr/>
          <a:lstStyle/>
          <a:p>
            <a:pPr marL="0" indent="0">
              <a:buNone/>
            </a:pPr>
            <a:r>
              <a:rPr lang="en-US" dirty="0" smtClean="0">
                <a:ea typeface="ＭＳ Ｐゴシック" charset="0"/>
                <a:cs typeface="ＭＳ Ｐゴシック" charset="0"/>
              </a:rPr>
              <a:t>#12) Work </a:t>
            </a:r>
            <a:r>
              <a:rPr lang="en-US" dirty="0">
                <a:ea typeface="ＭＳ Ｐゴシック" charset="0"/>
                <a:cs typeface="ＭＳ Ｐゴシック" charset="0"/>
              </a:rPr>
              <a:t>in pairs or small groups to </a:t>
            </a:r>
            <a:r>
              <a:rPr lang="en-US" dirty="0" smtClean="0">
                <a:ea typeface="ＭＳ Ｐゴシック" charset="0"/>
                <a:cs typeface="ＭＳ Ｐゴシック" charset="0"/>
              </a:rPr>
              <a:t>consider the following: </a:t>
            </a:r>
          </a:p>
          <a:p>
            <a:pPr marL="0" indent="0">
              <a:buNone/>
            </a:pPr>
            <a:endParaRPr lang="en-US" dirty="0">
              <a:ea typeface="ＭＳ Ｐゴシック" charset="0"/>
              <a:cs typeface="ＭＳ Ｐゴシック" charset="0"/>
            </a:endParaRPr>
          </a:p>
          <a:p>
            <a:r>
              <a:rPr lang="en-US" dirty="0" smtClean="0">
                <a:ea typeface="ＭＳ Ｐゴシック" charset="0"/>
                <a:cs typeface="ＭＳ Ｐゴシック" charset="0"/>
              </a:rPr>
              <a:t> </a:t>
            </a:r>
            <a:r>
              <a:rPr lang="en-US" dirty="0">
                <a:ea typeface="ＭＳ Ｐゴシック" charset="0"/>
                <a:cs typeface="ＭＳ Ｐゴシック" charset="0"/>
              </a:rPr>
              <a:t>A</a:t>
            </a:r>
            <a:r>
              <a:rPr lang="en-US" dirty="0" smtClean="0">
                <a:ea typeface="ＭＳ Ｐゴシック" charset="0"/>
                <a:cs typeface="ＭＳ Ｐゴシック" charset="0"/>
              </a:rPr>
              <a:t>t </a:t>
            </a:r>
            <a:r>
              <a:rPr lang="en-US" dirty="0">
                <a:ea typeface="ＭＳ Ｐゴシック" charset="0"/>
                <a:cs typeface="ＭＳ Ｐゴシック" charset="0"/>
              </a:rPr>
              <a:t>what point “life” </a:t>
            </a:r>
            <a:r>
              <a:rPr lang="en-US" dirty="0" smtClean="0">
                <a:ea typeface="ＭＳ Ｐゴシック" charset="0"/>
                <a:cs typeface="ＭＳ Ｐゴシック" charset="0"/>
              </a:rPr>
              <a:t>exists</a:t>
            </a:r>
            <a:r>
              <a:rPr lang="en-US" dirty="0">
                <a:ea typeface="ＭＳ Ｐゴシック" charset="0"/>
                <a:cs typeface="ＭＳ Ｐゴシック" charset="0"/>
              </a:rPr>
              <a:t>?</a:t>
            </a:r>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49052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1295</TotalTime>
  <Words>5121</Words>
  <Application>Microsoft Office PowerPoint</Application>
  <PresentationFormat>On-screen Show (4:3)</PresentationFormat>
  <Paragraphs>322</Paragraphs>
  <Slides>29</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ＭＳ Ｐゴシック</vt:lpstr>
      <vt:lpstr>Arial</vt:lpstr>
      <vt:lpstr>Calibri</vt:lpstr>
      <vt:lpstr>Symbol</vt:lpstr>
      <vt:lpstr>Times</vt:lpstr>
      <vt:lpstr>Times New Roman</vt:lpstr>
      <vt:lpstr>Blank</vt:lpstr>
      <vt:lpstr>Office Theme</vt:lpstr>
      <vt:lpstr>1_Office Theme</vt:lpstr>
      <vt:lpstr>PowerPoint Presentation</vt:lpstr>
      <vt:lpstr>Introduction</vt:lpstr>
      <vt:lpstr>PowerPoint Presentation</vt:lpstr>
      <vt:lpstr>PowerPoint Presentation</vt:lpstr>
      <vt:lpstr>15.1 Conditions on early Earth made the origin of life possible</vt:lpstr>
      <vt:lpstr>In Notebooks: </vt:lpstr>
      <vt:lpstr>15.1 Conditions on early Earth made the origin of life possible</vt:lpstr>
      <vt:lpstr>Figure 15.1-0</vt:lpstr>
      <vt:lpstr>In Notebooks:</vt:lpstr>
      <vt:lpstr>15.1 Conditions on early Earth made the origin of life possible</vt:lpstr>
      <vt:lpstr>Abiotic synthesis of organic molecules is possible</vt:lpstr>
      <vt:lpstr>PowerPoint Presentation</vt:lpstr>
      <vt:lpstr>Figure 15.2</vt:lpstr>
      <vt:lpstr>In Notebooks:</vt:lpstr>
      <vt:lpstr>PowerPoint Presentation</vt:lpstr>
      <vt:lpstr>15.7 Continental drift has played a major role in macroevolution</vt:lpstr>
      <vt:lpstr>Figure 15.7b</vt:lpstr>
      <vt:lpstr>Figure 15.7c-4</vt:lpstr>
      <vt:lpstr>15.9 During mass extinctions, large numbers of species are lost</vt:lpstr>
      <vt:lpstr>15.9 During mass extinctions, large numbers of species are lost</vt:lpstr>
      <vt:lpstr>15.10 Adaptive radiations have increased the diversity of life</vt:lpstr>
      <vt:lpstr>Figure 15.10</vt:lpstr>
      <vt:lpstr>15.11 Genes that control development play a major role in evolution</vt:lpstr>
      <vt:lpstr>Figure 15.11a</vt:lpstr>
      <vt:lpstr>15.11 Genes that control development play a major role in evolution</vt:lpstr>
      <vt:lpstr>Figure 15.11b-0</vt:lpstr>
      <vt:lpstr>15.11 Genes that control development play a major role in evolution</vt:lpstr>
      <vt:lpstr>15.11 Genes that control development play a major role in evolution</vt:lpstr>
      <vt:lpstr>Answer in Notebooks: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149</cp:revision>
  <dcterms:created xsi:type="dcterms:W3CDTF">2014-01-02T15:44:28Z</dcterms:created>
  <dcterms:modified xsi:type="dcterms:W3CDTF">2016-04-06T12:31:46Z</dcterms:modified>
</cp:coreProperties>
</file>