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C29D2D-7B38-4CDC-91E8-8B607AD665E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AADEB3-9D1F-4C6F-BACF-28630D198C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ixkP6hgbndAhVNdt8KHW-jBv4QjRx6BAgBEAU&amp;url=https://www.albert.io/learn/ap-us-history/gilded-age-social-order-kc-63i/political-machines-in-the-gilded-age/positive-contributions-of-political-machines?page=1&amp;psig=AOvVaw2ikkZ0VzuDe9a1x1A05cEO&amp;ust=153696347251363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Lkoy7gbndAhUSmeAKHV7uBvsQjRx6BAgBEAU&amp;url=https://www.thehistorylist.com/events/thomas-nast-brings-down-boss-tweed-morristown-new-jersey&amp;psig=AOvVaw1afSqiAUB0X1N_WVuLN0yR&amp;ust=15369635172298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w1__ggbndAhVlT98KHVxHD80QjRx6BAgBEAU&amp;url=https://ny.curbed.com/2015/3/11/9982138/shrunken-tortoise-shell-topper-approved-for-tammany-hall&amp;psig=AOvVaw2Hl-HV9RyopAW-kX316MFQ&amp;ust=153696356187179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2xseDgrndAhWNTt8KHZF2D0EQjRx6BAgBEAU&amp;url=http://www.sondrakistan.com/2016/09/30/election-fraud-which-doesnt-exist%E2%80%A6/&amp;psig=AOvVaw3IOzEqz0wCBHizuB1bkLww&amp;ust=15369636437266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M6O-mgrndAhVBGt8KHXXoBkkQjRx6BAgBEAU&amp;url=http://coffeewithken.blogspot.com/2009/03/economic-stimulus-bring-back-boss-tweed.html&amp;psig=AOvVaw2IgaUmGL5oBID3sSeb7ax9&amp;ust=15369637243347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0hKC0grndAhVuhuAKHZwUAJQQjRx6BAgBEAU&amp;url=http://theshiftnews.com/2018/05/08/wealthier-politicians-friendlier-patrons/&amp;psig=AOvVaw2C2z4Zzf8IBgKe-olPqdHO&amp;ust=15369637806706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rct=j&amp;q=&amp;esrc=s&amp;source=images&amp;cd=&amp;cad=rja&amp;uact=8&amp;ved=2ahUKEwilpqjRgrndAhUBZd8KHXGzDfoQjRx6BAgBEAU&amp;url=https://twitter.com/randomfactotday/status/606131447943032832&amp;psig=AOvVaw0goomgfZ2MePBsu0k3ZxYj&amp;ust=15369638160254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The Big Idea:</a:t>
            </a:r>
            <a:r>
              <a:rPr lang="en-US" b="1" dirty="0"/>
              <a:t> Local and national political corruption in the 19</a:t>
            </a:r>
            <a:r>
              <a:rPr lang="en-US" b="1" baseline="30000" dirty="0"/>
              <a:t>th</a:t>
            </a:r>
            <a:r>
              <a:rPr lang="en-US" b="1" dirty="0"/>
              <a:t> century led to calls for reform.</a:t>
            </a:r>
            <a:endParaRPr lang="en-US" b="1" u="sng" dirty="0"/>
          </a:p>
          <a:p>
            <a:r>
              <a:rPr lang="en-US" b="1" u="sng" dirty="0"/>
              <a:t>Why It Matters Now: </a:t>
            </a:r>
            <a:r>
              <a:rPr lang="en-US" b="1" dirty="0"/>
              <a:t>Political reforms paved the way for a more honest and efficient government in the 20</a:t>
            </a:r>
            <a:r>
              <a:rPr lang="en-US" b="1" baseline="30000" dirty="0"/>
              <a:t>th</a:t>
            </a:r>
            <a:r>
              <a:rPr lang="en-US" b="1" dirty="0"/>
              <a:t> century and beyond.</a:t>
            </a:r>
            <a:endParaRPr lang="en-US" b="1" u="sng" dirty="0"/>
          </a:p>
          <a:p>
            <a:r>
              <a:rPr lang="en-US" b="1" u="sng" dirty="0"/>
              <a:t>Key Terms and People: </a:t>
            </a:r>
            <a:r>
              <a:rPr lang="en-US" b="1" dirty="0"/>
              <a:t>Political Machines / Graft / Boss Tweed / Patronage / Civil Service / Rutherford B. Hayes / James A. Garfield / Chester A. Arthur / Pendleton Civil Service Act / Grover Cleveland / Benjamin Harrison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Lesson 3: Politics in the Gilded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6096000"/>
          </a:xfrm>
        </p:spPr>
        <p:txBody>
          <a:bodyPr/>
          <a:lstStyle/>
          <a:p>
            <a:r>
              <a:rPr lang="en-US" b="1" dirty="0"/>
              <a:t>IV. Business Buys Influence</a:t>
            </a:r>
          </a:p>
          <a:p>
            <a:pPr lvl="1"/>
            <a:r>
              <a:rPr lang="en-US" b="1" dirty="0"/>
              <a:t>Mixed Consequences of the Pendleton Act</a:t>
            </a:r>
          </a:p>
          <a:p>
            <a:pPr lvl="2"/>
            <a:r>
              <a:rPr lang="en-US" b="1" dirty="0"/>
              <a:t>No pressure on employees for campaign help</a:t>
            </a:r>
          </a:p>
          <a:p>
            <a:pPr lvl="2"/>
            <a:r>
              <a:rPr lang="en-US" b="1" dirty="0"/>
              <a:t>Politicians turned to businesses for contributions</a:t>
            </a:r>
          </a:p>
          <a:p>
            <a:pPr lvl="1"/>
            <a:r>
              <a:rPr lang="en-US" b="1" dirty="0"/>
              <a:t>Grover Cleveland (Part 1)</a:t>
            </a:r>
          </a:p>
          <a:p>
            <a:pPr lvl="2"/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Democrat in 28 years</a:t>
            </a:r>
          </a:p>
          <a:p>
            <a:pPr lvl="2"/>
            <a:r>
              <a:rPr lang="en-US" b="1" dirty="0"/>
              <a:t>Hoped to lower tariffs</a:t>
            </a:r>
          </a:p>
          <a:p>
            <a:pPr lvl="2"/>
            <a:r>
              <a:rPr lang="en-US" b="1" dirty="0"/>
              <a:t>Shut down by Congress</a:t>
            </a:r>
          </a:p>
          <a:p>
            <a:pPr lvl="1"/>
            <a:r>
              <a:rPr lang="en-US" b="1" dirty="0"/>
              <a:t>Benjamin Harrison</a:t>
            </a:r>
          </a:p>
          <a:p>
            <a:pPr lvl="2"/>
            <a:r>
              <a:rPr lang="en-US" b="1" dirty="0"/>
              <a:t>Won without the popular vote</a:t>
            </a:r>
          </a:p>
          <a:p>
            <a:pPr lvl="2"/>
            <a:r>
              <a:rPr lang="en-US" b="1" dirty="0"/>
              <a:t>Raised tariffs</a:t>
            </a:r>
          </a:p>
          <a:p>
            <a:pPr lvl="1"/>
            <a:r>
              <a:rPr lang="en-US" b="1" dirty="0"/>
              <a:t>Grover Cleveland (Part 2)</a:t>
            </a:r>
          </a:p>
          <a:p>
            <a:pPr lvl="2"/>
            <a:r>
              <a:rPr lang="en-US" b="1" dirty="0"/>
              <a:t>Wilson-Gorman Tariff is passed (without his support) and it creates a Federal income tax</a:t>
            </a:r>
          </a:p>
          <a:p>
            <a:pPr lvl="1"/>
            <a:r>
              <a:rPr lang="en-US" b="1" dirty="0"/>
              <a:t>William McKinley – raises tariffs</a:t>
            </a: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1828800" cy="277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324600" cy="603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4572000"/>
          </a:xfrm>
        </p:spPr>
        <p:txBody>
          <a:bodyPr/>
          <a:lstStyle/>
          <a:p>
            <a:r>
              <a:rPr lang="en-US" b="1" dirty="0"/>
              <a:t>I. The Emergence of Political Machines</a:t>
            </a:r>
          </a:p>
          <a:p>
            <a:pPr lvl="1"/>
            <a:r>
              <a:rPr lang="en-US" b="1" dirty="0"/>
              <a:t>A. The Political Machine</a:t>
            </a:r>
          </a:p>
          <a:p>
            <a:pPr lvl="2"/>
            <a:r>
              <a:rPr lang="en-US" b="1" dirty="0"/>
              <a:t>Organized groups of that controlled party activities</a:t>
            </a:r>
          </a:p>
          <a:p>
            <a:pPr lvl="2"/>
            <a:r>
              <a:rPr lang="en-US" b="1" dirty="0"/>
              <a:t>Exchanged services for political support</a:t>
            </a:r>
          </a:p>
          <a:p>
            <a:pPr lvl="2"/>
            <a:r>
              <a:rPr lang="en-US" b="1" dirty="0"/>
              <a:t>Worked as a pyramid</a:t>
            </a:r>
          </a:p>
          <a:p>
            <a:pPr lvl="3"/>
            <a:r>
              <a:rPr lang="en-US" b="1" dirty="0"/>
              <a:t>Precinct captains, ward bosses, city bosses.</a:t>
            </a:r>
          </a:p>
          <a:p>
            <a:pPr lvl="3"/>
            <a:r>
              <a:rPr lang="en-US" b="1" dirty="0"/>
              <a:t>Worked to get their own candidates elected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5362" name="Picture 2" descr="Image result for political machi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8600"/>
            <a:ext cx="32194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The Role of the Political Boss</a:t>
            </a:r>
          </a:p>
          <a:p>
            <a:pPr lvl="2"/>
            <a:r>
              <a:rPr lang="en-US" b="1" dirty="0"/>
              <a:t>Controlled municipal jobs &amp; business licenses</a:t>
            </a:r>
          </a:p>
          <a:p>
            <a:pPr lvl="2"/>
            <a:r>
              <a:rPr lang="en-US" b="1" dirty="0"/>
              <a:t>Built parks, sewers, plumbing systems</a:t>
            </a:r>
          </a:p>
          <a:p>
            <a:pPr lvl="2"/>
            <a:r>
              <a:rPr lang="en-US" b="1" dirty="0"/>
              <a:t>Funded schools, hospitals, orphanages</a:t>
            </a:r>
          </a:p>
          <a:p>
            <a:pPr lvl="2"/>
            <a:r>
              <a:rPr lang="en-US" b="1" dirty="0"/>
              <a:t>Reinforced loyalty and profited at the same time</a:t>
            </a:r>
          </a:p>
          <a:p>
            <a:pPr lvl="2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433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0"/>
            <a:ext cx="3962400" cy="417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C. Immigrants and the Machine</a:t>
            </a:r>
          </a:p>
          <a:p>
            <a:pPr lvl="2"/>
            <a:r>
              <a:rPr lang="en-US" b="1" dirty="0"/>
              <a:t>Captains &amp; bosses were 1</a:t>
            </a:r>
            <a:r>
              <a:rPr lang="en-US" b="1" baseline="30000" dirty="0"/>
              <a:t>st</a:t>
            </a:r>
            <a:r>
              <a:rPr lang="en-US" b="1" dirty="0"/>
              <a:t> or 2</a:t>
            </a:r>
            <a:r>
              <a:rPr lang="en-US" b="1" baseline="30000" dirty="0"/>
              <a:t>nd</a:t>
            </a:r>
            <a:r>
              <a:rPr lang="en-US" b="1" dirty="0"/>
              <a:t> generation immigrants</a:t>
            </a:r>
          </a:p>
          <a:p>
            <a:pPr lvl="2"/>
            <a:r>
              <a:rPr lang="en-US" b="1" dirty="0"/>
              <a:t>Eased the challenge of language barriers</a:t>
            </a:r>
          </a:p>
          <a:p>
            <a:pPr lvl="2"/>
            <a:r>
              <a:rPr lang="en-US" b="1" dirty="0"/>
              <a:t>Provided services (Ex. Tammany Hall – helped with citizenship)</a:t>
            </a:r>
          </a:p>
          <a:p>
            <a:pPr lvl="2"/>
            <a:r>
              <a:rPr lang="en-US" b="1" dirty="0"/>
              <a:t>Immigrants provided votes in return</a:t>
            </a:r>
          </a:p>
          <a:p>
            <a:pPr lvl="2"/>
            <a:r>
              <a:rPr lang="en-US" b="1" dirty="0"/>
              <a:t>“Big Jim” </a:t>
            </a:r>
            <a:r>
              <a:rPr lang="en-US" b="1" dirty="0" err="1"/>
              <a:t>Pendergast</a:t>
            </a:r>
            <a:r>
              <a:rPr lang="en-US" b="1" dirty="0"/>
              <a:t> controlled all of Missouri this 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3314" name="Picture 2" descr="Image result for tammany hal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72000"/>
          </a:xfrm>
        </p:spPr>
        <p:txBody>
          <a:bodyPr/>
          <a:lstStyle/>
          <a:p>
            <a:r>
              <a:rPr lang="en-US" b="1" dirty="0"/>
              <a:t>II. Municipal Graft and Scandal</a:t>
            </a:r>
          </a:p>
          <a:p>
            <a:pPr lvl="1"/>
            <a:r>
              <a:rPr lang="en-US" b="1" dirty="0"/>
              <a:t>A. Election Fraud and Graft</a:t>
            </a:r>
          </a:p>
          <a:p>
            <a:pPr lvl="2"/>
            <a:r>
              <a:rPr lang="en-US" b="1" dirty="0"/>
              <a:t>Sometimes this was not enough</a:t>
            </a:r>
          </a:p>
          <a:p>
            <a:pPr lvl="2"/>
            <a:r>
              <a:rPr lang="en-US" b="1" dirty="0"/>
              <a:t>Fake names were used to cast extra votes</a:t>
            </a:r>
          </a:p>
          <a:p>
            <a:pPr lvl="2"/>
            <a:r>
              <a:rPr lang="en-US" b="1" dirty="0"/>
              <a:t>Once elected, graft was common in politics</a:t>
            </a:r>
          </a:p>
          <a:p>
            <a:pPr lvl="2"/>
            <a:r>
              <a:rPr lang="en-US" b="1" dirty="0"/>
              <a:t>Granted favors to businesses for cash</a:t>
            </a:r>
          </a:p>
          <a:p>
            <a:pPr lvl="2"/>
            <a:r>
              <a:rPr lang="en-US" b="1" dirty="0"/>
              <a:t>Police did not interfere. They were hired &amp; fired by bosses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2290" name="Picture 2" descr="Image result for election frau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5029200" cy="297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8600" y="25146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B. The Tweed Ring Scandal</a:t>
            </a:r>
          </a:p>
          <a:p>
            <a:pPr lvl="2"/>
            <a:r>
              <a:rPr lang="en-US" b="1" dirty="0"/>
              <a:t>Boss Tweed – Head of Tammany Hall</a:t>
            </a:r>
          </a:p>
          <a:p>
            <a:pPr lvl="3"/>
            <a:r>
              <a:rPr lang="en-US" b="1" dirty="0"/>
              <a:t>His politicians were known as the Tweed Ring</a:t>
            </a:r>
          </a:p>
          <a:p>
            <a:pPr lvl="3"/>
            <a:r>
              <a:rPr lang="en-US" b="1" dirty="0"/>
              <a:t>Charged NYC $13 million for a $3 million project</a:t>
            </a:r>
          </a:p>
          <a:p>
            <a:pPr lvl="3"/>
            <a:r>
              <a:rPr lang="en-US" b="1" dirty="0"/>
              <a:t>Pocketed the rest</a:t>
            </a:r>
          </a:p>
          <a:p>
            <a:pPr lvl="2"/>
            <a:r>
              <a:rPr lang="en-US" b="1" dirty="0"/>
              <a:t>Thomas Nast</a:t>
            </a:r>
          </a:p>
          <a:p>
            <a:pPr lvl="3"/>
            <a:r>
              <a:rPr lang="en-US" b="1" dirty="0"/>
              <a:t>Political cartoonist</a:t>
            </a:r>
          </a:p>
          <a:p>
            <a:pPr lvl="3"/>
            <a:r>
              <a:rPr lang="en-US" b="1" dirty="0"/>
              <a:t>Provoked outrage against the Tweed Ring</a:t>
            </a:r>
          </a:p>
          <a:p>
            <a:pPr lvl="3"/>
            <a:r>
              <a:rPr lang="en-US" b="1" dirty="0"/>
              <a:t>Boss Tweed received 12 years in jail</a:t>
            </a:r>
          </a:p>
          <a:p>
            <a:pPr lvl="3"/>
            <a:r>
              <a:rPr lang="en-US" b="1" dirty="0"/>
              <a:t>Only served 1…. But was later arrested again.</a:t>
            </a:r>
          </a:p>
          <a:p>
            <a:pPr lvl="3"/>
            <a:r>
              <a:rPr lang="en-US" b="1" dirty="0"/>
              <a:t>He then escaped…. But was arrested in Spain shorty after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1266" name="Picture 2" descr="Image result for boss twe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4099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r>
              <a:rPr lang="en-US" b="1" dirty="0"/>
              <a:t>III. Civil Service Replaces Patronage</a:t>
            </a:r>
          </a:p>
          <a:p>
            <a:pPr lvl="1"/>
            <a:r>
              <a:rPr lang="en-US" b="1" dirty="0"/>
              <a:t>A. Patronage Spurs Reform</a:t>
            </a:r>
          </a:p>
          <a:p>
            <a:pPr lvl="2"/>
            <a:r>
              <a:rPr lang="en-US" b="1" dirty="0"/>
              <a:t>Patronage = gov’t jobs for  those who helped someone get elected A.K.A. the Spoils System</a:t>
            </a:r>
          </a:p>
          <a:p>
            <a:pPr lvl="2"/>
            <a:r>
              <a:rPr lang="en-US" b="1" dirty="0"/>
              <a:t>This meant many gov’t employees weren’t qualified</a:t>
            </a:r>
          </a:p>
          <a:p>
            <a:pPr lvl="2"/>
            <a:r>
              <a:rPr lang="en-US" b="1" dirty="0"/>
              <a:t>Reformers felt civil service jobs should be based on qualification</a:t>
            </a:r>
          </a:p>
          <a:p>
            <a:pPr lvl="2"/>
            <a:endParaRPr lang="en-US" b="1" dirty="0"/>
          </a:p>
        </p:txBody>
      </p:sp>
      <p:pic>
        <p:nvPicPr>
          <p:cNvPr id="10242" name="Picture 2" descr="Image result for patron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800"/>
            <a:ext cx="4600575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8229600" cy="4953000"/>
          </a:xfrm>
        </p:spPr>
        <p:txBody>
          <a:bodyPr/>
          <a:lstStyle/>
          <a:p>
            <a:pPr lvl="1"/>
            <a:r>
              <a:rPr lang="en-US" b="1" dirty="0"/>
              <a:t>B. Reform Under Hayes, Garfield, and Arthur</a:t>
            </a:r>
          </a:p>
          <a:p>
            <a:pPr lvl="2"/>
            <a:r>
              <a:rPr lang="en-US" b="1" dirty="0"/>
              <a:t>Rutherford B. Hayes:</a:t>
            </a:r>
          </a:p>
          <a:p>
            <a:pPr lvl="3"/>
            <a:r>
              <a:rPr lang="en-US" b="1" dirty="0"/>
              <a:t>Named independents to his cabinet / investigated custom-houses / fired some top officials</a:t>
            </a:r>
          </a:p>
          <a:p>
            <a:pPr lvl="2"/>
            <a:r>
              <a:rPr lang="en-US" b="1" dirty="0"/>
              <a:t>James A. Garfield:</a:t>
            </a:r>
          </a:p>
          <a:p>
            <a:pPr lvl="3"/>
            <a:r>
              <a:rPr lang="en-US" b="1" dirty="0"/>
              <a:t>Was expected to follow suit</a:t>
            </a:r>
          </a:p>
          <a:p>
            <a:pPr lvl="3"/>
            <a:r>
              <a:rPr lang="en-US" b="1" dirty="0"/>
              <a:t>Gave many jobs through patronage</a:t>
            </a:r>
          </a:p>
          <a:p>
            <a:pPr lvl="3"/>
            <a:r>
              <a:rPr lang="en-US" b="1" dirty="0"/>
              <a:t>Assassinated in a DC train station by Charles Guiteau (whom he had refused giving a job to)</a:t>
            </a:r>
          </a:p>
          <a:p>
            <a:pPr lvl="2"/>
            <a:r>
              <a:rPr lang="en-US" b="1" dirty="0"/>
              <a:t>Chester A. Arthur</a:t>
            </a:r>
          </a:p>
          <a:p>
            <a:pPr lvl="3"/>
            <a:r>
              <a:rPr lang="en-US" b="1" dirty="0"/>
              <a:t>Garfield’s VP</a:t>
            </a:r>
          </a:p>
          <a:p>
            <a:pPr lvl="3"/>
            <a:r>
              <a:rPr lang="en-US" b="1" dirty="0"/>
              <a:t>Passed the Pendleton Civil Service Act </a:t>
            </a:r>
          </a:p>
          <a:p>
            <a:pPr lvl="4"/>
            <a:r>
              <a:rPr lang="en-US" b="1" dirty="0"/>
              <a:t>Appointed federal jobs on a merit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218" name="AutoShape 2" descr="Image result for hayes garfield arthu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004888"/>
            <a:ext cx="4600575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Image result for hayes garfield arthur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004888"/>
            <a:ext cx="4600575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pbs.twimg.com/media/CGlpVu-UgAA5I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24400"/>
            <a:ext cx="4800600" cy="196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505200"/>
            <a:ext cx="8229600" cy="4572000"/>
          </a:xfrm>
        </p:spPr>
        <p:txBody>
          <a:bodyPr/>
          <a:lstStyle/>
          <a:p>
            <a:pPr lvl="1"/>
            <a:r>
              <a:rPr lang="en-US" b="1" dirty="0"/>
              <a:t>C. Governor Theodore Roosevelt</a:t>
            </a:r>
          </a:p>
          <a:p>
            <a:pPr lvl="2"/>
            <a:r>
              <a:rPr lang="en-US" b="1" dirty="0"/>
              <a:t>Gov. of New York</a:t>
            </a:r>
          </a:p>
          <a:p>
            <a:pPr lvl="2"/>
            <a:r>
              <a:rPr lang="en-US" b="1" dirty="0"/>
              <a:t>Campaigned for public interest over politics</a:t>
            </a:r>
          </a:p>
          <a:p>
            <a:pPr lvl="2"/>
            <a:r>
              <a:rPr lang="en-US" b="1" dirty="0"/>
              <a:t>Ignored the Republic Party’s wishes</a:t>
            </a:r>
          </a:p>
          <a:p>
            <a:pPr lvl="3"/>
            <a:r>
              <a:rPr lang="en-US" b="1" dirty="0"/>
              <a:t>Until…</a:t>
            </a:r>
          </a:p>
          <a:p>
            <a:pPr lvl="3"/>
            <a:r>
              <a:rPr lang="en-US" b="1" dirty="0"/>
              <a:t>Roosevelt replaced Garret Hobart as VP</a:t>
            </a:r>
          </a:p>
          <a:p>
            <a:pPr lvl="3"/>
            <a:r>
              <a:rPr lang="en-US" b="1" dirty="0"/>
              <a:t>Hoped for  a presidential run</a:t>
            </a:r>
          </a:p>
          <a:p>
            <a:pPr lvl="3"/>
            <a:r>
              <a:rPr lang="en-US" b="1" dirty="0"/>
              <a:t>Left New York in the hands of a machine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533310" cy="2990522"/>
          </a:xfrm>
          <a:prstGeom prst="rect">
            <a:avLst/>
          </a:prstGeom>
          <a:noFill/>
        </p:spPr>
      </p:pic>
      <p:pic>
        <p:nvPicPr>
          <p:cNvPr id="8196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4060460" cy="274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593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Lesson 3: Politics in the Gilded 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</dc:title>
  <dc:creator>harrisb</dc:creator>
  <cp:lastModifiedBy>harrisb</cp:lastModifiedBy>
  <cp:revision>50</cp:revision>
  <dcterms:created xsi:type="dcterms:W3CDTF">2018-09-06T14:08:34Z</dcterms:created>
  <dcterms:modified xsi:type="dcterms:W3CDTF">2018-09-14T17:12:57Z</dcterms:modified>
</cp:coreProperties>
</file>