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6" r:id="rId2"/>
    <p:sldId id="303" r:id="rId3"/>
    <p:sldId id="277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0" autoAdjust="0"/>
  </p:normalViewPr>
  <p:slideViewPr>
    <p:cSldViewPr>
      <p:cViewPr varScale="1">
        <p:scale>
          <a:sx n="63" d="100"/>
          <a:sy n="63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C75EC-57DD-462C-9084-FEA9DC4CD9AE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3: Segregation &amp;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Idea: </a:t>
            </a:r>
            <a:r>
              <a:rPr lang="en-US" sz="2000" dirty="0"/>
              <a:t>African Americans led the fight against voting restrictions and Jim Crow Laws.</a:t>
            </a:r>
            <a:endParaRPr lang="en-US" dirty="0"/>
          </a:p>
          <a:p>
            <a:r>
              <a:rPr lang="en-US" dirty="0"/>
              <a:t>Why It Matters Now: </a:t>
            </a:r>
            <a:r>
              <a:rPr lang="en-US" sz="2000" dirty="0"/>
              <a:t>Today, African Americans have the legacy of a century-long battle for civil rights.</a:t>
            </a:r>
            <a:endParaRPr lang="en-US" dirty="0"/>
          </a:p>
          <a:p>
            <a:r>
              <a:rPr lang="en-US" dirty="0"/>
              <a:t>Key Terms and People: </a:t>
            </a:r>
            <a:r>
              <a:rPr lang="en-US" sz="2000" dirty="0"/>
              <a:t>Ida B. Wells / Poll Tax / Grandfather Clause / Segregation / Jim Crow Laws / </a:t>
            </a:r>
            <a:r>
              <a:rPr lang="en-US" sz="2000" i="1" dirty="0"/>
              <a:t>Plessy v. Ferguson</a:t>
            </a:r>
            <a:r>
              <a:rPr lang="en-US" sz="2000" dirty="0"/>
              <a:t> / Debt Peonage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59352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Excluding the Chinese</a:t>
            </a:r>
          </a:p>
          <a:p>
            <a:pPr lvl="2"/>
            <a:r>
              <a:rPr lang="en-US" dirty="0"/>
              <a:t>Fear of job competition lead to segregation</a:t>
            </a:r>
          </a:p>
          <a:p>
            <a:pPr lvl="3"/>
            <a:r>
              <a:rPr lang="en-US" dirty="0"/>
              <a:t>Some returned home</a:t>
            </a:r>
          </a:p>
          <a:p>
            <a:pPr lvl="3"/>
            <a:r>
              <a:rPr lang="en-US" dirty="0"/>
              <a:t>Won Kim Ark – denied reentry after visiting his parents.</a:t>
            </a:r>
          </a:p>
          <a:p>
            <a:pPr lvl="4"/>
            <a:r>
              <a:rPr lang="en-US" dirty="0"/>
              <a:t>U.S. Gov’t cited the Chinese Exclusion Act</a:t>
            </a:r>
          </a:p>
          <a:p>
            <a:pPr lvl="3"/>
            <a:r>
              <a:rPr lang="en-US" i="1" dirty="0"/>
              <a:t>U.S. v. Wong Kim Ark</a:t>
            </a:r>
            <a:r>
              <a:rPr lang="en-US" dirty="0"/>
              <a:t>: 4 year legal battle. </a:t>
            </a:r>
          </a:p>
          <a:p>
            <a:pPr lvl="5"/>
            <a:r>
              <a:rPr lang="en-US" dirty="0"/>
              <a:t>Ruled that anyone born in the United States is a citizen.</a:t>
            </a:r>
          </a:p>
        </p:txBody>
      </p:sp>
      <p:pic>
        <p:nvPicPr>
          <p:cNvPr id="15362" name="Picture 2" descr="Image result for wong kim ark">
            <a:extLst>
              <a:ext uri="{FF2B5EF4-FFF2-40B4-BE49-F238E27FC236}">
                <a16:creationId xmlns:a16="http://schemas.microsoft.com/office/drawing/2014/main" xmlns="" id="{E609F5FF-C9FB-4C4D-B66F-347ED69F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202"/>
            <a:ext cx="731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981200"/>
            <a:ext cx="8229600" cy="5334000"/>
          </a:xfrm>
        </p:spPr>
        <p:txBody>
          <a:bodyPr/>
          <a:lstStyle/>
          <a:p>
            <a:pPr lvl="1"/>
            <a:r>
              <a:rPr lang="en-US" dirty="0"/>
              <a:t>C. Native Americans</a:t>
            </a:r>
          </a:p>
          <a:p>
            <a:pPr lvl="2"/>
            <a:r>
              <a:rPr lang="en-US" dirty="0"/>
              <a:t>Also faced discrimination and violence</a:t>
            </a:r>
          </a:p>
          <a:p>
            <a:pPr lvl="3"/>
            <a:r>
              <a:rPr lang="en-US" dirty="0"/>
              <a:t>Most were not considered US citizens</a:t>
            </a:r>
          </a:p>
          <a:p>
            <a:pPr lvl="3"/>
            <a:r>
              <a:rPr lang="en-US" dirty="0"/>
              <a:t>Many whites opposed naturalization</a:t>
            </a:r>
          </a:p>
          <a:p>
            <a:pPr lvl="2"/>
            <a:r>
              <a:rPr lang="en-US" dirty="0"/>
              <a:t>Courts ruled against citizenship</a:t>
            </a:r>
          </a:p>
          <a:p>
            <a:pPr lvl="3"/>
            <a:r>
              <a:rPr lang="en-US" dirty="0"/>
              <a:t>Those who did have it were still denied suffrage, jury privileges, and public education</a:t>
            </a:r>
          </a:p>
          <a:p>
            <a:pPr lvl="2"/>
            <a:r>
              <a:rPr lang="en-US" dirty="0"/>
              <a:t>Other groups often offered help</a:t>
            </a:r>
          </a:p>
          <a:p>
            <a:pPr lvl="3"/>
            <a:r>
              <a:rPr lang="en-US" dirty="0"/>
              <a:t>Most believed assimilation was their only chance</a:t>
            </a:r>
          </a:p>
          <a:p>
            <a:pPr lvl="2"/>
            <a:r>
              <a:rPr lang="en-US" dirty="0"/>
              <a:t>Natives resisted through the Ghost Dance Movement</a:t>
            </a:r>
          </a:p>
          <a:p>
            <a:pPr lvl="3"/>
            <a:r>
              <a:rPr lang="en-US" dirty="0"/>
              <a:t>They promoted return to cultural roots</a:t>
            </a:r>
          </a:p>
          <a:p>
            <a:pPr lvl="3"/>
            <a:r>
              <a:rPr lang="en-US" dirty="0"/>
              <a:t>The movement was banned because the US Gov’t felt it would inspire an uprising</a:t>
            </a:r>
          </a:p>
        </p:txBody>
      </p:sp>
      <p:pic>
        <p:nvPicPr>
          <p:cNvPr id="16386" name="Picture 2" descr="Image result for native american discrimination">
            <a:extLst>
              <a:ext uri="{FF2B5EF4-FFF2-40B4-BE49-F238E27FC236}">
                <a16:creationId xmlns:a16="http://schemas.microsoft.com/office/drawing/2014/main" xmlns="" id="{3C720845-2573-4AEB-91E5-6C748922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95713" cy="29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677B3-9718-4056-8C30-5FE38C9B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66E494-E258-4A2D-8F93-447A43EA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91000"/>
            <a:ext cx="8229600" cy="4389120"/>
          </a:xfrm>
        </p:spPr>
        <p:txBody>
          <a:bodyPr/>
          <a:lstStyle/>
          <a:p>
            <a:r>
              <a:rPr lang="en-US" dirty="0"/>
              <a:t>I. Legal Discrimination</a:t>
            </a:r>
          </a:p>
          <a:p>
            <a:pPr lvl="2"/>
            <a:r>
              <a:rPr lang="en-US" dirty="0"/>
              <a:t>The Nadir: worst point from late 1800’s to early 1900’s</a:t>
            </a:r>
          </a:p>
          <a:p>
            <a:pPr lvl="1"/>
            <a:r>
              <a:rPr lang="en-US" dirty="0"/>
              <a:t>A. Voting Restrictions</a:t>
            </a:r>
          </a:p>
          <a:p>
            <a:pPr lvl="2"/>
            <a:r>
              <a:rPr lang="en-US" dirty="0"/>
              <a:t>Literacy Tests</a:t>
            </a:r>
          </a:p>
          <a:p>
            <a:pPr lvl="2"/>
            <a:r>
              <a:rPr lang="en-US" dirty="0"/>
              <a:t>Poll Taxes</a:t>
            </a:r>
          </a:p>
          <a:p>
            <a:pPr lvl="2"/>
            <a:r>
              <a:rPr lang="en-US" dirty="0"/>
              <a:t>Grandfather Clause: Jan 1, 1867</a:t>
            </a:r>
          </a:p>
          <a:p>
            <a:endParaRPr lang="en-US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xmlns="" id="{EC31F6D7-CB25-45B5-BFF9-8613B410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009900" cy="41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randfather clause">
            <a:extLst>
              <a:ext uri="{FF2B5EF4-FFF2-40B4-BE49-F238E27FC236}">
                <a16:creationId xmlns:a16="http://schemas.microsoft.com/office/drawing/2014/main" xmlns="" id="{A3DC891F-DE30-453D-BE84-30E70246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420" y="201035"/>
            <a:ext cx="271974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7338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Jim Crow Laws</a:t>
            </a:r>
          </a:p>
          <a:p>
            <a:pPr lvl="2"/>
            <a:r>
              <a:rPr lang="en-US" dirty="0"/>
              <a:t>Segregation laws</a:t>
            </a:r>
          </a:p>
          <a:p>
            <a:pPr lvl="3"/>
            <a:r>
              <a:rPr lang="en-US" dirty="0"/>
              <a:t>De jure segregation</a:t>
            </a:r>
          </a:p>
          <a:p>
            <a:pPr lvl="3"/>
            <a:r>
              <a:rPr lang="en-US" dirty="0"/>
              <a:t>De facto segregation</a:t>
            </a:r>
          </a:p>
          <a:p>
            <a:pPr lvl="2"/>
            <a:r>
              <a:rPr lang="en-US" dirty="0"/>
              <a:t>1873: The Slaughterhouse Cases</a:t>
            </a:r>
          </a:p>
          <a:p>
            <a:pPr lvl="3"/>
            <a:r>
              <a:rPr lang="en-US" dirty="0"/>
              <a:t>Used to justify the creation of segregated workplaces</a:t>
            </a:r>
          </a:p>
          <a:p>
            <a:pPr lvl="3"/>
            <a:r>
              <a:rPr lang="en-US" dirty="0"/>
              <a:t>Schooling, housing, transportation, granted by states, not the Federal Government</a:t>
            </a:r>
          </a:p>
          <a:p>
            <a:pPr lvl="3"/>
            <a:endParaRPr lang="en-US" dirty="0"/>
          </a:p>
        </p:txBody>
      </p:sp>
      <p:pic>
        <p:nvPicPr>
          <p:cNvPr id="8194" name="Picture 2" descr="Image result for jim crow laws">
            <a:extLst>
              <a:ext uri="{FF2B5EF4-FFF2-40B4-BE49-F238E27FC236}">
                <a16:creationId xmlns:a16="http://schemas.microsoft.com/office/drawing/2014/main" xmlns="" id="{C8C175D2-1CDA-41B0-95A6-E44E7F11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227" y="533400"/>
            <a:ext cx="4112741" cy="41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</a:t>
            </a:r>
            <a:r>
              <a:rPr lang="en-US" i="1" dirty="0"/>
              <a:t>Plessy v. Ferguson</a:t>
            </a:r>
          </a:p>
          <a:p>
            <a:pPr lvl="2"/>
            <a:r>
              <a:rPr lang="en-US" dirty="0"/>
              <a:t>1896 Supreme Court Case</a:t>
            </a:r>
          </a:p>
          <a:p>
            <a:pPr lvl="2"/>
            <a:r>
              <a:rPr lang="en-US" dirty="0"/>
              <a:t>Ruled segregation legal</a:t>
            </a:r>
          </a:p>
          <a:p>
            <a:pPr lvl="2"/>
            <a:r>
              <a:rPr lang="en-US" dirty="0"/>
              <a:t>Established a policy of “separate but equal”</a:t>
            </a:r>
          </a:p>
          <a:p>
            <a:pPr lvl="3"/>
            <a:r>
              <a:rPr lang="en-US" dirty="0"/>
              <a:t>Lasted 60 years</a:t>
            </a:r>
          </a:p>
          <a:p>
            <a:pPr lvl="2"/>
            <a:r>
              <a:rPr lang="en-US" dirty="0"/>
              <a:t>Stripped African American &amp; Minority rights</a:t>
            </a:r>
          </a:p>
          <a:p>
            <a:pPr lvl="3"/>
            <a:r>
              <a:rPr lang="en-US" dirty="0"/>
              <a:t>“All men are created equal?”</a:t>
            </a:r>
          </a:p>
        </p:txBody>
      </p:sp>
      <p:pic>
        <p:nvPicPr>
          <p:cNvPr id="9218" name="Picture 2" descr="Image result for plessy v ferguson">
            <a:extLst>
              <a:ext uri="{FF2B5EF4-FFF2-40B4-BE49-F238E27FC236}">
                <a16:creationId xmlns:a16="http://schemas.microsoft.com/office/drawing/2014/main" xmlns="" id="{6AC793F0-C479-473F-BD26-63A8BB06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950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4389120"/>
          </a:xfrm>
        </p:spPr>
        <p:txBody>
          <a:bodyPr/>
          <a:lstStyle/>
          <a:p>
            <a:r>
              <a:rPr lang="en-US" dirty="0"/>
              <a:t>II. Turn-of-the-Century Race Relations</a:t>
            </a:r>
          </a:p>
          <a:p>
            <a:pPr lvl="1"/>
            <a:r>
              <a:rPr lang="en-US" dirty="0"/>
              <a:t>A. Washington Vs. Du </a:t>
            </a:r>
            <a:r>
              <a:rPr lang="en-US" dirty="0" err="1"/>
              <a:t>Bois</a:t>
            </a:r>
            <a:endParaRPr lang="en-US" dirty="0"/>
          </a:p>
          <a:p>
            <a:pPr lvl="2"/>
            <a:r>
              <a:rPr lang="en-US" dirty="0"/>
              <a:t>Washington suggested cooperation for progress</a:t>
            </a:r>
          </a:p>
          <a:p>
            <a:pPr lvl="2"/>
            <a:r>
              <a:rPr lang="en-US" dirty="0"/>
              <a:t>Felt improved economic skills would gain equality</a:t>
            </a:r>
          </a:p>
          <a:p>
            <a:pPr lvl="2"/>
            <a:r>
              <a:rPr lang="en-US" dirty="0"/>
              <a:t>Du </a:t>
            </a:r>
            <a:r>
              <a:rPr lang="en-US" dirty="0" err="1"/>
              <a:t>Bois</a:t>
            </a:r>
            <a:r>
              <a:rPr lang="en-US" dirty="0"/>
              <a:t> would not wait</a:t>
            </a:r>
          </a:p>
          <a:p>
            <a:pPr lvl="2"/>
            <a:r>
              <a:rPr lang="en-US" dirty="0"/>
              <a:t>Demanded social and economic equality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10242" name="Picture 2" descr="Image result for washington v dubois">
            <a:extLst>
              <a:ext uri="{FF2B5EF4-FFF2-40B4-BE49-F238E27FC236}">
                <a16:creationId xmlns:a16="http://schemas.microsoft.com/office/drawing/2014/main" xmlns="" id="{41675BED-43BE-47F2-BC22-2DF0C9DF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3004"/>
            <a:ext cx="4886325" cy="22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booker t washington quote">
            <a:extLst>
              <a:ext uri="{FF2B5EF4-FFF2-40B4-BE49-F238E27FC236}">
                <a16:creationId xmlns:a16="http://schemas.microsoft.com/office/drawing/2014/main" xmlns="" id="{6E0CC57A-41B2-49F8-973F-B982F09C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91296" cy="22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3416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Violence</a:t>
            </a:r>
          </a:p>
          <a:p>
            <a:pPr lvl="2"/>
            <a:r>
              <a:rPr lang="en-US" dirty="0"/>
              <a:t>African Americans often faced punishment or death</a:t>
            </a:r>
          </a:p>
          <a:p>
            <a:pPr lvl="2"/>
            <a:r>
              <a:rPr lang="en-US" dirty="0"/>
              <a:t>Often accused of violations</a:t>
            </a:r>
          </a:p>
          <a:p>
            <a:pPr lvl="2"/>
            <a:r>
              <a:rPr lang="en-US" dirty="0"/>
              <a:t>1882-1892: 1,400 executions without trial</a:t>
            </a:r>
          </a:p>
          <a:p>
            <a:pPr lvl="2"/>
            <a:r>
              <a:rPr lang="en-US" dirty="0"/>
              <a:t>1896: Wilmington Race Riots – to gain political power</a:t>
            </a:r>
          </a:p>
          <a:p>
            <a:pPr lvl="3"/>
            <a:r>
              <a:rPr lang="en-US" dirty="0"/>
              <a:t>14 dead (probably many more)</a:t>
            </a:r>
          </a:p>
          <a:p>
            <a:pPr lvl="3"/>
            <a:r>
              <a:rPr lang="en-US" dirty="0"/>
              <a:t>Homes &amp; businesses burned</a:t>
            </a:r>
          </a:p>
          <a:p>
            <a:pPr lvl="3"/>
            <a:r>
              <a:rPr lang="en-US" dirty="0"/>
              <a:t>Many fled</a:t>
            </a:r>
          </a:p>
        </p:txBody>
      </p:sp>
      <p:pic>
        <p:nvPicPr>
          <p:cNvPr id="11266" name="Picture 2" descr="Image result for wilmington race riot">
            <a:extLst>
              <a:ext uri="{FF2B5EF4-FFF2-40B4-BE49-F238E27FC236}">
                <a16:creationId xmlns:a16="http://schemas.microsoft.com/office/drawing/2014/main" xmlns="" id="{4997A59F-15D8-48D1-929C-35A79F48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211"/>
            <a:ext cx="6858000" cy="29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African American Press</a:t>
            </a:r>
          </a:p>
          <a:p>
            <a:pPr lvl="2"/>
            <a:r>
              <a:rPr lang="en-US" dirty="0"/>
              <a:t>Used the press to fight back</a:t>
            </a:r>
          </a:p>
          <a:p>
            <a:pPr lvl="2"/>
            <a:r>
              <a:rPr lang="en-US" dirty="0"/>
              <a:t>Documented </a:t>
            </a:r>
            <a:r>
              <a:rPr lang="en-US" dirty="0" err="1"/>
              <a:t>lynchings</a:t>
            </a:r>
            <a:r>
              <a:rPr lang="en-US" dirty="0"/>
              <a:t> and violence</a:t>
            </a:r>
          </a:p>
          <a:p>
            <a:pPr lvl="2"/>
            <a:r>
              <a:rPr lang="en-US" dirty="0"/>
              <a:t>Ida B. Wells</a:t>
            </a:r>
          </a:p>
          <a:p>
            <a:pPr lvl="3"/>
            <a:r>
              <a:rPr lang="en-US" dirty="0"/>
              <a:t>Newspaper company was viciously attacked</a:t>
            </a:r>
          </a:p>
          <a:p>
            <a:pPr lvl="3"/>
            <a:r>
              <a:rPr lang="en-US" dirty="0"/>
              <a:t>Stayed out of the south for the next 30 years</a:t>
            </a:r>
          </a:p>
        </p:txBody>
      </p:sp>
      <p:pic>
        <p:nvPicPr>
          <p:cNvPr id="12290" name="Picture 2" descr="Image result for ida b wells">
            <a:extLst>
              <a:ext uri="{FF2B5EF4-FFF2-40B4-BE49-F238E27FC236}">
                <a16:creationId xmlns:a16="http://schemas.microsoft.com/office/drawing/2014/main" xmlns="" id="{18E5512E-D5A2-4758-88A2-75146636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8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32004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D. Discrimination in the North</a:t>
            </a:r>
          </a:p>
          <a:p>
            <a:pPr lvl="2"/>
            <a:r>
              <a:rPr lang="en-US" dirty="0"/>
              <a:t>Northern cities offered jobs and equality</a:t>
            </a:r>
          </a:p>
          <a:p>
            <a:pPr lvl="2"/>
            <a:r>
              <a:rPr lang="en-US" dirty="0"/>
              <a:t>Much was still segregated (de facto)</a:t>
            </a:r>
          </a:p>
          <a:p>
            <a:pPr lvl="3"/>
            <a:r>
              <a:rPr lang="en-US" dirty="0"/>
              <a:t>Cities</a:t>
            </a:r>
          </a:p>
          <a:p>
            <a:pPr lvl="3"/>
            <a:r>
              <a:rPr lang="en-US" dirty="0"/>
              <a:t>Workplaces</a:t>
            </a:r>
          </a:p>
          <a:p>
            <a:pPr lvl="3"/>
            <a:r>
              <a:rPr lang="en-US" dirty="0"/>
              <a:t>Unions</a:t>
            </a:r>
          </a:p>
          <a:p>
            <a:pPr lvl="2"/>
            <a:r>
              <a:rPr lang="en-US" dirty="0"/>
              <a:t>Workplace competition often became violent</a:t>
            </a:r>
          </a:p>
          <a:p>
            <a:pPr lvl="3"/>
            <a:r>
              <a:rPr lang="en-US" dirty="0"/>
              <a:t>Race Riots were common</a:t>
            </a:r>
          </a:p>
          <a:p>
            <a:pPr lvl="3"/>
            <a:r>
              <a:rPr lang="en-US" dirty="0"/>
              <a:t>New York City 1900 </a:t>
            </a:r>
          </a:p>
          <a:p>
            <a:pPr lvl="2"/>
            <a:endParaRPr lang="en-US" dirty="0"/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xmlns="" id="{75E74B7C-D834-42A1-A2BC-C884D7B6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167063" cy="26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>
            <a:extLst>
              <a:ext uri="{FF2B5EF4-FFF2-40B4-BE49-F238E27FC236}">
                <a16:creationId xmlns:a16="http://schemas.microsoft.com/office/drawing/2014/main" xmlns="" id="{1BAF3BE0-DFB7-4575-9285-5DA5680A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483" y="297201"/>
            <a:ext cx="4229100" cy="28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lated image">
            <a:extLst>
              <a:ext uri="{FF2B5EF4-FFF2-40B4-BE49-F238E27FC236}">
                <a16:creationId xmlns:a16="http://schemas.microsoft.com/office/drawing/2014/main" xmlns="" id="{34A21789-56C1-4289-BF9F-6C9F13F7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383" y="3204519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8229600" cy="4389120"/>
          </a:xfrm>
        </p:spPr>
        <p:txBody>
          <a:bodyPr/>
          <a:lstStyle/>
          <a:p>
            <a:r>
              <a:rPr lang="en-US" dirty="0"/>
              <a:t>III. Discrimination in the West</a:t>
            </a:r>
          </a:p>
          <a:p>
            <a:pPr lvl="1"/>
            <a:r>
              <a:rPr lang="en-US" dirty="0"/>
              <a:t>A. Mexican Workers</a:t>
            </a:r>
          </a:p>
          <a:p>
            <a:pPr lvl="2"/>
            <a:r>
              <a:rPr lang="en-US" dirty="0"/>
              <a:t>Used in railroad construction</a:t>
            </a:r>
          </a:p>
          <a:p>
            <a:pPr lvl="2"/>
            <a:r>
              <a:rPr lang="en-US" dirty="0"/>
              <a:t>Also in mining &amp; agriculture</a:t>
            </a:r>
          </a:p>
          <a:p>
            <a:pPr lvl="3"/>
            <a:r>
              <a:rPr lang="en-US" dirty="0"/>
              <a:t>Largely due to the 1902 Nat’l Reclamation Act</a:t>
            </a:r>
          </a:p>
          <a:p>
            <a:pPr lvl="2"/>
            <a:r>
              <a:rPr lang="en-US" dirty="0"/>
              <a:t>Faced difficult conditions and low pay</a:t>
            </a:r>
          </a:p>
          <a:p>
            <a:pPr lvl="2"/>
            <a:r>
              <a:rPr lang="en-US" dirty="0"/>
              <a:t>1903: Japanese – Mexican Labor Association</a:t>
            </a:r>
          </a:p>
          <a:p>
            <a:pPr lvl="2"/>
            <a:r>
              <a:rPr lang="en-US" dirty="0"/>
              <a:t>Many employers forced workers into debt peonage	</a:t>
            </a:r>
          </a:p>
          <a:p>
            <a:pPr lvl="3"/>
            <a:r>
              <a:rPr lang="en-US" dirty="0"/>
              <a:t>Ended with 1911’s 17</a:t>
            </a:r>
            <a:r>
              <a:rPr lang="en-US" baseline="30000" dirty="0"/>
              <a:t>th</a:t>
            </a:r>
            <a:r>
              <a:rPr lang="en-US" dirty="0"/>
              <a:t> Amendment </a:t>
            </a:r>
          </a:p>
        </p:txBody>
      </p:sp>
      <p:pic>
        <p:nvPicPr>
          <p:cNvPr id="14338" name="Picture 2" descr="Image result for japanese mexican labor association">
            <a:extLst>
              <a:ext uri="{FF2B5EF4-FFF2-40B4-BE49-F238E27FC236}">
                <a16:creationId xmlns:a16="http://schemas.microsoft.com/office/drawing/2014/main" xmlns="" id="{D894686A-FB66-4CFA-80CE-53DC40F6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048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japanese mexican labor association">
            <a:extLst>
              <a:ext uri="{FF2B5EF4-FFF2-40B4-BE49-F238E27FC236}">
                <a16:creationId xmlns:a16="http://schemas.microsoft.com/office/drawing/2014/main" xmlns="" id="{155B4211-DFB0-4282-AED1-986F4D25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976" y="1953912"/>
            <a:ext cx="3370424" cy="24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1043</TotalTime>
  <Words>511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Lesson 3: Segregation &amp; Discrimination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</dc:title>
  <dc:creator>harrisb</dc:creator>
  <cp:lastModifiedBy>harrisb</cp:lastModifiedBy>
  <cp:revision>33</cp:revision>
  <dcterms:created xsi:type="dcterms:W3CDTF">2018-09-16T19:42:03Z</dcterms:created>
  <dcterms:modified xsi:type="dcterms:W3CDTF">2018-09-21T17:50:22Z</dcterms:modified>
</cp:coreProperties>
</file>