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 id="2147483691" r:id="rId2"/>
    <p:sldMasterId id="2147483692" r:id="rId3"/>
    <p:sldMasterId id="2147483693" r:id="rId4"/>
    <p:sldMasterId id="2147483694" r:id="rId5"/>
  </p:sldMasterIdLst>
  <p:notesMasterIdLst>
    <p:notesMasterId r:id="rId5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1" d="100"/>
          <a:sy n="31" d="100"/>
        </p:scale>
        <p:origin x="-547"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482555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81" name="Shape 2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88" name="Shape 2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94" name="Shape 2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02" name="Shape 3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08" name="Shape 3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14" name="Shape 3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320" name="Shape 3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magical power associated with iron smelters and blacksmiths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Mostly ruler and elitist members of society converted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
              <a:t>domesticated camels allowed for an increase of trade across the Sahara desert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converted to Christianity to gain favor with the Arab merchants, alliances</a:t>
            </a:r>
          </a:p>
          <a:p>
            <a:pPr lvl="0" rtl="0">
              <a:buNone/>
            </a:pPr>
            <a:r>
              <a:rPr lang="en"/>
              <a:t>the value of gold in cairo was depressed for years</a:t>
            </a:r>
          </a:p>
          <a:p>
            <a:pPr>
              <a:buNone/>
            </a:pPr>
            <a:r>
              <a:rPr lang="en"/>
              <a:t>large stone structures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
              <a:t>products: agricultural products, pottery and other craftwork</a:t>
            </a:r>
          </a:p>
          <a:p>
            <a:pPr lvl="0" rtl="0">
              <a:buNone/>
            </a:pPr>
            <a:r>
              <a:rPr lang="en"/>
              <a:t>Mali: muslim women didn't cover all of their bodies and didn't veil their face Ibn Battuta was appalled. women and non family male members were allowed to associate, food preparation </a:t>
            </a:r>
          </a:p>
          <a:p>
            <a:endParaRPr lang="e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39" name="Shape 39"/>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40" name="Shape 40"/>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54" name="Shape 5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ctr" rtl="0">
              <a:spcBef>
                <a:spcPts val="560"/>
              </a:spcBef>
              <a:buClr>
                <a:srgbClr val="3F3F3F"/>
              </a:buClr>
              <a:buFont typeface="Arial"/>
              <a:buNone/>
              <a:defRPr sz="2800" b="0" i="0" u="none" strike="noStrike" cap="none" baseline="0">
                <a:solidFill>
                  <a:srgbClr val="3F3F3F"/>
                </a:solidFill>
                <a:latin typeface="Arial"/>
                <a:ea typeface="Arial"/>
                <a:cs typeface="Arial"/>
                <a:sym typeface="Arial"/>
              </a:defRPr>
            </a:lvl2pPr>
            <a:lvl3pPr marL="914400" marR="0" indent="0" algn="ctr" rtl="0">
              <a:spcBef>
                <a:spcPts val="480"/>
              </a:spcBef>
              <a:buClr>
                <a:srgbClr val="3F3F3F"/>
              </a:buClr>
              <a:buFont typeface="Arial"/>
              <a:buNone/>
              <a:defRPr sz="2400" b="0" i="0" u="none" strike="noStrike" cap="none" baseline="0">
                <a:solidFill>
                  <a:srgbClr val="3F3F3F"/>
                </a:solidFill>
                <a:latin typeface="Arial"/>
                <a:ea typeface="Arial"/>
                <a:cs typeface="Arial"/>
                <a:sym typeface="Arial"/>
              </a:defRPr>
            </a:lvl3pPr>
            <a:lvl4pPr marL="1371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4pPr>
            <a:lvl5pPr marL="18288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5pPr>
            <a:lvl6pPr marL="22860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6pPr>
            <a:lvl7pPr marL="27432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7pPr>
            <a:lvl8pPr marL="32004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8pPr>
            <a:lvl9pPr marL="3657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3F3F3F"/>
              </a:buClr>
              <a:buNone/>
              <a:defRPr sz="2000">
                <a:solidFill>
                  <a:srgbClr val="3F3F3F"/>
                </a:solidFill>
              </a:defRPr>
            </a:lvl1pPr>
            <a:lvl2pPr marL="457200" indent="0" rtl="0">
              <a:buClr>
                <a:srgbClr val="3F3F3F"/>
              </a:buClr>
              <a:buNone/>
              <a:defRPr sz="1800">
                <a:solidFill>
                  <a:srgbClr val="3F3F3F"/>
                </a:solidFill>
              </a:defRPr>
            </a:lvl2pPr>
            <a:lvl3pPr marL="914400" indent="0" rtl="0">
              <a:buClr>
                <a:srgbClr val="3F3F3F"/>
              </a:buClr>
              <a:buNone/>
              <a:defRPr sz="1600">
                <a:solidFill>
                  <a:srgbClr val="3F3F3F"/>
                </a:solidFill>
              </a:defRPr>
            </a:lvl3pPr>
            <a:lvl4pPr marL="1371600" indent="0" rtl="0">
              <a:buClr>
                <a:srgbClr val="3F3F3F"/>
              </a:buClr>
              <a:buNone/>
              <a:defRPr sz="1400">
                <a:solidFill>
                  <a:srgbClr val="3F3F3F"/>
                </a:solidFill>
              </a:defRPr>
            </a:lvl4pPr>
            <a:lvl5pPr marL="1828800" indent="0" rtl="0">
              <a:buClr>
                <a:srgbClr val="3F3F3F"/>
              </a:buClr>
              <a:buNone/>
              <a:defRPr sz="1400">
                <a:solidFill>
                  <a:srgbClr val="3F3F3F"/>
                </a:solidFill>
              </a:defRPr>
            </a:lvl5pPr>
            <a:lvl6pPr marL="2286000" indent="0" rtl="0">
              <a:buClr>
                <a:srgbClr val="3F3F3F"/>
              </a:buClr>
              <a:buNone/>
              <a:defRPr sz="1400">
                <a:solidFill>
                  <a:srgbClr val="3F3F3F"/>
                </a:solidFill>
              </a:defRPr>
            </a:lvl6pPr>
            <a:lvl7pPr marL="2743200" indent="0" rtl="0">
              <a:buClr>
                <a:srgbClr val="3F3F3F"/>
              </a:buClr>
              <a:buNone/>
              <a:defRPr sz="1400">
                <a:solidFill>
                  <a:srgbClr val="3F3F3F"/>
                </a:solidFill>
              </a:defRPr>
            </a:lvl7pPr>
            <a:lvl8pPr marL="3200400" indent="0" rtl="0">
              <a:buClr>
                <a:srgbClr val="3F3F3F"/>
              </a:buClr>
              <a:buNone/>
              <a:defRPr sz="1400">
                <a:solidFill>
                  <a:srgbClr val="3F3F3F"/>
                </a:solidFill>
              </a:defRPr>
            </a:lvl8pPr>
            <a:lvl9pPr marL="3657600" indent="0" rtl="0">
              <a:buClr>
                <a:srgbClr val="3F3F3F"/>
              </a:buClr>
              <a:buNone/>
              <a:defRPr sz="1400">
                <a:solidFill>
                  <a:srgbClr val="3F3F3F"/>
                </a:solidFill>
              </a:defRPr>
            </a:lvl9pPr>
          </a:lstStyle>
          <a:p>
            <a:endParaRPr/>
          </a:p>
        </p:txBody>
      </p:sp>
      <p:sp>
        <p:nvSpPr>
          <p:cNvPr id="67" name="Shape 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2" name="Shape 7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73" name="Shape 7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80" name="Shape 8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81" name="Shape 8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82" name="Shape 8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7" name="Shape 9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98" name="Shape 9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99" name="Shape 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4" name="Shape 104"/>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106" name="Shape 10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1" name="Shape 11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12" name="Shape 1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17" name="Shape 11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18" name="Shape 1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9" name="Shape 1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ctr" rtl="0">
              <a:spcBef>
                <a:spcPts val="560"/>
              </a:spcBef>
              <a:buClr>
                <a:srgbClr val="3F3F3F"/>
              </a:buClr>
              <a:buFont typeface="Arial"/>
              <a:buNone/>
              <a:defRPr sz="2800" b="0" i="0" u="none" strike="noStrike" cap="none" baseline="0">
                <a:solidFill>
                  <a:srgbClr val="3F3F3F"/>
                </a:solidFill>
                <a:latin typeface="Arial"/>
                <a:ea typeface="Arial"/>
                <a:cs typeface="Arial"/>
                <a:sym typeface="Arial"/>
              </a:defRPr>
            </a:lvl2pPr>
            <a:lvl3pPr marL="914400" marR="0" indent="0" algn="ctr" rtl="0">
              <a:spcBef>
                <a:spcPts val="480"/>
              </a:spcBef>
              <a:buClr>
                <a:srgbClr val="3F3F3F"/>
              </a:buClr>
              <a:buFont typeface="Arial"/>
              <a:buNone/>
              <a:defRPr sz="2400" b="0" i="0" u="none" strike="noStrike" cap="none" baseline="0">
                <a:solidFill>
                  <a:srgbClr val="3F3F3F"/>
                </a:solidFill>
                <a:latin typeface="Arial"/>
                <a:ea typeface="Arial"/>
                <a:cs typeface="Arial"/>
                <a:sym typeface="Arial"/>
              </a:defRPr>
            </a:lvl3pPr>
            <a:lvl4pPr marL="1371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4pPr>
            <a:lvl5pPr marL="18288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5pPr>
            <a:lvl6pPr marL="22860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6pPr>
            <a:lvl7pPr marL="27432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7pPr>
            <a:lvl8pPr marL="32004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8pPr>
            <a:lvl9pPr marL="3657600" marR="0" indent="0" algn="ctr" rtl="0">
              <a:spcBef>
                <a:spcPts val="400"/>
              </a:spcBef>
              <a:buClr>
                <a:srgbClr val="3F3F3F"/>
              </a:buClr>
              <a:buFont typeface="Arial"/>
              <a:buNone/>
              <a:defRPr sz="2000" b="0" i="0" u="none" strike="noStrike" cap="none" baseline="0">
                <a:solidFill>
                  <a:srgbClr val="3F3F3F"/>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5" name="Shape 13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36" name="Shape 1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1" name="Shape 14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3F3F3F"/>
              </a:buClr>
              <a:buNone/>
              <a:defRPr sz="2000">
                <a:solidFill>
                  <a:srgbClr val="3F3F3F"/>
                </a:solidFill>
              </a:defRPr>
            </a:lvl1pPr>
            <a:lvl2pPr marL="457200" indent="0" rtl="0">
              <a:buClr>
                <a:srgbClr val="3F3F3F"/>
              </a:buClr>
              <a:buNone/>
              <a:defRPr sz="1800">
                <a:solidFill>
                  <a:srgbClr val="3F3F3F"/>
                </a:solidFill>
              </a:defRPr>
            </a:lvl2pPr>
            <a:lvl3pPr marL="914400" indent="0" rtl="0">
              <a:buClr>
                <a:srgbClr val="3F3F3F"/>
              </a:buClr>
              <a:buNone/>
              <a:defRPr sz="1600">
                <a:solidFill>
                  <a:srgbClr val="3F3F3F"/>
                </a:solidFill>
              </a:defRPr>
            </a:lvl3pPr>
            <a:lvl4pPr marL="1371600" indent="0" rtl="0">
              <a:buClr>
                <a:srgbClr val="3F3F3F"/>
              </a:buClr>
              <a:buNone/>
              <a:defRPr sz="1400">
                <a:solidFill>
                  <a:srgbClr val="3F3F3F"/>
                </a:solidFill>
              </a:defRPr>
            </a:lvl4pPr>
            <a:lvl5pPr marL="1828800" indent="0" rtl="0">
              <a:buClr>
                <a:srgbClr val="3F3F3F"/>
              </a:buClr>
              <a:buNone/>
              <a:defRPr sz="1400">
                <a:solidFill>
                  <a:srgbClr val="3F3F3F"/>
                </a:solidFill>
              </a:defRPr>
            </a:lvl5pPr>
            <a:lvl6pPr marL="2286000" indent="0" rtl="0">
              <a:buClr>
                <a:srgbClr val="3F3F3F"/>
              </a:buClr>
              <a:buNone/>
              <a:defRPr sz="1400">
                <a:solidFill>
                  <a:srgbClr val="3F3F3F"/>
                </a:solidFill>
              </a:defRPr>
            </a:lvl6pPr>
            <a:lvl7pPr marL="2743200" indent="0" rtl="0">
              <a:buClr>
                <a:srgbClr val="3F3F3F"/>
              </a:buClr>
              <a:buNone/>
              <a:defRPr sz="1400">
                <a:solidFill>
                  <a:srgbClr val="3F3F3F"/>
                </a:solidFill>
              </a:defRPr>
            </a:lvl7pPr>
            <a:lvl8pPr marL="3200400" indent="0" rtl="0">
              <a:buClr>
                <a:srgbClr val="3F3F3F"/>
              </a:buClr>
              <a:buNone/>
              <a:defRPr sz="1400">
                <a:solidFill>
                  <a:srgbClr val="3F3F3F"/>
                </a:solidFill>
              </a:defRPr>
            </a:lvl8pPr>
            <a:lvl9pPr marL="3657600" indent="0" rtl="0">
              <a:buClr>
                <a:srgbClr val="3F3F3F"/>
              </a:buClr>
              <a:buNone/>
              <a:defRPr sz="1400">
                <a:solidFill>
                  <a:srgbClr val="3F3F3F"/>
                </a:solidFill>
              </a:defRPr>
            </a:lvl9pPr>
          </a:lstStyle>
          <a:p>
            <a:endParaRPr/>
          </a:p>
        </p:txBody>
      </p:sp>
      <p:sp>
        <p:nvSpPr>
          <p:cNvPr id="142" name="Shape 1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7" name="Shape 14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48" name="Shape 14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149" name="Shape 1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50" name="Shape 1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54" name="Shape 15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155" name="Shape 15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56" name="Shape 15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157" name="Shape 15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158" name="Shape 1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59" name="Shape 1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0" name="Shape 16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3" name="Shape 16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4" name="Shape 16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5" name="Shape 16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sp>
        <p:nvSpPr>
          <p:cNvPr id="167" name="Shape 1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2" name="Shape 17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173" name="Shape 17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174" name="Shape 1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75" name="Shape 1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9" name="Shape 179"/>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3F3F3F"/>
              </a:buClr>
              <a:buFont typeface="Arial"/>
              <a:buNone/>
              <a:defRPr sz="3200" b="0" i="0" u="none" strike="noStrike" cap="none" baseline="0">
                <a:solidFill>
                  <a:srgbClr val="3F3F3F"/>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80" name="Shape 18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
        <p:nvSpPr>
          <p:cNvPr id="181" name="Shape 1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2" name="Shape 1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3" name="Shape 18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6" name="Shape 186"/>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87" name="Shape 1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8" name="Shape 1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2" name="Shape 19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
        <p:nvSpPr>
          <p:cNvPr id="193" name="Shape 1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94" name="Shape 1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99"/>
        <p:cNvGrpSpPr/>
        <p:nvPr/>
      </p:nvGrpSpPr>
      <p:grpSpPr>
        <a:xfrm>
          <a:off x="0" y="0"/>
          <a:ext cx="0" cy="0"/>
          <a:chOff x="0" y="0"/>
          <a:chExt cx="0" cy="0"/>
        </a:xfrm>
      </p:grpSpPr>
      <p:sp>
        <p:nvSpPr>
          <p:cNvPr id="200" name="Shape 200"/>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
        <p:nvSpPr>
          <p:cNvPr id="201" name="Shape 201"/>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04" name="Shape 204"/>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07" name="Shape 207"/>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8" name="Shape 208"/>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algn="l" rtl="0">
              <a:defRPr sz="1400">
                <a:solidFill>
                  <a:srgbClr val="000000"/>
                </a:solidFill>
              </a:defRPr>
            </a:lvl2pPr>
            <a:lvl3pPr algn="l" rtl="0">
              <a:defRPr sz="1400">
                <a:solidFill>
                  <a:srgbClr val="000000"/>
                </a:solidFill>
              </a:defRPr>
            </a:lvl3pPr>
            <a:lvl4pPr algn="l" rtl="0">
              <a:defRPr sz="1400">
                <a:solidFill>
                  <a:srgbClr val="000000"/>
                </a:solidFill>
              </a:defRPr>
            </a:lvl4pPr>
            <a:lvl5pPr algn="l" rtl="0">
              <a:defRPr sz="1400">
                <a:solidFill>
                  <a:srgbClr val="000000"/>
                </a:solidFill>
              </a:defRPr>
            </a:lvl5pPr>
            <a:lvl6pPr algn="l" rtl="0">
              <a:defRPr sz="1400">
                <a:solidFill>
                  <a:srgbClr val="000000"/>
                </a:solidFill>
              </a:defRPr>
            </a:lvl6pPr>
            <a:lvl7pPr algn="l" rtl="0">
              <a:defRPr sz="1400">
                <a:solidFill>
                  <a:srgbClr val="000000"/>
                </a:solidFill>
              </a:defRPr>
            </a:lvl7pPr>
            <a:lvl8pPr algn="l" rtl="0">
              <a:defRPr sz="1400">
                <a:solidFill>
                  <a:srgbClr val="000000"/>
                </a:solidFill>
              </a:defRPr>
            </a:lvl8pPr>
            <a:lvl9pPr algn="l">
              <a:defRPr sz="1400">
                <a:solidFill>
                  <a:srgbClr val="000000"/>
                </a:solidFill>
              </a:defRPr>
            </a:lvl9pPr>
          </a:lstStyle>
          <a:p>
            <a:endParaRPr/>
          </a:p>
        </p:txBody>
      </p:sp>
      <p:sp>
        <p:nvSpPr>
          <p:cNvPr id="216" name="Shape 21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defRPr/>
            </a:lvl1pPr>
            <a:lvl2pPr marL="742950" indent="-177800" rtl="0">
              <a:spcBef>
                <a:spcPts val="560"/>
              </a:spcBef>
              <a:defRPr sz="2800"/>
            </a:lvl2pPr>
            <a:lvl3pPr marL="1143000" indent="-136525" rtl="0">
              <a:spcBef>
                <a:spcPts val="480"/>
              </a:spcBef>
              <a:defRPr sz="2400"/>
            </a:lvl3pPr>
            <a:lvl4pPr marL="1600200" indent="-152400" rtl="0">
              <a:spcBef>
                <a:spcPts val="400"/>
              </a:spcBef>
              <a:defRPr sz="2000"/>
            </a:lvl4pPr>
            <a:lvl5pPr marL="2057400" indent="-152400" rtl="0">
              <a:spcBef>
                <a:spcPts val="400"/>
              </a:spcBef>
              <a:defRPr sz="2000"/>
            </a:lvl5pPr>
            <a:lvl6pPr marL="2514600" indent="-152400" rtl="0">
              <a:spcBef>
                <a:spcPts val="400"/>
              </a:spcBef>
              <a:defRPr sz="2000"/>
            </a:lvl6pPr>
            <a:lvl7pPr marL="2971800" indent="-152400" rtl="0">
              <a:spcBef>
                <a:spcPts val="400"/>
              </a:spcBef>
              <a:defRPr sz="2000"/>
            </a:lvl7pPr>
            <a:lvl8pPr marL="3429000" indent="-152400" rtl="0">
              <a:spcBef>
                <a:spcPts val="400"/>
              </a:spcBef>
              <a:defRPr sz="2000"/>
            </a:lvl8pPr>
            <a:lvl9pPr marL="3886200" indent="-152400">
              <a:spcBef>
                <a:spcPts val="400"/>
              </a:spcBef>
              <a:defRPr sz="2000"/>
            </a:lvl9pPr>
          </a:lstStyle>
          <a:p>
            <a:endParaRPr/>
          </a:p>
        </p:txBody>
      </p:sp>
      <p:sp>
        <p:nvSpPr>
          <p:cNvPr id="217" name="Shape 21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rtl="0">
              <a:defRPr/>
            </a:lvl1pPr>
            <a:lvl2pPr marL="457200" indent="0" rtl="0">
              <a:defRPr sz="1800">
                <a:solidFill>
                  <a:schemeClr val="dk1"/>
                </a:solidFill>
              </a:defRPr>
            </a:lvl2pPr>
            <a:lvl3pPr marL="914400" indent="0" rtl="0">
              <a:defRPr sz="1800">
                <a:solidFill>
                  <a:schemeClr val="dk1"/>
                </a:solidFill>
              </a:defRPr>
            </a:lvl3pPr>
            <a:lvl4pPr marL="1371600" indent="0" rtl="0">
              <a:defRPr sz="1800">
                <a:solidFill>
                  <a:schemeClr val="dk1"/>
                </a:solidFill>
              </a:defRPr>
            </a:lvl4pPr>
            <a:lvl5pPr marL="1828800" indent="0" rtl="0">
              <a:defRPr sz="1800">
                <a:solidFill>
                  <a:schemeClr val="dk1"/>
                </a:solidFill>
              </a:defRPr>
            </a:lvl5pPr>
            <a:lvl6pPr marL="2286000" indent="0" rtl="0">
              <a:defRPr sz="1800">
                <a:solidFill>
                  <a:schemeClr val="dk1"/>
                </a:solidFill>
              </a:defRPr>
            </a:lvl6pPr>
            <a:lvl7pPr marL="2743200" indent="0" rtl="0">
              <a:defRPr sz="1800">
                <a:solidFill>
                  <a:schemeClr val="dk1"/>
                </a:solidFill>
              </a:defRPr>
            </a:lvl7pPr>
            <a:lvl8pPr marL="3200400" indent="0" rtl="0">
              <a:defRPr sz="1800">
                <a:solidFill>
                  <a:schemeClr val="dk1"/>
                </a:solidFill>
              </a:defRPr>
            </a:lvl8pPr>
            <a:lvl9pPr marL="3657600" indent="0">
              <a:defRPr sz="1800">
                <a:solidFill>
                  <a:schemeClr val="dk1"/>
                </a:solidFill>
              </a:defRPr>
            </a:lvl9pPr>
          </a:lstStyle>
          <a:p>
            <a:endParaRPr/>
          </a:p>
        </p:txBody>
      </p:sp>
      <p:sp>
        <p:nvSpPr>
          <p:cNvPr id="218" name="Shape 21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rtl="0">
              <a:defRPr/>
            </a:lvl1pPr>
            <a:lvl2pPr marL="457200" indent="0" algn="l" rtl="0">
              <a:defRPr sz="1800">
                <a:solidFill>
                  <a:schemeClr val="dk1"/>
                </a:solidFill>
              </a:defRPr>
            </a:lvl2pPr>
            <a:lvl3pPr marL="914400" indent="0" algn="l" rtl="0">
              <a:defRPr sz="1800">
                <a:solidFill>
                  <a:schemeClr val="dk1"/>
                </a:solidFill>
              </a:defRPr>
            </a:lvl3pPr>
            <a:lvl4pPr marL="1371600" indent="0" algn="l" rtl="0">
              <a:defRPr sz="1800">
                <a:solidFill>
                  <a:schemeClr val="dk1"/>
                </a:solidFill>
              </a:defRPr>
            </a:lvl4pPr>
            <a:lvl5pPr marL="1828800" indent="0" algn="l" rtl="0">
              <a:defRPr sz="1800">
                <a:solidFill>
                  <a:schemeClr val="dk1"/>
                </a:solidFill>
              </a:defRPr>
            </a:lvl5pPr>
            <a:lvl6pPr marL="2286000" indent="0" algn="l" rtl="0">
              <a:defRPr sz="1800">
                <a:solidFill>
                  <a:schemeClr val="dk1"/>
                </a:solidFill>
              </a:defRPr>
            </a:lvl6pPr>
            <a:lvl7pPr marL="2743200" indent="0" algn="l" rtl="0">
              <a:defRPr sz="1800">
                <a:solidFill>
                  <a:schemeClr val="dk1"/>
                </a:solidFill>
              </a:defRPr>
            </a:lvl7pPr>
            <a:lvl8pPr marL="3200400" indent="0" algn="l" rtl="0">
              <a:defRPr sz="1800">
                <a:solidFill>
                  <a:schemeClr val="dk1"/>
                </a:solidFill>
              </a:defRPr>
            </a:lvl8pPr>
            <a:lvl9pPr marL="3657600" indent="0" algn="l">
              <a:defRPr sz="1800">
                <a:solidFill>
                  <a:schemeClr val="dk1"/>
                </a:solidFill>
              </a:defRPr>
            </a:lvl9pPr>
          </a:lstStyle>
          <a:p>
            <a:endParaRPr/>
          </a:p>
        </p:txBody>
      </p:sp>
      <p:sp>
        <p:nvSpPr>
          <p:cNvPr id="219" name="Shape 219"/>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rtl="0">
              <a:defRPr/>
            </a:lvl1pPr>
            <a:lvl2pPr marL="457200" indent="0" algn="l" rtl="0">
              <a:defRPr sz="1800">
                <a:solidFill>
                  <a:schemeClr val="dk1"/>
                </a:solidFill>
              </a:defRPr>
            </a:lvl2pPr>
            <a:lvl3pPr marL="914400" indent="0" algn="l" rtl="0">
              <a:defRPr sz="1800">
                <a:solidFill>
                  <a:schemeClr val="dk1"/>
                </a:solidFill>
              </a:defRPr>
            </a:lvl3pPr>
            <a:lvl4pPr marL="1371600" indent="0" algn="l" rtl="0">
              <a:defRPr sz="1800">
                <a:solidFill>
                  <a:schemeClr val="dk1"/>
                </a:solidFill>
              </a:defRPr>
            </a:lvl4pPr>
            <a:lvl5pPr marL="1828800" indent="0" algn="l" rtl="0">
              <a:defRPr sz="1800">
                <a:solidFill>
                  <a:schemeClr val="dk1"/>
                </a:solidFill>
              </a:defRPr>
            </a:lvl5pPr>
            <a:lvl6pPr marL="2286000" indent="0" algn="l" rtl="0">
              <a:defRPr sz="1800">
                <a:solidFill>
                  <a:schemeClr val="dk1"/>
                </a:solidFill>
              </a:defRPr>
            </a:lvl6pPr>
            <a:lvl7pPr marL="2743200" indent="0" algn="l" rtl="0">
              <a:defRPr sz="1800">
                <a:solidFill>
                  <a:schemeClr val="dk1"/>
                </a:solidFill>
              </a:defRPr>
            </a:lvl7pPr>
            <a:lvl8pPr marL="3200400" indent="0" algn="l" rtl="0">
              <a:defRPr sz="1800">
                <a:solidFill>
                  <a:schemeClr val="dk1"/>
                </a:solidFill>
              </a:defRPr>
            </a:lvl8pPr>
            <a:lvl9pPr marL="3657600" indent="0" algn="l">
              <a:defRPr sz="1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algn="l" rtl="0">
              <a:defRPr sz="1400">
                <a:solidFill>
                  <a:srgbClr val="000000"/>
                </a:solidFill>
              </a:defRPr>
            </a:lvl2pPr>
            <a:lvl3pPr algn="l" rtl="0">
              <a:defRPr sz="1400">
                <a:solidFill>
                  <a:srgbClr val="000000"/>
                </a:solidFill>
              </a:defRPr>
            </a:lvl3pPr>
            <a:lvl4pPr algn="l" rtl="0">
              <a:defRPr sz="1400">
                <a:solidFill>
                  <a:srgbClr val="000000"/>
                </a:solidFill>
              </a:defRPr>
            </a:lvl4pPr>
            <a:lvl5pPr algn="l" rtl="0">
              <a:defRPr sz="1400">
                <a:solidFill>
                  <a:srgbClr val="000000"/>
                </a:solidFill>
              </a:defRPr>
            </a:lvl5pPr>
            <a:lvl6pPr algn="l" rtl="0">
              <a:defRPr sz="1400">
                <a:solidFill>
                  <a:srgbClr val="000000"/>
                </a:solidFill>
              </a:defRPr>
            </a:lvl6pPr>
            <a:lvl7pPr algn="l" rtl="0">
              <a:defRPr sz="1400">
                <a:solidFill>
                  <a:srgbClr val="000000"/>
                </a:solidFill>
              </a:defRPr>
            </a:lvl7pPr>
            <a:lvl8pPr algn="l" rtl="0">
              <a:defRPr sz="1400">
                <a:solidFill>
                  <a:srgbClr val="000000"/>
                </a:solidFill>
              </a:defRPr>
            </a:lvl8pPr>
            <a:lvl9pPr algn="l">
              <a:defRPr sz="1400">
                <a:solidFill>
                  <a:srgbClr val="000000"/>
                </a:solidFill>
              </a:defRPr>
            </a:lvl9pPr>
          </a:lstStyle>
          <a:p>
            <a:endParaRPr/>
          </a:p>
        </p:txBody>
      </p:sp>
      <p:sp>
        <p:nvSpPr>
          <p:cNvPr id="24" name="Shape 2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defRPr/>
            </a:lvl1pPr>
            <a:lvl2pPr marL="742950" indent="-177800" rtl="0">
              <a:spcBef>
                <a:spcPts val="560"/>
              </a:spcBef>
              <a:defRPr sz="2800"/>
            </a:lvl2pPr>
            <a:lvl3pPr marL="1143000" indent="-136525" rtl="0">
              <a:spcBef>
                <a:spcPts val="480"/>
              </a:spcBef>
              <a:defRPr sz="2400"/>
            </a:lvl3pPr>
            <a:lvl4pPr marL="1600200" indent="-152400" rtl="0">
              <a:spcBef>
                <a:spcPts val="400"/>
              </a:spcBef>
              <a:defRPr sz="2000"/>
            </a:lvl4pPr>
            <a:lvl5pPr marL="2057400" indent="-152400" rtl="0">
              <a:spcBef>
                <a:spcPts val="400"/>
              </a:spcBef>
              <a:defRPr sz="2000"/>
            </a:lvl5pPr>
            <a:lvl6pPr marL="2514600" indent="-152400" rtl="0">
              <a:spcBef>
                <a:spcPts val="400"/>
              </a:spcBef>
              <a:defRPr sz="2000"/>
            </a:lvl6pPr>
            <a:lvl7pPr marL="2971800" indent="-152400" rtl="0">
              <a:spcBef>
                <a:spcPts val="400"/>
              </a:spcBef>
              <a:defRPr sz="2000"/>
            </a:lvl7pPr>
            <a:lvl8pPr marL="3429000" indent="-152400" rtl="0">
              <a:spcBef>
                <a:spcPts val="400"/>
              </a:spcBef>
              <a:defRPr sz="2000"/>
            </a:lvl8pPr>
            <a:lvl9pPr marL="3886200" indent="-152400">
              <a:spcBef>
                <a:spcPts val="400"/>
              </a:spcBef>
              <a:defRPr sz="2000"/>
            </a:lvl9pPr>
          </a:lstStyle>
          <a:p>
            <a:endParaRPr/>
          </a:p>
        </p:txBody>
      </p:sp>
      <p:sp>
        <p:nvSpPr>
          <p:cNvPr id="25" name="Shape 2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rtl="0">
              <a:defRPr/>
            </a:lvl1pPr>
            <a:lvl2pPr marL="457200" indent="0" rtl="0">
              <a:defRPr sz="1800">
                <a:solidFill>
                  <a:schemeClr val="dk1"/>
                </a:solidFill>
              </a:defRPr>
            </a:lvl2pPr>
            <a:lvl3pPr marL="914400" indent="0" rtl="0">
              <a:defRPr sz="1800">
                <a:solidFill>
                  <a:schemeClr val="dk1"/>
                </a:solidFill>
              </a:defRPr>
            </a:lvl3pPr>
            <a:lvl4pPr marL="1371600" indent="0" rtl="0">
              <a:defRPr sz="1800">
                <a:solidFill>
                  <a:schemeClr val="dk1"/>
                </a:solidFill>
              </a:defRPr>
            </a:lvl4pPr>
            <a:lvl5pPr marL="1828800" indent="0" rtl="0">
              <a:defRPr sz="1800">
                <a:solidFill>
                  <a:schemeClr val="dk1"/>
                </a:solidFill>
              </a:defRPr>
            </a:lvl5pPr>
            <a:lvl6pPr marL="2286000" indent="0" rtl="0">
              <a:defRPr sz="1800">
                <a:solidFill>
                  <a:schemeClr val="dk1"/>
                </a:solidFill>
              </a:defRPr>
            </a:lvl6pPr>
            <a:lvl7pPr marL="2743200" indent="0" rtl="0">
              <a:defRPr sz="1800">
                <a:solidFill>
                  <a:schemeClr val="dk1"/>
                </a:solidFill>
              </a:defRPr>
            </a:lvl7pPr>
            <a:lvl8pPr marL="3200400" indent="0" rtl="0">
              <a:defRPr sz="1800">
                <a:solidFill>
                  <a:schemeClr val="dk1"/>
                </a:solidFill>
              </a:defRPr>
            </a:lvl8pPr>
            <a:lvl9pPr marL="3657600" indent="0">
              <a:defRPr sz="1800">
                <a:solidFill>
                  <a:schemeClr val="dk1"/>
                </a:solidFill>
              </a:defRPr>
            </a:lvl9pPr>
          </a:lstStyle>
          <a:p>
            <a:endParaRPr/>
          </a:p>
        </p:txBody>
      </p:sp>
      <p:sp>
        <p:nvSpPr>
          <p:cNvPr id="26" name="Shape 2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rtl="0">
              <a:defRPr/>
            </a:lvl1pPr>
            <a:lvl2pPr marL="457200" indent="0" algn="l" rtl="0">
              <a:defRPr sz="1800">
                <a:solidFill>
                  <a:schemeClr val="dk1"/>
                </a:solidFill>
              </a:defRPr>
            </a:lvl2pPr>
            <a:lvl3pPr marL="914400" indent="0" algn="l" rtl="0">
              <a:defRPr sz="1800">
                <a:solidFill>
                  <a:schemeClr val="dk1"/>
                </a:solidFill>
              </a:defRPr>
            </a:lvl3pPr>
            <a:lvl4pPr marL="1371600" indent="0" algn="l" rtl="0">
              <a:defRPr sz="1800">
                <a:solidFill>
                  <a:schemeClr val="dk1"/>
                </a:solidFill>
              </a:defRPr>
            </a:lvl4pPr>
            <a:lvl5pPr marL="1828800" indent="0" algn="l" rtl="0">
              <a:defRPr sz="1800">
                <a:solidFill>
                  <a:schemeClr val="dk1"/>
                </a:solidFill>
              </a:defRPr>
            </a:lvl5pPr>
            <a:lvl6pPr marL="2286000" indent="0" algn="l" rtl="0">
              <a:defRPr sz="1800">
                <a:solidFill>
                  <a:schemeClr val="dk1"/>
                </a:solidFill>
              </a:defRPr>
            </a:lvl6pPr>
            <a:lvl7pPr marL="2743200" indent="0" algn="l" rtl="0">
              <a:defRPr sz="1800">
                <a:solidFill>
                  <a:schemeClr val="dk1"/>
                </a:solidFill>
              </a:defRPr>
            </a:lvl7pPr>
            <a:lvl8pPr marL="3200400" indent="0" algn="l" rtl="0">
              <a:defRPr sz="1800">
                <a:solidFill>
                  <a:schemeClr val="dk1"/>
                </a:solidFill>
              </a:defRPr>
            </a:lvl8pPr>
            <a:lvl9pPr marL="3657600" indent="0" algn="l">
              <a:defRPr sz="1800">
                <a:solidFill>
                  <a:schemeClr val="dk1"/>
                </a:solidFill>
              </a:defRPr>
            </a:lvl9pPr>
          </a:lstStyle>
          <a:p>
            <a:endParaRPr/>
          </a:p>
        </p:txBody>
      </p:sp>
      <p:sp>
        <p:nvSpPr>
          <p:cNvPr id="27" name="Shape 27"/>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lstStyle>
            <a:lvl1pPr rtl="0">
              <a:defRPr/>
            </a:lvl1pPr>
            <a:lvl2pPr marL="457200" indent="0" algn="l" rtl="0">
              <a:defRPr sz="1800">
                <a:solidFill>
                  <a:schemeClr val="dk1"/>
                </a:solidFill>
              </a:defRPr>
            </a:lvl2pPr>
            <a:lvl3pPr marL="914400" indent="0" algn="l" rtl="0">
              <a:defRPr sz="1800">
                <a:solidFill>
                  <a:schemeClr val="dk1"/>
                </a:solidFill>
              </a:defRPr>
            </a:lvl3pPr>
            <a:lvl4pPr marL="1371600" indent="0" algn="l" rtl="0">
              <a:defRPr sz="1800">
                <a:solidFill>
                  <a:schemeClr val="dk1"/>
                </a:solidFill>
              </a:defRPr>
            </a:lvl4pPr>
            <a:lvl5pPr marL="1828800" indent="0" algn="l" rtl="0">
              <a:defRPr sz="1800">
                <a:solidFill>
                  <a:schemeClr val="dk1"/>
                </a:solidFill>
              </a:defRPr>
            </a:lvl5pPr>
            <a:lvl6pPr marL="2286000" indent="0" algn="l" rtl="0">
              <a:defRPr sz="1800">
                <a:solidFill>
                  <a:schemeClr val="dk1"/>
                </a:solidFill>
              </a:defRPr>
            </a:lvl6pPr>
            <a:lvl7pPr marL="2743200" indent="0" algn="l" rtl="0">
              <a:defRPr sz="1800">
                <a:solidFill>
                  <a:schemeClr val="dk1"/>
                </a:solidFill>
              </a:defRPr>
            </a:lvl7pPr>
            <a:lvl8pPr marL="3200400" indent="0" algn="l" rtl="0">
              <a:defRPr sz="1800">
                <a:solidFill>
                  <a:schemeClr val="dk1"/>
                </a:solidFill>
              </a:defRPr>
            </a:lvl8pPr>
            <a:lvl9pPr marL="3657600" indent="0" algn="l">
              <a:defRPr sz="18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48" name="Shape 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EFAEC"/>
            </a:gs>
            <a:gs pos="40000">
              <a:srgbClr val="FBF8E6"/>
            </a:gs>
            <a:gs pos="100000">
              <a:srgbClr val="30302B"/>
            </a:gs>
          </a:gsLst>
          <a:path path="circle">
            <a:fillToRect l="50000" t="50000" r="50000" b="50000"/>
          </a:path>
          <a:tileRect/>
        </a:gra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3" name="Shape 1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3F3F3F"/>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98" name="Shape 198"/>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rgbClr val="000000"/>
              </a:buClr>
              <a:buSzPct val="166666"/>
              <a:buFont typeface="Arial"/>
              <a:buChar char="•"/>
              <a:defRPr sz="3000" b="0" i="0" u="none" strike="noStrike" cap="none" baseline="0">
                <a:solidFill>
                  <a:srgbClr val="000000"/>
                </a:solidFill>
                <a:latin typeface="Arial"/>
                <a:ea typeface="Arial"/>
                <a:cs typeface="Arial"/>
                <a:sym typeface="Arial"/>
              </a:defRPr>
            </a:lvl1pPr>
            <a:lvl2pPr marL="742950" indent="-285750" algn="l" rtl="0">
              <a:spcBef>
                <a:spcPts val="480"/>
              </a:spcBef>
              <a:buClr>
                <a:srgbClr val="000000"/>
              </a:buClr>
              <a:buSzPct val="100000"/>
              <a:buFont typeface="Courier New"/>
              <a:buChar char="o"/>
              <a:defRPr sz="2400" b="0" i="0" u="none" strike="noStrike" cap="none" baseline="0">
                <a:solidFill>
                  <a:srgbClr val="000000"/>
                </a:solidFill>
                <a:latin typeface="Arial"/>
                <a:ea typeface="Arial"/>
                <a:cs typeface="Arial"/>
                <a:sym typeface="Arial"/>
              </a:defRPr>
            </a:lvl2pPr>
            <a:lvl3pPr marL="1143000" indent="-228600" algn="l" rtl="0">
              <a:spcBef>
                <a:spcPts val="480"/>
              </a:spcBef>
              <a:buClr>
                <a:srgbClr val="000000"/>
              </a:buClr>
              <a:buSzPct val="100000"/>
              <a:buFont typeface="Wingdings"/>
              <a:buChar char="§"/>
              <a:defRPr sz="2400" b="0" i="0" u="none" strike="noStrike" cap="none" baseline="0">
                <a:solidFill>
                  <a:srgbClr val="000000"/>
                </a:solidFill>
                <a:latin typeface="Arial"/>
                <a:ea typeface="Arial"/>
                <a:cs typeface="Arial"/>
                <a:sym typeface="Arial"/>
              </a:defRPr>
            </a:lvl3pPr>
            <a:lvl4pPr marL="16002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4pPr>
            <a:lvl5pPr marL="20574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5pPr>
            <a:lvl6pPr marL="25146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6pPr>
            <a:lvl7pPr marL="2971800" indent="-228600" algn="l" rtl="0">
              <a:spcBef>
                <a:spcPts val="360"/>
              </a:spcBef>
              <a:buClr>
                <a:srgbClr val="000000"/>
              </a:buClr>
              <a:buSzPct val="166666"/>
              <a:buFont typeface="Arial"/>
              <a:buChar char="•"/>
              <a:defRPr sz="1800" b="0" i="0" u="none" strike="noStrike" cap="none" baseline="0">
                <a:solidFill>
                  <a:srgbClr val="000000"/>
                </a:solidFill>
                <a:latin typeface="Arial"/>
                <a:ea typeface="Arial"/>
                <a:cs typeface="Arial"/>
                <a:sym typeface="Arial"/>
              </a:defRPr>
            </a:lvl7pPr>
            <a:lvl8pPr marL="3429000" indent="-228600" algn="l" rtl="0">
              <a:spcBef>
                <a:spcPts val="360"/>
              </a:spcBef>
              <a:buClr>
                <a:srgbClr val="000000"/>
              </a:buClr>
              <a:buSzPct val="100000"/>
              <a:buFont typeface="Courier New"/>
              <a:buChar char="o"/>
              <a:defRPr sz="1800" b="0" i="0" u="none" strike="noStrike" cap="none" baseline="0">
                <a:solidFill>
                  <a:srgbClr val="000000"/>
                </a:solidFill>
                <a:latin typeface="Arial"/>
                <a:ea typeface="Arial"/>
                <a:cs typeface="Arial"/>
                <a:sym typeface="Arial"/>
              </a:defRPr>
            </a:lvl8pPr>
            <a:lvl9pPr marL="3886200" indent="-228600" algn="l" rtl="0">
              <a:spcBef>
                <a:spcPts val="360"/>
              </a:spcBef>
              <a:buClr>
                <a:srgbClr val="000000"/>
              </a:buClr>
              <a:buSzPct val="100000"/>
              <a:buFont typeface="Wingdings"/>
              <a:buChar char="§"/>
              <a:defRPr sz="18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bbc.co.uk/worldservice/africa/features/storyofafrica/3chapter4.s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essential-humanities.net/world-history/history-of-sub-saharan-afri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685800" y="2111123"/>
            <a:ext cx="7772400" cy="1546474"/>
          </a:xfrm>
          <a:prstGeom prst="rect">
            <a:avLst/>
          </a:prstGeom>
        </p:spPr>
        <p:txBody>
          <a:bodyPr lIns="91425" tIns="91425" rIns="91425" bIns="91425" anchor="b" anchorCtr="0">
            <a:spAutoFit/>
          </a:bodyPr>
          <a:lstStyle/>
          <a:p>
            <a:pPr>
              <a:buNone/>
            </a:pPr>
            <a:r>
              <a:rPr lang="en"/>
              <a:t>SUB-SAHARAN AFRICA </a:t>
            </a:r>
          </a:p>
        </p:txBody>
      </p:sp>
      <p:sp>
        <p:nvSpPr>
          <p:cNvPr id="222" name="Shape 222"/>
          <p:cNvSpPr txBox="1">
            <a:spLocks noGrp="1"/>
          </p:cNvSpPr>
          <p:nvPr>
            <p:ph type="subTitle" idx="1"/>
          </p:nvPr>
        </p:nvSpPr>
        <p:spPr>
          <a:xfrm>
            <a:off x="685800" y="3786737"/>
            <a:ext cx="7772400" cy="1046317"/>
          </a:xfrm>
          <a:prstGeom prst="rect">
            <a:avLst/>
          </a:prstGeom>
        </p:spPr>
        <p:txBody>
          <a:bodyPr lIns="91425" tIns="91425" rIns="91425" bIns="91425" anchor="t" anchorCtr="0">
            <a:spAutoFit/>
          </a:bodyPr>
          <a:lstStyle/>
          <a:p>
            <a:pPr lvl="0" rtl="0">
              <a:buNone/>
            </a:pPr>
            <a:r>
              <a:rPr lang="en"/>
              <a:t>Ben Rothman, Dua Abedeen, John Waldo, Nudhbi Choudhury, Irene Elias, Colleen Fang</a:t>
            </a:r>
          </a:p>
          <a:p>
            <a:endParaRPr lang="en"/>
          </a:p>
          <a:p>
            <a:pPr>
              <a:buNone/>
            </a:pPr>
            <a:r>
              <a:rPr lang="en"/>
              <a:t>Period 9 Garcia H4WX</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685800" y="2416175"/>
            <a:ext cx="7772400" cy="1470024"/>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4400" b="0" i="0" u="none" strike="noStrike" cap="none" baseline="0">
                <a:solidFill>
                  <a:schemeClr val="dk1"/>
                </a:solidFill>
                <a:latin typeface="Arial"/>
                <a:ea typeface="Arial"/>
                <a:cs typeface="Arial"/>
                <a:sym typeface="Arial"/>
              </a:rPr>
              <a:t>Sub-Saharan Africa</a:t>
            </a:r>
          </a:p>
        </p:txBody>
      </p:sp>
      <p:sp>
        <p:nvSpPr>
          <p:cNvPr id="278" name="Shape 278"/>
          <p:cNvSpPr txBox="1">
            <a:spLocks noGrp="1"/>
          </p:cNvSpPr>
          <p:nvPr>
            <p:ph type="subTitle" idx="1"/>
          </p:nvPr>
        </p:nvSpPr>
        <p:spPr>
          <a:xfrm>
            <a:off x="685800" y="3786737"/>
            <a:ext cx="7772400" cy="1914599"/>
          </a:xfrm>
          <a:prstGeom prst="rect">
            <a:avLst/>
          </a:prstGeom>
          <a:noFill/>
          <a:ln>
            <a:noFill/>
          </a:ln>
        </p:spPr>
        <p:txBody>
          <a:bodyPr lIns="91425" tIns="45700" rIns="91425" bIns="45700" anchor="t" anchorCtr="0">
            <a:spAutoFit/>
          </a:bodyPr>
          <a:lstStyle/>
          <a:p>
            <a:pPr marL="0" marR="0" lvl="0" indent="0" algn="ctr" rtl="0">
              <a:spcBef>
                <a:spcPts val="640"/>
              </a:spcBef>
              <a:buClr>
                <a:srgbClr val="3F3F3F"/>
              </a:buClr>
              <a:buSzPct val="25000"/>
              <a:buFont typeface="Arial"/>
              <a:buNone/>
            </a:pPr>
            <a:r>
              <a:rPr lang="en" sz="3200" b="0" i="0" u="none" strike="noStrike" cap="none" baseline="0">
                <a:solidFill>
                  <a:srgbClr val="3F3F3F"/>
                </a:solidFill>
                <a:latin typeface="Arial"/>
                <a:ea typeface="Arial"/>
                <a:cs typeface="Arial"/>
                <a:sym typeface="Arial"/>
              </a:rPr>
              <a:t>600 B.C.E. – 600 C.E.</a:t>
            </a:r>
          </a:p>
          <a:p>
            <a:pPr marL="0" marR="0" lvl="0" indent="0" algn="ctr" rtl="0">
              <a:spcBef>
                <a:spcPts val="640"/>
              </a:spcBef>
              <a:buClr>
                <a:srgbClr val="3F3F3F"/>
              </a:buClr>
              <a:buSzPct val="25000"/>
              <a:buFont typeface="Arial"/>
              <a:buNone/>
            </a:pPr>
            <a:r>
              <a:rPr lang="en" sz="3200">
                <a:solidFill>
                  <a:srgbClr val="3F3F3F"/>
                </a:solidFill>
              </a:rPr>
              <a:t>Expansion and  </a:t>
            </a:r>
          </a:p>
          <a:p>
            <a:pPr marL="0" marR="0" lvl="0" indent="0" algn="ctr" rtl="0">
              <a:spcBef>
                <a:spcPts val="640"/>
              </a:spcBef>
              <a:buClr>
                <a:srgbClr val="3F3F3F"/>
              </a:buClr>
              <a:buSzPct val="25000"/>
              <a:buFont typeface="Arial"/>
              <a:buNone/>
            </a:pPr>
            <a:r>
              <a:rPr lang="en" sz="3200">
                <a:solidFill>
                  <a:srgbClr val="3F3F3F"/>
                </a:solidFill>
              </a:rPr>
              <a:t>Development of Cities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endParaRPr/>
          </a:p>
        </p:txBody>
      </p:sp>
      <p:sp>
        <p:nvSpPr>
          <p:cNvPr id="284" name="Shape 28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endParaRPr/>
          </a:p>
        </p:txBody>
      </p:sp>
      <p:sp>
        <p:nvSpPr>
          <p:cNvPr id="285" name="Shape 285"/>
          <p:cNvSpPr/>
          <p:nvPr/>
        </p:nvSpPr>
        <p:spPr>
          <a:xfrm>
            <a:off x="44332" y="-1259"/>
            <a:ext cx="9055335" cy="6836523"/>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48172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3950" b="1" i="0" u="none" strike="noStrike" cap="none" baseline="0">
                <a:solidFill>
                  <a:schemeClr val="dk1"/>
                </a:solidFill>
                <a:latin typeface="Arial"/>
                <a:ea typeface="Arial"/>
                <a:cs typeface="Arial"/>
                <a:sym typeface="Arial"/>
              </a:rPr>
              <a:t>Interaction Between Humans and Environment </a:t>
            </a:r>
          </a:p>
        </p:txBody>
      </p:sp>
      <p:sp>
        <p:nvSpPr>
          <p:cNvPr id="291" name="Shape 291"/>
          <p:cNvSpPr txBox="1">
            <a:spLocks noGrp="1"/>
          </p:cNvSpPr>
          <p:nvPr>
            <p:ph type="body" idx="1"/>
          </p:nvPr>
        </p:nvSpPr>
        <p:spPr>
          <a:xfrm>
            <a:off x="457200" y="1994373"/>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African societies began to depend less on hunting and gathering due to advancements in agriculture </a:t>
            </a:r>
            <a:r>
              <a:rPr lang="en" sz="3100">
                <a:solidFill>
                  <a:schemeClr val="dk1"/>
                </a:solidFill>
              </a:rPr>
              <a:t>especially in Egypt, Ethiopia and the rainforests of Western Africa</a:t>
            </a:r>
          </a:p>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Agriculture supplied a surplus of food which led to a population increase throughout Africa</a:t>
            </a:r>
          </a:p>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This large growth in the population led to massive migrations south into Sub-Saharan Africa</a:t>
            </a:r>
          </a:p>
          <a:p>
            <a:endParaRPr lang="en" sz="3100" b="0" i="0" u="none" strike="noStrike" cap="none" baseline="0">
              <a:solidFill>
                <a:schemeClr val="dk1"/>
              </a:solidFill>
              <a:latin typeface="Arial"/>
              <a:ea typeface="Arial"/>
              <a:cs typeface="Arial"/>
              <a:sym typeface="Arial"/>
            </a:endParaRPr>
          </a:p>
          <a:p>
            <a:endParaRPr lang="en" sz="31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3950" b="1" i="0" u="none" strike="noStrike" cap="none" baseline="0">
                <a:solidFill>
                  <a:schemeClr val="dk1"/>
                </a:solidFill>
                <a:latin typeface="Arial"/>
                <a:ea typeface="Arial"/>
                <a:cs typeface="Arial"/>
                <a:sym typeface="Arial"/>
              </a:rPr>
              <a:t>Development and Interaction of Cultures</a:t>
            </a:r>
          </a:p>
        </p:txBody>
      </p:sp>
      <p:sp>
        <p:nvSpPr>
          <p:cNvPr id="297" name="Shape 297"/>
          <p:cNvSpPr txBox="1">
            <a:spLocks noGrp="1"/>
          </p:cNvSpPr>
          <p:nvPr>
            <p:ph type="body" idx="1"/>
          </p:nvPr>
        </p:nvSpPr>
        <p:spPr>
          <a:xfrm>
            <a:off x="72990" y="1464258"/>
            <a:ext cx="5063699" cy="4975799"/>
          </a:xfrm>
          <a:prstGeom prst="rect">
            <a:avLst/>
          </a:prstGeom>
          <a:noFill/>
          <a:ln>
            <a:noFill/>
          </a:ln>
        </p:spPr>
        <p:txBody>
          <a:bodyPr lIns="91425" tIns="45700" rIns="91425" bIns="45700" anchor="t" anchorCtr="0">
            <a:spAutoFit/>
          </a:bodyPr>
          <a:lstStyle/>
          <a:p>
            <a:pPr marL="342900" lvl="0" indent="-342900" rtl="0">
              <a:spcBef>
                <a:spcPts val="640"/>
              </a:spcBef>
              <a:buClr>
                <a:schemeClr val="dk1"/>
              </a:buClr>
              <a:buSzPct val="150793"/>
              <a:buFont typeface="Arial"/>
              <a:buChar char="•"/>
            </a:pPr>
            <a:r>
              <a:rPr lang="en" sz="2100">
                <a:solidFill>
                  <a:schemeClr val="dk1"/>
                </a:solidFill>
              </a:rPr>
              <a:t>When the </a:t>
            </a:r>
            <a:r>
              <a:rPr lang="en" sz="2100" b="1">
                <a:solidFill>
                  <a:schemeClr val="dk1"/>
                </a:solidFill>
              </a:rPr>
              <a:t>Bantu</a:t>
            </a:r>
            <a:r>
              <a:rPr lang="en" sz="2100">
                <a:solidFill>
                  <a:schemeClr val="dk1"/>
                </a:solidFill>
              </a:rPr>
              <a:t> people migrated southward they spread their language and culture throughout Africa</a:t>
            </a:r>
          </a:p>
          <a:p>
            <a:pPr marL="342900" lvl="0" indent="-342900" rtl="0">
              <a:spcBef>
                <a:spcPts val="640"/>
              </a:spcBef>
              <a:buClr>
                <a:schemeClr val="dk1"/>
              </a:buClr>
              <a:buSzPct val="150793"/>
              <a:buFont typeface="Arial"/>
              <a:buChar char="•"/>
            </a:pPr>
            <a:r>
              <a:rPr lang="en" sz="2100">
                <a:solidFill>
                  <a:schemeClr val="dk1"/>
                </a:solidFill>
              </a:rPr>
              <a:t>Bantu languages and culture depended on oral tradition and had many branches and dialects</a:t>
            </a:r>
          </a:p>
          <a:p>
            <a:pPr marL="342900" lvl="0" indent="-342900" rtl="0">
              <a:spcBef>
                <a:spcPts val="640"/>
              </a:spcBef>
              <a:buClr>
                <a:schemeClr val="dk1"/>
              </a:buClr>
              <a:buSzPct val="150793"/>
              <a:buFont typeface="Arial"/>
              <a:buChar char="•"/>
            </a:pPr>
            <a:r>
              <a:rPr lang="en" sz="2100">
                <a:solidFill>
                  <a:schemeClr val="dk1"/>
                </a:solidFill>
              </a:rPr>
              <a:t>Sub-Saharan empires such as the </a:t>
            </a:r>
            <a:r>
              <a:rPr lang="en" sz="2100" b="1">
                <a:solidFill>
                  <a:schemeClr val="dk1"/>
                </a:solidFill>
              </a:rPr>
              <a:t>Nok </a:t>
            </a:r>
            <a:r>
              <a:rPr lang="en" sz="2100">
                <a:solidFill>
                  <a:schemeClr val="dk1"/>
                </a:solidFill>
              </a:rPr>
              <a:t>made elegant clay sculptures, iron tools and weapons (</a:t>
            </a:r>
            <a:r>
              <a:rPr lang="en" sz="2100" b="1">
                <a:solidFill>
                  <a:schemeClr val="dk1"/>
                </a:solidFill>
              </a:rPr>
              <a:t>metallurgy)</a:t>
            </a:r>
          </a:p>
          <a:p>
            <a:pPr marL="342900" lvl="0" indent="-342900" rtl="0">
              <a:spcBef>
                <a:spcPts val="640"/>
              </a:spcBef>
              <a:buClr>
                <a:schemeClr val="dk1"/>
              </a:buClr>
              <a:buSzPct val="150793"/>
              <a:buFont typeface="Arial"/>
              <a:buChar char="•"/>
            </a:pPr>
            <a:r>
              <a:rPr lang="en" sz="2100">
                <a:solidFill>
                  <a:schemeClr val="dk1"/>
                </a:solidFill>
              </a:rPr>
              <a:t>The major religious belief of Sub-Saharan Africans was </a:t>
            </a:r>
            <a:r>
              <a:rPr lang="en" sz="2100" b="1">
                <a:solidFill>
                  <a:schemeClr val="dk1"/>
                </a:solidFill>
              </a:rPr>
              <a:t>animism</a:t>
            </a:r>
            <a:r>
              <a:rPr lang="en" sz="2100">
                <a:solidFill>
                  <a:schemeClr val="dk1"/>
                </a:solidFill>
              </a:rPr>
              <a:t>, the belief that spirits are present in animals, plants and natural forces </a:t>
            </a:r>
          </a:p>
          <a:p>
            <a:pPr marL="342900" lvl="0" indent="-342900" rtl="0">
              <a:spcBef>
                <a:spcPts val="640"/>
              </a:spcBef>
              <a:buClr>
                <a:schemeClr val="dk1"/>
              </a:buClr>
              <a:buSzPct val="150793"/>
              <a:buFont typeface="Arial"/>
              <a:buChar char="•"/>
            </a:pPr>
            <a:r>
              <a:rPr lang="en" sz="2100">
                <a:solidFill>
                  <a:schemeClr val="dk1"/>
                </a:solidFill>
              </a:rPr>
              <a:t>Later in 200 C.E. Christianity was introduced into Sub-Saharan Africa in </a:t>
            </a:r>
            <a:r>
              <a:rPr lang="en" sz="2100" b="1">
                <a:solidFill>
                  <a:schemeClr val="dk1"/>
                </a:solidFill>
              </a:rPr>
              <a:t>Axum</a:t>
            </a:r>
          </a:p>
        </p:txBody>
      </p:sp>
      <p:sp>
        <p:nvSpPr>
          <p:cNvPr id="298" name="Shape 298"/>
          <p:cNvSpPr/>
          <p:nvPr/>
        </p:nvSpPr>
        <p:spPr>
          <a:xfrm>
            <a:off x="5200303" y="1683759"/>
            <a:ext cx="3218311" cy="4291947"/>
          </a:xfrm>
          <a:prstGeom prst="rect">
            <a:avLst/>
          </a:prstGeom>
          <a:blipFill>
            <a:blip r:embed="rId3"/>
            <a:stretch>
              <a:fillRect/>
            </a:stretch>
          </a:blipFill>
        </p:spPr>
      </p:sp>
      <p:sp>
        <p:nvSpPr>
          <p:cNvPr id="299" name="Shape 299"/>
          <p:cNvSpPr txBox="1"/>
          <p:nvPr/>
        </p:nvSpPr>
        <p:spPr>
          <a:xfrm>
            <a:off x="5194150" y="6004375"/>
            <a:ext cx="3240899" cy="347099"/>
          </a:xfrm>
          <a:prstGeom prst="rect">
            <a:avLst/>
          </a:prstGeom>
          <a:noFill/>
        </p:spPr>
        <p:txBody>
          <a:bodyPr lIns="91425" tIns="91425" rIns="91425" bIns="91425" anchor="t" anchorCtr="0">
            <a:spAutoFit/>
          </a:bodyPr>
          <a:lstStyle/>
          <a:p>
            <a:pPr>
              <a:buNone/>
            </a:pPr>
            <a:r>
              <a:rPr lang="en"/>
              <a:t>Nok Clay sculpture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3950" b="1" i="0" u="none" strike="noStrike" cap="none" baseline="0">
                <a:solidFill>
                  <a:schemeClr val="dk1"/>
                </a:solidFill>
                <a:latin typeface="Arial"/>
                <a:ea typeface="Arial"/>
                <a:cs typeface="Arial"/>
                <a:sym typeface="Arial"/>
              </a:rPr>
              <a:t>Creation, Expansion, and Interaction of Economic Systems</a:t>
            </a: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105555"/>
              <a:buFont typeface="Arial"/>
              <a:buChar char="•"/>
            </a:pPr>
            <a:r>
              <a:rPr lang="en" sz="2950" b="0" i="0" u="none" strike="noStrike" cap="none" baseline="0">
                <a:solidFill>
                  <a:schemeClr val="dk1"/>
                </a:solidFill>
                <a:latin typeface="Arial"/>
                <a:ea typeface="Arial"/>
                <a:cs typeface="Arial"/>
                <a:sym typeface="Arial"/>
              </a:rPr>
              <a:t>The Nok were the first Sub-Saharan </a:t>
            </a:r>
            <a:r>
              <a:rPr lang="en" sz="2950">
                <a:solidFill>
                  <a:schemeClr val="dk1"/>
                </a:solidFill>
              </a:rPr>
              <a:t>people </a:t>
            </a:r>
            <a:r>
              <a:rPr lang="en" sz="2950" b="0" i="0" u="none" strike="noStrike" cap="none" baseline="0">
                <a:solidFill>
                  <a:schemeClr val="dk1"/>
                </a:solidFill>
                <a:latin typeface="Arial"/>
                <a:ea typeface="Arial"/>
                <a:cs typeface="Arial"/>
                <a:sym typeface="Arial"/>
              </a:rPr>
              <a:t>to produce iron in 500 B.C.E.</a:t>
            </a:r>
          </a:p>
          <a:p>
            <a:pPr marL="342900" marR="0" lvl="0" indent="-342900" algn="l" rtl="0">
              <a:spcBef>
                <a:spcPts val="640"/>
              </a:spcBef>
              <a:buClr>
                <a:schemeClr val="dk1"/>
              </a:buClr>
              <a:buSzPct val="105555"/>
              <a:buFont typeface="Arial"/>
              <a:buChar char="•"/>
            </a:pPr>
            <a:r>
              <a:rPr lang="en" sz="2950" b="0" i="0" u="none" strike="noStrike" cap="none" baseline="0">
                <a:solidFill>
                  <a:schemeClr val="dk1"/>
                </a:solidFill>
                <a:latin typeface="Arial"/>
                <a:ea typeface="Arial"/>
                <a:cs typeface="Arial"/>
                <a:sym typeface="Arial"/>
              </a:rPr>
              <a:t>The mass </a:t>
            </a:r>
            <a:r>
              <a:rPr lang="en" sz="2950" b="1" i="0" u="none" strike="noStrike" cap="none" baseline="0">
                <a:solidFill>
                  <a:schemeClr val="dk1"/>
                </a:solidFill>
                <a:latin typeface="Arial"/>
                <a:ea typeface="Arial"/>
                <a:cs typeface="Arial"/>
                <a:sym typeface="Arial"/>
              </a:rPr>
              <a:t>Bantu migration</a:t>
            </a:r>
            <a:r>
              <a:rPr lang="en" sz="2950" b="0" i="0" u="none" strike="noStrike" cap="none" baseline="0">
                <a:solidFill>
                  <a:schemeClr val="dk1"/>
                </a:solidFill>
                <a:latin typeface="Arial"/>
                <a:ea typeface="Arial"/>
                <a:cs typeface="Arial"/>
                <a:sym typeface="Arial"/>
              </a:rPr>
              <a:t> into southern Africa created large trading networks throughout Africa</a:t>
            </a:r>
          </a:p>
          <a:p>
            <a:pPr marL="342900" marR="0" lvl="0" indent="-342900" algn="l" rtl="0">
              <a:spcBef>
                <a:spcPts val="640"/>
              </a:spcBef>
              <a:buClr>
                <a:schemeClr val="dk1"/>
              </a:buClr>
              <a:buSzPct val="105555"/>
              <a:buFont typeface="Arial"/>
              <a:buChar char="•"/>
            </a:pPr>
            <a:r>
              <a:rPr lang="en" sz="2950" b="0" i="0" u="none" strike="noStrike" cap="none" baseline="0">
                <a:solidFill>
                  <a:schemeClr val="dk1"/>
                </a:solidFill>
                <a:latin typeface="Arial"/>
                <a:ea typeface="Arial"/>
                <a:cs typeface="Arial"/>
                <a:sym typeface="Arial"/>
              </a:rPr>
              <a:t>Generally, Sub-Saharan states supplied stronger northern empires such as Kush and A</a:t>
            </a:r>
            <a:r>
              <a:rPr lang="en" sz="2950">
                <a:solidFill>
                  <a:schemeClr val="dk1"/>
                </a:solidFill>
              </a:rPr>
              <a:t>x</a:t>
            </a:r>
            <a:r>
              <a:rPr lang="en" sz="2950" b="0" i="0" u="none" strike="noStrike" cap="none" baseline="0">
                <a:solidFill>
                  <a:schemeClr val="dk1"/>
                </a:solidFill>
                <a:latin typeface="Arial"/>
                <a:ea typeface="Arial"/>
                <a:cs typeface="Arial"/>
                <a:sym typeface="Arial"/>
              </a:rPr>
              <a:t>um with materials such as gold</a:t>
            </a:r>
          </a:p>
          <a:p>
            <a:pPr marL="342900" marR="0" lvl="0" indent="-342900" algn="l" rtl="0">
              <a:spcBef>
                <a:spcPts val="640"/>
              </a:spcBef>
              <a:buClr>
                <a:schemeClr val="dk1"/>
              </a:buClr>
              <a:buSzPct val="105555"/>
              <a:buFont typeface="Arial"/>
              <a:buChar char="•"/>
            </a:pPr>
            <a:r>
              <a:rPr lang="en" sz="2950" b="0" i="0" u="none" strike="noStrike" cap="none" baseline="0">
                <a:solidFill>
                  <a:schemeClr val="dk1"/>
                </a:solidFill>
                <a:latin typeface="Arial"/>
                <a:ea typeface="Arial"/>
                <a:cs typeface="Arial"/>
                <a:sym typeface="Arial"/>
              </a:rPr>
              <a:t>Trade also included rice, fish, pottery, and salt</a:t>
            </a:r>
          </a:p>
          <a:p>
            <a:endParaRPr lang="en" sz="2950" b="0" i="0" u="none" strike="noStrike" cap="none" baseline="0">
              <a:solidFill>
                <a:schemeClr val="dk1"/>
              </a:solidFill>
              <a:latin typeface="Arial"/>
              <a:ea typeface="Arial"/>
              <a:cs typeface="Arial"/>
              <a:sym typeface="Arial"/>
            </a:endParaRPr>
          </a:p>
          <a:p>
            <a:endParaRPr lang="en" sz="2950" b="0" i="0" u="none" strike="noStrike" cap="none" baseline="0">
              <a:solidFill>
                <a:schemeClr val="dk1"/>
              </a:solidFill>
              <a:latin typeface="Arial"/>
              <a:ea typeface="Arial"/>
              <a:cs typeface="Arial"/>
              <a:sym typeface="Arial"/>
            </a:endParaRPr>
          </a:p>
          <a:p>
            <a:endParaRPr lang="en" sz="295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3950" b="1" i="0" u="none" strike="noStrike" cap="none" baseline="0">
                <a:solidFill>
                  <a:schemeClr val="dk1"/>
                </a:solidFill>
                <a:latin typeface="Arial"/>
                <a:ea typeface="Arial"/>
                <a:cs typeface="Arial"/>
                <a:sym typeface="Arial"/>
              </a:rPr>
              <a:t>State-Building, Expansion, and Conflict</a:t>
            </a:r>
          </a:p>
        </p:txBody>
      </p:sp>
      <p:sp>
        <p:nvSpPr>
          <p:cNvPr id="311" name="Shape 311"/>
          <p:cNvSpPr txBox="1">
            <a:spLocks noGrp="1"/>
          </p:cNvSpPr>
          <p:nvPr>
            <p:ph type="body" idx="1"/>
          </p:nvPr>
        </p:nvSpPr>
        <p:spPr>
          <a:xfrm>
            <a:off x="0" y="1417637"/>
            <a:ext cx="9161700" cy="5432699"/>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Most Africans lived in villages but cities began to develop along rivers sometime between 600 and 200 B.C.E.</a:t>
            </a:r>
          </a:p>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As Bantu people migrated southward they often waged territorial wars but due to their superior technology they easily established their position</a:t>
            </a:r>
          </a:p>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Empires and boundaries in Sub-Saharan Africa were constantly changing during this time period</a:t>
            </a:r>
          </a:p>
          <a:p>
            <a:pPr marL="342900" marR="0" lvl="0" indent="-342900" algn="l" rtl="0">
              <a:spcBef>
                <a:spcPts val="640"/>
              </a:spcBef>
              <a:buClr>
                <a:schemeClr val="dk1"/>
              </a:buClr>
              <a:buSzPct val="102150"/>
              <a:buFont typeface="Arial"/>
              <a:buChar char="•"/>
            </a:pPr>
            <a:r>
              <a:rPr lang="en" sz="3100" b="0" i="0" u="none" strike="noStrike" cap="none" baseline="0">
                <a:solidFill>
                  <a:schemeClr val="dk1"/>
                </a:solidFill>
                <a:latin typeface="Arial"/>
                <a:ea typeface="Arial"/>
                <a:cs typeface="Arial"/>
                <a:sym typeface="Arial"/>
              </a:rPr>
              <a:t>Introduction of Christianity and other religions into Sub-Saharan Africa created further tensions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en" sz="3950" b="1" i="0" u="none" strike="noStrike" cap="none" baseline="0">
                <a:solidFill>
                  <a:schemeClr val="dk1"/>
                </a:solidFill>
                <a:latin typeface="Arial"/>
                <a:ea typeface="Arial"/>
                <a:cs typeface="Arial"/>
                <a:sym typeface="Arial"/>
              </a:rPr>
              <a:t>Development and Transformation of Social Structures</a:t>
            </a:r>
          </a:p>
        </p:txBody>
      </p:sp>
      <p:sp>
        <p:nvSpPr>
          <p:cNvPr id="317" name="Shape 317"/>
          <p:cNvSpPr txBox="1">
            <a:spLocks noGrp="1"/>
          </p:cNvSpPr>
          <p:nvPr>
            <p:ph type="body" idx="1"/>
          </p:nvPr>
        </p:nvSpPr>
        <p:spPr>
          <a:xfrm>
            <a:off x="0" y="1841008"/>
            <a:ext cx="9144000" cy="5440362"/>
          </a:xfrm>
          <a:prstGeom prst="rect">
            <a:avLst/>
          </a:prstGeom>
          <a:noFill/>
          <a:ln>
            <a:noFill/>
          </a:ln>
        </p:spPr>
        <p:txBody>
          <a:bodyPr lIns="91425" tIns="45700" rIns="91425" bIns="45700" anchor="t" anchorCtr="0">
            <a:spAutoFit/>
          </a:bodyPr>
          <a:lstStyle/>
          <a:p>
            <a:pPr marL="342900" marR="0" lvl="0" indent="-342900" algn="l" rtl="0">
              <a:spcBef>
                <a:spcPts val="640"/>
              </a:spcBef>
              <a:buClr>
                <a:schemeClr val="dk1"/>
              </a:buClr>
              <a:buSzPct val="98958"/>
              <a:buFont typeface="Arial"/>
              <a:buChar char="•"/>
            </a:pPr>
            <a:r>
              <a:rPr lang="en" sz="3200" b="0" i="0" u="none" strike="noStrike" cap="none" baseline="0">
                <a:solidFill>
                  <a:schemeClr val="dk1"/>
                </a:solidFill>
                <a:latin typeface="Arial"/>
                <a:ea typeface="Arial"/>
                <a:cs typeface="Arial"/>
                <a:sym typeface="Arial"/>
              </a:rPr>
              <a:t>Extended families and families that have common ancestors formed family groups or clans</a:t>
            </a:r>
          </a:p>
          <a:p>
            <a:pPr marL="342900" marR="0" lvl="0" indent="-342900" algn="l" rtl="0">
              <a:spcBef>
                <a:spcPts val="640"/>
              </a:spcBef>
              <a:buClr>
                <a:schemeClr val="dk1"/>
              </a:buClr>
              <a:buSzPct val="98958"/>
              <a:buFont typeface="Arial"/>
              <a:buChar char="•"/>
            </a:pPr>
            <a:r>
              <a:rPr lang="en" sz="3200" b="0" i="0" u="none" strike="noStrike" cap="none" baseline="0">
                <a:solidFill>
                  <a:schemeClr val="dk1"/>
                </a:solidFill>
                <a:latin typeface="Arial"/>
                <a:ea typeface="Arial"/>
                <a:cs typeface="Arial"/>
                <a:sym typeface="Arial"/>
              </a:rPr>
              <a:t>These early societies consisted of a village chief and a council of leaders from different family groups</a:t>
            </a:r>
          </a:p>
          <a:p>
            <a:pPr marL="342900" marR="0" lvl="0" indent="-342900" algn="l" rtl="0">
              <a:spcBef>
                <a:spcPts val="640"/>
              </a:spcBef>
              <a:buClr>
                <a:schemeClr val="dk1"/>
              </a:buClr>
              <a:buSzPct val="98958"/>
              <a:buFont typeface="Arial"/>
              <a:buChar char="•"/>
            </a:pPr>
            <a:r>
              <a:rPr lang="en" sz="3200" b="0" i="0" u="none" strike="noStrike" cap="none" baseline="0">
                <a:solidFill>
                  <a:schemeClr val="dk1"/>
                </a:solidFill>
                <a:latin typeface="Arial"/>
                <a:ea typeface="Arial"/>
                <a:cs typeface="Arial"/>
                <a:sym typeface="Arial"/>
              </a:rPr>
              <a:t>Stronger societies eventually developed into kingdoms as seen in the city of </a:t>
            </a:r>
            <a:r>
              <a:rPr lang="en" sz="3200">
                <a:solidFill>
                  <a:schemeClr val="dk1"/>
                </a:solidFill>
              </a:rPr>
              <a:t>Djenne-Djeno or the kingdom of Axum</a:t>
            </a:r>
          </a:p>
          <a:p>
            <a:endParaRPr lang="en" sz="3200">
              <a:solidFill>
                <a:schemeClr val="dk1"/>
              </a:solidFill>
            </a:endParaRPr>
          </a:p>
          <a:p>
            <a:endParaRPr lang="en" sz="3200">
              <a:solidFill>
                <a:schemeClr val="dk1"/>
              </a:solidFil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ctrTitle"/>
          </p:nvPr>
        </p:nvSpPr>
        <p:spPr>
          <a:xfrm>
            <a:off x="685800" y="2111123"/>
            <a:ext cx="7772400" cy="1546500"/>
          </a:xfrm>
          <a:prstGeom prst="rect">
            <a:avLst/>
          </a:prstGeom>
        </p:spPr>
        <p:txBody>
          <a:bodyPr lIns="91425" tIns="91425" rIns="91425" bIns="91425" anchor="b" anchorCtr="0">
            <a:spAutoFit/>
          </a:bodyPr>
          <a:lstStyle/>
          <a:p>
            <a:pPr lvl="0" rtl="0">
              <a:buClr>
                <a:srgbClr val="000000"/>
              </a:buClr>
              <a:buSzPct val="25000"/>
              <a:buFont typeface="Arial"/>
              <a:buNone/>
            </a:pPr>
            <a:r>
              <a:rPr lang="en" sz="4400" b="0">
                <a:solidFill>
                  <a:srgbClr val="000000"/>
                </a:solidFill>
              </a:rPr>
              <a:t>Sub-Saharan Africa</a:t>
            </a:r>
          </a:p>
          <a:p>
            <a:endParaRPr lang="en" sz="4400" b="0">
              <a:solidFill>
                <a:srgbClr val="000000"/>
              </a:solidFill>
            </a:endParaRPr>
          </a:p>
        </p:txBody>
      </p:sp>
      <p:sp>
        <p:nvSpPr>
          <p:cNvPr id="323" name="Shape 323"/>
          <p:cNvSpPr txBox="1">
            <a:spLocks noGrp="1"/>
          </p:cNvSpPr>
          <p:nvPr>
            <p:ph type="subTitle" idx="1"/>
          </p:nvPr>
        </p:nvSpPr>
        <p:spPr>
          <a:xfrm>
            <a:off x="685800" y="3786737"/>
            <a:ext cx="7772400" cy="1046400"/>
          </a:xfrm>
          <a:prstGeom prst="rect">
            <a:avLst/>
          </a:prstGeom>
        </p:spPr>
        <p:txBody>
          <a:bodyPr lIns="91425" tIns="91425" rIns="91425" bIns="91425" anchor="t" anchorCtr="0">
            <a:spAutoFit/>
          </a:bodyPr>
          <a:lstStyle/>
          <a:p>
            <a:pPr lvl="0" rtl="0">
              <a:buNone/>
            </a:pPr>
            <a:r>
              <a:rPr lang="en"/>
              <a:t>600-1450 CE</a:t>
            </a:r>
          </a:p>
          <a:p>
            <a:pPr lvl="0" rtl="0">
              <a:buNone/>
            </a:pPr>
            <a:r>
              <a:rPr lang="en"/>
              <a:t>The Rise of Large Empires</a:t>
            </a:r>
          </a:p>
          <a:p>
            <a:endParaRPr lang="en"/>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p:nvPr/>
        </p:nvSpPr>
        <p:spPr>
          <a:xfrm>
            <a:off x="1462716" y="136875"/>
            <a:ext cx="5695181" cy="6544285"/>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7733099" cy="801599"/>
          </a:xfrm>
          <a:prstGeom prst="rect">
            <a:avLst/>
          </a:prstGeom>
        </p:spPr>
        <p:txBody>
          <a:bodyPr lIns="91425" tIns="91425" rIns="91425" bIns="91425" anchor="b" anchorCtr="0">
            <a:spAutoFit/>
          </a:bodyPr>
          <a:lstStyle/>
          <a:p>
            <a:pPr>
              <a:buNone/>
            </a:pPr>
            <a:r>
              <a:rPr lang="en" sz="2400" b="0"/>
              <a:t>Interactions between humans and the environment</a:t>
            </a:r>
          </a:p>
        </p:txBody>
      </p:sp>
      <p:sp>
        <p:nvSpPr>
          <p:cNvPr id="334" name="Shape 334"/>
          <p:cNvSpPr txBox="1">
            <a:spLocks noGrp="1"/>
          </p:cNvSpPr>
          <p:nvPr>
            <p:ph type="body" idx="1"/>
          </p:nvPr>
        </p:nvSpPr>
        <p:spPr>
          <a:xfrm>
            <a:off x="457199" y="1076237"/>
            <a:ext cx="8229600" cy="5616299"/>
          </a:xfrm>
          <a:prstGeom prst="rect">
            <a:avLst/>
          </a:prstGeom>
          <a:ln>
            <a:noFill/>
          </a:ln>
        </p:spPr>
        <p:txBody>
          <a:bodyPr lIns="91425" tIns="91425" rIns="91425" bIns="91425" anchor="t" anchorCtr="0">
            <a:spAutoFit/>
          </a:bodyPr>
          <a:lstStyle/>
          <a:p>
            <a:pPr marL="228600" lvl="0" indent="-146050" rtl="0">
              <a:lnSpc>
                <a:spcPct val="115000"/>
              </a:lnSpc>
              <a:spcBef>
                <a:spcPts val="0"/>
              </a:spcBef>
              <a:buClr>
                <a:srgbClr val="000000"/>
              </a:buClr>
              <a:buSzPct val="166666"/>
              <a:buFont typeface="Arial"/>
              <a:buChar char="•"/>
            </a:pPr>
            <a:r>
              <a:rPr lang="en" sz="2300"/>
              <a:t>
Iron metallurgy: provided the tools  to clear and cultivate the fields of Africa, provided weapons like spears and arrowheads. </a:t>
            </a:r>
          </a:p>
          <a:p>
            <a:pPr marL="228600" lvl="0" indent="-146050" rtl="0">
              <a:lnSpc>
                <a:spcPct val="115000"/>
              </a:lnSpc>
              <a:spcBef>
                <a:spcPts val="0"/>
              </a:spcBef>
              <a:buClr>
                <a:srgbClr val="000000"/>
              </a:buClr>
              <a:buSzPct val="166666"/>
              <a:buFont typeface="Arial"/>
              <a:buChar char="•"/>
            </a:pPr>
            <a:r>
              <a:rPr lang="en" sz="2300"/>
              <a:t>Earlier Bantu migration had caused the spread of iron smelting as well as a cultural unity of similar tradition</a:t>
            </a:r>
          </a:p>
          <a:p>
            <a:pPr marL="228600" lvl="0" indent="-146050" rtl="0">
              <a:lnSpc>
                <a:spcPct val="115000"/>
              </a:lnSpc>
              <a:spcBef>
                <a:spcPts val="0"/>
              </a:spcBef>
              <a:buClr>
                <a:srgbClr val="000000"/>
              </a:buClr>
              <a:buSzPct val="166666"/>
              <a:buFont typeface="Arial"/>
              <a:buChar char="•"/>
            </a:pPr>
            <a:r>
              <a:rPr lang="en" sz="2300"/>
              <a:t>Copper: used to make wire, decorative objects, and as money</a:t>
            </a:r>
          </a:p>
          <a:p>
            <a:pPr marL="228600" lvl="0" indent="-146050" rtl="0">
              <a:lnSpc>
                <a:spcPct val="115000"/>
              </a:lnSpc>
              <a:spcBef>
                <a:spcPts val="0"/>
              </a:spcBef>
              <a:buClr>
                <a:srgbClr val="000000"/>
              </a:buClr>
              <a:buSzPct val="166666"/>
              <a:buFont typeface="Arial"/>
              <a:buChar char="•"/>
            </a:pPr>
            <a:r>
              <a:rPr lang="en" sz="2300"/>
              <a:t>stone masonry: along the Swahili coast, it was used to make houses, replaced huts</a:t>
            </a:r>
          </a:p>
          <a:p>
            <a:pPr marL="228600" lvl="0" indent="-146050" rtl="0">
              <a:lnSpc>
                <a:spcPct val="115000"/>
              </a:lnSpc>
              <a:spcBef>
                <a:spcPts val="0"/>
              </a:spcBef>
              <a:buClr>
                <a:srgbClr val="000000"/>
              </a:buClr>
              <a:buSzPct val="166666"/>
              <a:buFont typeface="Arial"/>
              <a:buChar char="•"/>
            </a:pPr>
            <a:r>
              <a:rPr lang="en" sz="2300"/>
              <a:t>population growth due to the spread of trade </a:t>
            </a:r>
          </a:p>
          <a:p>
            <a:pPr marL="228600" lvl="0" indent="-146050" rtl="0">
              <a:lnSpc>
                <a:spcPct val="115000"/>
              </a:lnSpc>
              <a:spcBef>
                <a:spcPts val="0"/>
              </a:spcBef>
              <a:buClr>
                <a:srgbClr val="000000"/>
              </a:buClr>
              <a:buSzPct val="166666"/>
              <a:buFont typeface="Arial"/>
              <a:buChar char="•"/>
            </a:pPr>
            <a:r>
              <a:rPr lang="en" sz="2300"/>
              <a:t>domestication of the camel allows for the expansion of trade</a:t>
            </a:r>
          </a:p>
          <a:p>
            <a:pPr marL="228600" lvl="0" indent="-146050" rtl="0">
              <a:lnSpc>
                <a:spcPct val="115000"/>
              </a:lnSpc>
              <a:spcBef>
                <a:spcPts val="0"/>
              </a:spcBef>
              <a:buClr>
                <a:srgbClr val="000000"/>
              </a:buClr>
              <a:buSzPct val="166666"/>
              <a:buFont typeface="Arial"/>
              <a:buChar char="•"/>
            </a:pPr>
            <a:r>
              <a:rPr lang="en" sz="2300"/>
              <a:t>Great Zimbabwe: people depleted their forest  for firewood and their cattle overgrazed, so the empire collapsed </a:t>
            </a:r>
          </a:p>
          <a:p>
            <a:endParaRPr lang="en" sz="23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ctrTitle"/>
          </p:nvPr>
        </p:nvSpPr>
        <p:spPr>
          <a:xfrm>
            <a:off x="685800" y="2111123"/>
            <a:ext cx="7772400" cy="1546500"/>
          </a:xfrm>
          <a:prstGeom prst="rect">
            <a:avLst/>
          </a:prstGeom>
        </p:spPr>
        <p:txBody>
          <a:bodyPr lIns="91425" tIns="91425" rIns="91425" bIns="91425" anchor="b" anchorCtr="0">
            <a:spAutoFit/>
          </a:bodyPr>
          <a:lstStyle/>
          <a:p>
            <a:pPr>
              <a:buNone/>
            </a:pPr>
            <a:r>
              <a:rPr lang="en"/>
              <a:t>Sub Saharan Africa</a:t>
            </a:r>
          </a:p>
        </p:txBody>
      </p:sp>
      <p:sp>
        <p:nvSpPr>
          <p:cNvPr id="228" name="Shape 228"/>
          <p:cNvSpPr txBox="1">
            <a:spLocks noGrp="1"/>
          </p:cNvSpPr>
          <p:nvPr>
            <p:ph type="subTitle" idx="1"/>
          </p:nvPr>
        </p:nvSpPr>
        <p:spPr>
          <a:xfrm>
            <a:off x="685800" y="3786737"/>
            <a:ext cx="7772400" cy="1046400"/>
          </a:xfrm>
          <a:prstGeom prst="rect">
            <a:avLst/>
          </a:prstGeom>
        </p:spPr>
        <p:txBody>
          <a:bodyPr lIns="91425" tIns="91425" rIns="91425" bIns="91425" anchor="t" anchorCtr="0">
            <a:spAutoFit/>
          </a:bodyPr>
          <a:lstStyle/>
          <a:p>
            <a:pPr lvl="0" rtl="0">
              <a:buNone/>
            </a:pPr>
            <a:r>
              <a:rPr lang="en"/>
              <a:t>8000-600 BCE</a:t>
            </a:r>
          </a:p>
          <a:p>
            <a:pPr>
              <a:buNone/>
            </a:pPr>
            <a:r>
              <a:rPr lang="en"/>
              <a:t>Growth of Civilization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7950299" cy="724200"/>
          </a:xfrm>
          <a:prstGeom prst="rect">
            <a:avLst/>
          </a:prstGeom>
        </p:spPr>
        <p:txBody>
          <a:bodyPr lIns="91425" tIns="91425" rIns="91425" bIns="91425" anchor="b" anchorCtr="0">
            <a:spAutoFit/>
          </a:bodyPr>
          <a:lstStyle/>
          <a:p>
            <a:pPr>
              <a:buNone/>
            </a:pPr>
            <a:r>
              <a:rPr lang="en" sz="2400"/>
              <a:t>Development and Interaction of Cultures</a:t>
            </a:r>
          </a:p>
        </p:txBody>
      </p:sp>
      <p:sp>
        <p:nvSpPr>
          <p:cNvPr id="340" name="Shape 340"/>
          <p:cNvSpPr txBox="1">
            <a:spLocks noGrp="1"/>
          </p:cNvSpPr>
          <p:nvPr>
            <p:ph type="body" idx="1"/>
          </p:nvPr>
        </p:nvSpPr>
        <p:spPr>
          <a:xfrm>
            <a:off x="457199" y="1165775"/>
            <a:ext cx="8229600" cy="4967700"/>
          </a:xfrm>
          <a:prstGeom prst="rect">
            <a:avLst/>
          </a:prstGeom>
        </p:spPr>
        <p:txBody>
          <a:bodyPr lIns="91425" tIns="91425" rIns="91425" bIns="91425" anchor="t" anchorCtr="0">
            <a:spAutoFit/>
          </a:bodyPr>
          <a:lstStyle/>
          <a:p>
            <a:pPr marL="457200" lvl="0" indent="-298450" rtl="0">
              <a:buClr>
                <a:srgbClr val="000000"/>
              </a:buClr>
              <a:buSzPct val="70512"/>
              <a:buFont typeface="Arial"/>
              <a:buChar char="•"/>
            </a:pPr>
            <a:r>
              <a:rPr lang="en" sz="2600"/>
              <a:t>Sub- Saharan Africa's geography causes it to be very decentralized and so there were many isolate societies, </a:t>
            </a:r>
          </a:p>
          <a:p>
            <a:pPr marL="457200" lvl="0" indent="-298450" rtl="0">
              <a:buClr>
                <a:srgbClr val="000000"/>
              </a:buClr>
              <a:buSzPct val="70512"/>
              <a:buFont typeface="Arial"/>
              <a:buChar char="•"/>
            </a:pPr>
            <a:r>
              <a:rPr lang="en" sz="2600"/>
              <a:t>Animism remained dominant </a:t>
            </a:r>
          </a:p>
          <a:p>
            <a:pPr marL="457200" lvl="0" indent="-298450" rtl="0">
              <a:buClr>
                <a:srgbClr val="000000"/>
              </a:buClr>
              <a:buSzPct val="70512"/>
              <a:buFont typeface="Arial"/>
              <a:buChar char="•"/>
            </a:pPr>
            <a:r>
              <a:rPr lang="en" sz="2600"/>
              <a:t>Ethiopia was the only Christian nation </a:t>
            </a:r>
          </a:p>
          <a:p>
            <a:pPr marL="457200" lvl="0" indent="-298450" rtl="0">
              <a:buClr>
                <a:srgbClr val="000000"/>
              </a:buClr>
              <a:buSzPct val="70512"/>
              <a:buFont typeface="Arial"/>
              <a:buChar char="•"/>
            </a:pPr>
            <a:r>
              <a:rPr lang="en" sz="2600"/>
              <a:t>Islam: began in the 6th century and spread to Africa in this period through trade, conquest because it was tolerant of other religions.</a:t>
            </a:r>
          </a:p>
          <a:p>
            <a:pPr marL="457200" marR="0" lvl="0" indent="-298450" algn="l" rtl="0">
              <a:lnSpc>
                <a:spcPct val="100000"/>
              </a:lnSpc>
              <a:spcBef>
                <a:spcPts val="600"/>
              </a:spcBef>
              <a:spcAft>
                <a:spcPts val="0"/>
              </a:spcAft>
              <a:buClr>
                <a:srgbClr val="000000"/>
              </a:buClr>
              <a:buSzPct val="70512"/>
              <a:buFont typeface="Arial"/>
              <a:buChar char="•"/>
            </a:pPr>
            <a:r>
              <a:rPr lang="en" sz="2600"/>
              <a:t>Sufis were Islamic missionaries that spread Islam to different lands including Sub-Saharan Africa</a:t>
            </a:r>
          </a:p>
          <a:p>
            <a:pPr marL="457200" marR="0" lvl="0" indent="-298450" algn="l" rtl="0">
              <a:lnSpc>
                <a:spcPct val="100000"/>
              </a:lnSpc>
              <a:spcBef>
                <a:spcPts val="600"/>
              </a:spcBef>
              <a:spcAft>
                <a:spcPts val="0"/>
              </a:spcAft>
              <a:buClr>
                <a:srgbClr val="000000"/>
              </a:buClr>
              <a:buSzPct val="70512"/>
              <a:buFont typeface="Arial"/>
              <a:buChar char="•"/>
            </a:pPr>
            <a:r>
              <a:rPr lang="en" sz="2600"/>
              <a:t>Merchants introduced Islam in West Africa to the kings through trade. </a:t>
            </a:r>
          </a:p>
          <a:p>
            <a:pPr marL="457200" marR="0" lvl="0" indent="-298450" algn="l" rtl="0">
              <a:lnSpc>
                <a:spcPct val="100000"/>
              </a:lnSpc>
              <a:spcBef>
                <a:spcPts val="600"/>
              </a:spcBef>
              <a:spcAft>
                <a:spcPts val="0"/>
              </a:spcAft>
              <a:buClr>
                <a:srgbClr val="000000"/>
              </a:buClr>
              <a:buSzPct val="70512"/>
              <a:buFont typeface="Arial"/>
              <a:buChar char="•"/>
            </a:pPr>
            <a:r>
              <a:rPr lang="en" sz="2600"/>
              <a:t>West Africa became a very key cultural center. Mosques and  schools were built. </a:t>
            </a:r>
          </a:p>
          <a:p>
            <a:endParaRPr lang="en" sz="2600"/>
          </a:p>
          <a:p>
            <a:endParaRPr lang="en" sz="2600"/>
          </a:p>
          <a:p>
            <a:pPr lvl="0" rtl="0">
              <a:buNone/>
            </a:pPr>
            <a:r>
              <a:rPr lang="en" sz="2600"/>
              <a:t> </a:t>
            </a:r>
          </a:p>
          <a:p>
            <a:endParaRPr lang="en" sz="260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sz="2400">
                <a:solidFill>
                  <a:srgbClr val="000000"/>
                </a:solidFill>
                <a:latin typeface="Times New Roman"/>
                <a:ea typeface="Times New Roman"/>
                <a:cs typeface="Times New Roman"/>
                <a:sym typeface="Times New Roman"/>
              </a:rPr>
              <a:t>Creation, expansion, and interaction of economic systems</a:t>
            </a:r>
          </a:p>
        </p:txBody>
      </p:sp>
      <p:sp>
        <p:nvSpPr>
          <p:cNvPr id="346" name="Shape 34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368300" rtl="0">
              <a:buClr>
                <a:srgbClr val="000000"/>
              </a:buClr>
              <a:buSzPct val="166666"/>
              <a:buFont typeface="Arial"/>
              <a:buChar char="•"/>
            </a:pPr>
            <a:r>
              <a:rPr lang="en" sz="2200"/>
              <a:t>Development of the Trans-Saharan trade</a:t>
            </a:r>
          </a:p>
          <a:p>
            <a:pPr marL="457200" marR="0" lvl="0" indent="-419100" algn="l" rtl="0">
              <a:lnSpc>
                <a:spcPct val="100000"/>
              </a:lnSpc>
              <a:spcBef>
                <a:spcPts val="600"/>
              </a:spcBef>
              <a:spcAft>
                <a:spcPts val="0"/>
              </a:spcAft>
              <a:buClr>
                <a:schemeClr val="dk1"/>
              </a:buClr>
              <a:buSzPct val="227272"/>
              <a:buFont typeface="Arial"/>
              <a:buChar char="•"/>
            </a:pPr>
            <a:r>
              <a:rPr lang="en" sz="2200"/>
              <a:t>Expansion of the trade: salt from the Sahara was traded with gold from south of the Sahara</a:t>
            </a:r>
          </a:p>
          <a:p>
            <a:pPr marL="457200" marR="0" lvl="0" indent="-419100" algn="l" rtl="0">
              <a:lnSpc>
                <a:spcPct val="100000"/>
              </a:lnSpc>
              <a:spcBef>
                <a:spcPts val="600"/>
              </a:spcBef>
              <a:spcAft>
                <a:spcPts val="0"/>
              </a:spcAft>
              <a:buClr>
                <a:schemeClr val="dk1"/>
              </a:buClr>
              <a:buSzPct val="227272"/>
              <a:buFont typeface="Arial"/>
              <a:buChar char="•"/>
            </a:pPr>
            <a:r>
              <a:rPr lang="en" sz="2200"/>
              <a:t>increase in trade led to rise of regional states, Ghana and Mali</a:t>
            </a:r>
          </a:p>
          <a:p>
            <a:pPr marL="457200" marR="0" lvl="0" indent="-419100" algn="l" rtl="0">
              <a:lnSpc>
                <a:spcPct val="100000"/>
              </a:lnSpc>
              <a:spcBef>
                <a:spcPts val="600"/>
              </a:spcBef>
              <a:spcAft>
                <a:spcPts val="0"/>
              </a:spcAft>
              <a:buClr>
                <a:schemeClr val="dk1"/>
              </a:buClr>
              <a:buSzPct val="227272"/>
              <a:buFont typeface="Arial"/>
              <a:buChar char="•"/>
            </a:pPr>
            <a:r>
              <a:rPr lang="en" sz="2200"/>
              <a:t>Slave Trade: Mali and Bornu sent slaves to North Africa, prisoners of war</a:t>
            </a:r>
          </a:p>
          <a:p>
            <a:pPr marL="457200" marR="0" lvl="0" indent="-419100" algn="l" rtl="0">
              <a:lnSpc>
                <a:spcPct val="100000"/>
              </a:lnSpc>
              <a:spcBef>
                <a:spcPts val="600"/>
              </a:spcBef>
              <a:spcAft>
                <a:spcPts val="0"/>
              </a:spcAft>
              <a:buClr>
                <a:schemeClr val="dk1"/>
              </a:buClr>
              <a:buSzPct val="227272"/>
              <a:buFont typeface="Arial"/>
              <a:buChar char="•"/>
            </a:pPr>
            <a:r>
              <a:rPr lang="en" sz="2200"/>
              <a:t>Indian Ocean Trade: collapse of the Mongol Empire in the 1300s disrupted overland routes of trade, thus strengthening the Indian Ocean Routes</a:t>
            </a:r>
          </a:p>
          <a:p>
            <a:pPr marL="457200" marR="0" lvl="0" indent="-419100" algn="l" rtl="0">
              <a:lnSpc>
                <a:spcPct val="100000"/>
              </a:lnSpc>
              <a:spcBef>
                <a:spcPts val="600"/>
              </a:spcBef>
              <a:spcAft>
                <a:spcPts val="0"/>
              </a:spcAft>
              <a:buClr>
                <a:schemeClr val="dk1"/>
              </a:buClr>
              <a:buSzPct val="227272"/>
              <a:buFont typeface="Arial"/>
              <a:buChar char="•"/>
            </a:pPr>
            <a:r>
              <a:rPr lang="en" sz="2200"/>
              <a:t>Swahili Coast (of Eastern Africa): supplied gold from inland Africa to the rest of the world</a:t>
            </a:r>
          </a:p>
          <a:p>
            <a:endParaRPr lang="en" sz="22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sz="700" b="0">
                <a:solidFill>
                  <a:srgbClr val="000000"/>
                </a:solidFill>
                <a:latin typeface="Times New Roman"/>
                <a:ea typeface="Times New Roman"/>
                <a:cs typeface="Times New Roman"/>
                <a:sym typeface="Times New Roman"/>
              </a:rPr>
              <a:t> </a:t>
            </a:r>
            <a:r>
              <a:rPr lang="en" sz="2400">
                <a:solidFill>
                  <a:srgbClr val="000000"/>
                </a:solidFill>
                <a:latin typeface="Times New Roman"/>
                <a:ea typeface="Times New Roman"/>
                <a:cs typeface="Times New Roman"/>
                <a:sym typeface="Times New Roman"/>
              </a:rPr>
              <a:t>State-building, expansion, and conflict</a:t>
            </a:r>
          </a:p>
        </p:txBody>
      </p:sp>
      <p:sp>
        <p:nvSpPr>
          <p:cNvPr id="352" name="Shape 35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368300" algn="l" rtl="0">
              <a:lnSpc>
                <a:spcPct val="100000"/>
              </a:lnSpc>
              <a:spcBef>
                <a:spcPts val="600"/>
              </a:spcBef>
              <a:spcAft>
                <a:spcPts val="0"/>
              </a:spcAft>
              <a:buClr>
                <a:srgbClr val="000000"/>
              </a:buClr>
              <a:buSzPct val="174603"/>
              <a:buFont typeface="Arial"/>
              <a:buChar char="•"/>
            </a:pPr>
            <a:r>
              <a:rPr lang="en" sz="2100"/>
              <a:t>Ghana: 500- 1200 king had exclusive right to gold, a divine position. The rulers had converted to Islam. Eventually, Ghana was absorbed by the Mali. Mali: controlled and taxed all trade, in Timbuktu- Muslim scholars studied Islamic law and administration as well as math, science, medicine and technology. Schools and books for education. Mansa Musa,the king of Mali went on a pilgrimage to Mecca, showing off his wealth throughout his journey and establishing Mali as a wealthy nation</a:t>
            </a:r>
          </a:p>
          <a:p>
            <a:pPr marL="457200" marR="0" lvl="0" indent="-419100" algn="l" rtl="0">
              <a:lnSpc>
                <a:spcPct val="100000"/>
              </a:lnSpc>
              <a:spcBef>
                <a:spcPts val="600"/>
              </a:spcBef>
              <a:spcAft>
                <a:spcPts val="0"/>
              </a:spcAft>
              <a:buClr>
                <a:schemeClr val="dk1"/>
              </a:buClr>
              <a:buSzPct val="238095"/>
              <a:buFont typeface="Arial"/>
              <a:buChar char="•"/>
            </a:pPr>
            <a:r>
              <a:rPr lang="en" sz="2100"/>
              <a:t>Great Zimbabwe: attracted Arab and Iranian merchants, farming cattle herding provided an economic basis, long-distance trade brought wealth</a:t>
            </a:r>
          </a:p>
          <a:p>
            <a:pPr marL="457200" marR="0" lvl="0" indent="-419100" algn="l" rtl="0">
              <a:lnSpc>
                <a:spcPct val="100000"/>
              </a:lnSpc>
              <a:spcBef>
                <a:spcPts val="600"/>
              </a:spcBef>
              <a:spcAft>
                <a:spcPts val="0"/>
              </a:spcAft>
              <a:buClr>
                <a:schemeClr val="dk1"/>
              </a:buClr>
              <a:buSzPct val="238095"/>
              <a:buFont typeface="Arial"/>
              <a:buChar char="•"/>
            </a:pPr>
            <a:r>
              <a:rPr lang="en" sz="2100"/>
              <a:t>South of West Africa there were villages, with chiefs and councils to rule the people.</a:t>
            </a:r>
            <a:r>
              <a:rPr lang="en" sz="2200"/>
              <a:t> Witch doctors were of great importance to the people.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marL="457200" indent="0">
              <a:buNone/>
            </a:pPr>
            <a:r>
              <a:rPr lang="en" sz="3000"/>
              <a:t>Development and Transformations of   Social Structures : Islam</a:t>
            </a:r>
          </a:p>
        </p:txBody>
      </p:sp>
      <p:sp>
        <p:nvSpPr>
          <p:cNvPr id="358" name="Shape 358"/>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361950" rtl="0">
              <a:buClr>
                <a:srgbClr val="000000"/>
              </a:buClr>
              <a:buSzPct val="166666"/>
              <a:buFont typeface="Arial"/>
              <a:buChar char="•"/>
            </a:pPr>
            <a:r>
              <a:rPr lang="en" sz="2100"/>
              <a:t>Islam spread literacy, boys were taught Arabic in order to read the Quran</a:t>
            </a:r>
          </a:p>
          <a:p>
            <a:pPr marL="457200" lvl="0" indent="-361950" rtl="0">
              <a:buClr>
                <a:srgbClr val="000000"/>
              </a:buClr>
              <a:buSzPct val="166666"/>
              <a:buFont typeface="Arial"/>
              <a:buChar char="•"/>
            </a:pPr>
            <a:r>
              <a:rPr lang="en" sz="2100"/>
              <a:t>scholars adapted the Arabic alphabet to write local languages</a:t>
            </a:r>
          </a:p>
          <a:p>
            <a:pPr marL="457200" lvl="0" indent="-361950" rtl="0">
              <a:buClr>
                <a:srgbClr val="000000"/>
              </a:buClr>
              <a:buSzPct val="166666"/>
              <a:buFont typeface="Arial"/>
              <a:buChar char="•"/>
            </a:pPr>
            <a:r>
              <a:rPr lang="en" sz="2100"/>
              <a:t>Women held an important role: they did most of the farm work, sold their products in local markets. </a:t>
            </a:r>
          </a:p>
          <a:p>
            <a:pPr marL="457200" lvl="0" indent="-361950" rtl="0">
              <a:buClr>
                <a:srgbClr val="000000"/>
              </a:buClr>
              <a:buSzPct val="166666"/>
              <a:buFont typeface="Arial"/>
              <a:buChar char="•"/>
            </a:pPr>
            <a:r>
              <a:rPr lang="en" sz="2100"/>
              <a:t>Adopting Islam did not lead to the adoption of all the social customs of the Arabs: M</a:t>
            </a:r>
            <a:r>
              <a:rPr lang="en" sz="2100">
                <a:solidFill>
                  <a:srgbClr val="000000"/>
                </a:solidFill>
              </a:rPr>
              <a:t>uslim women did</a:t>
            </a:r>
            <a:r>
              <a:rPr lang="en" sz="2100"/>
              <a:t> no</a:t>
            </a:r>
            <a:r>
              <a:rPr lang="en" sz="2100">
                <a:solidFill>
                  <a:srgbClr val="000000"/>
                </a:solidFill>
              </a:rPr>
              <a:t>t cover all of their bodies and did</a:t>
            </a:r>
            <a:r>
              <a:rPr lang="en" sz="2100"/>
              <a:t> no</a:t>
            </a:r>
            <a:r>
              <a:rPr lang="en" sz="2100">
                <a:solidFill>
                  <a:srgbClr val="000000"/>
                </a:solidFill>
              </a:rPr>
              <a:t>t veil their face, and talked to men freely in Mali</a:t>
            </a:r>
          </a:p>
          <a:p>
            <a:pPr marL="457200" lvl="0" indent="-361950" rtl="0">
              <a:buClr>
                <a:srgbClr val="000000"/>
              </a:buClr>
              <a:buSzPct val="166666"/>
              <a:buFont typeface="Arial"/>
              <a:buChar char="•"/>
            </a:pPr>
            <a:r>
              <a:rPr lang="en" sz="2100"/>
              <a:t>Music was very important to African culture, dancing and wearing masks as well</a:t>
            </a:r>
          </a:p>
          <a:p>
            <a:pPr marL="457200" lvl="0" indent="-361950">
              <a:buClr>
                <a:srgbClr val="000000"/>
              </a:buClr>
              <a:buSzPct val="166666"/>
              <a:buFont typeface="Arial"/>
              <a:buChar char="•"/>
            </a:pPr>
            <a:r>
              <a:rPr lang="en" sz="2100"/>
              <a:t>Kingship legitimized by Islam</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ctrTitle"/>
          </p:nvPr>
        </p:nvSpPr>
        <p:spPr>
          <a:xfrm>
            <a:off x="685800" y="2111123"/>
            <a:ext cx="7772400" cy="1546500"/>
          </a:xfrm>
          <a:prstGeom prst="rect">
            <a:avLst/>
          </a:prstGeom>
        </p:spPr>
        <p:txBody>
          <a:bodyPr lIns="91425" tIns="91425" rIns="91425" bIns="91425" anchor="b" anchorCtr="0">
            <a:spAutoFit/>
          </a:bodyPr>
          <a:lstStyle/>
          <a:p>
            <a:pPr>
              <a:buNone/>
            </a:pPr>
            <a:r>
              <a:rPr lang="en" sz="4400" b="0">
                <a:solidFill>
                  <a:srgbClr val="000000"/>
                </a:solidFill>
              </a:rPr>
              <a:t>Sub-Saharan Africa</a:t>
            </a:r>
          </a:p>
        </p:txBody>
      </p:sp>
      <p:sp>
        <p:nvSpPr>
          <p:cNvPr id="364" name="Shape 364"/>
          <p:cNvSpPr txBox="1">
            <a:spLocks noGrp="1"/>
          </p:cNvSpPr>
          <p:nvPr>
            <p:ph type="subTitle" idx="1"/>
          </p:nvPr>
        </p:nvSpPr>
        <p:spPr>
          <a:xfrm>
            <a:off x="685800" y="3786737"/>
            <a:ext cx="7772400" cy="1046400"/>
          </a:xfrm>
          <a:prstGeom prst="rect">
            <a:avLst/>
          </a:prstGeom>
        </p:spPr>
        <p:txBody>
          <a:bodyPr lIns="91425" tIns="91425" rIns="91425" bIns="91425" anchor="t" anchorCtr="0">
            <a:spAutoFit/>
          </a:bodyPr>
          <a:lstStyle/>
          <a:p>
            <a:pPr lvl="0" rtl="0">
              <a:lnSpc>
                <a:spcPct val="115000"/>
              </a:lnSpc>
              <a:buNone/>
            </a:pPr>
            <a:r>
              <a:rPr lang="en" sz="3200">
                <a:solidFill>
                  <a:srgbClr val="898989"/>
                </a:solidFill>
              </a:rPr>
              <a:t>1450-1750 CE</a:t>
            </a:r>
          </a:p>
          <a:p>
            <a:pPr lvl="0" rtl="0">
              <a:lnSpc>
                <a:spcPct val="115000"/>
              </a:lnSpc>
              <a:buNone/>
            </a:pPr>
            <a:r>
              <a:rPr lang="en" sz="3200">
                <a:solidFill>
                  <a:srgbClr val="898989"/>
                </a:solidFill>
              </a:rPr>
              <a:t>Rising European Influence</a:t>
            </a:r>
          </a:p>
          <a:p>
            <a:endParaRPr lang="en" sz="3200">
              <a:solidFill>
                <a:srgbClr val="898989"/>
              </a:solidFil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lvl="0" rtl="0">
              <a:buNone/>
            </a:pPr>
            <a:r>
              <a:rPr lang="en"/>
              <a:t>1450s</a:t>
            </a:r>
          </a:p>
          <a:p>
            <a:pPr>
              <a:buNone/>
            </a:pPr>
            <a:r>
              <a:rPr lang="en"/>
              <a:t>Empires: Songhai, Kanem-Bornu, Nubia, Ashanti, Oyo, Benin, Ethiopia, Kongo, Lunda, Luba, Swahili Coast, Kilwa, Monomotapa, Dutch Cape Colony.</a:t>
            </a:r>
          </a:p>
        </p:txBody>
      </p:sp>
      <p:sp>
        <p:nvSpPr>
          <p:cNvPr id="370" name="Shape 370"/>
          <p:cNvSpPr/>
          <p:nvPr/>
        </p:nvSpPr>
        <p:spPr>
          <a:xfrm>
            <a:off x="1772525" y="-87046"/>
            <a:ext cx="5598949" cy="5962125"/>
          </a:xfrm>
          <a:prstGeom prst="rect">
            <a:avLst/>
          </a:prstGeom>
          <a:blipFill>
            <a:blip r:embed="rId3"/>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p:nvPr/>
        </p:nvSpPr>
        <p:spPr>
          <a:xfrm>
            <a:off x="1720249" y="0"/>
            <a:ext cx="5644545" cy="6077652"/>
          </a:xfrm>
          <a:prstGeom prst="rect">
            <a:avLst/>
          </a:prstGeom>
          <a:blipFill>
            <a:blip r:embed="rId3"/>
            <a:stretch>
              <a:fillRect/>
            </a:stretch>
          </a:blipFill>
          <a:ln>
            <a:noFill/>
          </a:ln>
        </p:spPr>
      </p:sp>
      <p:sp>
        <p:nvSpPr>
          <p:cNvPr id="376" name="Shape 376"/>
          <p:cNvSpPr txBox="1">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lvl="0" rtl="0">
              <a:buNone/>
            </a:pPr>
            <a:r>
              <a:rPr lang="en"/>
              <a:t>1750s</a:t>
            </a:r>
          </a:p>
          <a:p>
            <a:pPr>
              <a:buNone/>
            </a:pPr>
            <a:r>
              <a:rPr lang="en"/>
              <a:t>Maghrib, Nubia, Ashanti, Oyo, Benin, Ethiopia, Luba, Lunda, Swahili Coast, Angola, Kilwa, Cape Colony</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187839"/>
            <a:ext cx="8229600" cy="738000"/>
          </a:xfrm>
          <a:prstGeom prst="rect">
            <a:avLst/>
          </a:prstGeom>
        </p:spPr>
        <p:txBody>
          <a:bodyPr lIns="91425" tIns="91425" rIns="91425" bIns="91425" anchor="b" anchorCtr="0">
            <a:spAutoFit/>
          </a:bodyPr>
          <a:lstStyle/>
          <a:p>
            <a:pPr>
              <a:buNone/>
            </a:pPr>
            <a:r>
              <a:rPr lang="en" sz="3000" b="0">
                <a:solidFill>
                  <a:srgbClr val="000000"/>
                </a:solidFill>
              </a:rPr>
              <a:t>Interactions between Humans and their Environment</a:t>
            </a:r>
          </a:p>
        </p:txBody>
      </p:sp>
      <p:sp>
        <p:nvSpPr>
          <p:cNvPr id="382" name="Shape 382"/>
          <p:cNvSpPr txBox="1">
            <a:spLocks noGrp="1"/>
          </p:cNvSpPr>
          <p:nvPr>
            <p:ph type="body" idx="1"/>
          </p:nvPr>
        </p:nvSpPr>
        <p:spPr>
          <a:xfrm>
            <a:off x="457199" y="945150"/>
            <a:ext cx="8229600" cy="5546399"/>
          </a:xfrm>
          <a:prstGeom prst="rect">
            <a:avLst/>
          </a:prstGeom>
        </p:spPr>
        <p:txBody>
          <a:bodyPr lIns="91425" tIns="91425" rIns="91425" bIns="91425" anchor="t" anchorCtr="0">
            <a:spAutoFit/>
          </a:bodyPr>
          <a:lstStyle/>
          <a:p>
            <a:pPr marL="0" marR="0" lvl="0" indent="0" algn="l" rtl="0">
              <a:lnSpc>
                <a:spcPct val="115000"/>
              </a:lnSpc>
              <a:spcBef>
                <a:spcPts val="0"/>
              </a:spcBef>
              <a:spcAft>
                <a:spcPts val="0"/>
              </a:spcAft>
              <a:buClr>
                <a:srgbClr val="000000"/>
              </a:buClr>
              <a:buSzPct val="47826"/>
              <a:buFont typeface="Arial"/>
              <a:buNone/>
            </a:pPr>
            <a:r>
              <a:rPr lang="en" sz="2300">
                <a:solidFill>
                  <a:srgbClr val="000000"/>
                </a:solidFill>
              </a:rPr>
              <a:t>• </a:t>
            </a:r>
            <a:r>
              <a:rPr lang="en" sz="2300"/>
              <a:t>During the 1400s, t</a:t>
            </a:r>
            <a:r>
              <a:rPr lang="en" sz="2300">
                <a:solidFill>
                  <a:srgbClr val="000000"/>
                </a:solidFill>
              </a:rPr>
              <a:t>he </a:t>
            </a:r>
            <a:r>
              <a:rPr lang="en" sz="2300" b="1">
                <a:solidFill>
                  <a:srgbClr val="000000"/>
                </a:solidFill>
              </a:rPr>
              <a:t>Portuguese</a:t>
            </a:r>
            <a:r>
              <a:rPr lang="en" sz="2300">
                <a:solidFill>
                  <a:srgbClr val="000000"/>
                </a:solidFill>
              </a:rPr>
              <a:t> had been looking for a simpler and faster passage to the great trade routes of the Indian Ocean, when they </a:t>
            </a:r>
            <a:r>
              <a:rPr lang="en" sz="2300"/>
              <a:t>discovered the riches of</a:t>
            </a:r>
            <a:r>
              <a:rPr lang="en" sz="2300">
                <a:solidFill>
                  <a:srgbClr val="000000"/>
                </a:solidFill>
              </a:rPr>
              <a:t> Sub-Saharan Africa</a:t>
            </a:r>
            <a:r>
              <a:rPr lang="en" sz="2300"/>
              <a:t>. </a:t>
            </a:r>
          </a:p>
          <a:p>
            <a:pPr marL="0" marR="0" lvl="0" indent="0" algn="l" rtl="0">
              <a:lnSpc>
                <a:spcPct val="115000"/>
              </a:lnSpc>
              <a:spcBef>
                <a:spcPts val="0"/>
              </a:spcBef>
              <a:spcAft>
                <a:spcPts val="0"/>
              </a:spcAft>
              <a:buClr>
                <a:srgbClr val="000000"/>
              </a:buClr>
              <a:buSzPct val="47826"/>
              <a:buFont typeface="Arial"/>
              <a:buNone/>
            </a:pPr>
            <a:r>
              <a:rPr lang="en" sz="2300"/>
              <a:t>•Most Europeans stayed around the coastline in order to stay involved with maritime trade but also due to the lack of protection from diseases and wildlife of inner Africa</a:t>
            </a:r>
          </a:p>
          <a:p>
            <a:pPr marL="0" marR="0" lvl="0" indent="0" algn="l" rtl="0">
              <a:lnSpc>
                <a:spcPct val="115000"/>
              </a:lnSpc>
              <a:spcBef>
                <a:spcPts val="0"/>
              </a:spcBef>
              <a:spcAft>
                <a:spcPts val="0"/>
              </a:spcAft>
              <a:buClr>
                <a:srgbClr val="000000"/>
              </a:buClr>
              <a:buSzPct val="47826"/>
              <a:buFont typeface="Arial"/>
              <a:buNone/>
            </a:pPr>
            <a:r>
              <a:rPr lang="en" sz="2300"/>
              <a:t>•European Migrations to Sub-Saharan Africa increased.</a:t>
            </a:r>
          </a:p>
          <a:p>
            <a:pPr marL="0" marR="0" lvl="0" indent="0" algn="l" rtl="0">
              <a:lnSpc>
                <a:spcPct val="115000"/>
              </a:lnSpc>
              <a:spcBef>
                <a:spcPts val="0"/>
              </a:spcBef>
              <a:spcAft>
                <a:spcPts val="0"/>
              </a:spcAft>
              <a:buClr>
                <a:srgbClr val="000000"/>
              </a:buClr>
              <a:buSzPct val="47826"/>
              <a:buFont typeface="Arial"/>
              <a:buNone/>
            </a:pPr>
            <a:r>
              <a:rPr lang="en" sz="2300"/>
              <a:t>•Africans who were sold to slavery had to travel through the </a:t>
            </a:r>
            <a:r>
              <a:rPr lang="en" sz="2300" b="1"/>
              <a:t>Middle Passage</a:t>
            </a:r>
            <a:r>
              <a:rPr lang="en" sz="2300"/>
              <a:t> and many died from hunger, overcrowding, torture and also suicide.</a:t>
            </a:r>
          </a:p>
          <a:p>
            <a:pPr marL="0" marR="0" lvl="0" indent="0" algn="l" rtl="0">
              <a:lnSpc>
                <a:spcPct val="115000"/>
              </a:lnSpc>
              <a:spcBef>
                <a:spcPts val="0"/>
              </a:spcBef>
              <a:spcAft>
                <a:spcPts val="0"/>
              </a:spcAft>
              <a:buClr>
                <a:srgbClr val="000000"/>
              </a:buClr>
              <a:buSzPct val="47826"/>
              <a:buFont typeface="Arial"/>
              <a:buNone/>
            </a:pPr>
            <a:r>
              <a:rPr lang="en" sz="2300"/>
              <a:t>•While European diseases did affect Africans, it did not have a great effect due to contact with many of these diseases from North Africa, Middle East, or the Indian Ocean.</a:t>
            </a:r>
          </a:p>
          <a:p>
            <a:endParaRPr lang="en" sz="230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199" y="332514"/>
            <a:ext cx="8229600" cy="665399"/>
          </a:xfrm>
          <a:prstGeom prst="rect">
            <a:avLst/>
          </a:prstGeom>
        </p:spPr>
        <p:txBody>
          <a:bodyPr lIns="91425" tIns="91425" rIns="91425" bIns="91425" anchor="b" anchorCtr="0">
            <a:spAutoFit/>
          </a:bodyPr>
          <a:lstStyle/>
          <a:p>
            <a:pPr>
              <a:buNone/>
            </a:pPr>
            <a:r>
              <a:rPr lang="en" sz="3000" b="0">
                <a:solidFill>
                  <a:srgbClr val="000000"/>
                </a:solidFill>
              </a:rPr>
              <a:t>Creation, Expansion, and Interaction of Economic Systems:Slavery</a:t>
            </a:r>
          </a:p>
        </p:txBody>
      </p:sp>
      <p:sp>
        <p:nvSpPr>
          <p:cNvPr id="388" name="Shape 388"/>
          <p:cNvSpPr txBox="1">
            <a:spLocks noGrp="1"/>
          </p:cNvSpPr>
          <p:nvPr>
            <p:ph type="body" idx="1"/>
          </p:nvPr>
        </p:nvSpPr>
        <p:spPr>
          <a:xfrm>
            <a:off x="457200" y="1113664"/>
            <a:ext cx="8229600" cy="5502900"/>
          </a:xfrm>
          <a:prstGeom prst="rect">
            <a:avLst/>
          </a:prstGeom>
        </p:spPr>
        <p:txBody>
          <a:bodyPr lIns="91425" tIns="91425" rIns="91425" bIns="91425" anchor="t" anchorCtr="0">
            <a:spAutoFit/>
          </a:bodyPr>
          <a:lstStyle/>
          <a:p>
            <a:pPr lvl="0" rtl="0">
              <a:lnSpc>
                <a:spcPct val="115000"/>
              </a:lnSpc>
              <a:spcBef>
                <a:spcPts val="0"/>
              </a:spcBef>
              <a:buNone/>
            </a:pPr>
            <a:r>
              <a:rPr lang="en" sz="2200">
                <a:solidFill>
                  <a:srgbClr val="000000"/>
                </a:solidFill>
              </a:rPr>
              <a:t>•</a:t>
            </a:r>
            <a:r>
              <a:rPr lang="en" sz="2200" b="1">
                <a:solidFill>
                  <a:srgbClr val="000000"/>
                </a:solidFill>
              </a:rPr>
              <a:t>Slavery </a:t>
            </a:r>
            <a:r>
              <a:rPr lang="en" sz="2200">
                <a:solidFill>
                  <a:srgbClr val="000000"/>
                </a:solidFill>
              </a:rPr>
              <a:t>had been a part of Africa </a:t>
            </a:r>
            <a:r>
              <a:rPr lang="en" sz="2200"/>
              <a:t>since before the 1400s</a:t>
            </a:r>
            <a:r>
              <a:rPr lang="en" sz="2200">
                <a:solidFill>
                  <a:srgbClr val="000000"/>
                </a:solidFill>
              </a:rPr>
              <a:t>.  However, it was not until European presence grew in Africa and the Americas were beginning to be colonized did the trade grow drastically. </a:t>
            </a:r>
            <a:r>
              <a:rPr lang="en" sz="2200"/>
              <a:t>•The Portuguese and eventually other Europeans quickly became closely connected with the African people and its trades.</a:t>
            </a:r>
          </a:p>
          <a:p>
            <a:pPr lvl="0" rtl="0">
              <a:lnSpc>
                <a:spcPct val="115000"/>
              </a:lnSpc>
              <a:spcBef>
                <a:spcPts val="0"/>
              </a:spcBef>
              <a:buNone/>
            </a:pPr>
            <a:r>
              <a:rPr lang="en" sz="2200"/>
              <a:t>The Slave Trade became an important part of the </a:t>
            </a:r>
            <a:r>
              <a:rPr lang="en" sz="2200" b="1"/>
              <a:t>Trans-Atlantic Trade </a:t>
            </a:r>
            <a:r>
              <a:rPr lang="en" sz="2200"/>
              <a:t>around the 1500s and expanded until the 1800s</a:t>
            </a:r>
          </a:p>
          <a:p>
            <a:pPr marL="0" marR="0" lvl="0" indent="0" algn="l" rtl="0">
              <a:lnSpc>
                <a:spcPct val="115000"/>
              </a:lnSpc>
              <a:spcBef>
                <a:spcPts val="0"/>
              </a:spcBef>
              <a:spcAft>
                <a:spcPts val="0"/>
              </a:spcAft>
              <a:buClr>
                <a:srgbClr val="000000"/>
              </a:buClr>
              <a:buSzPct val="50000"/>
              <a:buFont typeface="Arial"/>
              <a:buNone/>
            </a:pPr>
            <a:r>
              <a:rPr lang="en" sz="2200"/>
              <a:t>•Portuguese built colonies and forts and used its military power to defeat many African states and defeat many competitors in trade.</a:t>
            </a:r>
          </a:p>
          <a:p>
            <a:pPr lvl="0" rtl="0">
              <a:lnSpc>
                <a:spcPct val="115000"/>
              </a:lnSpc>
              <a:spcBef>
                <a:spcPts val="0"/>
              </a:spcBef>
              <a:buNone/>
            </a:pPr>
            <a:r>
              <a:rPr lang="en" sz="2200"/>
              <a:t>•The </a:t>
            </a:r>
            <a:r>
              <a:rPr lang="en" sz="2200" b="1"/>
              <a:t>Dutch</a:t>
            </a:r>
            <a:r>
              <a:rPr lang="en" sz="2200"/>
              <a:t> first traded firearms to Africans in late 1600s.</a:t>
            </a:r>
          </a:p>
          <a:p>
            <a:pPr marL="0" marR="0" lvl="0" indent="0" algn="l" rtl="0">
              <a:lnSpc>
                <a:spcPct val="115000"/>
              </a:lnSpc>
              <a:spcBef>
                <a:spcPts val="0"/>
              </a:spcBef>
              <a:spcAft>
                <a:spcPts val="0"/>
              </a:spcAft>
              <a:buClr>
                <a:srgbClr val="000000"/>
              </a:buClr>
              <a:buSzPct val="50000"/>
              <a:buFont typeface="Arial"/>
              <a:buNone/>
            </a:pPr>
            <a:r>
              <a:rPr lang="en" sz="2200">
                <a:solidFill>
                  <a:srgbClr val="000000"/>
                </a:solidFill>
              </a:rPr>
              <a:t>•Other trades also grew with European influence such as the gold trade and the ivory trade.</a:t>
            </a:r>
          </a:p>
          <a:p>
            <a:pPr lvl="0">
              <a:lnSpc>
                <a:spcPct val="115000"/>
              </a:lnSpc>
              <a:spcBef>
                <a:spcPts val="0"/>
              </a:spcBef>
              <a:buClr>
                <a:srgbClr val="000000"/>
              </a:buClr>
              <a:buSzPct val="50000"/>
              <a:buFont typeface="Arial"/>
              <a:buNone/>
            </a:pPr>
            <a:r>
              <a:rPr lang="en" sz="2200"/>
              <a:t>•Trade with the Indian Ocean, North Africa, and the Middle East continued.</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199" y="274637"/>
            <a:ext cx="8229600" cy="1143000"/>
          </a:xfrm>
          <a:prstGeom prst="rect">
            <a:avLst/>
          </a:prstGeom>
        </p:spPr>
        <p:txBody>
          <a:bodyPr lIns="91425" tIns="91425" rIns="91425" bIns="91425" anchor="b" anchorCtr="0">
            <a:spAutoFit/>
          </a:bodyPr>
          <a:lstStyle/>
          <a:p>
            <a:pPr>
              <a:buNone/>
            </a:pPr>
            <a:r>
              <a:rPr lang="en" sz="3000" b="0">
                <a:solidFill>
                  <a:srgbClr val="000000"/>
                </a:solidFill>
              </a:rPr>
              <a:t>Development and Transformation of Social Structures: Effects of Slavery</a:t>
            </a:r>
          </a:p>
        </p:txBody>
      </p:sp>
      <p:sp>
        <p:nvSpPr>
          <p:cNvPr id="394" name="Shape 394"/>
          <p:cNvSpPr txBox="1">
            <a:spLocks noGrp="1"/>
          </p:cNvSpPr>
          <p:nvPr>
            <p:ph type="body" idx="1"/>
          </p:nvPr>
        </p:nvSpPr>
        <p:spPr>
          <a:xfrm>
            <a:off x="457199" y="1417637"/>
            <a:ext cx="8229600" cy="5271600"/>
          </a:xfrm>
          <a:prstGeom prst="rect">
            <a:avLst/>
          </a:prstGeom>
        </p:spPr>
        <p:txBody>
          <a:bodyPr lIns="91425" tIns="91425" rIns="91425" bIns="91425" anchor="t" anchorCtr="0">
            <a:spAutoFit/>
          </a:bodyPr>
          <a:lstStyle/>
          <a:p>
            <a:pPr marL="457200" marR="0" lvl="0" indent="-298450" algn="l" rtl="0">
              <a:lnSpc>
                <a:spcPct val="115000"/>
              </a:lnSpc>
              <a:spcBef>
                <a:spcPts val="0"/>
              </a:spcBef>
              <a:spcAft>
                <a:spcPts val="0"/>
              </a:spcAft>
              <a:buClr>
                <a:srgbClr val="000000"/>
              </a:buClr>
              <a:buSzPct val="73333"/>
              <a:buFont typeface="Arial"/>
              <a:buChar char="•"/>
            </a:pPr>
            <a:r>
              <a:rPr lang="en" sz="2500">
                <a:solidFill>
                  <a:srgbClr val="000000"/>
                </a:solidFill>
              </a:rPr>
              <a:t> As the slave trade grew, so did economic and social disparity.</a:t>
            </a:r>
          </a:p>
          <a:p>
            <a:pPr marL="457200" marR="0" lvl="0" indent="-298450" algn="l" rtl="0">
              <a:lnSpc>
                <a:spcPct val="115000"/>
              </a:lnSpc>
              <a:spcBef>
                <a:spcPts val="0"/>
              </a:spcBef>
              <a:spcAft>
                <a:spcPts val="0"/>
              </a:spcAft>
              <a:buClr>
                <a:srgbClr val="000000"/>
              </a:buClr>
              <a:buSzPct val="73333"/>
              <a:buFont typeface="Arial"/>
              <a:buChar char="•"/>
            </a:pPr>
            <a:r>
              <a:rPr lang="en" sz="2500">
                <a:solidFill>
                  <a:srgbClr val="000000"/>
                </a:solidFill>
              </a:rPr>
              <a:t> Many families were destroyed by the abduction of people to sell into slavery.</a:t>
            </a:r>
          </a:p>
          <a:p>
            <a:pPr marL="457200" marR="0" lvl="0" indent="-298450" algn="l" rtl="0">
              <a:lnSpc>
                <a:spcPct val="115000"/>
              </a:lnSpc>
              <a:spcBef>
                <a:spcPts val="0"/>
              </a:spcBef>
              <a:spcAft>
                <a:spcPts val="0"/>
              </a:spcAft>
              <a:buClr>
                <a:srgbClr val="000000"/>
              </a:buClr>
              <a:buSzPct val="73333"/>
              <a:buFont typeface="Arial"/>
              <a:buChar char="•"/>
            </a:pPr>
            <a:r>
              <a:rPr lang="en" sz="2500">
                <a:solidFill>
                  <a:srgbClr val="000000"/>
                </a:solidFill>
              </a:rPr>
              <a:t> Abductions led to the drastic decline of  the population in many states. </a:t>
            </a:r>
          </a:p>
          <a:p>
            <a:pPr marL="457200" marR="0" lvl="0" indent="-298450" algn="l" rtl="0">
              <a:lnSpc>
                <a:spcPct val="115000"/>
              </a:lnSpc>
              <a:spcBef>
                <a:spcPts val="0"/>
              </a:spcBef>
              <a:spcAft>
                <a:spcPts val="0"/>
              </a:spcAft>
              <a:buClr>
                <a:srgbClr val="000000"/>
              </a:buClr>
              <a:buSzPct val="73333"/>
              <a:buFont typeface="Arial"/>
              <a:buChar char="•"/>
            </a:pPr>
            <a:r>
              <a:rPr lang="en" sz="2500">
                <a:solidFill>
                  <a:srgbClr val="000000"/>
                </a:solidFill>
              </a:rPr>
              <a:t>Many aristocrats were also abducted leading to political dysfunction and eventually economic decline. </a:t>
            </a:r>
            <a:r>
              <a:rPr lang="en" sz="2500"/>
              <a:t>However social classes stayed mostly the same. </a:t>
            </a:r>
          </a:p>
          <a:p>
            <a:pPr marL="457200" marR="0" lvl="0" indent="-298450" algn="l" rtl="0">
              <a:lnSpc>
                <a:spcPct val="115000"/>
              </a:lnSpc>
              <a:spcBef>
                <a:spcPts val="0"/>
              </a:spcBef>
              <a:spcAft>
                <a:spcPts val="0"/>
              </a:spcAft>
              <a:buClr>
                <a:srgbClr val="000000"/>
              </a:buClr>
              <a:buSzPct val="73333"/>
              <a:buFont typeface="Arial"/>
              <a:buChar char="•"/>
            </a:pPr>
            <a:r>
              <a:rPr lang="en" sz="2500">
                <a:solidFill>
                  <a:srgbClr val="000000"/>
                </a:solidFill>
              </a:rPr>
              <a:t> While there was a decrease in the male to female ratio the status of women did not make great progress. However women did take part in agricultural commerce.</a:t>
            </a:r>
          </a:p>
          <a:p>
            <a:endParaRPr lang="en" sz="2500">
              <a:solidFill>
                <a:srgbClr val="000000"/>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134143" y="445471"/>
            <a:ext cx="4483116" cy="4900877"/>
          </a:xfrm>
          <a:prstGeom prst="rect">
            <a:avLst/>
          </a:prstGeom>
          <a:blipFill>
            <a:blip r:embed="rId3"/>
            <a:stretch>
              <a:fillRect/>
            </a:stretch>
          </a:blipFill>
          <a:ln>
            <a:noFill/>
          </a:ln>
        </p:spPr>
      </p:sp>
      <p:sp>
        <p:nvSpPr>
          <p:cNvPr id="234" name="Shape 234"/>
          <p:cNvSpPr txBox="1">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algn="l">
              <a:buNone/>
            </a:pPr>
            <a:r>
              <a:rPr lang="en">
                <a:solidFill>
                  <a:srgbClr val="434343"/>
                </a:solidFill>
              </a:rPr>
              <a:t>8000 BC                                                  600 BC</a:t>
            </a:r>
          </a:p>
        </p:txBody>
      </p:sp>
      <p:sp>
        <p:nvSpPr>
          <p:cNvPr id="235" name="Shape 235"/>
          <p:cNvSpPr/>
          <p:nvPr/>
        </p:nvSpPr>
        <p:spPr>
          <a:xfrm>
            <a:off x="4617259" y="442407"/>
            <a:ext cx="4420741" cy="4907006"/>
          </a:xfrm>
          <a:prstGeom prst="rect">
            <a:avLst/>
          </a:prstGeom>
          <a:blipFill>
            <a:blip r:embed="rId4"/>
            <a:stretch>
              <a:fillRect/>
            </a:stretch>
          </a:blipFill>
          <a:ln>
            <a:noFill/>
          </a:ln>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144439"/>
            <a:ext cx="8229600" cy="795599"/>
          </a:xfrm>
          <a:prstGeom prst="rect">
            <a:avLst/>
          </a:prstGeom>
        </p:spPr>
        <p:txBody>
          <a:bodyPr lIns="91425" tIns="91425" rIns="91425" bIns="91425" anchor="b" anchorCtr="0">
            <a:spAutoFit/>
          </a:bodyPr>
          <a:lstStyle/>
          <a:p>
            <a:pPr>
              <a:buNone/>
            </a:pPr>
            <a:r>
              <a:rPr lang="en" sz="3000" b="0">
                <a:solidFill>
                  <a:srgbClr val="000000"/>
                </a:solidFill>
              </a:rPr>
              <a:t>Development and Interactions of Cultures</a:t>
            </a:r>
          </a:p>
        </p:txBody>
      </p:sp>
      <p:sp>
        <p:nvSpPr>
          <p:cNvPr id="400" name="Shape 400"/>
          <p:cNvSpPr txBox="1">
            <a:spLocks noGrp="1"/>
          </p:cNvSpPr>
          <p:nvPr>
            <p:ph type="body" idx="1"/>
          </p:nvPr>
        </p:nvSpPr>
        <p:spPr>
          <a:xfrm>
            <a:off x="457200" y="945150"/>
            <a:ext cx="8229600" cy="5647799"/>
          </a:xfrm>
          <a:prstGeom prst="rect">
            <a:avLst/>
          </a:prstGeom>
        </p:spPr>
        <p:txBody>
          <a:bodyPr lIns="91425" tIns="91425" rIns="91425" bIns="91425" anchor="t" anchorCtr="0">
            <a:spAutoFit/>
          </a:bodyPr>
          <a:lstStyle/>
          <a:p>
            <a:pPr lvl="0" rtl="0">
              <a:lnSpc>
                <a:spcPct val="115000"/>
              </a:lnSpc>
              <a:spcBef>
                <a:spcPts val="0"/>
              </a:spcBef>
              <a:buNone/>
            </a:pPr>
            <a:r>
              <a:rPr lang="en" sz="2100">
                <a:solidFill>
                  <a:srgbClr val="000000"/>
                </a:solidFill>
              </a:rPr>
              <a:t>•There were some African Christian states in the beginning of the period, such as the </a:t>
            </a:r>
            <a:r>
              <a:rPr lang="en" sz="2100" b="1">
                <a:solidFill>
                  <a:srgbClr val="000000"/>
                </a:solidFill>
              </a:rPr>
              <a:t>Kingdom of Ethiopia </a:t>
            </a:r>
            <a:r>
              <a:rPr lang="en" sz="2100">
                <a:solidFill>
                  <a:srgbClr val="000000"/>
                </a:solidFill>
              </a:rPr>
              <a:t>and the </a:t>
            </a:r>
            <a:r>
              <a:rPr lang="en" sz="2100" b="1">
                <a:solidFill>
                  <a:srgbClr val="000000"/>
                </a:solidFill>
              </a:rPr>
              <a:t>Kingdom of the Kongo</a:t>
            </a:r>
            <a:r>
              <a:rPr lang="en" sz="2100"/>
              <a:t>.</a:t>
            </a:r>
          </a:p>
          <a:p>
            <a:pPr lvl="0" rtl="0">
              <a:lnSpc>
                <a:spcPct val="115000"/>
              </a:lnSpc>
              <a:spcBef>
                <a:spcPts val="0"/>
              </a:spcBef>
              <a:buNone/>
            </a:pPr>
            <a:r>
              <a:rPr lang="en" sz="2100">
                <a:solidFill>
                  <a:srgbClr val="000000"/>
                </a:solidFill>
              </a:rPr>
              <a:t>•In the </a:t>
            </a:r>
            <a:r>
              <a:rPr lang="en" sz="2100"/>
              <a:t>1500s</a:t>
            </a:r>
            <a:r>
              <a:rPr lang="en" sz="2100">
                <a:solidFill>
                  <a:srgbClr val="000000"/>
                </a:solidFill>
              </a:rPr>
              <a:t> Christianity was making a rise due to missionary work. However, by the end of the period many Christian Africans were upset at how Christians can practice something as horrible as slavery such as in Congo, which led to t</a:t>
            </a:r>
            <a:r>
              <a:rPr lang="en" sz="2100"/>
              <a:t>he decline of Christianity in many empires</a:t>
            </a:r>
            <a:r>
              <a:rPr lang="en" sz="2100">
                <a:solidFill>
                  <a:srgbClr val="000000"/>
                </a:solidFill>
              </a:rPr>
              <a:t>.</a:t>
            </a:r>
          </a:p>
          <a:p>
            <a:pPr lvl="0" rtl="0">
              <a:lnSpc>
                <a:spcPct val="115000"/>
              </a:lnSpc>
              <a:spcBef>
                <a:spcPts val="0"/>
              </a:spcBef>
              <a:buNone/>
            </a:pPr>
            <a:r>
              <a:rPr lang="en" sz="2100">
                <a:solidFill>
                  <a:srgbClr val="000000"/>
                </a:solidFill>
              </a:rPr>
              <a:t>•Islam also increased its reach in Africa. In the 1500s and 1600s, </a:t>
            </a:r>
            <a:r>
              <a:rPr lang="en" sz="2100"/>
              <a:t>t</a:t>
            </a:r>
            <a:r>
              <a:rPr lang="en" sz="2100">
                <a:solidFill>
                  <a:srgbClr val="000000"/>
                </a:solidFill>
              </a:rPr>
              <a:t>he growth of Muslim empires, like the Ottomans, Kingdom of Sennar  and the</a:t>
            </a:r>
            <a:r>
              <a:rPr lang="en" sz="2100"/>
              <a:t> Kingdom</a:t>
            </a:r>
            <a:r>
              <a:rPr lang="en" sz="2100">
                <a:solidFill>
                  <a:srgbClr val="000000"/>
                </a:solidFill>
              </a:rPr>
              <a:t> of Adal Sultanate led to the spread of Islam. The </a:t>
            </a:r>
            <a:r>
              <a:rPr lang="en" sz="2100" b="1">
                <a:solidFill>
                  <a:srgbClr val="000000"/>
                </a:solidFill>
              </a:rPr>
              <a:t>Swahili Coast </a:t>
            </a:r>
            <a:r>
              <a:rPr lang="en" sz="2100">
                <a:solidFill>
                  <a:srgbClr val="000000"/>
                </a:solidFill>
              </a:rPr>
              <a:t>also expanded during this period, spreading the mixed language of </a:t>
            </a:r>
            <a:r>
              <a:rPr lang="en" sz="2100" b="1">
                <a:solidFill>
                  <a:srgbClr val="000000"/>
                </a:solidFill>
              </a:rPr>
              <a:t>Bantu</a:t>
            </a:r>
            <a:r>
              <a:rPr lang="en" sz="2100">
                <a:solidFill>
                  <a:srgbClr val="000000"/>
                </a:solidFill>
              </a:rPr>
              <a:t> and </a:t>
            </a:r>
            <a:r>
              <a:rPr lang="en" sz="2100" b="1">
                <a:solidFill>
                  <a:srgbClr val="000000"/>
                </a:solidFill>
              </a:rPr>
              <a:t>Arabic</a:t>
            </a:r>
          </a:p>
          <a:p>
            <a:pPr lvl="0" rtl="0">
              <a:lnSpc>
                <a:spcPct val="115000"/>
              </a:lnSpc>
              <a:spcBef>
                <a:spcPts val="0"/>
              </a:spcBef>
              <a:buNone/>
            </a:pPr>
            <a:r>
              <a:rPr lang="en" sz="2100">
                <a:solidFill>
                  <a:srgbClr val="000000"/>
                </a:solidFill>
              </a:rPr>
              <a:t>•Traditional religions of </a:t>
            </a:r>
            <a:r>
              <a:rPr lang="en" sz="2100" b="1">
                <a:solidFill>
                  <a:srgbClr val="000000"/>
                </a:solidFill>
              </a:rPr>
              <a:t>voodoo, animism, and spiritualism</a:t>
            </a:r>
            <a:r>
              <a:rPr lang="en" sz="2100">
                <a:solidFill>
                  <a:srgbClr val="000000"/>
                </a:solidFill>
              </a:rPr>
              <a:t> were dominant and would continue to dominate for many centuries. </a:t>
            </a:r>
          </a:p>
          <a:p>
            <a:endParaRPr lang="en" sz="21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16764"/>
            <a:ext cx="8229600" cy="665399"/>
          </a:xfrm>
          <a:prstGeom prst="rect">
            <a:avLst/>
          </a:prstGeom>
        </p:spPr>
        <p:txBody>
          <a:bodyPr lIns="91425" tIns="91425" rIns="91425" bIns="91425" anchor="b" anchorCtr="0">
            <a:spAutoFit/>
          </a:bodyPr>
          <a:lstStyle/>
          <a:p>
            <a:pPr>
              <a:buNone/>
            </a:pPr>
            <a:r>
              <a:rPr lang="en" sz="2400" b="0">
                <a:solidFill>
                  <a:srgbClr val="000000"/>
                </a:solidFill>
              </a:rPr>
              <a:t>State Building Expansion and Conflict</a:t>
            </a:r>
          </a:p>
        </p:txBody>
      </p:sp>
      <p:sp>
        <p:nvSpPr>
          <p:cNvPr id="406" name="Shape 406"/>
          <p:cNvSpPr txBox="1">
            <a:spLocks noGrp="1"/>
          </p:cNvSpPr>
          <p:nvPr>
            <p:ph type="body" idx="1"/>
          </p:nvPr>
        </p:nvSpPr>
        <p:spPr>
          <a:xfrm>
            <a:off x="457200" y="882164"/>
            <a:ext cx="8229600" cy="5850299"/>
          </a:xfrm>
          <a:prstGeom prst="rect">
            <a:avLst/>
          </a:prstGeom>
        </p:spPr>
        <p:txBody>
          <a:bodyPr lIns="91425" tIns="91425" rIns="91425" bIns="91425" anchor="t" anchorCtr="0">
            <a:spAutoFit/>
          </a:bodyPr>
          <a:lstStyle/>
          <a:p>
            <a:pPr lvl="0" rtl="0">
              <a:lnSpc>
                <a:spcPct val="115000"/>
              </a:lnSpc>
              <a:spcBef>
                <a:spcPts val="0"/>
              </a:spcBef>
              <a:buNone/>
            </a:pPr>
            <a:r>
              <a:rPr lang="en" sz="2200">
                <a:solidFill>
                  <a:srgbClr val="000000"/>
                </a:solidFill>
              </a:rPr>
              <a:t>•The </a:t>
            </a:r>
            <a:r>
              <a:rPr lang="en" sz="2200" b="1">
                <a:solidFill>
                  <a:srgbClr val="000000"/>
                </a:solidFill>
              </a:rPr>
              <a:t>Songhai Empire</a:t>
            </a:r>
            <a:r>
              <a:rPr lang="en" sz="2200">
                <a:solidFill>
                  <a:srgbClr val="000000"/>
                </a:solidFill>
              </a:rPr>
              <a:t> grew largely in the beginning of the period, taking over the city of Timbuktu and spreading across the area of the Malian Kingdom. I</a:t>
            </a:r>
            <a:r>
              <a:rPr lang="en" sz="2200"/>
              <a:t>t fell in the late 1500s.</a:t>
            </a:r>
          </a:p>
          <a:p>
            <a:pPr lvl="0" rtl="0">
              <a:lnSpc>
                <a:spcPct val="115000"/>
              </a:lnSpc>
              <a:spcBef>
                <a:spcPts val="0"/>
              </a:spcBef>
              <a:buNone/>
            </a:pPr>
            <a:r>
              <a:rPr lang="en" sz="2200"/>
              <a:t>•</a:t>
            </a:r>
            <a:r>
              <a:rPr lang="en" sz="2200">
                <a:solidFill>
                  <a:srgbClr val="000000"/>
                </a:solidFill>
              </a:rPr>
              <a:t>The Kingdom of </a:t>
            </a:r>
            <a:r>
              <a:rPr lang="en" sz="2200" b="1">
                <a:solidFill>
                  <a:srgbClr val="000000"/>
                </a:solidFill>
              </a:rPr>
              <a:t>Ethiopia</a:t>
            </a:r>
            <a:r>
              <a:rPr lang="en" sz="2200">
                <a:solidFill>
                  <a:srgbClr val="000000"/>
                </a:solidFill>
              </a:rPr>
              <a:t> in East Africa and Kingdom of </a:t>
            </a:r>
            <a:r>
              <a:rPr lang="en" sz="2200" b="1">
                <a:solidFill>
                  <a:srgbClr val="000000"/>
                </a:solidFill>
              </a:rPr>
              <a:t>Congo </a:t>
            </a:r>
            <a:r>
              <a:rPr lang="en" sz="2200">
                <a:solidFill>
                  <a:srgbClr val="000000"/>
                </a:solidFill>
              </a:rPr>
              <a:t>in Central Africa had been Christian for a long time.</a:t>
            </a:r>
          </a:p>
          <a:p>
            <a:pPr lvl="0" rtl="0">
              <a:lnSpc>
                <a:spcPct val="115000"/>
              </a:lnSpc>
              <a:spcBef>
                <a:spcPts val="0"/>
              </a:spcBef>
              <a:buNone/>
            </a:pPr>
            <a:r>
              <a:rPr lang="en" sz="2200">
                <a:solidFill>
                  <a:srgbClr val="000000"/>
                </a:solidFill>
              </a:rPr>
              <a:t>•The Kingdom of Zimbabwe had</a:t>
            </a:r>
            <a:r>
              <a:rPr lang="en" sz="2200"/>
              <a:t> </a:t>
            </a:r>
            <a:r>
              <a:rPr lang="en" sz="2200">
                <a:solidFill>
                  <a:srgbClr val="000000"/>
                </a:solidFill>
              </a:rPr>
              <a:t>fallen </a:t>
            </a:r>
            <a:r>
              <a:rPr lang="en" sz="2200"/>
              <a:t>around 1450s </a:t>
            </a:r>
            <a:r>
              <a:rPr lang="en" sz="2200">
                <a:solidFill>
                  <a:srgbClr val="000000"/>
                </a:solidFill>
              </a:rPr>
              <a:t>and was replaced by many smaller kingdoms including Portuguese colonies.</a:t>
            </a:r>
          </a:p>
          <a:p>
            <a:pPr lvl="0" rtl="0">
              <a:lnSpc>
                <a:spcPct val="115000"/>
              </a:lnSpc>
              <a:spcBef>
                <a:spcPts val="0"/>
              </a:spcBef>
              <a:buNone/>
            </a:pPr>
            <a:r>
              <a:rPr lang="en" sz="2200">
                <a:solidFill>
                  <a:srgbClr val="000000"/>
                </a:solidFill>
              </a:rPr>
              <a:t>•</a:t>
            </a:r>
            <a:r>
              <a:rPr lang="en" sz="2200" b="1">
                <a:solidFill>
                  <a:srgbClr val="000000"/>
                </a:solidFill>
              </a:rPr>
              <a:t>The Swahili Coast </a:t>
            </a:r>
            <a:r>
              <a:rPr lang="en" sz="2200">
                <a:solidFill>
                  <a:srgbClr val="000000"/>
                </a:solidFill>
              </a:rPr>
              <a:t>expanded to a large portion of East African Coast. They were a major part of the Indian Ocean trade.</a:t>
            </a:r>
          </a:p>
          <a:p>
            <a:pPr lvl="0" rtl="0">
              <a:lnSpc>
                <a:spcPct val="115000"/>
              </a:lnSpc>
              <a:spcBef>
                <a:spcPts val="0"/>
              </a:spcBef>
              <a:buNone/>
            </a:pPr>
            <a:r>
              <a:rPr lang="en" sz="2200"/>
              <a:t>•</a:t>
            </a:r>
            <a:r>
              <a:rPr lang="en" sz="2200">
                <a:solidFill>
                  <a:srgbClr val="000000"/>
                </a:solidFill>
              </a:rPr>
              <a:t>Civil Wars were common in many of these states and became more bloody with the acquisition of firearms</a:t>
            </a:r>
          </a:p>
          <a:p>
            <a:pPr lvl="0" rtl="0">
              <a:lnSpc>
                <a:spcPct val="115000"/>
              </a:lnSpc>
              <a:spcBef>
                <a:spcPts val="0"/>
              </a:spcBef>
              <a:buNone/>
            </a:pPr>
            <a:r>
              <a:rPr lang="en" sz="2200">
                <a:solidFill>
                  <a:srgbClr val="000000"/>
                </a:solidFill>
              </a:rPr>
              <a:t>•Small </a:t>
            </a:r>
            <a:r>
              <a:rPr lang="en" sz="2200" b="1">
                <a:solidFill>
                  <a:srgbClr val="000000"/>
                </a:solidFill>
              </a:rPr>
              <a:t>Portuguese, Dutch, and British colonies</a:t>
            </a:r>
            <a:r>
              <a:rPr lang="en" sz="2200">
                <a:solidFill>
                  <a:srgbClr val="000000"/>
                </a:solidFill>
              </a:rPr>
              <a:t> tried to increase wealth by utilizing the resources of the continent  by building colonies near the coastal areas.</a:t>
            </a:r>
          </a:p>
          <a:p>
            <a:endParaRPr lang="en" sz="22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ctrTitle"/>
          </p:nvPr>
        </p:nvSpPr>
        <p:spPr>
          <a:xfrm>
            <a:off x="685800" y="2111123"/>
            <a:ext cx="7772400" cy="1546500"/>
          </a:xfrm>
          <a:prstGeom prst="rect">
            <a:avLst/>
          </a:prstGeom>
        </p:spPr>
        <p:txBody>
          <a:bodyPr lIns="91425" tIns="91425" rIns="91425" bIns="91425" anchor="b" anchorCtr="0">
            <a:spAutoFit/>
          </a:bodyPr>
          <a:lstStyle/>
          <a:p>
            <a:pPr>
              <a:buNone/>
            </a:pPr>
            <a:r>
              <a:rPr lang="en"/>
              <a:t>1750-1914 CE</a:t>
            </a:r>
          </a:p>
        </p:txBody>
      </p:sp>
      <p:sp>
        <p:nvSpPr>
          <p:cNvPr id="412" name="Shape 412"/>
          <p:cNvSpPr txBox="1">
            <a:spLocks noGrp="1"/>
          </p:cNvSpPr>
          <p:nvPr>
            <p:ph type="subTitle" idx="1"/>
          </p:nvPr>
        </p:nvSpPr>
        <p:spPr>
          <a:xfrm>
            <a:off x="685800" y="3786737"/>
            <a:ext cx="7772400" cy="1046400"/>
          </a:xfrm>
          <a:prstGeom prst="rect">
            <a:avLst/>
          </a:prstGeom>
        </p:spPr>
        <p:txBody>
          <a:bodyPr lIns="91425" tIns="91425" rIns="91425" bIns="91425" anchor="t" anchorCtr="0">
            <a:spAutoFit/>
          </a:bodyPr>
          <a:lstStyle/>
          <a:p>
            <a:pPr algn="l">
              <a:buNone/>
            </a:pPr>
            <a:r>
              <a:rPr lang="en"/>
              <a:t> 					Scramble for Africa</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457200" y="5875078"/>
            <a:ext cx="8229600" cy="692700"/>
          </a:xfrm>
          <a:prstGeom prst="rect">
            <a:avLst/>
          </a:prstGeom>
        </p:spPr>
        <p:txBody>
          <a:bodyPr lIns="91425" tIns="91425" rIns="91425" bIns="91425" anchor="t" anchorCtr="0">
            <a:spAutoFit/>
          </a:bodyPr>
          <a:lstStyle/>
          <a:p>
            <a:endParaRPr/>
          </a:p>
        </p:txBody>
      </p:sp>
      <p:sp>
        <p:nvSpPr>
          <p:cNvPr id="418" name="Shape 418"/>
          <p:cNvSpPr/>
          <p:nvPr/>
        </p:nvSpPr>
        <p:spPr>
          <a:xfrm>
            <a:off x="85725" y="257175"/>
            <a:ext cx="8972550" cy="6343650"/>
          </a:xfrm>
          <a:prstGeom prst="rect">
            <a:avLst/>
          </a:prstGeom>
          <a:blipFill>
            <a:blip r:embed="rId3"/>
            <a:stretch>
              <a:fillRect/>
            </a:stretch>
          </a:blipFill>
          <a:ln>
            <a:noFill/>
          </a:ln>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a:buNone/>
            </a:pPr>
            <a:r>
              <a:rPr lang="en"/>
              <a:t>Colonial Boundaries</a:t>
            </a:r>
          </a:p>
        </p:txBody>
      </p:sp>
      <p:sp>
        <p:nvSpPr>
          <p:cNvPr id="424" name="Shape 424"/>
          <p:cNvSpPr/>
          <p:nvPr/>
        </p:nvSpPr>
        <p:spPr>
          <a:xfrm>
            <a:off x="80962" y="290512"/>
            <a:ext cx="8982075" cy="6276975"/>
          </a:xfrm>
          <a:prstGeom prst="rect">
            <a:avLst/>
          </a:prstGeom>
          <a:blipFill>
            <a:blip r:embed="rId3"/>
            <a:stretch>
              <a:fillRect/>
            </a:stretch>
          </a:blipFill>
          <a:ln>
            <a:noFill/>
          </a:ln>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41750" y="120187"/>
            <a:ext cx="8260499" cy="615600"/>
          </a:xfrm>
          <a:prstGeom prst="rect">
            <a:avLst/>
          </a:prstGeom>
        </p:spPr>
        <p:txBody>
          <a:bodyPr lIns="91425" tIns="91425" rIns="91425" bIns="91425" anchor="b" anchorCtr="0">
            <a:spAutoFit/>
          </a:bodyPr>
          <a:lstStyle/>
          <a:p>
            <a:pPr>
              <a:buNone/>
            </a:pPr>
            <a:r>
              <a:rPr lang="en" sz="3000"/>
              <a:t>Statebuilding, expansion and conflict</a:t>
            </a:r>
          </a:p>
        </p:txBody>
      </p:sp>
      <p:sp>
        <p:nvSpPr>
          <p:cNvPr id="430" name="Shape 430"/>
          <p:cNvSpPr txBox="1">
            <a:spLocks noGrp="1"/>
          </p:cNvSpPr>
          <p:nvPr>
            <p:ph type="body" idx="1"/>
          </p:nvPr>
        </p:nvSpPr>
        <p:spPr>
          <a:xfrm>
            <a:off x="426150" y="868150"/>
            <a:ext cx="8291700" cy="5835599"/>
          </a:xfrm>
          <a:prstGeom prst="rect">
            <a:avLst/>
          </a:prstGeom>
        </p:spPr>
        <p:txBody>
          <a:bodyPr lIns="91425" tIns="91425" rIns="91425" bIns="91425" anchor="t" anchorCtr="0">
            <a:spAutoFit/>
          </a:bodyPr>
          <a:lstStyle/>
          <a:p>
            <a:pPr marL="457200" lvl="0" indent="-342900" rtl="0">
              <a:buClr>
                <a:srgbClr val="000000"/>
              </a:buClr>
              <a:buSzPct val="166666"/>
              <a:buFont typeface="Arial"/>
              <a:buChar char="•"/>
            </a:pPr>
            <a:r>
              <a:rPr lang="en" sz="1800"/>
              <a:t>In 1884 in the </a:t>
            </a:r>
            <a:r>
              <a:rPr lang="en" sz="1800" b="1"/>
              <a:t>Berlin Conference</a:t>
            </a:r>
            <a:r>
              <a:rPr lang="en" sz="1800"/>
              <a:t>, leaders of many European countries decided that Africa would be divided by </a:t>
            </a:r>
            <a:r>
              <a:rPr lang="en" sz="1800" b="1"/>
              <a:t>"effective occupation" </a:t>
            </a:r>
            <a:r>
              <a:rPr lang="en" sz="1800"/>
              <a:t>which means colonies would created depending on which country occupied and could control them.</a:t>
            </a:r>
          </a:p>
          <a:p>
            <a:pPr marL="457200" lvl="0" indent="-342900" rtl="0">
              <a:buClr>
                <a:srgbClr val="000000"/>
              </a:buClr>
              <a:buSzPct val="166666"/>
              <a:buFont typeface="Arial"/>
              <a:buChar char="•"/>
            </a:pPr>
            <a:r>
              <a:rPr lang="en" sz="1800"/>
              <a:t>Nguni people were cattle herders and farmers on the coast of southern Africa. When a deadly drought hit in 1818, the Zulu kingdom was formed. Shaka, the leader expanded the </a:t>
            </a:r>
            <a:r>
              <a:rPr lang="en" sz="1800" b="1"/>
              <a:t>Zulu kingdom</a:t>
            </a:r>
            <a:r>
              <a:rPr lang="en" sz="1800"/>
              <a:t>, causing the displacement of many people. </a:t>
            </a:r>
          </a:p>
          <a:p>
            <a:pPr marL="457200" lvl="0" indent="-342900" rtl="0">
              <a:buClr>
                <a:srgbClr val="000000"/>
              </a:buClr>
              <a:buSzPct val="166666"/>
              <a:buFont typeface="Arial"/>
              <a:buChar char="•"/>
            </a:pPr>
            <a:r>
              <a:rPr lang="en" sz="1800"/>
              <a:t>These refugees formed their own kingdoms called the Swazi kingdom and the Lesotho kingdom.</a:t>
            </a:r>
          </a:p>
          <a:p>
            <a:pPr marL="457200" lvl="0" indent="-342900" rtl="0">
              <a:buClr>
                <a:srgbClr val="000000"/>
              </a:buClr>
              <a:buSzPct val="166666"/>
              <a:buFont typeface="Arial"/>
              <a:buChar char="•"/>
            </a:pPr>
            <a:r>
              <a:rPr lang="en" sz="1800"/>
              <a:t>The Muslim Hausa states of West Africa pushed for reforms of Islamic practices in the 1770s. This led to the conquer of the rural pagans. The Hausa states were then united under the Sokoto Caliphate.</a:t>
            </a:r>
          </a:p>
          <a:p>
            <a:pPr marL="457200" lvl="0" indent="-342900" rtl="0">
              <a:buClr>
                <a:srgbClr val="000000"/>
              </a:buClr>
              <a:buSzPct val="166666"/>
              <a:buFont typeface="Arial"/>
              <a:buChar char="•"/>
            </a:pPr>
            <a:r>
              <a:rPr lang="en" sz="1800"/>
              <a:t>Ethiopia underwent modernization. They bought firearms from Europeans and created highly effective armies. They resisted occupation.</a:t>
            </a:r>
          </a:p>
          <a:p>
            <a:pPr marL="457200" lvl="0" indent="-342900" rtl="0">
              <a:buClr>
                <a:srgbClr val="000000"/>
              </a:buClr>
              <a:buSzPct val="166666"/>
              <a:buFont typeface="Arial"/>
              <a:buChar char="•"/>
            </a:pPr>
            <a:r>
              <a:rPr lang="en" sz="1800"/>
              <a:t>Due to the abolition of slavery, slave traders moved eastward and created Zanzibar.</a:t>
            </a:r>
          </a:p>
          <a:p>
            <a:pPr marL="457200" marR="0" lvl="0" indent="-342900" algn="l" rtl="0">
              <a:lnSpc>
                <a:spcPct val="100000"/>
              </a:lnSpc>
              <a:spcBef>
                <a:spcPts val="600"/>
              </a:spcBef>
              <a:spcAft>
                <a:spcPts val="0"/>
              </a:spcAft>
              <a:buClr>
                <a:srgbClr val="000000"/>
              </a:buClr>
              <a:buSzPct val="166666"/>
              <a:buFont typeface="Arial"/>
              <a:buChar char="•"/>
            </a:pPr>
            <a:r>
              <a:rPr lang="en" sz="1800"/>
              <a:t>Secondary Empires were developing in East Africa </a:t>
            </a:r>
          </a:p>
          <a:p>
            <a:pPr marL="457200" marR="0" lvl="0" indent="-342900" algn="l" rtl="0">
              <a:lnSpc>
                <a:spcPct val="100000"/>
              </a:lnSpc>
              <a:spcBef>
                <a:spcPts val="600"/>
              </a:spcBef>
              <a:spcAft>
                <a:spcPts val="0"/>
              </a:spcAft>
              <a:buClr>
                <a:srgbClr val="000000"/>
              </a:buClr>
              <a:buSzPct val="166666"/>
              <a:buFont typeface="Arial"/>
              <a:buChar char="•"/>
            </a:pPr>
            <a:r>
              <a:rPr lang="en" sz="1800"/>
              <a:t>Tribes who accepted occupation receive benefits, while those who fought back suffered immense hardships and usually lost.</a:t>
            </a:r>
          </a:p>
          <a:p>
            <a:pPr marL="457200" lvl="0" indent="-342900" rtl="0">
              <a:buClr>
                <a:srgbClr val="000000"/>
              </a:buClr>
              <a:buSzPct val="166666"/>
              <a:buFont typeface="Arial"/>
              <a:buChar char="•"/>
            </a:pPr>
            <a:r>
              <a:rPr lang="en" sz="1800"/>
              <a:t>Many tribes and lingually connected regions were divided by the new borders developed by the Europeans.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74646"/>
            <a:ext cx="8229600" cy="725999"/>
          </a:xfrm>
          <a:prstGeom prst="rect">
            <a:avLst/>
          </a:prstGeom>
        </p:spPr>
        <p:txBody>
          <a:bodyPr lIns="91425" tIns="91425" rIns="91425" bIns="91425" anchor="b" anchorCtr="0">
            <a:spAutoFit/>
          </a:bodyPr>
          <a:lstStyle/>
          <a:p>
            <a:pPr>
              <a:buNone/>
            </a:pPr>
            <a:r>
              <a:rPr lang="en" sz="2600"/>
              <a:t>Interactions between Humans and Environments</a:t>
            </a:r>
          </a:p>
        </p:txBody>
      </p:sp>
      <p:sp>
        <p:nvSpPr>
          <p:cNvPr id="436" name="Shape 436"/>
          <p:cNvSpPr txBox="1">
            <a:spLocks noGrp="1"/>
          </p:cNvSpPr>
          <p:nvPr>
            <p:ph type="body" idx="1"/>
          </p:nvPr>
        </p:nvSpPr>
        <p:spPr>
          <a:xfrm>
            <a:off x="457200" y="1198625"/>
            <a:ext cx="8229600" cy="5415599"/>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rgbClr val="000000"/>
              </a:buClr>
              <a:buSzPct val="166666"/>
              <a:buFont typeface="Arial"/>
              <a:buChar char="•"/>
            </a:pPr>
            <a:r>
              <a:rPr lang="en"/>
              <a:t>Population increased because of the end of the trans-atlantic trade, colonization and the spread of medical services.</a:t>
            </a:r>
          </a:p>
          <a:p>
            <a:pPr marL="457200" marR="0" lvl="0" indent="-419100" algn="l" rtl="0">
              <a:lnSpc>
                <a:spcPct val="100000"/>
              </a:lnSpc>
              <a:spcBef>
                <a:spcPts val="600"/>
              </a:spcBef>
              <a:spcAft>
                <a:spcPts val="0"/>
              </a:spcAft>
              <a:buClr>
                <a:srgbClr val="000000"/>
              </a:buClr>
              <a:buSzPct val="166666"/>
              <a:buFont typeface="Arial"/>
              <a:buChar char="•"/>
            </a:pPr>
            <a:r>
              <a:rPr lang="en"/>
              <a:t>Indentured servants came in and left Sub-Saharan Africa.</a:t>
            </a:r>
          </a:p>
          <a:p>
            <a:pPr marL="457200" marR="0" lvl="0" indent="-419100" algn="l" rtl="0">
              <a:lnSpc>
                <a:spcPct val="100000"/>
              </a:lnSpc>
              <a:spcBef>
                <a:spcPts val="600"/>
              </a:spcBef>
              <a:spcAft>
                <a:spcPts val="0"/>
              </a:spcAft>
              <a:buClr>
                <a:srgbClr val="000000"/>
              </a:buClr>
              <a:buSzPct val="166666"/>
              <a:buFont typeface="Arial"/>
              <a:buChar char="•"/>
            </a:pPr>
            <a:r>
              <a:rPr lang="en"/>
              <a:t>Many Africans had to move to cities for jobs.</a:t>
            </a:r>
          </a:p>
          <a:p>
            <a:pPr marL="457200" marR="0" lvl="0" indent="-419100" algn="l" rtl="0">
              <a:lnSpc>
                <a:spcPct val="100000"/>
              </a:lnSpc>
              <a:spcBef>
                <a:spcPts val="600"/>
              </a:spcBef>
              <a:spcAft>
                <a:spcPts val="0"/>
              </a:spcAft>
              <a:buClr>
                <a:srgbClr val="000000"/>
              </a:buClr>
              <a:buSzPct val="166666"/>
              <a:buFont typeface="Arial"/>
              <a:buChar char="•"/>
            </a:pPr>
            <a:r>
              <a:rPr lang="en"/>
              <a:t>Resources were starting to be extracted at a greater scale.</a:t>
            </a:r>
          </a:p>
          <a:p>
            <a:pPr marL="457200" marR="0" lvl="0" indent="-419100" algn="l" rtl="0">
              <a:lnSpc>
                <a:spcPct val="100000"/>
              </a:lnSpc>
              <a:spcBef>
                <a:spcPts val="600"/>
              </a:spcBef>
              <a:spcAft>
                <a:spcPts val="0"/>
              </a:spcAft>
              <a:buClr>
                <a:srgbClr val="000000"/>
              </a:buClr>
              <a:buSzPct val="166666"/>
              <a:buFont typeface="Arial"/>
              <a:buChar char="•"/>
            </a:pPr>
            <a:r>
              <a:rPr lang="en"/>
              <a:t>Roads and other technology were used.</a:t>
            </a:r>
          </a:p>
          <a:p>
            <a:pPr marL="457200" marR="0" lvl="0" indent="-419100" algn="l" rtl="0">
              <a:lnSpc>
                <a:spcPct val="100000"/>
              </a:lnSpc>
              <a:spcBef>
                <a:spcPts val="600"/>
              </a:spcBef>
              <a:spcAft>
                <a:spcPts val="0"/>
              </a:spcAft>
              <a:buClr>
                <a:srgbClr val="000000"/>
              </a:buClr>
              <a:buSzPct val="166666"/>
              <a:buFont typeface="Arial"/>
              <a:buChar char="•"/>
            </a:pPr>
            <a:r>
              <a:rPr lang="en"/>
              <a:t>Colonies were made across all of Africa, even the lands in which many people suffer from diseases.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13999" cy="600000"/>
          </a:xfrm>
          <a:prstGeom prst="rect">
            <a:avLst/>
          </a:prstGeom>
        </p:spPr>
        <p:txBody>
          <a:bodyPr lIns="91425" tIns="91425" rIns="91425" bIns="91425" anchor="b" anchorCtr="0">
            <a:spAutoFit/>
          </a:bodyPr>
          <a:lstStyle/>
          <a:p>
            <a:pPr>
              <a:buNone/>
            </a:pPr>
            <a:r>
              <a:rPr lang="en" sz="3000"/>
              <a:t>Development and Interaction of Cultures</a:t>
            </a:r>
          </a:p>
        </p:txBody>
      </p:sp>
      <p:sp>
        <p:nvSpPr>
          <p:cNvPr id="442" name="Shape 442"/>
          <p:cNvSpPr txBox="1">
            <a:spLocks noGrp="1"/>
          </p:cNvSpPr>
          <p:nvPr>
            <p:ph type="body" idx="1"/>
          </p:nvPr>
        </p:nvSpPr>
        <p:spPr>
          <a:xfrm>
            <a:off x="457200" y="945150"/>
            <a:ext cx="8136300" cy="5511000"/>
          </a:xfrm>
          <a:prstGeom prst="rect">
            <a:avLst/>
          </a:prstGeom>
        </p:spPr>
        <p:txBody>
          <a:bodyPr lIns="91425" tIns="91425" rIns="91425" bIns="91425" anchor="t" anchorCtr="0">
            <a:spAutoFit/>
          </a:bodyPr>
          <a:lstStyle/>
          <a:p>
            <a:pPr marL="457200" lvl="0" indent="-419100" rtl="0">
              <a:buClr>
                <a:srgbClr val="000000"/>
              </a:buClr>
              <a:buSzPct val="166666"/>
              <a:buFont typeface="Arial"/>
              <a:buChar char="•"/>
            </a:pPr>
            <a:r>
              <a:rPr lang="en"/>
              <a:t>Abolition of Trans-Atlantic slavery led to more Western influence. British were adamant abolitionists and freed many people who were taught Christian ideals</a:t>
            </a:r>
          </a:p>
          <a:p>
            <a:pPr marL="457200" lvl="0" indent="-419100" rtl="0">
              <a:buClr>
                <a:srgbClr val="000000"/>
              </a:buClr>
              <a:buSzPct val="166666"/>
              <a:buFont typeface="Arial"/>
              <a:buChar char="•"/>
            </a:pPr>
            <a:r>
              <a:rPr lang="en"/>
              <a:t>Freed blacks returned to their homeland and brought Western culture with them.</a:t>
            </a:r>
          </a:p>
          <a:p>
            <a:pPr marL="457200" lvl="0" indent="-419100" rtl="0">
              <a:buClr>
                <a:srgbClr val="000000"/>
              </a:buClr>
              <a:buSzPct val="166666"/>
              <a:buFont typeface="Arial"/>
              <a:buChar char="•"/>
            </a:pPr>
            <a:r>
              <a:rPr lang="en"/>
              <a:t>Christianity spread through mission schools</a:t>
            </a:r>
          </a:p>
          <a:p>
            <a:pPr marL="457200" lvl="0" indent="-419100">
              <a:buClr>
                <a:srgbClr val="000000"/>
              </a:buClr>
              <a:buSzPct val="166666"/>
              <a:buFont typeface="Arial"/>
              <a:buChar char="•"/>
            </a:pPr>
            <a:r>
              <a:rPr lang="en"/>
              <a:t>European imperialism allowed for Muslims to settle in new places, and so Islam spread peacefully farther.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Creation, Expansion and Interaction of Economic Systems</a:t>
            </a:r>
          </a:p>
        </p:txBody>
      </p:sp>
      <p:sp>
        <p:nvSpPr>
          <p:cNvPr id="448" name="Shape 448"/>
          <p:cNvSpPr txBox="1">
            <a:spLocks noGrp="1"/>
          </p:cNvSpPr>
          <p:nvPr>
            <p:ph type="body" idx="1"/>
          </p:nvPr>
        </p:nvSpPr>
        <p:spPr>
          <a:xfrm>
            <a:off x="457200" y="1600200"/>
            <a:ext cx="8229600" cy="5170199"/>
          </a:xfrm>
          <a:prstGeom prst="rect">
            <a:avLst/>
          </a:prstGeom>
        </p:spPr>
        <p:txBody>
          <a:bodyPr lIns="91425" tIns="91425" rIns="91425" bIns="91425" anchor="t" anchorCtr="0">
            <a:spAutoFit/>
          </a:bodyPr>
          <a:lstStyle/>
          <a:p>
            <a:pPr marL="457200" lvl="0" indent="-349250" rtl="0">
              <a:buClr>
                <a:srgbClr val="000000"/>
              </a:buClr>
              <a:buSzPct val="166666"/>
              <a:buFont typeface="Arial"/>
              <a:buChar char="•"/>
            </a:pPr>
            <a:r>
              <a:rPr lang="en" sz="1900" b="1"/>
              <a:t>legitimate trade</a:t>
            </a:r>
            <a:r>
              <a:rPr lang="en" sz="1900"/>
              <a:t> had grown as a result of the abolition of the </a:t>
            </a:r>
            <a:r>
              <a:rPr lang="en" sz="1900" b="1"/>
              <a:t>Trans-Atlantic slave trade</a:t>
            </a:r>
            <a:r>
              <a:rPr lang="en" sz="1900"/>
              <a:t>, new exports were created and old exports were revived. The most important coastal export was palm-oil.</a:t>
            </a:r>
          </a:p>
          <a:p>
            <a:pPr marL="457200" lvl="0" indent="-349250" rtl="0">
              <a:buClr>
                <a:srgbClr val="000000"/>
              </a:buClr>
              <a:buSzPct val="166666"/>
              <a:buFont typeface="Arial"/>
              <a:buChar char="•"/>
            </a:pPr>
            <a:r>
              <a:rPr lang="en" sz="1900"/>
              <a:t>Zanzibar: continued the practice of slavery and exported ivory. Imported many European weapons</a:t>
            </a:r>
          </a:p>
          <a:p>
            <a:pPr marL="457200" lvl="0" indent="-349250" rtl="0">
              <a:buClr>
                <a:schemeClr val="dk1"/>
              </a:buClr>
              <a:buSzPct val="166666"/>
              <a:buFont typeface="Arial"/>
              <a:buChar char="•"/>
            </a:pPr>
            <a:r>
              <a:rPr lang="en" sz="1900"/>
              <a:t>Industrialization caused the demand for more raw materials &amp; after colonization sub-Saharan Africa became a major supplier </a:t>
            </a:r>
          </a:p>
          <a:p>
            <a:pPr marL="457200" lvl="0" indent="-349250" rtl="0">
              <a:buClr>
                <a:schemeClr val="dk1"/>
              </a:buClr>
              <a:buSzPct val="166666"/>
              <a:buFont typeface="Arial"/>
              <a:buChar char="•"/>
            </a:pPr>
            <a:r>
              <a:rPr lang="en" sz="1900"/>
              <a:t>Most colonies became economically dependent because they exported raw materials but built little industry; infrastructure was only built for movement of goods out of the country</a:t>
            </a:r>
          </a:p>
          <a:p>
            <a:pPr marL="457200" lvl="0" indent="-349250" rtl="0">
              <a:buClr>
                <a:srgbClr val="000000"/>
              </a:buClr>
              <a:buSzPct val="166666"/>
              <a:buFont typeface="Arial"/>
              <a:buChar char="•"/>
            </a:pPr>
            <a:r>
              <a:rPr lang="en" sz="1900"/>
              <a:t>Because foreign investors owned &amp; controlled production, all profits went to Western businessmen/companies</a:t>
            </a:r>
          </a:p>
          <a:p>
            <a:pPr marL="457200" lvl="0" indent="-349250" rtl="0">
              <a:buClr>
                <a:srgbClr val="000000"/>
              </a:buClr>
              <a:buSzPct val="166666"/>
              <a:buFont typeface="Arial"/>
              <a:buChar char="•"/>
            </a:pPr>
            <a:r>
              <a:rPr lang="en" sz="1900"/>
              <a:t>Colonies would force taxes with European currency mandating people to get European jobs.  </a:t>
            </a:r>
          </a:p>
          <a:p>
            <a:pPr marL="457200" lvl="0" indent="-349250" rtl="0">
              <a:buClr>
                <a:srgbClr val="000000"/>
              </a:buClr>
              <a:buSzPct val="166666"/>
              <a:buFont typeface="Arial"/>
              <a:buChar char="•"/>
            </a:pPr>
            <a:r>
              <a:rPr lang="en" sz="1900" b="1"/>
              <a:t>Secondary Empires </a:t>
            </a:r>
            <a:r>
              <a:rPr lang="en" sz="1900"/>
              <a:t>in East Africa were funded by Europeans and were major part of trading in the area.</a:t>
            </a:r>
          </a:p>
          <a:p>
            <a:pPr marL="457200" lvl="0" indent="-349250" rtl="0">
              <a:buClr>
                <a:schemeClr val="dk1"/>
              </a:buClr>
              <a:buSzPct val="166666"/>
              <a:buFont typeface="Arial"/>
              <a:buChar char="•"/>
            </a:pPr>
            <a:r>
              <a:rPr lang="en" sz="1900"/>
              <a:t>industrialization fueled demand for colonies because industry needed money (gold), cheap laborers, markets </a:t>
            </a:r>
          </a:p>
          <a:p>
            <a:pPr marL="457200" lvl="0" indent="-349250">
              <a:buClr>
                <a:schemeClr val="dk1"/>
              </a:buClr>
              <a:buSzPct val="166666"/>
              <a:buFont typeface="Arial"/>
              <a:buChar char="•"/>
            </a:pPr>
            <a:r>
              <a:rPr lang="en" sz="1900"/>
              <a:t>Imperialism led to increased global trade and communication</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74637"/>
            <a:ext cx="8198699" cy="615600"/>
          </a:xfrm>
          <a:prstGeom prst="rect">
            <a:avLst/>
          </a:prstGeom>
        </p:spPr>
        <p:txBody>
          <a:bodyPr lIns="91425" tIns="91425" rIns="91425" bIns="91425" anchor="b" anchorCtr="0">
            <a:spAutoFit/>
          </a:bodyPr>
          <a:lstStyle/>
          <a:p>
            <a:pPr>
              <a:buNone/>
            </a:pPr>
            <a:r>
              <a:rPr lang="en" sz="2800"/>
              <a:t>Social Structure: The Effects of Colonization</a:t>
            </a:r>
          </a:p>
        </p:txBody>
      </p:sp>
      <p:sp>
        <p:nvSpPr>
          <p:cNvPr id="454" name="Shape 454"/>
          <p:cNvSpPr txBox="1">
            <a:spLocks noGrp="1"/>
          </p:cNvSpPr>
          <p:nvPr>
            <p:ph type="body" idx="1"/>
          </p:nvPr>
        </p:nvSpPr>
        <p:spPr>
          <a:xfrm>
            <a:off x="457200" y="933018"/>
            <a:ext cx="8229600" cy="5634899"/>
          </a:xfrm>
          <a:prstGeom prst="rect">
            <a:avLst/>
          </a:prstGeom>
        </p:spPr>
        <p:txBody>
          <a:bodyPr lIns="91425" tIns="91425" rIns="91425" bIns="91425" anchor="t" anchorCtr="0">
            <a:spAutoFit/>
          </a:bodyPr>
          <a:lstStyle/>
          <a:p>
            <a:pPr marL="457200" lvl="0" indent="-381000" rtl="0">
              <a:buClr>
                <a:srgbClr val="000000"/>
              </a:buClr>
              <a:buSzPct val="166666"/>
              <a:buFont typeface="Arial"/>
              <a:buChar char="•"/>
            </a:pPr>
            <a:r>
              <a:rPr lang="en" sz="2400"/>
              <a:t>The Africans under colonial rule were horribly taken advantage of especially in colonies like the Belgian Congo.</a:t>
            </a:r>
          </a:p>
          <a:p>
            <a:pPr marL="457200" lvl="0" indent="-381000" rtl="0">
              <a:buClr>
                <a:srgbClr val="000000"/>
              </a:buClr>
              <a:buSzPct val="166666"/>
              <a:buFont typeface="Arial"/>
              <a:buChar char="•"/>
            </a:pPr>
            <a:r>
              <a:rPr lang="en" sz="2400"/>
              <a:t>Most Africans did not have upward mobility in society. </a:t>
            </a:r>
          </a:p>
          <a:p>
            <a:pPr marL="457200" lvl="0" indent="-381000" rtl="0">
              <a:buClr>
                <a:srgbClr val="000000"/>
              </a:buClr>
              <a:buSzPct val="166666"/>
              <a:buFont typeface="Arial"/>
              <a:buChar char="•"/>
            </a:pPr>
            <a:r>
              <a:rPr lang="en" sz="2400"/>
              <a:t>Governments assigned taxes and in order to pay for these new taxes, Africans had to migrate to cities or mines and had to work under Europeans in order to get money.</a:t>
            </a:r>
          </a:p>
          <a:p>
            <a:pPr marL="457200" lvl="0" indent="-381000" rtl="0">
              <a:buClr>
                <a:srgbClr val="000000"/>
              </a:buClr>
              <a:buSzPct val="166666"/>
              <a:buFont typeface="Arial"/>
              <a:buChar char="•"/>
            </a:pPr>
            <a:r>
              <a:rPr lang="en" sz="2400"/>
              <a:t>While some African women were happy with colonization, most jobs were assigned to men and private land belonged to the head of the household (male).</a:t>
            </a:r>
          </a:p>
          <a:p>
            <a:pPr marL="457200" lvl="0" indent="-381000">
              <a:buClr>
                <a:srgbClr val="000000"/>
              </a:buClr>
              <a:buSzPct val="166666"/>
              <a:buFont typeface="Arial"/>
              <a:buChar char="•"/>
            </a:pPr>
            <a:r>
              <a:rPr lang="en" sz="2400"/>
              <a:t>Missionary schools softened the exploitative nature of colonization. Many converts to Christianity as well as Islam.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457200" y="5967361"/>
            <a:ext cx="8229600" cy="692700"/>
          </a:xfrm>
          <a:prstGeom prst="rect">
            <a:avLst/>
          </a:prstGeom>
        </p:spPr>
        <p:txBody>
          <a:bodyPr lIns="91425" tIns="91425" rIns="91425" bIns="91425" anchor="t" anchorCtr="0">
            <a:spAutoFit/>
          </a:bodyPr>
          <a:lstStyle/>
          <a:p>
            <a:pPr>
              <a:buNone/>
            </a:pPr>
            <a:r>
              <a:rPr lang="en"/>
              <a:t>Spread of Agriculture in Sub-Saharan Africa.</a:t>
            </a:r>
          </a:p>
        </p:txBody>
      </p:sp>
      <p:sp>
        <p:nvSpPr>
          <p:cNvPr id="241" name="Shape 241"/>
          <p:cNvSpPr/>
          <p:nvPr/>
        </p:nvSpPr>
        <p:spPr>
          <a:xfrm>
            <a:off x="1222744" y="0"/>
            <a:ext cx="6741919" cy="6902536"/>
          </a:xfrm>
          <a:prstGeom prst="rect">
            <a:avLst/>
          </a:prstGeom>
          <a:blipFill>
            <a:blip r:embed="rId3"/>
            <a:stretch>
              <a:fillRect/>
            </a:stretch>
          </a:blipFill>
          <a:ln>
            <a:noFill/>
          </a:ln>
        </p:spPr>
      </p:sp>
      <p:sp>
        <p:nvSpPr>
          <p:cNvPr id="242" name="Shape 242"/>
          <p:cNvSpPr txBox="1"/>
          <p:nvPr/>
        </p:nvSpPr>
        <p:spPr>
          <a:xfrm>
            <a:off x="1287675" y="4383905"/>
            <a:ext cx="1880999" cy="2040000"/>
          </a:xfrm>
          <a:prstGeom prst="rect">
            <a:avLst/>
          </a:prstGeom>
          <a:noFill/>
        </p:spPr>
        <p:txBody>
          <a:bodyPr lIns="91425" tIns="91425" rIns="91425" bIns="91425" anchor="t" anchorCtr="0">
            <a:spAutoFit/>
          </a:bodyPr>
          <a:lstStyle/>
          <a:p>
            <a:pPr lvl="0" rtl="0">
              <a:buNone/>
            </a:pPr>
            <a:r>
              <a:rPr lang="en"/>
              <a:t>This shows the spread of the use of agriculture from 8000 BC - 500BC.</a:t>
            </a:r>
          </a:p>
          <a:p>
            <a:endParaRPr lang="en"/>
          </a:p>
          <a:p>
            <a:pPr lvl="0" rtl="0">
              <a:buNone/>
            </a:pPr>
            <a:r>
              <a:rPr lang="en"/>
              <a:t>Most areas in lower Sub-Saharan Africa did not experience Agricultural or societal growth until later</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ctrTitle"/>
          </p:nvPr>
        </p:nvSpPr>
        <p:spPr>
          <a:xfrm>
            <a:off x="685800" y="2111123"/>
            <a:ext cx="7772400" cy="1546500"/>
          </a:xfrm>
          <a:prstGeom prst="rect">
            <a:avLst/>
          </a:prstGeom>
        </p:spPr>
        <p:txBody>
          <a:bodyPr lIns="91425" tIns="91425" rIns="91425" bIns="91425" anchor="b" anchorCtr="0">
            <a:spAutoFit/>
          </a:bodyPr>
          <a:lstStyle/>
          <a:p>
            <a:pPr marL="914400" indent="0" algn="ctr">
              <a:buNone/>
            </a:pPr>
            <a:r>
              <a:rPr lang="en"/>
              <a:t>Sub-Saharan Africa</a:t>
            </a:r>
          </a:p>
        </p:txBody>
      </p:sp>
      <p:sp>
        <p:nvSpPr>
          <p:cNvPr id="460" name="Shape 460"/>
          <p:cNvSpPr txBox="1">
            <a:spLocks noGrp="1"/>
          </p:cNvSpPr>
          <p:nvPr>
            <p:ph type="subTitle" idx="1"/>
          </p:nvPr>
        </p:nvSpPr>
        <p:spPr>
          <a:xfrm>
            <a:off x="685800" y="3786737"/>
            <a:ext cx="7772400" cy="1046400"/>
          </a:xfrm>
          <a:prstGeom prst="rect">
            <a:avLst/>
          </a:prstGeom>
        </p:spPr>
        <p:txBody>
          <a:bodyPr lIns="91425" tIns="91425" rIns="91425" bIns="91425" anchor="t" anchorCtr="0">
            <a:spAutoFit/>
          </a:bodyPr>
          <a:lstStyle/>
          <a:p>
            <a:pPr lvl="0" algn="ctr" rtl="0">
              <a:buNone/>
            </a:pPr>
            <a:r>
              <a:rPr lang="en" b="1"/>
              <a:t>1914 - Present</a:t>
            </a:r>
          </a:p>
          <a:p>
            <a:pPr algn="ctr">
              <a:buNone/>
            </a:pPr>
            <a:r>
              <a:rPr lang="en" b="1"/>
              <a:t>Decolonization and Development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60164"/>
            <a:ext cx="8229600" cy="679800"/>
          </a:xfrm>
          <a:prstGeom prst="rect">
            <a:avLst/>
          </a:prstGeom>
        </p:spPr>
        <p:txBody>
          <a:bodyPr lIns="91425" tIns="91425" rIns="91425" bIns="91425" anchor="b" anchorCtr="0">
            <a:spAutoFit/>
          </a:bodyPr>
          <a:lstStyle/>
          <a:p>
            <a:pPr algn="ctr">
              <a:buNone/>
            </a:pPr>
            <a:r>
              <a:rPr lang="en"/>
              <a:t>Political Maps</a:t>
            </a:r>
          </a:p>
        </p:txBody>
      </p:sp>
      <p:sp>
        <p:nvSpPr>
          <p:cNvPr id="466" name="Shape 466"/>
          <p:cNvSpPr txBox="1">
            <a:spLocks noGrp="1"/>
          </p:cNvSpPr>
          <p:nvPr>
            <p:ph type="body" idx="1"/>
          </p:nvPr>
        </p:nvSpPr>
        <p:spPr>
          <a:xfrm>
            <a:off x="457200" y="963587"/>
            <a:ext cx="8229600" cy="5604300"/>
          </a:xfrm>
          <a:prstGeom prst="rect">
            <a:avLst/>
          </a:prstGeom>
        </p:spPr>
        <p:txBody>
          <a:bodyPr lIns="91425" tIns="91425" rIns="91425" bIns="91425" anchor="t" anchorCtr="0">
            <a:spAutoFit/>
          </a:bodyPr>
          <a:lstStyle/>
          <a:p>
            <a:pPr lvl="0" rtl="0">
              <a:buNone/>
            </a:pPr>
            <a:r>
              <a:rPr lang="en"/>
              <a:t>Colonialism and Present Day</a:t>
            </a:r>
          </a:p>
          <a:p>
            <a:endParaRPr lang="en"/>
          </a:p>
          <a:p>
            <a:pPr lvl="0" rtl="0">
              <a:buNone/>
            </a:pPr>
            <a:r>
              <a:rPr lang="en"/>
              <a:t>1914										Present Day</a:t>
            </a:r>
          </a:p>
          <a:p>
            <a:endParaRPr lang="en"/>
          </a:p>
        </p:txBody>
      </p:sp>
      <p:sp>
        <p:nvSpPr>
          <p:cNvPr id="467" name="Shape 467"/>
          <p:cNvSpPr/>
          <p:nvPr/>
        </p:nvSpPr>
        <p:spPr>
          <a:xfrm>
            <a:off x="5167182" y="2774788"/>
            <a:ext cx="3266900" cy="3447974"/>
          </a:xfrm>
          <a:prstGeom prst="rect">
            <a:avLst/>
          </a:prstGeom>
          <a:blipFill>
            <a:blip r:embed="rId3"/>
            <a:stretch>
              <a:fillRect/>
            </a:stretch>
          </a:blipFill>
          <a:ln>
            <a:noFill/>
          </a:ln>
        </p:spPr>
      </p:sp>
      <p:sp>
        <p:nvSpPr>
          <p:cNvPr id="468" name="Shape 468"/>
          <p:cNvSpPr/>
          <p:nvPr/>
        </p:nvSpPr>
        <p:spPr>
          <a:xfrm>
            <a:off x="591876" y="2668691"/>
            <a:ext cx="3612248" cy="3761221"/>
          </a:xfrm>
          <a:prstGeom prst="rect">
            <a:avLst/>
          </a:prstGeom>
          <a:blipFill>
            <a:blip r:embed="rId4"/>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 calcmode="lin" valueType="num">
                                      <p:cBhvr additive="base">
                                        <p:cTn id="7" dur="1000"/>
                                        <p:tgtEl>
                                          <p:spTgt spid="465"/>
                                        </p:tgtEl>
                                        <p:attrNameLst>
                                          <p:attrName>ppt_w</p:attrName>
                                        </p:attrNameLst>
                                      </p:cBhvr>
                                      <p:tavLst>
                                        <p:tav tm="0">
                                          <p:val>
                                            <p:strVal val="0"/>
                                          </p:val>
                                        </p:tav>
                                        <p:tav tm="100000">
                                          <p:val>
                                            <p:strVal val="#ppt_w"/>
                                          </p:val>
                                        </p:tav>
                                      </p:tavLst>
                                    </p:anim>
                                    <p:anim calcmode="lin" valueType="num">
                                      <p:cBhvr additive="base">
                                        <p:cTn id="8" dur="1000"/>
                                        <p:tgtEl>
                                          <p:spTgt spid="46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66"/>
                                        </p:tgtEl>
                                        <p:attrNameLst>
                                          <p:attrName>style.visibility</p:attrName>
                                        </p:attrNameLst>
                                      </p:cBhvr>
                                      <p:to>
                                        <p:strVal val="visible"/>
                                      </p:to>
                                    </p:set>
                                    <p:anim calcmode="lin" valueType="num">
                                      <p:cBhvr additive="base">
                                        <p:cTn id="13" dur="1000"/>
                                        <p:tgtEl>
                                          <p:spTgt spid="466"/>
                                        </p:tgtEl>
                                        <p:attrNameLst>
                                          <p:attrName>ppt_w</p:attrName>
                                        </p:attrNameLst>
                                      </p:cBhvr>
                                      <p:tavLst>
                                        <p:tav tm="0">
                                          <p:val>
                                            <p:strVal val="0"/>
                                          </p:val>
                                        </p:tav>
                                        <p:tav tm="100000">
                                          <p:val>
                                            <p:strVal val="#ppt_w"/>
                                          </p:val>
                                        </p:tav>
                                      </p:tavLst>
                                    </p:anim>
                                    <p:anim calcmode="lin" valueType="num">
                                      <p:cBhvr additive="base">
                                        <p:cTn id="14" dur="1000"/>
                                        <p:tgtEl>
                                          <p:spTgt spid="46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68"/>
                                        </p:tgtEl>
                                        <p:attrNameLst>
                                          <p:attrName>style.visibility</p:attrName>
                                        </p:attrNameLst>
                                      </p:cBhvr>
                                      <p:to>
                                        <p:strVal val="visible"/>
                                      </p:to>
                                    </p:set>
                                    <p:anim calcmode="lin" valueType="num">
                                      <p:cBhvr additive="base">
                                        <p:cTn id="19" dur="1000"/>
                                        <p:tgtEl>
                                          <p:spTgt spid="468"/>
                                        </p:tgtEl>
                                        <p:attrNameLst>
                                          <p:attrName>ppt_w</p:attrName>
                                        </p:attrNameLst>
                                      </p:cBhvr>
                                      <p:tavLst>
                                        <p:tav tm="0">
                                          <p:val>
                                            <p:strVal val="0"/>
                                          </p:val>
                                        </p:tav>
                                        <p:tav tm="100000">
                                          <p:val>
                                            <p:strVal val="#ppt_w"/>
                                          </p:val>
                                        </p:tav>
                                      </p:tavLst>
                                    </p:anim>
                                    <p:anim calcmode="lin" valueType="num">
                                      <p:cBhvr additive="base">
                                        <p:cTn id="20" dur="1000"/>
                                        <p:tgtEl>
                                          <p:spTgt spid="46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67"/>
                                        </p:tgtEl>
                                        <p:attrNameLst>
                                          <p:attrName>style.visibility</p:attrName>
                                        </p:attrNameLst>
                                      </p:cBhvr>
                                      <p:to>
                                        <p:strVal val="visible"/>
                                      </p:to>
                                    </p:set>
                                    <p:anim calcmode="lin" valueType="num">
                                      <p:cBhvr additive="base">
                                        <p:cTn id="25" dur="1000"/>
                                        <p:tgtEl>
                                          <p:spTgt spid="467"/>
                                        </p:tgtEl>
                                        <p:attrNameLst>
                                          <p:attrName>ppt_w</p:attrName>
                                        </p:attrNameLst>
                                      </p:cBhvr>
                                      <p:tavLst>
                                        <p:tav tm="0">
                                          <p:val>
                                            <p:strVal val="0"/>
                                          </p:val>
                                        </p:tav>
                                        <p:tav tm="100000">
                                          <p:val>
                                            <p:strVal val="#ppt_w"/>
                                          </p:val>
                                        </p:tav>
                                      </p:tavLst>
                                    </p:anim>
                                    <p:anim calcmode="lin" valueType="num">
                                      <p:cBhvr additive="base">
                                        <p:cTn id="26" dur="1000"/>
                                        <p:tgtEl>
                                          <p:spTgt spid="4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a:t>Interactions between Humans and the Environment</a:t>
            </a:r>
          </a:p>
        </p:txBody>
      </p:sp>
      <p:sp>
        <p:nvSpPr>
          <p:cNvPr id="474" name="Shape 474"/>
          <p:cNvSpPr txBox="1">
            <a:spLocks noGrp="1"/>
          </p:cNvSpPr>
          <p:nvPr>
            <p:ph type="body" idx="1"/>
          </p:nvPr>
        </p:nvSpPr>
        <p:spPr>
          <a:xfrm>
            <a:off x="590325" y="1417637"/>
            <a:ext cx="8229600" cy="4967700"/>
          </a:xfrm>
          <a:prstGeom prst="rect">
            <a:avLst/>
          </a:prstGeom>
        </p:spPr>
        <p:txBody>
          <a:bodyPr lIns="91425" tIns="91425" rIns="91425" bIns="91425" anchor="t" anchorCtr="0">
            <a:spAutoFit/>
          </a:bodyPr>
          <a:lstStyle/>
          <a:p>
            <a:pPr marL="457200" lvl="0" indent="-381000" rtl="0">
              <a:buClr>
                <a:srgbClr val="000000"/>
              </a:buClr>
              <a:buSzPct val="166666"/>
              <a:buFont typeface="Arial"/>
              <a:buChar char="•"/>
            </a:pPr>
            <a:r>
              <a:rPr lang="en" sz="2400"/>
              <a:t>
There was a </a:t>
            </a:r>
            <a:r>
              <a:rPr lang="en" sz="2400" b="1"/>
              <a:t>modernization</a:t>
            </a:r>
            <a:r>
              <a:rPr lang="en" sz="2400"/>
              <a:t> of the country which gave new technology.</a:t>
            </a:r>
          </a:p>
          <a:p>
            <a:pPr marL="457200" lvl="0" indent="-381000" rtl="0">
              <a:buClr>
                <a:srgbClr val="000000"/>
              </a:buClr>
              <a:buSzPct val="166666"/>
              <a:buFont typeface="Arial"/>
              <a:buChar char="•"/>
            </a:pPr>
            <a:r>
              <a:rPr lang="en" sz="2400"/>
              <a:t>They were exposed to many </a:t>
            </a:r>
            <a:r>
              <a:rPr lang="en" sz="2400" b="1"/>
              <a:t>Western ideas and tools</a:t>
            </a:r>
            <a:r>
              <a:rPr lang="en" sz="2400"/>
              <a:t> and began gaining things like pools, hotels, cars, etc. </a:t>
            </a:r>
          </a:p>
          <a:p>
            <a:pPr marL="457200" lvl="0" indent="-381000" rtl="0">
              <a:buClr>
                <a:srgbClr val="000000"/>
              </a:buClr>
              <a:buSzPct val="166666"/>
              <a:buFont typeface="Arial"/>
              <a:buChar char="•"/>
            </a:pPr>
            <a:r>
              <a:rPr lang="en" sz="2400"/>
              <a:t>During </a:t>
            </a:r>
            <a:r>
              <a:rPr lang="en" sz="2400" b="1"/>
              <a:t>colonialism</a:t>
            </a:r>
            <a:r>
              <a:rPr lang="en" sz="2400"/>
              <a:t> many new paved roads were being made to connect different places in the country.</a:t>
            </a:r>
          </a:p>
          <a:p>
            <a:pPr marL="457200" lvl="0" indent="-381000" rtl="0">
              <a:buClr>
                <a:srgbClr val="000000"/>
              </a:buClr>
              <a:buSzPct val="166666"/>
              <a:buFont typeface="Arial"/>
              <a:buChar char="•"/>
            </a:pPr>
            <a:r>
              <a:rPr lang="en" sz="2400" b="1"/>
              <a:t>Mining</a:t>
            </a:r>
            <a:r>
              <a:rPr lang="en" sz="2400"/>
              <a:t> was also big as there were many natural resources in Africa.</a:t>
            </a:r>
          </a:p>
          <a:p>
            <a:pPr marL="457200" lvl="0" indent="-381000">
              <a:buClr>
                <a:srgbClr val="000000"/>
              </a:buClr>
              <a:buSzPct val="166666"/>
              <a:buFont typeface="Arial"/>
              <a:buChar char="•"/>
            </a:pPr>
            <a:r>
              <a:rPr lang="en" sz="2400" b="1"/>
              <a:t>Vaccines</a:t>
            </a:r>
            <a:r>
              <a:rPr lang="en" sz="2400"/>
              <a:t> also helped eliminate how many people died from disease in Africa. No longer would people be at so high a risk of dying from things like Malaria and Aids.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4">
                                            <p:txEl>
                                              <p:pRg st="0" end="0"/>
                                            </p:txEl>
                                          </p:spTgt>
                                        </p:tgtEl>
                                        <p:attrNameLst>
                                          <p:attrName>style.visibility</p:attrName>
                                        </p:attrNameLst>
                                      </p:cBhvr>
                                      <p:to>
                                        <p:strVal val="visible"/>
                                      </p:to>
                                    </p:set>
                                    <p:anim calcmode="lin" valueType="num">
                                      <p:cBhvr additive="base">
                                        <p:cTn id="7" dur="1500"/>
                                        <p:tgtEl>
                                          <p:spTgt spid="474">
                                            <p:txEl>
                                              <p:pRg st="0" end="0"/>
                                            </p:txEl>
                                          </p:spTgt>
                                        </p:tgtEl>
                                        <p:attrNameLst>
                                          <p:attrName>ppt_w</p:attrName>
                                        </p:attrNameLst>
                                      </p:cBhvr>
                                      <p:tavLst>
                                        <p:tav tm="0">
                                          <p:val>
                                            <p:strVal val="0"/>
                                          </p:val>
                                        </p:tav>
                                        <p:tav tm="100000">
                                          <p:val>
                                            <p:strVal val="#ppt_w"/>
                                          </p:val>
                                        </p:tav>
                                      </p:tavLst>
                                    </p:anim>
                                    <p:anim calcmode="lin" valueType="num">
                                      <p:cBhvr additive="base">
                                        <p:cTn id="8" dur="1500"/>
                                        <p:tgtEl>
                                          <p:spTgt spid="47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74">
                                            <p:txEl>
                                              <p:pRg st="1" end="1"/>
                                            </p:txEl>
                                          </p:spTgt>
                                        </p:tgtEl>
                                        <p:attrNameLst>
                                          <p:attrName>style.visibility</p:attrName>
                                        </p:attrNameLst>
                                      </p:cBhvr>
                                      <p:to>
                                        <p:strVal val="visible"/>
                                      </p:to>
                                    </p:set>
                                    <p:anim calcmode="lin" valueType="num">
                                      <p:cBhvr additive="base">
                                        <p:cTn id="13" dur="1500"/>
                                        <p:tgtEl>
                                          <p:spTgt spid="474">
                                            <p:txEl>
                                              <p:pRg st="1" end="1"/>
                                            </p:txEl>
                                          </p:spTgt>
                                        </p:tgtEl>
                                        <p:attrNameLst>
                                          <p:attrName>ppt_w</p:attrName>
                                        </p:attrNameLst>
                                      </p:cBhvr>
                                      <p:tavLst>
                                        <p:tav tm="0">
                                          <p:val>
                                            <p:strVal val="0"/>
                                          </p:val>
                                        </p:tav>
                                        <p:tav tm="100000">
                                          <p:val>
                                            <p:strVal val="#ppt_w"/>
                                          </p:val>
                                        </p:tav>
                                      </p:tavLst>
                                    </p:anim>
                                    <p:anim calcmode="lin" valueType="num">
                                      <p:cBhvr additive="base">
                                        <p:cTn id="14" dur="1500"/>
                                        <p:tgtEl>
                                          <p:spTgt spid="474">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74">
                                            <p:txEl>
                                              <p:pRg st="2" end="2"/>
                                            </p:txEl>
                                          </p:spTgt>
                                        </p:tgtEl>
                                        <p:attrNameLst>
                                          <p:attrName>style.visibility</p:attrName>
                                        </p:attrNameLst>
                                      </p:cBhvr>
                                      <p:to>
                                        <p:strVal val="visible"/>
                                      </p:to>
                                    </p:set>
                                    <p:anim calcmode="lin" valueType="num">
                                      <p:cBhvr additive="base">
                                        <p:cTn id="19" dur="1500"/>
                                        <p:tgtEl>
                                          <p:spTgt spid="474">
                                            <p:txEl>
                                              <p:pRg st="2" end="2"/>
                                            </p:txEl>
                                          </p:spTgt>
                                        </p:tgtEl>
                                        <p:attrNameLst>
                                          <p:attrName>ppt_w</p:attrName>
                                        </p:attrNameLst>
                                      </p:cBhvr>
                                      <p:tavLst>
                                        <p:tav tm="0">
                                          <p:val>
                                            <p:strVal val="0"/>
                                          </p:val>
                                        </p:tav>
                                        <p:tav tm="100000">
                                          <p:val>
                                            <p:strVal val="#ppt_w"/>
                                          </p:val>
                                        </p:tav>
                                      </p:tavLst>
                                    </p:anim>
                                    <p:anim calcmode="lin" valueType="num">
                                      <p:cBhvr additive="base">
                                        <p:cTn id="20" dur="1500"/>
                                        <p:tgtEl>
                                          <p:spTgt spid="474">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74">
                                            <p:txEl>
                                              <p:pRg st="3" end="3"/>
                                            </p:txEl>
                                          </p:spTgt>
                                        </p:tgtEl>
                                        <p:attrNameLst>
                                          <p:attrName>style.visibility</p:attrName>
                                        </p:attrNameLst>
                                      </p:cBhvr>
                                      <p:to>
                                        <p:strVal val="visible"/>
                                      </p:to>
                                    </p:set>
                                    <p:anim calcmode="lin" valueType="num">
                                      <p:cBhvr additive="base">
                                        <p:cTn id="25" dur="1500"/>
                                        <p:tgtEl>
                                          <p:spTgt spid="474">
                                            <p:txEl>
                                              <p:pRg st="3" end="3"/>
                                            </p:txEl>
                                          </p:spTgt>
                                        </p:tgtEl>
                                        <p:attrNameLst>
                                          <p:attrName>ppt_w</p:attrName>
                                        </p:attrNameLst>
                                      </p:cBhvr>
                                      <p:tavLst>
                                        <p:tav tm="0">
                                          <p:val>
                                            <p:strVal val="0"/>
                                          </p:val>
                                        </p:tav>
                                        <p:tav tm="100000">
                                          <p:val>
                                            <p:strVal val="#ppt_w"/>
                                          </p:val>
                                        </p:tav>
                                      </p:tavLst>
                                    </p:anim>
                                    <p:anim calcmode="lin" valueType="num">
                                      <p:cBhvr additive="base">
                                        <p:cTn id="26" dur="1500"/>
                                        <p:tgtEl>
                                          <p:spTgt spid="474">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74">
                                            <p:txEl>
                                              <p:pRg st="4" end="4"/>
                                            </p:txEl>
                                          </p:spTgt>
                                        </p:tgtEl>
                                        <p:attrNameLst>
                                          <p:attrName>style.visibility</p:attrName>
                                        </p:attrNameLst>
                                      </p:cBhvr>
                                      <p:to>
                                        <p:strVal val="visible"/>
                                      </p:to>
                                    </p:set>
                                    <p:anim calcmode="lin" valueType="num">
                                      <p:cBhvr additive="base">
                                        <p:cTn id="31" dur="1500"/>
                                        <p:tgtEl>
                                          <p:spTgt spid="474">
                                            <p:txEl>
                                              <p:pRg st="4" end="4"/>
                                            </p:txEl>
                                          </p:spTgt>
                                        </p:tgtEl>
                                        <p:attrNameLst>
                                          <p:attrName>ppt_w</p:attrName>
                                        </p:attrNameLst>
                                      </p:cBhvr>
                                      <p:tavLst>
                                        <p:tav tm="0">
                                          <p:val>
                                            <p:strVal val="0"/>
                                          </p:val>
                                        </p:tav>
                                        <p:tav tm="100000">
                                          <p:val>
                                            <p:strVal val="#ppt_w"/>
                                          </p:val>
                                        </p:tav>
                                      </p:tavLst>
                                    </p:anim>
                                    <p:anim calcmode="lin" valueType="num">
                                      <p:cBhvr additive="base">
                                        <p:cTn id="32" dur="1500"/>
                                        <p:tgtEl>
                                          <p:spTgt spid="474">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74">
                                            <p:txEl>
                                              <p:pRg st="5" end="5"/>
                                            </p:txEl>
                                          </p:spTgt>
                                        </p:tgtEl>
                                        <p:attrNameLst>
                                          <p:attrName>style.visibility</p:attrName>
                                        </p:attrNameLst>
                                      </p:cBhvr>
                                      <p:to>
                                        <p:strVal val="visible"/>
                                      </p:to>
                                    </p:set>
                                    <p:anim calcmode="lin" valueType="num">
                                      <p:cBhvr additive="base">
                                        <p:cTn id="37" dur="1500"/>
                                        <p:tgtEl>
                                          <p:spTgt spid="474">
                                            <p:txEl>
                                              <p:pRg st="5" end="5"/>
                                            </p:txEl>
                                          </p:spTgt>
                                        </p:tgtEl>
                                        <p:attrNameLst>
                                          <p:attrName>ppt_w</p:attrName>
                                        </p:attrNameLst>
                                      </p:cBhvr>
                                      <p:tavLst>
                                        <p:tav tm="0">
                                          <p:val>
                                            <p:strVal val="0"/>
                                          </p:val>
                                        </p:tav>
                                        <p:tav tm="100000">
                                          <p:val>
                                            <p:strVal val="#ppt_w"/>
                                          </p:val>
                                        </p:tav>
                                      </p:tavLst>
                                    </p:anim>
                                    <p:anim calcmode="lin" valueType="num">
                                      <p:cBhvr additive="base">
                                        <p:cTn id="38" dur="1500"/>
                                        <p:tgtEl>
                                          <p:spTgt spid="474">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73"/>
                                        </p:tgtEl>
                                        <p:attrNameLst>
                                          <p:attrName>style.visibility</p:attrName>
                                        </p:attrNameLst>
                                      </p:cBhvr>
                                      <p:to>
                                        <p:strVal val="visible"/>
                                      </p:to>
                                    </p:set>
                                    <p:anim calcmode="lin" valueType="num">
                                      <p:cBhvr additive="base">
                                        <p:cTn id="43" dur="1000"/>
                                        <p:tgtEl>
                                          <p:spTgt spid="473"/>
                                        </p:tgtEl>
                                        <p:attrNameLst>
                                          <p:attrName>ppt_w</p:attrName>
                                        </p:attrNameLst>
                                      </p:cBhvr>
                                      <p:tavLst>
                                        <p:tav tm="0">
                                          <p:val>
                                            <p:strVal val="0"/>
                                          </p:val>
                                        </p:tav>
                                        <p:tav tm="100000">
                                          <p:val>
                                            <p:strVal val="#ppt_w"/>
                                          </p:val>
                                        </p:tav>
                                      </p:tavLst>
                                    </p:anim>
                                    <p:anim calcmode="lin" valueType="num">
                                      <p:cBhvr additive="base">
                                        <p:cTn id="44" dur="1000"/>
                                        <p:tgtEl>
                                          <p:spTgt spid="4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867700" y="329750"/>
            <a:ext cx="3472500" cy="1118999"/>
          </a:xfrm>
          <a:prstGeom prst="rect">
            <a:avLst/>
          </a:prstGeom>
        </p:spPr>
        <p:txBody>
          <a:bodyPr lIns="91425" tIns="91425" rIns="91425" bIns="91425" anchor="b" anchorCtr="0">
            <a:spAutoFit/>
          </a:bodyPr>
          <a:lstStyle/>
          <a:p>
            <a:pPr algn="ctr">
              <a:buNone/>
            </a:pPr>
            <a:r>
              <a:rPr lang="en" sz="3000">
                <a:solidFill>
                  <a:srgbClr val="000000"/>
                </a:solidFill>
                <a:latin typeface="Times New Roman"/>
                <a:ea typeface="Times New Roman"/>
                <a:cs typeface="Times New Roman"/>
                <a:sym typeface="Times New Roman"/>
              </a:rPr>
              <a:t>  Development and interaction of cultures</a:t>
            </a:r>
          </a:p>
        </p:txBody>
      </p:sp>
      <p:sp>
        <p:nvSpPr>
          <p:cNvPr id="480" name="Shape 480"/>
          <p:cNvSpPr txBox="1">
            <a:spLocks noGrp="1"/>
          </p:cNvSpPr>
          <p:nvPr>
            <p:ph type="body" idx="1"/>
          </p:nvPr>
        </p:nvSpPr>
        <p:spPr>
          <a:xfrm>
            <a:off x="457200" y="15695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208333"/>
              <a:buFont typeface="Arial"/>
              <a:buChar char="•"/>
            </a:pPr>
            <a:r>
              <a:rPr lang="en" sz="2400"/>
              <a:t>
</a:t>
            </a:r>
            <a:r>
              <a:rPr lang="en" sz="2100"/>
              <a:t>Religious beliefs stayed the same.</a:t>
            </a:r>
          </a:p>
          <a:p>
            <a:pPr marL="457200" marR="0" lvl="0" indent="-419100" algn="l" rtl="0">
              <a:lnSpc>
                <a:spcPct val="100000"/>
              </a:lnSpc>
              <a:spcBef>
                <a:spcPts val="600"/>
              </a:spcBef>
              <a:spcAft>
                <a:spcPts val="0"/>
              </a:spcAft>
              <a:buClr>
                <a:schemeClr val="dk1"/>
              </a:buClr>
              <a:buSzPct val="238095"/>
              <a:buFont typeface="Arial"/>
              <a:buChar char="•"/>
            </a:pPr>
            <a:r>
              <a:rPr lang="en" sz="2100"/>
              <a:t>During </a:t>
            </a:r>
            <a:r>
              <a:rPr lang="en" sz="2100" b="1"/>
              <a:t>WW1 </a:t>
            </a:r>
            <a:r>
              <a:rPr lang="en" sz="2100"/>
              <a:t>and </a:t>
            </a:r>
            <a:r>
              <a:rPr lang="en" sz="2100" b="1"/>
              <a:t>WW2 </a:t>
            </a:r>
            <a:r>
              <a:rPr lang="en" sz="2100"/>
              <a:t>Africans supported the Europeans with troops and resources.</a:t>
            </a:r>
          </a:p>
          <a:p>
            <a:pPr marL="457200" lvl="0" indent="-361950" rtl="0">
              <a:buClr>
                <a:srgbClr val="000000"/>
              </a:buClr>
              <a:buSzPct val="166666"/>
              <a:buFont typeface="Arial"/>
              <a:buChar char="•"/>
            </a:pPr>
            <a:r>
              <a:rPr lang="en" sz="2100"/>
              <a:t>An ideology that didn't support the Europeans after WW2 began.</a:t>
            </a:r>
          </a:p>
          <a:p>
            <a:pPr marL="457200" lvl="0" indent="-361950" rtl="0">
              <a:buClr>
                <a:srgbClr val="000000"/>
              </a:buClr>
              <a:buSzPct val="166666"/>
              <a:buFont typeface="Arial"/>
              <a:buChar char="•"/>
            </a:pPr>
            <a:r>
              <a:rPr lang="en" sz="2100" b="1"/>
              <a:t>European powers</a:t>
            </a:r>
            <a:r>
              <a:rPr lang="en" sz="2100"/>
              <a:t> broke promises and showed weakness.</a:t>
            </a:r>
          </a:p>
          <a:p>
            <a:pPr marL="457200" lvl="0" indent="-361950" rtl="0">
              <a:buClr>
                <a:srgbClr val="000000"/>
              </a:buClr>
              <a:buSzPct val="166666"/>
              <a:buFont typeface="Arial"/>
              <a:buChar char="•"/>
            </a:pPr>
            <a:r>
              <a:rPr lang="en" sz="2100"/>
              <a:t>African states united together under nationalism and in belief against the ideologies of the Europeans. </a:t>
            </a:r>
          </a:p>
          <a:p>
            <a:pPr marL="457200" lvl="0" indent="-361950">
              <a:buClr>
                <a:srgbClr val="000000"/>
              </a:buClr>
              <a:buSzPct val="166666"/>
              <a:buFont typeface="Arial"/>
              <a:buChar char="•"/>
            </a:pPr>
            <a:r>
              <a:rPr lang="en" sz="2100"/>
              <a:t>The </a:t>
            </a:r>
            <a:r>
              <a:rPr lang="en" sz="2100" b="1"/>
              <a:t>non-aligned movement</a:t>
            </a:r>
            <a:r>
              <a:rPr lang="en" sz="2100"/>
              <a:t> some nations took was against war because they couldn't survive on their own if a war broke out and newly developing countries needed stable and peaceful world for growth. </a:t>
            </a:r>
          </a:p>
        </p:txBody>
      </p:sp>
      <p:sp>
        <p:nvSpPr>
          <p:cNvPr id="481" name="Shape 481"/>
          <p:cNvSpPr/>
          <p:nvPr/>
        </p:nvSpPr>
        <p:spPr>
          <a:xfrm>
            <a:off x="5271892" y="-117172"/>
            <a:ext cx="3872107" cy="2793164"/>
          </a:xfrm>
          <a:prstGeom prst="rect">
            <a:avLst/>
          </a:prstGeom>
          <a:blipFill>
            <a:blip r:embed="rId3"/>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 calcmode="lin" valueType="num">
                                      <p:cBhvr additive="base">
                                        <p:cTn id="7" dur="1000"/>
                                        <p:tgtEl>
                                          <p:spTgt spid="47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80"/>
                                        </p:tgtEl>
                                        <p:attrNameLst>
                                          <p:attrName>style.visibility</p:attrName>
                                        </p:attrNameLst>
                                      </p:cBhvr>
                                      <p:to>
                                        <p:strVal val="visible"/>
                                      </p:to>
                                    </p:set>
                                    <p:anim calcmode="lin" valueType="num">
                                      <p:cBhvr additive="base">
                                        <p:cTn id="12" dur="1000"/>
                                        <p:tgtEl>
                                          <p:spTgt spid="480"/>
                                        </p:tgtEl>
                                        <p:attrNameLst>
                                          <p:attrName>ppt_w</p:attrName>
                                        </p:attrNameLst>
                                      </p:cBhvr>
                                      <p:tavLst>
                                        <p:tav tm="0">
                                          <p:val>
                                            <p:strVal val="0"/>
                                          </p:val>
                                        </p:tav>
                                        <p:tav tm="100000">
                                          <p:val>
                                            <p:strVal val="#ppt_w"/>
                                          </p:val>
                                        </p:tav>
                                      </p:tavLst>
                                    </p:anim>
                                    <p:anim calcmode="lin" valueType="num">
                                      <p:cBhvr additive="base">
                                        <p:cTn id="13" dur="1000"/>
                                        <p:tgtEl>
                                          <p:spTgt spid="48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81"/>
                                        </p:tgtEl>
                                        <p:attrNameLst>
                                          <p:attrName>style.visibility</p:attrName>
                                        </p:attrNameLst>
                                      </p:cBhvr>
                                      <p:to>
                                        <p:strVal val="visible"/>
                                      </p:to>
                                    </p:set>
                                    <p:animEffect transition="in" filter="fade">
                                      <p:cBhvr>
                                        <p:cTn id="18" dur="10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43587"/>
            <a:ext cx="8229600" cy="1143000"/>
          </a:xfrm>
          <a:prstGeom prst="rect">
            <a:avLst/>
          </a:prstGeom>
        </p:spPr>
        <p:txBody>
          <a:bodyPr lIns="91425" tIns="91425" rIns="91425" bIns="91425" anchor="b" anchorCtr="0">
            <a:spAutoFit/>
          </a:bodyPr>
          <a:lstStyle/>
          <a:p>
            <a:pPr algn="ctr">
              <a:buNone/>
            </a:pPr>
            <a:r>
              <a:rPr lang="en" sz="1100">
                <a:solidFill>
                  <a:srgbClr val="000000"/>
                </a:solidFill>
                <a:latin typeface="Times New Roman"/>
                <a:ea typeface="Times New Roman"/>
                <a:cs typeface="Times New Roman"/>
                <a:sym typeface="Times New Roman"/>
              </a:rPr>
              <a:t>  </a:t>
            </a:r>
            <a:r>
              <a:rPr lang="en" sz="3000">
                <a:solidFill>
                  <a:srgbClr val="000000"/>
                </a:solidFill>
                <a:latin typeface="Times New Roman"/>
                <a:ea typeface="Times New Roman"/>
                <a:cs typeface="Times New Roman"/>
                <a:sym typeface="Times New Roman"/>
              </a:rPr>
              <a:t> State-building, expansion, and conflict</a:t>
            </a:r>
          </a:p>
        </p:txBody>
      </p:sp>
      <p:sp>
        <p:nvSpPr>
          <p:cNvPr id="487" name="Shape 487"/>
          <p:cNvSpPr txBox="1">
            <a:spLocks noGrp="1"/>
          </p:cNvSpPr>
          <p:nvPr>
            <p:ph type="body" idx="1"/>
          </p:nvPr>
        </p:nvSpPr>
        <p:spPr>
          <a:xfrm>
            <a:off x="457200" y="1293000"/>
            <a:ext cx="8229600" cy="4967700"/>
          </a:xfrm>
          <a:prstGeom prst="rect">
            <a:avLst/>
          </a:prstGeom>
        </p:spPr>
        <p:txBody>
          <a:bodyPr lIns="91425" tIns="91425" rIns="91425" bIns="91425" anchor="t" anchorCtr="0">
            <a:spAutoFit/>
          </a:bodyPr>
          <a:lstStyle/>
          <a:p>
            <a:pPr marL="457200" lvl="0" indent="-381000" rtl="0">
              <a:buClr>
                <a:srgbClr val="000000"/>
              </a:buClr>
              <a:buSzPct val="166666"/>
              <a:buFont typeface="Arial"/>
              <a:buChar char="•"/>
            </a:pPr>
            <a:r>
              <a:rPr lang="en" sz="2400"/>
              <a:t>Anger towards colonialism and the the European powers, led to the </a:t>
            </a:r>
            <a:r>
              <a:rPr lang="en" sz="2400" b="1"/>
              <a:t>birth of Nationalism</a:t>
            </a:r>
            <a:r>
              <a:rPr lang="en" sz="2400"/>
              <a:t>.</a:t>
            </a:r>
          </a:p>
          <a:p>
            <a:pPr marL="457200" lvl="0" indent="-381000" rtl="0">
              <a:buClr>
                <a:srgbClr val="000000"/>
              </a:buClr>
              <a:buSzPct val="166666"/>
              <a:buFont typeface="Arial"/>
              <a:buChar char="•"/>
            </a:pPr>
            <a:r>
              <a:rPr lang="en" sz="2400"/>
              <a:t>All over Sub-Saharan Africa nations were revolting.</a:t>
            </a:r>
          </a:p>
          <a:p>
            <a:pPr marL="457200" marR="0" lvl="0" indent="-381000" algn="l" rtl="0">
              <a:lnSpc>
                <a:spcPct val="100000"/>
              </a:lnSpc>
              <a:spcBef>
                <a:spcPts val="600"/>
              </a:spcBef>
              <a:spcAft>
                <a:spcPts val="0"/>
              </a:spcAft>
              <a:buClr>
                <a:srgbClr val="000000"/>
              </a:buClr>
              <a:buSzPct val="166666"/>
              <a:buFont typeface="Arial"/>
              <a:buChar char="•"/>
            </a:pPr>
            <a:r>
              <a:rPr lang="en" sz="2400"/>
              <a:t>There were different approaches like:</a:t>
            </a:r>
          </a:p>
          <a:p>
            <a:pPr marL="457200" marR="0" lvl="0" indent="-381000" algn="l" rtl="0">
              <a:lnSpc>
                <a:spcPct val="100000"/>
              </a:lnSpc>
              <a:spcBef>
                <a:spcPts val="600"/>
              </a:spcBef>
              <a:spcAft>
                <a:spcPts val="0"/>
              </a:spcAft>
              <a:buClr>
                <a:srgbClr val="000000"/>
              </a:buClr>
              <a:buSzPct val="166666"/>
              <a:buFont typeface="Arial"/>
              <a:buChar char="•"/>
            </a:pPr>
            <a:r>
              <a:rPr lang="en" sz="2400" b="1"/>
              <a:t>Radical mass movements</a:t>
            </a:r>
            <a:r>
              <a:rPr lang="en" sz="2400"/>
              <a:t> and violence in Ghana which was the first independent nation</a:t>
            </a:r>
            <a:r>
              <a:rPr lang="en"/>
              <a:t>.</a:t>
            </a:r>
          </a:p>
          <a:p>
            <a:pPr marL="914400" marR="0" lvl="1" indent="-381000" algn="l" rtl="0">
              <a:lnSpc>
                <a:spcPct val="100000"/>
              </a:lnSpc>
              <a:spcBef>
                <a:spcPts val="600"/>
              </a:spcBef>
              <a:spcAft>
                <a:spcPts val="0"/>
              </a:spcAft>
              <a:buClr>
                <a:srgbClr val="000000"/>
              </a:buClr>
              <a:buSzPct val="80000"/>
              <a:buFont typeface="Courier New"/>
              <a:buChar char="o"/>
            </a:pPr>
            <a:r>
              <a:rPr lang="en"/>
              <a:t>Belgium and Portugal held onto their colonies the longest, but eventually had to let them go - Congo, Mozambique, Angola.</a:t>
            </a:r>
          </a:p>
          <a:p>
            <a:pPr marL="457200" marR="0" lvl="0" indent="-381000" algn="l" rtl="0">
              <a:lnSpc>
                <a:spcPct val="100000"/>
              </a:lnSpc>
              <a:spcBef>
                <a:spcPts val="600"/>
              </a:spcBef>
              <a:spcAft>
                <a:spcPts val="0"/>
              </a:spcAft>
              <a:buClr>
                <a:srgbClr val="000000"/>
              </a:buClr>
              <a:buSzPct val="166666"/>
              <a:buFont typeface="Arial"/>
              <a:buChar char="•"/>
            </a:pPr>
            <a:r>
              <a:rPr lang="en" sz="2400"/>
              <a:t>In </a:t>
            </a:r>
            <a:r>
              <a:rPr lang="en" sz="2400" b="1"/>
              <a:t>Southern Africa</a:t>
            </a:r>
            <a:r>
              <a:rPr lang="en" sz="2400"/>
              <a:t>, there was a huge white population. Took the longest for independence, because the white population there ruled the government. </a:t>
            </a:r>
          </a:p>
          <a:p>
            <a:endParaRPr lang="en" sz="2400"/>
          </a:p>
          <a:p>
            <a:endParaRPr lang="en" sz="2400"/>
          </a:p>
          <a:p>
            <a:endParaRPr lang="en" sz="2400"/>
          </a:p>
          <a:p>
            <a:endParaRPr lang="en" sz="240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 calcmode="lin" valueType="num">
                                      <p:cBhvr additive="base">
                                        <p:cTn id="7" dur="1000"/>
                                        <p:tgtEl>
                                          <p:spTgt spid="486"/>
                                        </p:tgtEl>
                                        <p:attrNameLst>
                                          <p:attrName>ppt_w</p:attrName>
                                        </p:attrNameLst>
                                      </p:cBhvr>
                                      <p:tavLst>
                                        <p:tav tm="0">
                                          <p:val>
                                            <p:strVal val="0"/>
                                          </p:val>
                                        </p:tav>
                                        <p:tav tm="100000">
                                          <p:val>
                                            <p:strVal val="#ppt_w"/>
                                          </p:val>
                                        </p:tav>
                                      </p:tavLst>
                                    </p:anim>
                                    <p:anim calcmode="lin" valueType="num">
                                      <p:cBhvr additive="base">
                                        <p:cTn id="8" dur="1000"/>
                                        <p:tgtEl>
                                          <p:spTgt spid="4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87"/>
                                        </p:tgtEl>
                                        <p:attrNameLst>
                                          <p:attrName>style.visibility</p:attrName>
                                        </p:attrNameLst>
                                      </p:cBhvr>
                                      <p:to>
                                        <p:strVal val="visible"/>
                                      </p:to>
                                    </p:set>
                                    <p:anim calcmode="lin" valueType="num">
                                      <p:cBhvr additive="base">
                                        <p:cTn id="13" dur="1000"/>
                                        <p:tgtEl>
                                          <p:spTgt spid="487"/>
                                        </p:tgtEl>
                                        <p:attrNameLst>
                                          <p:attrName>ppt_w</p:attrName>
                                        </p:attrNameLst>
                                      </p:cBhvr>
                                      <p:tavLst>
                                        <p:tav tm="0">
                                          <p:val>
                                            <p:strVal val="0"/>
                                          </p:val>
                                        </p:tav>
                                        <p:tav tm="100000">
                                          <p:val>
                                            <p:strVal val="#ppt_w"/>
                                          </p:val>
                                        </p:tav>
                                      </p:tavLst>
                                    </p:anim>
                                    <p:anim calcmode="lin" valueType="num">
                                      <p:cBhvr additive="base">
                                        <p:cTn id="14" dur="1000"/>
                                        <p:tgtEl>
                                          <p:spTgt spid="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sz="3000">
                <a:solidFill>
                  <a:srgbClr val="000000"/>
                </a:solidFill>
                <a:latin typeface="Times New Roman"/>
                <a:ea typeface="Times New Roman"/>
                <a:cs typeface="Times New Roman"/>
                <a:sym typeface="Times New Roman"/>
              </a:rPr>
              <a:t>Creation, expansion, and interaction of economic systems</a:t>
            </a:r>
          </a:p>
        </p:txBody>
      </p:sp>
      <p:sp>
        <p:nvSpPr>
          <p:cNvPr id="493" name="Shape 493"/>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178571"/>
              <a:buFont typeface="Arial"/>
              <a:buChar char="•"/>
            </a:pPr>
            <a:r>
              <a:rPr lang="en" sz="2800"/>
              <a:t>After gaining independence nations wanted to create </a:t>
            </a:r>
            <a:r>
              <a:rPr lang="en" sz="2800" b="1"/>
              <a:t>democratic societies</a:t>
            </a:r>
            <a:r>
              <a:rPr lang="en" sz="2800"/>
              <a:t>.</a:t>
            </a:r>
          </a:p>
          <a:p>
            <a:pPr marL="457200" marR="0" lvl="0" indent="-419100" algn="l" rtl="0">
              <a:lnSpc>
                <a:spcPct val="100000"/>
              </a:lnSpc>
              <a:spcBef>
                <a:spcPts val="600"/>
              </a:spcBef>
              <a:spcAft>
                <a:spcPts val="0"/>
              </a:spcAft>
              <a:buClr>
                <a:schemeClr val="dk1"/>
              </a:buClr>
              <a:buSzPct val="178571"/>
              <a:buFont typeface="Arial"/>
              <a:buChar char="•"/>
            </a:pPr>
            <a:r>
              <a:rPr lang="en" sz="2800"/>
              <a:t>Some nations like </a:t>
            </a:r>
            <a:r>
              <a:rPr lang="en" sz="2800" b="1"/>
              <a:t>Ghana</a:t>
            </a:r>
            <a:r>
              <a:rPr lang="en" sz="2800"/>
              <a:t>, didn't think capitalism would work and leaned towards socialism.</a:t>
            </a:r>
          </a:p>
          <a:p>
            <a:pPr marL="457200" marR="0" lvl="0" indent="-419100" algn="l" rtl="0">
              <a:lnSpc>
                <a:spcPct val="100000"/>
              </a:lnSpc>
              <a:spcBef>
                <a:spcPts val="600"/>
              </a:spcBef>
              <a:spcAft>
                <a:spcPts val="0"/>
              </a:spcAft>
              <a:buClr>
                <a:schemeClr val="dk1"/>
              </a:buClr>
              <a:buSzPct val="178571"/>
              <a:buFont typeface="Arial"/>
              <a:buChar char="•"/>
            </a:pPr>
            <a:r>
              <a:rPr lang="en" sz="2800"/>
              <a:t>They tried </a:t>
            </a:r>
            <a:r>
              <a:rPr lang="en" sz="2800" b="1"/>
              <a:t>industrializing</a:t>
            </a:r>
            <a:r>
              <a:rPr lang="en" sz="2800"/>
              <a:t> and increasing their economies, but bad investments led to many nations going bankrupt.</a:t>
            </a:r>
          </a:p>
          <a:p>
            <a:pPr marL="914400" lvl="1" indent="-406400" rtl="0">
              <a:buClr>
                <a:srgbClr val="000000"/>
              </a:buClr>
              <a:buSzPct val="100000"/>
              <a:buFont typeface="Courier New"/>
              <a:buChar char="o"/>
            </a:pPr>
            <a:r>
              <a:rPr lang="en" sz="2800"/>
              <a:t>Other causes were corrupt leaders going into power in almost all of the nations and creating tyrannical governments.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p:nvPr/>
        </p:nvSpPr>
        <p:spPr>
          <a:xfrm>
            <a:off x="7418650" y="125912"/>
            <a:ext cx="1543050" cy="2162175"/>
          </a:xfrm>
          <a:prstGeom prst="rect">
            <a:avLst/>
          </a:prstGeom>
          <a:blipFill>
            <a:blip r:embed="rId3"/>
            <a:stretch>
              <a:fillRect/>
            </a:stretch>
          </a:blipFill>
          <a:ln>
            <a:noFill/>
          </a:ln>
        </p:spPr>
      </p:sp>
      <p:sp>
        <p:nvSpPr>
          <p:cNvPr id="499" name="Shape 49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lang="en" sz="3000">
                <a:solidFill>
                  <a:srgbClr val="000000"/>
                </a:solidFill>
                <a:latin typeface="Traditional Arabic"/>
                <a:ea typeface="Traditional Arabic"/>
                <a:cs typeface="Traditional Arabic"/>
                <a:sym typeface="Traditional Arabic"/>
              </a:rPr>
              <a:t>     Development and transformation of social structures</a:t>
            </a:r>
          </a:p>
        </p:txBody>
      </p:sp>
      <p:sp>
        <p:nvSpPr>
          <p:cNvPr id="500" name="Shape 500"/>
          <p:cNvSpPr txBox="1">
            <a:spLocks noGrp="1"/>
          </p:cNvSpPr>
          <p:nvPr>
            <p:ph type="body" idx="1"/>
          </p:nvPr>
        </p:nvSpPr>
        <p:spPr>
          <a:xfrm>
            <a:off x="457200" y="1282775"/>
            <a:ext cx="8152499" cy="5309699"/>
          </a:xfrm>
          <a:prstGeom prst="rect">
            <a:avLst/>
          </a:prstGeom>
        </p:spPr>
        <p:txBody>
          <a:bodyPr lIns="91425" tIns="91425" rIns="91425" bIns="91425" anchor="t" anchorCtr="0">
            <a:spAutoFit/>
          </a:bodyPr>
          <a:lstStyle/>
          <a:p>
            <a:pPr marL="457200" lvl="0" indent="-381000" rtl="0">
              <a:buClr>
                <a:srgbClr val="000000"/>
              </a:buClr>
              <a:buSzPct val="166666"/>
              <a:buFont typeface="Arial"/>
              <a:buChar char="•"/>
            </a:pPr>
            <a:r>
              <a:rPr lang="en" sz="2400"/>
              <a:t>White people ruled in southern Africa                                                                           from the 40's to the 90's.</a:t>
            </a:r>
          </a:p>
          <a:p>
            <a:pPr marL="457200" lvl="0" indent="-381000" rtl="0">
              <a:buClr>
                <a:srgbClr val="000000"/>
              </a:buClr>
              <a:buSzPct val="166666"/>
              <a:buFont typeface="Arial"/>
              <a:buChar char="•"/>
            </a:pPr>
            <a:r>
              <a:rPr lang="en" sz="2400" b="1"/>
              <a:t>Apartheid</a:t>
            </a:r>
            <a:r>
              <a:rPr lang="en" sz="2400"/>
              <a:t> - Used to run the government in a                                racist style for white supremacy. </a:t>
            </a:r>
          </a:p>
          <a:p>
            <a:pPr marL="457200" lvl="0" indent="-381000" rtl="0">
              <a:buClr>
                <a:srgbClr val="000000"/>
              </a:buClr>
              <a:buSzPct val="166666"/>
              <a:buFont typeface="Arial"/>
              <a:buChar char="•"/>
            </a:pPr>
            <a:r>
              <a:rPr lang="en" sz="2400" b="1"/>
              <a:t>Nelson Mandela</a:t>
            </a:r>
            <a:r>
              <a:rPr lang="en" sz="2400"/>
              <a:t> helped fight for black rights.</a:t>
            </a:r>
          </a:p>
          <a:p>
            <a:pPr marL="457200" lvl="0" indent="-381000" rtl="0">
              <a:buClr>
                <a:srgbClr val="000000"/>
              </a:buClr>
              <a:buSzPct val="166666"/>
              <a:buFont typeface="Arial"/>
              <a:buChar char="•"/>
            </a:pPr>
            <a:r>
              <a:rPr lang="en" sz="2400"/>
              <a:t>A </a:t>
            </a:r>
            <a:r>
              <a:rPr lang="en" sz="2400" b="1"/>
              <a:t>Black Conscious movement</a:t>
            </a:r>
            <a:r>
              <a:rPr lang="en" sz="2400"/>
              <a:t> was formed with leaders like </a:t>
            </a:r>
            <a:r>
              <a:rPr lang="en" sz="2400" b="1"/>
              <a:t>Steve Biko</a:t>
            </a:r>
            <a:r>
              <a:rPr lang="en" sz="2400"/>
              <a:t> to change the mentality that the black Africans couldn't/didn't deserve to rule themselves and were inferior to the white man.</a:t>
            </a:r>
          </a:p>
          <a:p>
            <a:pPr marL="457200" lvl="0" indent="-381000" rtl="0">
              <a:buClr>
                <a:srgbClr val="000000"/>
              </a:buClr>
              <a:buSzPct val="166666"/>
              <a:buFont typeface="Arial"/>
              <a:buChar char="•"/>
            </a:pPr>
            <a:r>
              <a:rPr lang="en" sz="2400"/>
              <a:t>Since Europe didn't divide Africa up according to the people, </a:t>
            </a:r>
            <a:r>
              <a:rPr lang="en" sz="2400" b="1"/>
              <a:t>ethnic rivalries</a:t>
            </a:r>
            <a:r>
              <a:rPr lang="en" sz="2400"/>
              <a:t> can be seen still today between people in nations in Africa since they have different values. </a:t>
            </a:r>
          </a:p>
          <a:p>
            <a:pPr marL="457200" lvl="0" indent="-381000">
              <a:buClr>
                <a:srgbClr val="000000"/>
              </a:buClr>
              <a:buSzPct val="166666"/>
              <a:buFont typeface="Arial"/>
              <a:buChar char="•"/>
            </a:pPr>
            <a:r>
              <a:rPr lang="en" sz="2400"/>
              <a:t>People in Africa remain poor as corruption in the government has ruined their economies.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499"/>
                                        </p:tgtEl>
                                        <p:attrNameLst>
                                          <p:attrName>ppt_x</p:attrName>
                                        </p:attrNameLst>
                                      </p:cBhvr>
                                      <p:tavLst>
                                        <p:tav tm="0">
                                          <p:val>
                                            <p:strVal val="#ppt_x"/>
                                          </p:val>
                                        </p:tav>
                                        <p:tav tm="100000">
                                          <p:val>
                                            <p:strVal val="#ppt_x-1"/>
                                          </p:val>
                                        </p:tav>
                                      </p:tavLst>
                                    </p:anim>
                                    <p:set>
                                      <p:cBhvr>
                                        <p:cTn id="7" dur="1" fill="hold">
                                          <p:stCondLst>
                                            <p:cond delay="1000"/>
                                          </p:stCondLst>
                                        </p:cTn>
                                        <p:tgtEl>
                                          <p:spTgt spid="49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1000"/>
                                        <p:tgtEl>
                                          <p:spTgt spid="500"/>
                                        </p:tgtEl>
                                        <p:attrNameLst>
                                          <p:attrName>ppt_x</p:attrName>
                                        </p:attrNameLst>
                                      </p:cBhvr>
                                      <p:tavLst>
                                        <p:tav tm="0">
                                          <p:val>
                                            <p:strVal val="#ppt_x"/>
                                          </p:val>
                                        </p:tav>
                                        <p:tav tm="100000">
                                          <p:val>
                                            <p:strVal val="#ppt_x-1"/>
                                          </p:val>
                                        </p:tav>
                                      </p:tavLst>
                                    </p:anim>
                                    <p:set>
                                      <p:cBhvr>
                                        <p:cTn id="12" dur="1" fill="hold">
                                          <p:stCondLst>
                                            <p:cond delay="1000"/>
                                          </p:stCondLst>
                                        </p:cTn>
                                        <p:tgtEl>
                                          <p:spTgt spid="5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98"/>
                                        </p:tgtEl>
                                        <p:attrNameLst>
                                          <p:attrName>style.visibility</p:attrName>
                                        </p:attrNameLst>
                                      </p:cBhvr>
                                      <p:to>
                                        <p:strVal val="visible"/>
                                      </p:to>
                                    </p:set>
                                    <p:anim calcmode="lin" valueType="num">
                                      <p:cBhvr additive="base">
                                        <p:cTn id="17" dur="1000"/>
                                        <p:tgtEl>
                                          <p:spTgt spid="498"/>
                                        </p:tgtEl>
                                        <p:attrNameLst>
                                          <p:attrName>ppt_w</p:attrName>
                                        </p:attrNameLst>
                                      </p:cBhvr>
                                      <p:tavLst>
                                        <p:tav tm="0">
                                          <p:val>
                                            <p:strVal val="0"/>
                                          </p:val>
                                        </p:tav>
                                        <p:tav tm="100000">
                                          <p:val>
                                            <p:strVal val="#ppt_w"/>
                                          </p:val>
                                        </p:tav>
                                      </p:tavLst>
                                    </p:anim>
                                    <p:anim calcmode="lin" valueType="num">
                                      <p:cBhvr additive="base">
                                        <p:cTn id="18" dur="1000"/>
                                        <p:tgtEl>
                                          <p:spTgt spid="4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74637"/>
            <a:ext cx="7996800" cy="693000"/>
          </a:xfrm>
          <a:prstGeom prst="rect">
            <a:avLst/>
          </a:prstGeom>
        </p:spPr>
        <p:txBody>
          <a:bodyPr lIns="91425" tIns="91425" rIns="91425" bIns="91425" anchor="b" anchorCtr="0">
            <a:spAutoFit/>
          </a:bodyPr>
          <a:lstStyle/>
          <a:p>
            <a:pPr>
              <a:buNone/>
            </a:pPr>
            <a:r>
              <a:rPr lang="en"/>
              <a:t>Works Cited List</a:t>
            </a:r>
          </a:p>
        </p:txBody>
      </p:sp>
      <p:sp>
        <p:nvSpPr>
          <p:cNvPr id="506" name="Shape 506"/>
          <p:cNvSpPr txBox="1">
            <a:spLocks noGrp="1"/>
          </p:cNvSpPr>
          <p:nvPr>
            <p:ph type="body" idx="1"/>
          </p:nvPr>
        </p:nvSpPr>
        <p:spPr>
          <a:xfrm>
            <a:off x="549350" y="967637"/>
            <a:ext cx="8260499" cy="5900099"/>
          </a:xfrm>
          <a:prstGeom prst="rect">
            <a:avLst/>
          </a:prstGeom>
        </p:spPr>
        <p:txBody>
          <a:bodyPr lIns="91425" tIns="91425" rIns="91425" bIns="91425" anchor="t" anchorCtr="0">
            <a:spAutoFit/>
          </a:bodyPr>
          <a:lstStyle/>
          <a:p>
            <a:pPr marL="457200" lvl="0" indent="-361950" rtl="0">
              <a:buClr>
                <a:srgbClr val="000000"/>
              </a:buClr>
              <a:buSzPct val="166666"/>
              <a:buFont typeface="Arial"/>
              <a:buChar char="•"/>
            </a:pPr>
            <a:r>
              <a:rPr lang="en" sz="2100"/>
              <a:t>Henderson. "Unit II: 600 - 1450 C.E." </a:t>
            </a:r>
            <a:r>
              <a:rPr lang="en" sz="2100" i="1"/>
              <a:t>Henderson's History Haven</a:t>
            </a:r>
            <a:r>
              <a:rPr lang="en" sz="2100"/>
              <a:t>. Web. 03 May 2012. &lt;http://www.historyhaven.com/&gt;.</a:t>
            </a:r>
          </a:p>
          <a:p>
            <a:pPr marL="457200" lvl="0" indent="-361950" rtl="0">
              <a:buClr>
                <a:srgbClr val="000000"/>
              </a:buClr>
              <a:buSzPct val="166666"/>
              <a:buFont typeface="Arial"/>
              <a:buChar char="•"/>
            </a:pPr>
            <a:r>
              <a:rPr lang="en" sz="2100"/>
              <a:t>Rodriguez, Joel. "Questions of Periodization." </a:t>
            </a:r>
            <a:r>
              <a:rPr lang="en" sz="2100" i="1"/>
              <a:t>A.P. World History Notes</a:t>
            </a:r>
            <a:r>
              <a:rPr lang="en" sz="2100"/>
              <a:t>. Google. Web. 3 May 2012.</a:t>
            </a:r>
          </a:p>
          <a:p>
            <a:pPr marL="457200" lvl="0" indent="-361950" rtl="0">
              <a:buClr>
                <a:srgbClr val="000000"/>
              </a:buClr>
              <a:buSzPct val="166666"/>
              <a:buFont typeface="Arial"/>
              <a:buChar char="•"/>
            </a:pPr>
            <a:r>
              <a:rPr lang="en" sz="2100"/>
              <a:t>Bulliet, Richard W. </a:t>
            </a:r>
            <a:r>
              <a:rPr lang="en" sz="2100" i="1"/>
              <a:t>The Earth and Its People: A Global History</a:t>
            </a:r>
            <a:r>
              <a:rPr lang="en" sz="2100"/>
              <a:t>. 5th ed. Boston, MA: Cengage Wadsworth, 2011. Print.</a:t>
            </a:r>
          </a:p>
          <a:p>
            <a:pPr marL="457200" lvl="0" indent="-361950" rtl="0">
              <a:buClr>
                <a:srgbClr val="000000"/>
              </a:buClr>
              <a:buSzPct val="166666"/>
              <a:buFont typeface="Arial"/>
              <a:buChar char="•"/>
            </a:pPr>
            <a:r>
              <a:rPr lang="en" sz="2100"/>
              <a:t>Goman, Daniel. "University High World History." </a:t>
            </a:r>
            <a:r>
              <a:rPr lang="en" sz="2100" i="1"/>
              <a:t>Home</a:t>
            </a:r>
            <a:r>
              <a:rPr lang="en" sz="2100"/>
              <a:t>. Web. 03 May 2012. &lt;http://universityhigh.webs.com/apreview.htm&gt;.</a:t>
            </a:r>
          </a:p>
          <a:p>
            <a:pPr marL="457200" lvl="0" indent="-361950" rtl="0">
              <a:buClr>
                <a:srgbClr val="000000"/>
              </a:buClr>
              <a:buSzPct val="166666"/>
              <a:buFont typeface="Arial"/>
              <a:buChar char="•"/>
            </a:pPr>
            <a:r>
              <a:rPr lang="en" sz="2100"/>
              <a:t>Beck, Roger B. </a:t>
            </a:r>
            <a:r>
              <a:rPr lang="en" sz="2100" i="1"/>
              <a:t>World History: Patterns of Interaction</a:t>
            </a:r>
            <a:r>
              <a:rPr lang="en" sz="2100"/>
              <a:t>. Evanston, IL: McDougal Littell, 2005. Print.</a:t>
            </a:r>
          </a:p>
          <a:p>
            <a:pPr marL="457200" lvl="0" indent="-361950" rtl="0">
              <a:buClr>
                <a:srgbClr val="000000"/>
              </a:buClr>
              <a:buSzPct val="166666"/>
              <a:buFont typeface="Arial"/>
              <a:buChar char="•"/>
            </a:pPr>
            <a:r>
              <a:rPr lang="en" sz="2100"/>
              <a:t>"Africa History." </a:t>
            </a:r>
            <a:r>
              <a:rPr lang="en" sz="2100" i="1"/>
              <a:t>- Africa History Map 3500BC</a:t>
            </a:r>
            <a:r>
              <a:rPr lang="en" sz="2100"/>
              <a:t>. Time Maps Ltd. Web. 04 May 2012. &lt;http://www.timemaps.com/history/africa-3500bc&gt;.</a:t>
            </a:r>
          </a:p>
          <a:p>
            <a:pPr marL="457200" lvl="0" indent="-361950" rtl="0">
              <a:buClr>
                <a:srgbClr val="000000"/>
              </a:buClr>
              <a:buSzPct val="166666"/>
              <a:buFont typeface="Arial"/>
              <a:buChar char="•"/>
            </a:pPr>
            <a:r>
              <a:rPr lang="en" sz="2100" i="1"/>
              <a:t>HowStuffWorks</a:t>
            </a:r>
            <a:r>
              <a:rPr lang="en" sz="2100"/>
              <a:t>. Discovery Communications. Web. 03 May 2012. &lt;http://history.howstuffworks.com/african-history/history-of-africa2.htm&gt;.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7"/>
            <a:ext cx="8028000" cy="584400"/>
          </a:xfrm>
          <a:prstGeom prst="rect">
            <a:avLst/>
          </a:prstGeom>
        </p:spPr>
        <p:txBody>
          <a:bodyPr lIns="91425" tIns="91425" rIns="91425" bIns="91425" anchor="b" anchorCtr="0">
            <a:spAutoFit/>
          </a:bodyPr>
          <a:lstStyle/>
          <a:p>
            <a:pPr>
              <a:buNone/>
            </a:pPr>
            <a:r>
              <a:rPr lang="en"/>
              <a:t>Works Cited List (continued)</a:t>
            </a:r>
          </a:p>
        </p:txBody>
      </p:sp>
      <p:sp>
        <p:nvSpPr>
          <p:cNvPr id="512" name="Shape 512"/>
          <p:cNvSpPr txBox="1">
            <a:spLocks noGrp="1"/>
          </p:cNvSpPr>
          <p:nvPr>
            <p:ph type="body" idx="1"/>
          </p:nvPr>
        </p:nvSpPr>
        <p:spPr>
          <a:xfrm>
            <a:off x="457200" y="859037"/>
            <a:ext cx="8229600" cy="5510699"/>
          </a:xfrm>
          <a:prstGeom prst="rect">
            <a:avLst/>
          </a:prstGeom>
        </p:spPr>
        <p:txBody>
          <a:bodyPr lIns="91425" tIns="91425" rIns="91425" bIns="91425" anchor="t" anchorCtr="0">
            <a:spAutoFit/>
          </a:bodyPr>
          <a:lstStyle/>
          <a:p>
            <a:pPr marL="457200" lvl="0" indent="-361950" rtl="0">
              <a:buClr>
                <a:srgbClr val="000000"/>
              </a:buClr>
              <a:buSzPct val="166666"/>
              <a:buFont typeface="Arial"/>
              <a:buChar char="•"/>
            </a:pPr>
            <a:r>
              <a:rPr lang="en" sz="2100">
                <a:solidFill>
                  <a:srgbClr val="000000"/>
                </a:solidFill>
              </a:rPr>
              <a:t>"Between World Wars." BBC News. BBC. 28 Apr. 2012 </a:t>
            </a:r>
            <a:r>
              <a:rPr lang="en" sz="2100"/>
              <a:t> &lt;http://www.bbc.co.uk/worldservice/africa/features/storyofafrica/index_section13.shtm&gt;</a:t>
            </a:r>
          </a:p>
          <a:p>
            <a:pPr marL="457200" lvl="0" indent="-361950" rtl="0">
              <a:buClr>
                <a:srgbClr val="000000"/>
              </a:buClr>
              <a:buSzPct val="166666"/>
              <a:buFont typeface="Arial"/>
              <a:buChar char="•"/>
            </a:pPr>
            <a:r>
              <a:rPr lang="en" sz="2100">
                <a:solidFill>
                  <a:srgbClr val="000000"/>
                </a:solidFill>
              </a:rPr>
              <a:t>"White Supremacy." 2006. 28 Apr. 2012 &lt;http://africanholocaust.net/html_ah/Notes%20on%20Understanding%20White%20Supremacy.html&gt;.</a:t>
            </a:r>
          </a:p>
          <a:p>
            <a:pPr marL="457200" lvl="0" indent="-361950" rtl="0">
              <a:buClr>
                <a:srgbClr val="000000"/>
              </a:buClr>
              <a:buSzPct val="166666"/>
              <a:buFont typeface="Arial"/>
              <a:buChar char="•"/>
            </a:pPr>
            <a:r>
              <a:rPr lang="en" sz="2100">
                <a:solidFill>
                  <a:srgbClr val="000000"/>
                </a:solidFill>
              </a:rPr>
              <a:t>Valley, Paul. "Forever In Chains. History of The Congo" The Independent. Independent Digital News and Media. 28 Apr. 2012 &lt;http://www.independent.co.uk/news/world/africa/forever-in-chains-the-tragic-history-of-congo-409586.html&gt;.</a:t>
            </a:r>
          </a:p>
          <a:p>
            <a:pPr marL="457200" lvl="0" indent="-361950" rtl="0">
              <a:buClr>
                <a:srgbClr val="000000"/>
              </a:buClr>
              <a:buSzPct val="166666"/>
              <a:buFont typeface="Arial"/>
              <a:buChar char="•"/>
            </a:pPr>
            <a:r>
              <a:rPr lang="en" sz="2100"/>
              <a:t>"Nile Valley" The Story of Africa BBC News. BBC. </a:t>
            </a:r>
            <a:r>
              <a:rPr lang="en" sz="2100" u="sng">
                <a:solidFill>
                  <a:schemeClr val="hlink"/>
                </a:solidFill>
                <a:hlinkClick r:id="rId3"/>
              </a:rPr>
              <a:t>http://www.bbc.co.uk/worldservice/africa/features/storyofafrica/3chapter4.shtml</a:t>
            </a:r>
          </a:p>
          <a:p>
            <a:pPr marL="457200" lvl="0" indent="-361950" rtl="0">
              <a:buClr>
                <a:srgbClr val="000000"/>
              </a:buClr>
              <a:buSzPct val="166666"/>
              <a:buFont typeface="Arial"/>
              <a:buChar char="•"/>
            </a:pPr>
            <a:r>
              <a:rPr lang="en" sz="2100"/>
              <a:t>"Nubia" Essential-Humanities. 28 Apr. 2012 </a:t>
            </a:r>
            <a:r>
              <a:rPr lang="en" sz="2100" u="sng">
                <a:solidFill>
                  <a:schemeClr val="hlink"/>
                </a:solidFill>
                <a:hlinkClick r:id="rId4"/>
              </a:rPr>
              <a:t>http://www.essential-humanities.net/world-history/history-of-sub-saharan-africa/#raquo_Nubia</a:t>
            </a:r>
          </a:p>
          <a:p>
            <a:endParaRPr lang="en" sz="2100" u="sng">
              <a:solidFill>
                <a:schemeClr val="hlink"/>
              </a:solidFill>
              <a:hlinkClick r:id="rId4"/>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Interaction between humans and environment</a:t>
            </a:r>
          </a:p>
        </p:txBody>
      </p:sp>
      <p:sp>
        <p:nvSpPr>
          <p:cNvPr id="248" name="Shape 248"/>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rgbClr val="000000"/>
              </a:buClr>
              <a:buSzPct val="238095"/>
              <a:buFont typeface="Arial"/>
              <a:buChar char="•"/>
            </a:pPr>
            <a:r>
              <a:rPr lang="en" sz="2100"/>
              <a:t>Beginnings of civilization (Nok culture may have been the first civilization in Sub-Saharan Africa around 1000 BCE)</a:t>
            </a:r>
          </a:p>
          <a:p>
            <a:pPr marL="457200" marR="0" lvl="0" indent="-419100" algn="l" rtl="0">
              <a:lnSpc>
                <a:spcPct val="100000"/>
              </a:lnSpc>
              <a:spcBef>
                <a:spcPts val="600"/>
              </a:spcBef>
              <a:spcAft>
                <a:spcPts val="0"/>
              </a:spcAft>
              <a:buClr>
                <a:srgbClr val="000000"/>
              </a:buClr>
              <a:buSzPct val="238095"/>
              <a:buFont typeface="Arial"/>
              <a:buChar char="•"/>
            </a:pPr>
            <a:r>
              <a:rPr lang="en" sz="2100" b="1"/>
              <a:t>Agricultural revolution</a:t>
            </a:r>
            <a:r>
              <a:rPr lang="en" sz="2100"/>
              <a:t> allowed the nomadic lifestyles to finish and allowed people to settle. </a:t>
            </a:r>
          </a:p>
          <a:p>
            <a:pPr marL="457200" marR="0" lvl="0" indent="-419100" algn="l" rtl="0">
              <a:lnSpc>
                <a:spcPct val="100000"/>
              </a:lnSpc>
              <a:spcBef>
                <a:spcPts val="600"/>
              </a:spcBef>
              <a:spcAft>
                <a:spcPts val="0"/>
              </a:spcAft>
              <a:buClr>
                <a:srgbClr val="000000"/>
              </a:buClr>
              <a:buSzPct val="238095"/>
              <a:buFont typeface="Arial"/>
              <a:buChar char="•"/>
            </a:pPr>
            <a:r>
              <a:rPr lang="en" sz="2100"/>
              <a:t>Usually people settled near water and built farmland, rerouted water.</a:t>
            </a:r>
          </a:p>
          <a:p>
            <a:pPr marL="457200" marR="0" lvl="0" indent="-419100" algn="l" rtl="0">
              <a:lnSpc>
                <a:spcPct val="100000"/>
              </a:lnSpc>
              <a:spcBef>
                <a:spcPts val="600"/>
              </a:spcBef>
              <a:spcAft>
                <a:spcPts val="0"/>
              </a:spcAft>
              <a:buClr>
                <a:srgbClr val="000000"/>
              </a:buClr>
              <a:buSzPct val="238095"/>
              <a:buFont typeface="Arial"/>
              <a:buChar char="•"/>
            </a:pPr>
            <a:r>
              <a:rPr lang="en" sz="2100"/>
              <a:t>This settled lifestyle allowed populations to increase and allowed for a surplus of food, leading to </a:t>
            </a:r>
            <a:r>
              <a:rPr lang="en" sz="2100" b="1"/>
              <a:t>specialization</a:t>
            </a:r>
            <a:r>
              <a:rPr lang="en" sz="2100"/>
              <a:t> of skills and the formation of </a:t>
            </a:r>
            <a:r>
              <a:rPr lang="en" sz="2100" b="1"/>
              <a:t>cities and civilizations</a:t>
            </a:r>
            <a:r>
              <a:rPr lang="en" sz="2100"/>
              <a:t>.</a:t>
            </a:r>
          </a:p>
          <a:p>
            <a:pPr marL="457200" marR="0" lvl="0" indent="-419100" algn="l" rtl="0">
              <a:lnSpc>
                <a:spcPct val="100000"/>
              </a:lnSpc>
              <a:spcBef>
                <a:spcPts val="600"/>
              </a:spcBef>
              <a:spcAft>
                <a:spcPts val="0"/>
              </a:spcAft>
              <a:buClr>
                <a:srgbClr val="000000"/>
              </a:buClr>
              <a:buSzPct val="238095"/>
              <a:buFont typeface="Arial"/>
              <a:buChar char="•"/>
            </a:pPr>
            <a:r>
              <a:rPr lang="en" sz="2100"/>
              <a:t>Early Africans migrated from the southern Sahara, where </a:t>
            </a:r>
            <a:r>
              <a:rPr lang="en" sz="2100" b="1"/>
              <a:t>desertification</a:t>
            </a:r>
            <a:r>
              <a:rPr lang="en" sz="2100"/>
              <a:t> was occurring. Thus, they migrated southward to escape the expanding desert. </a:t>
            </a:r>
          </a:p>
          <a:p>
            <a:pPr marL="457200" marR="0" lvl="0" indent="-419100" algn="l" rtl="0">
              <a:lnSpc>
                <a:spcPct val="100000"/>
              </a:lnSpc>
              <a:spcBef>
                <a:spcPts val="600"/>
              </a:spcBef>
              <a:spcAft>
                <a:spcPts val="0"/>
              </a:spcAft>
              <a:buClr>
                <a:srgbClr val="000000"/>
              </a:buClr>
              <a:buSzPct val="238095"/>
              <a:buFont typeface="Arial"/>
              <a:buChar char="•"/>
            </a:pPr>
            <a:r>
              <a:rPr lang="en" sz="2100"/>
              <a:t>There was a low population density. </a:t>
            </a:r>
          </a:p>
          <a:p>
            <a:endParaRPr lang="en" sz="2100"/>
          </a:p>
          <a:p>
            <a:endParaRPr lang="en" sz="2100"/>
          </a:p>
          <a:p>
            <a:endParaRPr lang="en" sz="21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State-building, expansion, and conflict</a:t>
            </a:r>
          </a:p>
        </p:txBody>
      </p:sp>
      <p:sp>
        <p:nvSpPr>
          <p:cNvPr id="254" name="Shape 254"/>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0" marR="0" lvl="0" indent="0" algn="l" rtl="0">
              <a:lnSpc>
                <a:spcPct val="115000"/>
              </a:lnSpc>
              <a:spcBef>
                <a:spcPts val="0"/>
              </a:spcBef>
              <a:spcAft>
                <a:spcPts val="0"/>
              </a:spcAft>
              <a:buClr>
                <a:srgbClr val="000000"/>
              </a:buClr>
              <a:buSzPct val="52380"/>
              <a:buFont typeface="Arial"/>
              <a:buNone/>
            </a:pPr>
            <a:r>
              <a:rPr lang="en" sz="2100"/>
              <a:t>Northern Nubia- in the 5th millenium B.C.E, people switched from hunting and gathering to a settled life based on agriculture and cattle herding.</a:t>
            </a:r>
          </a:p>
          <a:p>
            <a:pPr marL="457200" marR="0" lvl="0" indent="-298450" algn="l" rtl="0">
              <a:lnSpc>
                <a:spcPct val="115000"/>
              </a:lnSpc>
              <a:spcBef>
                <a:spcPts val="0"/>
              </a:spcBef>
              <a:spcAft>
                <a:spcPts val="0"/>
              </a:spcAft>
              <a:buClr>
                <a:srgbClr val="000000"/>
              </a:buClr>
              <a:buSzPct val="87301"/>
              <a:buFont typeface="Arial"/>
              <a:buChar char="•"/>
            </a:pPr>
            <a:r>
              <a:rPr lang="en" sz="2100" b="1"/>
              <a:t>Bantu migrations</a:t>
            </a:r>
            <a:r>
              <a:rPr lang="en" sz="2100"/>
              <a:t> (1500 - 500 BCE) - farmers moving from rivers in West Africa to the South and East, taking the land of nomads</a:t>
            </a:r>
          </a:p>
          <a:p>
            <a:pPr marL="457200" marR="0" lvl="0" indent="-419100" algn="l" rtl="0">
              <a:lnSpc>
                <a:spcPct val="115000"/>
              </a:lnSpc>
              <a:spcBef>
                <a:spcPts val="0"/>
              </a:spcBef>
              <a:spcAft>
                <a:spcPts val="0"/>
              </a:spcAft>
              <a:buClr>
                <a:srgbClr val="000000"/>
              </a:buClr>
              <a:buSzPct val="238095"/>
              <a:buFont typeface="Arial"/>
              <a:buChar char="•"/>
            </a:pPr>
            <a:r>
              <a:rPr lang="en" sz="2100" b="1"/>
              <a:t>Jenne-Jeno</a:t>
            </a:r>
            <a:r>
              <a:rPr lang="en" sz="2100"/>
              <a:t> - possibly first city in Sub-Saharan Africa, by the Niger River Valley</a:t>
            </a:r>
          </a:p>
          <a:p>
            <a:pPr marL="457200" marR="0" lvl="0" indent="-298450" algn="l" rtl="0">
              <a:lnSpc>
                <a:spcPct val="100000"/>
              </a:lnSpc>
              <a:spcBef>
                <a:spcPts val="600"/>
              </a:spcBef>
              <a:spcAft>
                <a:spcPts val="0"/>
              </a:spcAft>
              <a:buClr>
                <a:srgbClr val="000000"/>
              </a:buClr>
              <a:buSzPct val="87301"/>
              <a:buFont typeface="Arial"/>
              <a:buChar char="•"/>
            </a:pPr>
            <a:r>
              <a:rPr lang="en" sz="2100"/>
              <a:t>Egypt occupied Nubia for a while, then the Nubians took over Egypt in 728 BCE. In between, the kingdom of Meroe developed.</a:t>
            </a:r>
          </a:p>
          <a:p>
            <a:pPr marL="457200" lvl="0" indent="-298450" rtl="0">
              <a:buClr>
                <a:srgbClr val="000000"/>
              </a:buClr>
              <a:buSzPct val="87301"/>
              <a:buFont typeface="Arial"/>
              <a:buChar char="•"/>
            </a:pPr>
            <a:r>
              <a:rPr lang="en" sz="2100" b="1"/>
              <a:t>Kush</a:t>
            </a:r>
            <a:r>
              <a:rPr lang="en" sz="2100"/>
              <a:t>: a kingdom located farther down, eventually destroyed by the Egyptians around 590 BCE.</a:t>
            </a:r>
          </a:p>
          <a:p>
            <a:endParaRPr lang="en" sz="21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Development and Interaction of Cultures</a:t>
            </a:r>
          </a:p>
        </p:txBody>
      </p:sp>
      <p:sp>
        <p:nvSpPr>
          <p:cNvPr id="260" name="Shape 260"/>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rgbClr val="000000"/>
              </a:buClr>
              <a:buSzPct val="166666"/>
              <a:buFont typeface="Arial"/>
              <a:buChar char="•"/>
            </a:pPr>
            <a:r>
              <a:rPr lang="en"/>
              <a:t>Indian Ocean trade linked Eastern Coast (</a:t>
            </a:r>
            <a:r>
              <a:rPr lang="en" b="1"/>
              <a:t>Swahili Coast</a:t>
            </a:r>
            <a:r>
              <a:rPr lang="en"/>
              <a:t>) of Africa with India and Southeast Asia</a:t>
            </a:r>
          </a:p>
          <a:p>
            <a:pPr marL="457200" marR="0" lvl="0" indent="-419100" algn="l" rtl="0">
              <a:lnSpc>
                <a:spcPct val="100000"/>
              </a:lnSpc>
              <a:spcBef>
                <a:spcPts val="600"/>
              </a:spcBef>
              <a:spcAft>
                <a:spcPts val="0"/>
              </a:spcAft>
              <a:buClr>
                <a:srgbClr val="000000"/>
              </a:buClr>
              <a:buSzPct val="166666"/>
              <a:buFont typeface="Arial"/>
              <a:buChar char="•"/>
            </a:pPr>
            <a:r>
              <a:rPr lang="en"/>
              <a:t>Wealth supplied by this trade led to the building of great cities and kingdoms (</a:t>
            </a:r>
            <a:r>
              <a:rPr lang="en" b="1"/>
              <a:t>Kush</a:t>
            </a:r>
            <a:r>
              <a:rPr lang="en"/>
              <a:t>, </a:t>
            </a:r>
            <a:r>
              <a:rPr lang="en" b="1"/>
              <a:t>Axum</a:t>
            </a:r>
            <a:r>
              <a:rPr lang="en"/>
              <a:t>)</a:t>
            </a:r>
          </a:p>
          <a:p>
            <a:pPr marL="457200" marR="0" lvl="0" indent="-419100" algn="l" rtl="0">
              <a:lnSpc>
                <a:spcPct val="100000"/>
              </a:lnSpc>
              <a:spcBef>
                <a:spcPts val="600"/>
              </a:spcBef>
              <a:spcAft>
                <a:spcPts val="0"/>
              </a:spcAft>
              <a:buClr>
                <a:srgbClr val="000000"/>
              </a:buClr>
              <a:buSzPct val="166666"/>
              <a:buFont typeface="Arial"/>
              <a:buChar char="•"/>
            </a:pPr>
            <a:r>
              <a:rPr lang="en"/>
              <a:t>Elites of Eastern African kingdoms often converted to Islam to help with their political and economic interactions, so </a:t>
            </a:r>
            <a:r>
              <a:rPr lang="en" b="1"/>
              <a:t>Islam</a:t>
            </a:r>
            <a:r>
              <a:rPr lang="en"/>
              <a:t> spread through most of East Africa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Creation, Expansion, and Interaction of Economic Systems</a:t>
            </a:r>
          </a:p>
        </p:txBody>
      </p:sp>
      <p:sp>
        <p:nvSpPr>
          <p:cNvPr id="266" name="Shape 266"/>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rgbClr val="000000"/>
              </a:buClr>
              <a:buSzPct val="166666"/>
              <a:buFont typeface="Arial"/>
              <a:buChar char="•"/>
            </a:pPr>
            <a:r>
              <a:rPr lang="en"/>
              <a:t>Ivory, ebony, wood, and gold was supplied to Egypt by Nubia during their occupation.</a:t>
            </a:r>
          </a:p>
          <a:p>
            <a:pPr marL="457200" marR="0" lvl="0" indent="-419100" algn="l" rtl="0">
              <a:lnSpc>
                <a:spcPct val="100000"/>
              </a:lnSpc>
              <a:spcBef>
                <a:spcPts val="600"/>
              </a:spcBef>
              <a:spcAft>
                <a:spcPts val="0"/>
              </a:spcAft>
              <a:buClr>
                <a:srgbClr val="000000"/>
              </a:buClr>
              <a:buSzPct val="166666"/>
              <a:buFont typeface="Arial"/>
              <a:buChar char="•"/>
            </a:pPr>
            <a:r>
              <a:rPr lang="en" b="1"/>
              <a:t>Nubians</a:t>
            </a:r>
            <a:r>
              <a:rPr lang="en"/>
              <a:t> brought back with them manufactured goods when they went to Egypt.</a:t>
            </a:r>
          </a:p>
          <a:p>
            <a:pPr marL="457200" marR="0" lvl="0" indent="-419100" algn="l" rtl="0">
              <a:lnSpc>
                <a:spcPct val="100000"/>
              </a:lnSpc>
              <a:spcBef>
                <a:spcPts val="600"/>
              </a:spcBef>
              <a:spcAft>
                <a:spcPts val="0"/>
              </a:spcAft>
              <a:buClr>
                <a:srgbClr val="000000"/>
              </a:buClr>
              <a:buSzPct val="166666"/>
              <a:buFont typeface="Arial"/>
              <a:buChar char="•"/>
            </a:pPr>
            <a:r>
              <a:rPr lang="en" b="1"/>
              <a:t>Swahilis</a:t>
            </a:r>
            <a:r>
              <a:rPr lang="en"/>
              <a:t> traded with Muslims for gold, slaves, and ivory</a:t>
            </a:r>
          </a:p>
          <a:p>
            <a:pPr marL="457200" marR="0" lvl="0" indent="-419100" algn="l" rtl="0">
              <a:lnSpc>
                <a:spcPct val="100000"/>
              </a:lnSpc>
              <a:spcBef>
                <a:spcPts val="600"/>
              </a:spcBef>
              <a:spcAft>
                <a:spcPts val="0"/>
              </a:spcAft>
              <a:buClr>
                <a:srgbClr val="000000"/>
              </a:buClr>
              <a:buSzPct val="166666"/>
              <a:buFont typeface="Arial"/>
              <a:buChar char="•"/>
            </a:pPr>
            <a:r>
              <a:rPr lang="en" b="1"/>
              <a:t>Gold and salt trade</a:t>
            </a:r>
            <a:r>
              <a:rPr lang="en"/>
              <a:t> in Ghana, which had previously been kept secluded by the Sahara</a:t>
            </a:r>
          </a:p>
          <a:p>
            <a:endParaRPr lang="en"/>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lang="en"/>
              <a:t>Development and Transformations of Social Structures</a:t>
            </a:r>
          </a:p>
        </p:txBody>
      </p:sp>
      <p:sp>
        <p:nvSpPr>
          <p:cNvPr id="272" name="Shape 272"/>
          <p:cNvSpPr txBox="1">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381000" rtl="0">
              <a:buClr>
                <a:srgbClr val="000000"/>
              </a:buClr>
              <a:buSzPct val="166666"/>
              <a:buFont typeface="Arial"/>
              <a:buChar char="•"/>
            </a:pPr>
            <a:r>
              <a:rPr lang="en" sz="2400"/>
              <a:t>Egyptian Occupation in Nubia</a:t>
            </a:r>
          </a:p>
          <a:p>
            <a:pPr marL="457200" lvl="0" indent="-381000" rtl="0">
              <a:buClr>
                <a:srgbClr val="000000"/>
              </a:buClr>
              <a:buSzPct val="166666"/>
              <a:buFont typeface="Arial"/>
              <a:buChar char="•"/>
            </a:pPr>
            <a:r>
              <a:rPr lang="en" sz="2400"/>
              <a:t>Nubians were heavily affected by the Egyptian occupation for 500 years.</a:t>
            </a:r>
          </a:p>
          <a:p>
            <a:pPr marL="457200" lvl="0" indent="-381000" rtl="0">
              <a:buClr>
                <a:srgbClr val="000000"/>
              </a:buClr>
              <a:buSzPct val="166666"/>
              <a:buFont typeface="Arial"/>
              <a:buChar char="•"/>
            </a:pPr>
            <a:r>
              <a:rPr lang="en" sz="2400"/>
              <a:t>The natives were forced to adopt the Egyptian culture</a:t>
            </a:r>
          </a:p>
          <a:p>
            <a:pPr marL="457200" lvl="0" indent="-381000" rtl="0">
              <a:buClr>
                <a:srgbClr val="000000"/>
              </a:buClr>
              <a:buSzPct val="166666"/>
              <a:buFont typeface="Arial"/>
              <a:buChar char="•"/>
            </a:pPr>
            <a:r>
              <a:rPr lang="en" sz="2400"/>
              <a:t>Children of respectable households were taken to Egypt and immersed in Egyptian culture, religion and language. They came back and spread their knowledge. </a:t>
            </a:r>
          </a:p>
          <a:p>
            <a:pPr marL="457200" lvl="0" indent="-381000" rtl="0">
              <a:buClr>
                <a:srgbClr val="000000"/>
              </a:buClr>
              <a:buSzPct val="166666"/>
              <a:buFont typeface="Arial"/>
              <a:buChar char="•"/>
            </a:pPr>
            <a:r>
              <a:rPr lang="en" sz="2400"/>
              <a:t>Nubians served in the Egyptian army. </a:t>
            </a:r>
          </a:p>
          <a:p>
            <a:pPr marL="457200" marR="0" lvl="0" indent="-381000" algn="l" rtl="0">
              <a:lnSpc>
                <a:spcPct val="100000"/>
              </a:lnSpc>
              <a:spcBef>
                <a:spcPts val="600"/>
              </a:spcBef>
              <a:spcAft>
                <a:spcPts val="0"/>
              </a:spcAft>
              <a:buClr>
                <a:srgbClr val="000000"/>
              </a:buClr>
              <a:buSzPct val="166666"/>
              <a:buFont typeface="Arial"/>
              <a:buChar char="•"/>
            </a:pPr>
            <a:r>
              <a:rPr lang="en" sz="2400"/>
              <a:t>Hunter-gather societies lived with mostly the men looking for food. Polygamy was big (Women were secondary to men and took care of the children) and they didn't settle anywhere.</a:t>
            </a:r>
          </a:p>
          <a:p>
            <a:pPr marL="457200" lvl="0" indent="-381000" rtl="0">
              <a:buClr>
                <a:srgbClr val="000000"/>
              </a:buClr>
              <a:buSzPct val="166666"/>
              <a:buFont typeface="Arial"/>
              <a:buChar char="•"/>
            </a:pPr>
            <a:r>
              <a:rPr lang="en" sz="2400"/>
              <a:t>The Nok people worked collectively in society. Women were not as below men as in other societies.  </a:t>
            </a:r>
          </a:p>
          <a:p>
            <a:endParaRPr lang="en" sz="2400"/>
          </a:p>
        </p:txBody>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3495</Words>
  <Application>Microsoft Office PowerPoint</Application>
  <PresentationFormat>On-screen Show (4:3)</PresentationFormat>
  <Paragraphs>255</Paragraphs>
  <Slides>48</Slides>
  <Notes>48</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
      <vt:lpstr/>
      <vt:lpstr/>
      <vt:lpstr/>
      <vt:lpstr/>
      <vt:lpstr>SUB-SAHARAN AFRICA </vt:lpstr>
      <vt:lpstr>Sub Saharan Africa</vt:lpstr>
      <vt:lpstr>PowerPoint Presentation</vt:lpstr>
      <vt:lpstr>PowerPoint Presentation</vt:lpstr>
      <vt:lpstr>Interaction between humans and environment</vt:lpstr>
      <vt:lpstr>State-building, expansion, and conflict</vt:lpstr>
      <vt:lpstr>Development and Interaction of Cultures</vt:lpstr>
      <vt:lpstr>Creation, Expansion, and Interaction of Economic Systems</vt:lpstr>
      <vt:lpstr>Development and Transformations of Social Structures</vt:lpstr>
      <vt:lpstr>Sub-Saharan Africa</vt:lpstr>
      <vt:lpstr>PowerPoint Presentation</vt:lpstr>
      <vt:lpstr>Interaction Between Humans and Environment </vt:lpstr>
      <vt:lpstr>Development and Interaction of Cultures</vt:lpstr>
      <vt:lpstr>Creation, Expansion, and Interaction of Economic Systems</vt:lpstr>
      <vt:lpstr>State-Building, Expansion, and Conflict</vt:lpstr>
      <vt:lpstr>Development and Transformation of Social Structures</vt:lpstr>
      <vt:lpstr>Sub-Saharan Africa </vt:lpstr>
      <vt:lpstr>PowerPoint Presentation</vt:lpstr>
      <vt:lpstr>Interactions between humans and the environment</vt:lpstr>
      <vt:lpstr>Development and Interaction of Cultures</vt:lpstr>
      <vt:lpstr>Creation, expansion, and interaction of economic systems</vt:lpstr>
      <vt:lpstr> State-building, expansion, and conflict</vt:lpstr>
      <vt:lpstr>Development and Transformations of   Social Structures : Islam</vt:lpstr>
      <vt:lpstr>Sub-Saharan Africa</vt:lpstr>
      <vt:lpstr>PowerPoint Presentation</vt:lpstr>
      <vt:lpstr>PowerPoint Presentation</vt:lpstr>
      <vt:lpstr>Interactions between Humans and their Environment</vt:lpstr>
      <vt:lpstr>Creation, Expansion, and Interaction of Economic Systems:Slavery</vt:lpstr>
      <vt:lpstr>Development and Transformation of Social Structures: Effects of Slavery</vt:lpstr>
      <vt:lpstr>Development and Interactions of Cultures</vt:lpstr>
      <vt:lpstr>State Building Expansion and Conflict</vt:lpstr>
      <vt:lpstr>1750-1914 CE</vt:lpstr>
      <vt:lpstr>PowerPoint Presentation</vt:lpstr>
      <vt:lpstr>PowerPoint Presentation</vt:lpstr>
      <vt:lpstr>Statebuilding, expansion and conflict</vt:lpstr>
      <vt:lpstr>Interactions between Humans and Environments</vt:lpstr>
      <vt:lpstr>Development and Interaction of Cultures</vt:lpstr>
      <vt:lpstr>Creation, Expansion and Interaction of Economic Systems</vt:lpstr>
      <vt:lpstr>Social Structure: The Effects of Colonization</vt:lpstr>
      <vt:lpstr>Sub-Saharan Africa</vt:lpstr>
      <vt:lpstr>Political Maps</vt:lpstr>
      <vt:lpstr>Interactions between Humans and the Environment</vt:lpstr>
      <vt:lpstr>  Development and interaction of cultures</vt:lpstr>
      <vt:lpstr>   State-building, expansion, and conflict</vt:lpstr>
      <vt:lpstr>Creation, expansion, and interaction of economic systems</vt:lpstr>
      <vt:lpstr>     Development and transformation of social structures</vt:lpstr>
      <vt:lpstr>Works Cited List</vt:lpstr>
      <vt:lpstr>Works Cited List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SUB-SAHARAN AFRICA</dc:title>
  <dc:creator>admin</dc:creator>
  <cp:lastModifiedBy>admin</cp:lastModifiedBy>
  <cp:revision>2</cp:revision>
  <dcterms:modified xsi:type="dcterms:W3CDTF">2012-05-14T21:16:12Z</dcterms:modified>
</cp:coreProperties>
</file>