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 id="2147483759" r:id="rId2"/>
    <p:sldMasterId id="2147483767" r:id="rId3"/>
    <p:sldMasterId id="2147483769" r:id="rId4"/>
    <p:sldMasterId id="2147483847" r:id="rId5"/>
    <p:sldMasterId id="2147483849" r:id="rId6"/>
    <p:sldMasterId id="2147483867" r:id="rId7"/>
  </p:sldMasterIdLst>
  <p:notesMasterIdLst>
    <p:notesMasterId r:id="rId38"/>
  </p:notesMasterIdLst>
  <p:sldIdLst>
    <p:sldId id="256" r:id="rId8"/>
    <p:sldId id="302" r:id="rId9"/>
    <p:sldId id="451" r:id="rId10"/>
    <p:sldId id="303" r:id="rId11"/>
    <p:sldId id="428" r:id="rId12"/>
    <p:sldId id="429" r:id="rId13"/>
    <p:sldId id="430" r:id="rId14"/>
    <p:sldId id="336" r:id="rId15"/>
    <p:sldId id="337" r:id="rId16"/>
    <p:sldId id="338" r:id="rId17"/>
    <p:sldId id="342" r:id="rId18"/>
    <p:sldId id="343" r:id="rId19"/>
    <p:sldId id="438" r:id="rId20"/>
    <p:sldId id="439" r:id="rId21"/>
    <p:sldId id="344" r:id="rId22"/>
    <p:sldId id="345" r:id="rId23"/>
    <p:sldId id="346" r:id="rId24"/>
    <p:sldId id="445" r:id="rId25"/>
    <p:sldId id="446" r:id="rId26"/>
    <p:sldId id="447" r:id="rId27"/>
    <p:sldId id="380" r:id="rId28"/>
    <p:sldId id="396" r:id="rId29"/>
    <p:sldId id="401" r:id="rId30"/>
    <p:sldId id="402" r:id="rId31"/>
    <p:sldId id="403" r:id="rId32"/>
    <p:sldId id="452" r:id="rId33"/>
    <p:sldId id="448" r:id="rId34"/>
    <p:sldId id="449" r:id="rId35"/>
    <p:sldId id="450" r:id="rId36"/>
    <p:sldId id="40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552"/>
    <a:srgbClr val="1F89BD"/>
    <a:srgbClr val="187A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93954" autoAdjust="0"/>
  </p:normalViewPr>
  <p:slideViewPr>
    <p:cSldViewPr snapToGrid="0">
      <p:cViewPr varScale="1">
        <p:scale>
          <a:sx n="83" d="100"/>
          <a:sy n="83" d="100"/>
        </p:scale>
        <p:origin x="1464" y="7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C7192-EF1E-429B-B47B-F5B51B7C9377}" type="datetimeFigureOut">
              <a:rPr lang="en-US" smtClean="0"/>
              <a:t>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3DCB9-FCFA-424C-9390-3ECF613363B3}" type="slidenum">
              <a:rPr lang="en-US" smtClean="0"/>
              <a:t>‹#›</a:t>
            </a:fld>
            <a:endParaRPr lang="en-US"/>
          </a:p>
        </p:txBody>
      </p:sp>
    </p:spTree>
    <p:extLst>
      <p:ext uri="{BB962C8B-B14F-4D97-AF65-F5344CB8AC3E}">
        <p14:creationId xmlns:p14="http://schemas.microsoft.com/office/powerpoint/2010/main" val="58088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Students using Punnett squares need to be reminded that the calculations are expected statistical probabilities and not absolutes. Just as we would expect that any six playing cards dealt might be half black and half red, we frequently find that this is not true. This might be a good time to show how larger sample sizes increase the likelihood that sampling will reflect expected ratios.</a:t>
            </a:r>
          </a:p>
          <a:p>
            <a:r>
              <a:rPr lang="en-US" b="1" dirty="0" smtClean="0"/>
              <a:t>Teaching Tips</a:t>
            </a:r>
            <a:endParaRPr lang="en-US" dirty="0" smtClean="0"/>
          </a:p>
          <a:p>
            <a:r>
              <a:rPr lang="en-US" dirty="0" smtClean="0"/>
              <a:t>• Consider challenging your students to explain why a testcross of two black Labs of unknown genotypes might not reveal the genotype of each dog. (If both dogs are heterozygous, or homozygous, the results would reveal the genotypes because the offspring would either be three dark and one brown or all dark. But if one black Lab was homozygous and the other heterozygous, we could not determine which Lab has which genotype.)</a:t>
            </a:r>
          </a:p>
          <a:p>
            <a:r>
              <a:rPr lang="en-US" b="1" dirty="0" smtClean="0"/>
              <a:t>Active Lecture Tips</a:t>
            </a:r>
            <a:endParaRPr lang="en-US" dirty="0" smtClean="0"/>
          </a:p>
          <a:p>
            <a:r>
              <a:rPr lang="en-US" dirty="0" smtClean="0">
                <a:sym typeface="Symbol" charset="2"/>
              </a:rPr>
              <a:t></a:t>
            </a:r>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a:t>
            </a:fld>
            <a:endParaRPr lang="en-US"/>
          </a:p>
        </p:txBody>
      </p:sp>
    </p:spTree>
    <p:extLst>
      <p:ext uri="{BB962C8B-B14F-4D97-AF65-F5344CB8AC3E}">
        <p14:creationId xmlns:p14="http://schemas.microsoft.com/office/powerpoint/2010/main" val="3947407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The prior discussion of linked genes addresses a relationship different from the similar term sex-linked genes. Consider emphasizing this distinction for your students.</a:t>
            </a:r>
          </a:p>
          <a:p>
            <a:r>
              <a:rPr lang="en-US" b="1" dirty="0" smtClean="0"/>
              <a:t>Teaching Tips</a:t>
            </a:r>
            <a:endParaRPr lang="en-US" dirty="0" smtClean="0"/>
          </a:p>
          <a:p>
            <a:r>
              <a:rPr lang="en-US" dirty="0" smtClean="0"/>
              <a:t>• An analogy can be drawn between sex-linked genes and the risk of not having a backup copy of a file on your computer. If you only have one file, and it is damaged, you have to live with the damaged file. Females, who have two X chromosomes, thus have a “backup copy” that can function if one of the sex-linked genes is damaged.</a:t>
            </a:r>
          </a:p>
        </p:txBody>
      </p:sp>
      <p:sp>
        <p:nvSpPr>
          <p:cNvPr id="4" name="Slide Number Placeholder 3"/>
          <p:cNvSpPr>
            <a:spLocks noGrp="1"/>
          </p:cNvSpPr>
          <p:nvPr>
            <p:ph type="sldNum" sz="quarter" idx="10"/>
          </p:nvPr>
        </p:nvSpPr>
        <p:spPr/>
        <p:txBody>
          <a:bodyPr/>
          <a:lstStyle/>
          <a:p>
            <a:fld id="{5133DCB9-FCFA-424C-9390-3ECF613363B3}" type="slidenum">
              <a:rPr lang="en-US" smtClean="0"/>
              <a:t>22</a:t>
            </a:fld>
            <a:endParaRPr lang="en-US"/>
          </a:p>
        </p:txBody>
      </p:sp>
    </p:spTree>
    <p:extLst>
      <p:ext uri="{BB962C8B-B14F-4D97-AF65-F5344CB8AC3E}">
        <p14:creationId xmlns:p14="http://schemas.microsoft.com/office/powerpoint/2010/main" val="836759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9.21c A heterozygous female crossed with a red-eyed male</a:t>
            </a:r>
            <a:endParaRPr lang="en-US" dirty="0">
              <a:latin typeface="Times New Roman"/>
              <a:cs typeface="Times New Roman"/>
            </a:endParaRPr>
          </a:p>
        </p:txBody>
      </p:sp>
    </p:spTree>
    <p:extLst>
      <p:ext uri="{BB962C8B-B14F-4D97-AF65-F5344CB8AC3E}">
        <p14:creationId xmlns:p14="http://schemas.microsoft.com/office/powerpoint/2010/main" val="205564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9.21d A heterozygous female crossed with a white-eyed male</a:t>
            </a:r>
            <a:endParaRPr lang="en-US" dirty="0">
              <a:latin typeface="Times New Roman"/>
              <a:cs typeface="Times New Roman"/>
            </a:endParaRPr>
          </a:p>
        </p:txBody>
      </p:sp>
    </p:spTree>
    <p:extLst>
      <p:ext uri="{BB962C8B-B14F-4D97-AF65-F5344CB8AC3E}">
        <p14:creationId xmlns:p14="http://schemas.microsoft.com/office/powerpoint/2010/main" val="3860969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The likelihood that at least some students in larger classes are colorblind is very high. Some of these students might find this interesting and want to discuss it further. However, others might be embarrassed and not wish to self-identify.</a:t>
            </a:r>
          </a:p>
          <a:p>
            <a:r>
              <a:rPr lang="en-US" b="1" dirty="0" smtClean="0"/>
              <a:t>Teaching Tips</a:t>
            </a:r>
            <a:endParaRPr lang="en-US" dirty="0" smtClean="0"/>
          </a:p>
          <a:p>
            <a:r>
              <a:rPr lang="en-US" dirty="0" smtClean="0"/>
              <a:t>• Female hemophiliacs are very rare because both X chromosomes would need to have the recessive trait. Although very unlikely, female hemophiliacs are known. Students may enjoy searching for details of these rare cases. For additional information about hemophilia, consider visiting the website of the National Hemophilia Foundation at www.hemophilia.org.</a:t>
            </a:r>
          </a:p>
          <a:p>
            <a:r>
              <a:rPr lang="en-US" dirty="0" smtClean="0"/>
              <a:t>• Hemophilia and other genetic diseases may also result from spontaneous mutations in a family with no known history of the disease. Although rare, this possibility should always be considered when tracing the history of an inherited disease.</a:t>
            </a:r>
          </a:p>
        </p:txBody>
      </p:sp>
      <p:sp>
        <p:nvSpPr>
          <p:cNvPr id="4" name="Slide Number Placeholder 3"/>
          <p:cNvSpPr>
            <a:spLocks noGrp="1"/>
          </p:cNvSpPr>
          <p:nvPr>
            <p:ph type="sldNum" sz="quarter" idx="10"/>
          </p:nvPr>
        </p:nvSpPr>
        <p:spPr/>
        <p:txBody>
          <a:bodyPr/>
          <a:lstStyle/>
          <a:p>
            <a:fld id="{5133DCB9-FCFA-424C-9390-3ECF613363B3}" type="slidenum">
              <a:rPr lang="en-US" smtClean="0"/>
              <a:t>25</a:t>
            </a:fld>
            <a:endParaRPr lang="en-US"/>
          </a:p>
        </p:txBody>
      </p:sp>
    </p:spTree>
    <p:extLst>
      <p:ext uri="{BB962C8B-B14F-4D97-AF65-F5344CB8AC3E}">
        <p14:creationId xmlns:p14="http://schemas.microsoft.com/office/powerpoint/2010/main" val="1022718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The likelihood that at least some students in larger classes are colorblind is very high. Some of these students might find this interesting and want to discuss it further. However, others might be embarrassed and not wish to self-identify.</a:t>
            </a:r>
          </a:p>
          <a:p>
            <a:r>
              <a:rPr lang="en-US" b="1" dirty="0" smtClean="0"/>
              <a:t>Teaching Tips</a:t>
            </a:r>
            <a:endParaRPr lang="en-US" dirty="0" smtClean="0"/>
          </a:p>
          <a:p>
            <a:r>
              <a:rPr lang="en-US" dirty="0" smtClean="0"/>
              <a:t>• Female hemophiliacs are very rare because both X chromosomes would need to have the recessive trait. Although very unlikely, female hemophiliacs are known. Students may enjoy searching for details of these rare cases. For additional information about hemophilia, consider visiting the website of the National Hemophilia Foundation at www.hemophilia.org.</a:t>
            </a:r>
          </a:p>
          <a:p>
            <a:r>
              <a:rPr lang="en-US" dirty="0" smtClean="0"/>
              <a:t>• Hemophilia and other genetic diseases may also result from spontaneous mutations in a family with no known history of the disease. Although rare, this possibility should always be considered when tracing the history of an inherited disease.</a:t>
            </a:r>
          </a:p>
        </p:txBody>
      </p:sp>
      <p:sp>
        <p:nvSpPr>
          <p:cNvPr id="4" name="Slide Number Placeholder 3"/>
          <p:cNvSpPr>
            <a:spLocks noGrp="1"/>
          </p:cNvSpPr>
          <p:nvPr>
            <p:ph type="sldNum" sz="quarter" idx="10"/>
          </p:nvPr>
        </p:nvSpPr>
        <p:spPr/>
        <p:txBody>
          <a:bodyPr/>
          <a:lstStyle/>
          <a:p>
            <a:fld id="{5133DCB9-FCFA-424C-9390-3ECF613363B3}" type="slidenum">
              <a:rPr lang="en-US" smtClean="0"/>
              <a:t>30</a:t>
            </a:fld>
            <a:endParaRPr lang="en-US"/>
          </a:p>
        </p:txBody>
      </p:sp>
    </p:spTree>
    <p:extLst>
      <p:ext uri="{BB962C8B-B14F-4D97-AF65-F5344CB8AC3E}">
        <p14:creationId xmlns:p14="http://schemas.microsoft.com/office/powerpoint/2010/main" val="321795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9.6 Using a testcross to determine genotype</a:t>
            </a:r>
            <a:endParaRPr lang="en-US" dirty="0">
              <a:latin typeface="Times New Roman"/>
              <a:cs typeface="Times New Roman"/>
            </a:endParaRPr>
          </a:p>
        </p:txBody>
      </p:sp>
    </p:spTree>
    <p:extLst>
      <p:ext uri="{BB962C8B-B14F-4D97-AF65-F5344CB8AC3E}">
        <p14:creationId xmlns:p14="http://schemas.microsoft.com/office/powerpoint/2010/main" val="380563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As your class size increases, the chances increase that at least one student will have a family member with one of the genetic disorders discussed. Some students may find this embarrassing, but others might have a special interest in learning more about these topics and may even be willing to share some of their family’s experiences with the class.</a:t>
            </a:r>
          </a:p>
          <a:p>
            <a:r>
              <a:rPr lang="en-US" dirty="0" smtClean="0"/>
              <a:t>• After reading the preceding modules, students might expect all traits to be governed by a single gene with two alleles, one dominant over the other. Modules 9.11–9.15 describe deviations from simplistic models of inheritance.</a:t>
            </a:r>
          </a:p>
          <a:p>
            <a:r>
              <a:rPr lang="en-US" dirty="0" smtClean="0"/>
              <a:t>• As these variations of Mendel’s laws are introduced, students are likely to get confused and become uncertain about the prior definitions. Consider keeping a clear definition of these different patterns of inheritance available for the class to refer to as new patterns are discussed (perhaps as a handout for student reference).</a:t>
            </a:r>
          </a:p>
          <a:p>
            <a:r>
              <a:rPr lang="en-US" b="1" dirty="0" smtClean="0"/>
              <a:t>Teaching Tips</a:t>
            </a:r>
            <a:endParaRPr lang="en-US" dirty="0" smtClean="0"/>
          </a:p>
          <a:p>
            <a:r>
              <a:rPr lang="en-US" dirty="0" smtClean="0"/>
              <a:t>• Incomplete dominance is analogous to a compromise or a gray shade. The key concept is that both “sides” have input. Complete dominance is analogous to an authoritarian style, overruling others and insisting on things being a certain way. Although these analogies might seem obvious to instructors, many students new to genetics appreciate them.</a:t>
            </a:r>
          </a:p>
          <a:p>
            <a:r>
              <a:rPr lang="en-US" dirty="0" smtClean="0"/>
              <a:t>• Another analogy for cholesterol receptors is fishing poles. The more fishing poles you use at the same time, the more fish you are likely to catch. Heterozygotes for hypercholesterolemia have fewer “fishing poles” for cholesterol. Thus, fewer “fish” are caught and more “fish” remain in the water.</a:t>
            </a:r>
          </a:p>
          <a:p>
            <a:r>
              <a:rPr lang="en-US" b="1" dirty="0" smtClean="0"/>
              <a:t>Active Lecture Tips</a:t>
            </a:r>
            <a:endParaRPr lang="en-US" dirty="0" smtClean="0"/>
          </a:p>
          <a:p>
            <a:r>
              <a:rPr lang="en-US" dirty="0" smtClean="0">
                <a:sym typeface="Symbol" charset="2"/>
              </a:rPr>
              <a:t></a:t>
            </a:r>
            <a:r>
              <a:rPr lang="en-US" dirty="0" smtClean="0"/>
              <a:t> See the activity </a:t>
            </a:r>
            <a:r>
              <a:rPr lang="en-US" i="1" dirty="0" smtClean="0"/>
              <a:t>Who Wants to Be a Millionaire? Inheritance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9</a:t>
            </a:fld>
            <a:endParaRPr lang="en-US"/>
          </a:p>
        </p:txBody>
      </p:sp>
    </p:spTree>
    <p:extLst>
      <p:ext uri="{BB962C8B-B14F-4D97-AF65-F5344CB8AC3E}">
        <p14:creationId xmlns:p14="http://schemas.microsoft.com/office/powerpoint/2010/main" val="61095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a:t>
            </a:r>
            <a:r>
              <a:rPr lang="en-US" dirty="0" smtClean="0">
                <a:latin typeface="Times New Roman"/>
                <a:cs typeface="Times New Roman"/>
              </a:rPr>
              <a:t>9.11a-0 Incomplete dominance in snapdragon flower color</a:t>
            </a:r>
            <a:endParaRPr lang="en-US" dirty="0">
              <a:latin typeface="Times New Roman"/>
              <a:cs typeface="Times New Roman"/>
            </a:endParaRPr>
          </a:p>
        </p:txBody>
      </p:sp>
    </p:spTree>
    <p:extLst>
      <p:ext uri="{BB962C8B-B14F-4D97-AF65-F5344CB8AC3E}">
        <p14:creationId xmlns:p14="http://schemas.microsoft.com/office/powerpoint/2010/main" val="329577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As your class size increases, the chances increase that at least one student will have a family member with one of the genetic disorders discussed. Some students may find this embarrassing, but others might have a special interest in learning more about these topics and may even be willing to share some of their family’s experiences with the class.</a:t>
            </a:r>
          </a:p>
          <a:p>
            <a:r>
              <a:rPr lang="en-US" dirty="0" smtClean="0"/>
              <a:t>• After reading the preceding modules, students might expect all traits to be governed by a single gene with two alleles, one dominant over the other. Modules 9.11–9.15 describe deviations from simplistic models of inheritance.</a:t>
            </a:r>
          </a:p>
          <a:p>
            <a:r>
              <a:rPr lang="en-US" dirty="0" smtClean="0"/>
              <a:t>• As these variations of Mendel’s laws are introduced, students are likely to get confused and become uncertain about the prior definitions. Consider keeping a clear definition of these different patterns of inheritance available for the class to refer to as new patterns are discussed (perhaps as a handout for student reference).</a:t>
            </a:r>
          </a:p>
          <a:p>
            <a:r>
              <a:rPr lang="en-US" b="1" dirty="0" smtClean="0"/>
              <a:t>Teaching Tips</a:t>
            </a:r>
            <a:endParaRPr lang="en-US" dirty="0" smtClean="0"/>
          </a:p>
          <a:p>
            <a:r>
              <a:rPr lang="en-US" dirty="0" smtClean="0"/>
              <a:t>• Incomplete dominance is analogous to a compromise or a gray shade. The key concept is that both “sides” have input. Complete dominance is analogous to an authoritarian style, overruling others and insisting on things being a certain way. Although these analogies might seem obvious to instructors, many students new to genetics appreciate them.</a:t>
            </a:r>
          </a:p>
          <a:p>
            <a:r>
              <a:rPr lang="en-US" dirty="0" smtClean="0"/>
              <a:t>• Another analogy for cholesterol receptors is fishing poles. The more fishing poles you use at the same time, the more fish you are likely to catch. Heterozygotes for hypercholesterolemia have fewer “fishing poles” for cholesterol. Thus, fewer “fish” are caught and more “fish” remain in the water.</a:t>
            </a:r>
          </a:p>
          <a:p>
            <a:r>
              <a:rPr lang="en-US" b="1" dirty="0" smtClean="0"/>
              <a:t>Active Lecture Tips</a:t>
            </a:r>
            <a:endParaRPr lang="en-US" dirty="0" smtClean="0"/>
          </a:p>
          <a:p>
            <a:r>
              <a:rPr lang="en-US" dirty="0" smtClean="0">
                <a:sym typeface="Symbol" charset="2"/>
              </a:rPr>
              <a:t></a:t>
            </a:r>
            <a:r>
              <a:rPr lang="en-US" dirty="0" smtClean="0"/>
              <a:t> See the activity </a:t>
            </a:r>
            <a:r>
              <a:rPr lang="en-US" i="1" dirty="0" smtClean="0"/>
              <a:t>Who Wants to Be a Millionaire? Inheritance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11</a:t>
            </a:fld>
            <a:endParaRPr lang="en-US"/>
          </a:p>
        </p:txBody>
      </p:sp>
    </p:spTree>
    <p:extLst>
      <p:ext uri="{BB962C8B-B14F-4D97-AF65-F5344CB8AC3E}">
        <p14:creationId xmlns:p14="http://schemas.microsoft.com/office/powerpoint/2010/main" val="18966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9.11b Incomplete dominance in human hypercholesterolemia</a:t>
            </a:r>
            <a:endParaRPr lang="en-US" dirty="0">
              <a:latin typeface="Times New Roman"/>
              <a:cs typeface="Times New Roman"/>
            </a:endParaRPr>
          </a:p>
        </p:txBody>
      </p:sp>
    </p:spTree>
    <p:extLst>
      <p:ext uri="{BB962C8B-B14F-4D97-AF65-F5344CB8AC3E}">
        <p14:creationId xmlns:p14="http://schemas.microsoft.com/office/powerpoint/2010/main" val="224080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As your class size increases, the chances increase that at least one student will have a family member with one of the genetic disorders discussed. Some students may find this embarrassing, but others might have a special interest in learning more about these topics and may even be willing to share some of their family’s experiences with the class.</a:t>
            </a:r>
          </a:p>
          <a:p>
            <a:r>
              <a:rPr lang="en-US" dirty="0" smtClean="0"/>
              <a:t>• After reading the preceding modules, students might expect all traits to be governed by a single gene with two alleles, one dominant over the other. Modules 9.11–9.15 describe deviations from simplistic models of inheritance.</a:t>
            </a:r>
          </a:p>
          <a:p>
            <a:r>
              <a:rPr lang="en-US" dirty="0" smtClean="0"/>
              <a:t>• As these variations of Mendel’s laws are introduced, students are likely to get confused and become uncertain about the prior definitions. Consider keeping a clear definition of these different patterns of inheritance available for the class to refer to as new patterns are discussed (perhaps as a handout for student reference).</a:t>
            </a:r>
          </a:p>
          <a:p>
            <a:r>
              <a:rPr lang="en-US" b="1" dirty="0" smtClean="0"/>
              <a:t>Teaching Tips</a:t>
            </a:r>
            <a:endParaRPr lang="en-US" dirty="0" smtClean="0"/>
          </a:p>
          <a:p>
            <a:r>
              <a:rPr lang="en-US" dirty="0" smtClean="0"/>
              <a:t>• Students can think of blood types as analogous to socks on their feet. You can have socks that match, a sock on one foot but not the other, you can wear two socks that do not match, or you can even go barefoot (type O blood)! Developed further, think of amber (A) and blue (B) socks. Type A blood can have an amber sock with either another amber sock or a bare foot (or “zero” sock). Blue socks work the same way. One amber and one blue sock represent the AB blood type. Having no socks, as already noted, represents type O.</a:t>
            </a:r>
          </a:p>
          <a:p>
            <a:r>
              <a:rPr lang="en-US" dirty="0" smtClean="0"/>
              <a:t>• Consider specifically comparing the principles of </a:t>
            </a:r>
            <a:r>
              <a:rPr lang="en-US" dirty="0" err="1" smtClean="0"/>
              <a:t>codominance</a:t>
            </a:r>
            <a:r>
              <a:rPr lang="en-US" dirty="0" smtClean="0"/>
              <a:t> (expression of both alleles) and incomplete dominance (expression of one intermediate trait). Students will likely benefit from this direct comparison.</a:t>
            </a:r>
          </a:p>
          <a:p>
            <a:r>
              <a:rPr lang="en-US" b="1" dirty="0" smtClean="0"/>
              <a:t>Active Lecture Tips</a:t>
            </a:r>
            <a:endParaRPr lang="en-US" dirty="0" smtClean="0"/>
          </a:p>
          <a:p>
            <a:r>
              <a:rPr lang="en-US" dirty="0" smtClean="0">
                <a:sym typeface="Symbol" charset="2"/>
              </a:rPr>
              <a:t></a:t>
            </a:r>
            <a:r>
              <a:rPr lang="en-US" dirty="0" smtClean="0"/>
              <a:t> See the activity </a:t>
            </a:r>
            <a:r>
              <a:rPr lang="en-US" i="1" dirty="0" smtClean="0"/>
              <a:t>Who Wants to Be a Millionaire? Inheritance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15</a:t>
            </a:fld>
            <a:endParaRPr lang="en-US"/>
          </a:p>
        </p:txBody>
      </p:sp>
    </p:spTree>
    <p:extLst>
      <p:ext uri="{BB962C8B-B14F-4D97-AF65-F5344CB8AC3E}">
        <p14:creationId xmlns:p14="http://schemas.microsoft.com/office/powerpoint/2010/main" val="368817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As your class size increases, the chances increase that at least one student will have a family member with one of the genetic disorders discussed. Some students may find this embarrassing, but others might have a special interest in learning more about these topics and may even be willing to share some of their family’s experiences with the class.</a:t>
            </a:r>
          </a:p>
          <a:p>
            <a:r>
              <a:rPr lang="en-US" dirty="0" smtClean="0"/>
              <a:t>• After reading the preceding modules, students might expect all traits to be governed by a single gene with two alleles, one dominant over the other. Modules 9.11–9.15 describe deviations from simplistic models of inheritance.</a:t>
            </a:r>
          </a:p>
          <a:p>
            <a:r>
              <a:rPr lang="en-US" dirty="0" smtClean="0"/>
              <a:t>• As these variations of Mendel’s laws are introduced, students are likely to get confused and become uncertain about the prior definitions. Consider keeping a clear definition of these different patterns of inheritance available for the class to refer to as new patterns are discussed (perhaps as a handout for student reference).</a:t>
            </a:r>
          </a:p>
          <a:p>
            <a:r>
              <a:rPr lang="en-US" b="1" dirty="0" smtClean="0"/>
              <a:t>Teaching Tips</a:t>
            </a:r>
            <a:endParaRPr lang="en-US" dirty="0" smtClean="0"/>
          </a:p>
          <a:p>
            <a:r>
              <a:rPr lang="en-US" dirty="0" smtClean="0"/>
              <a:t>• Students can think of blood types as analogous to socks on their feet. You can have socks that match, a sock on one foot but not the other, you can wear two socks that do not match, or you can even go barefoot (type O blood)! Developed further, think of amber (A) and blue (B) socks. Type A blood can have an amber sock with either another amber sock or a bare foot (or “zero” sock). Blue socks work the same way. One amber and one blue sock represent the AB blood type. Having no socks, as already noted, represents type O.</a:t>
            </a:r>
          </a:p>
          <a:p>
            <a:r>
              <a:rPr lang="en-US" dirty="0" smtClean="0"/>
              <a:t>• Consider specifically comparing the principles of </a:t>
            </a:r>
            <a:r>
              <a:rPr lang="en-US" dirty="0" err="1" smtClean="0"/>
              <a:t>codominance</a:t>
            </a:r>
            <a:r>
              <a:rPr lang="en-US" dirty="0" smtClean="0"/>
              <a:t> (expression of both alleles) and incomplete dominance (expression of one intermediate trait). Students will likely benefit from this direct comparison.</a:t>
            </a:r>
          </a:p>
          <a:p>
            <a:r>
              <a:rPr lang="en-US" b="1" dirty="0" smtClean="0"/>
              <a:t>Active Lecture Tips</a:t>
            </a:r>
            <a:endParaRPr lang="en-US" dirty="0" smtClean="0"/>
          </a:p>
          <a:p>
            <a:r>
              <a:rPr lang="en-US" dirty="0" smtClean="0">
                <a:sym typeface="Symbol" charset="2"/>
              </a:rPr>
              <a:t></a:t>
            </a:r>
            <a:r>
              <a:rPr lang="en-US" dirty="0" smtClean="0"/>
              <a:t> See the activity </a:t>
            </a:r>
            <a:r>
              <a:rPr lang="en-US" i="1" dirty="0" smtClean="0"/>
              <a:t>Who Wants to Be a Millionaire? Inheritance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16</a:t>
            </a:fld>
            <a:endParaRPr lang="en-US"/>
          </a:p>
        </p:txBody>
      </p:sp>
    </p:spTree>
    <p:extLst>
      <p:ext uri="{BB962C8B-B14F-4D97-AF65-F5344CB8AC3E}">
        <p14:creationId xmlns:p14="http://schemas.microsoft.com/office/powerpoint/2010/main" val="198006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9.12-0 Multiple alleles for the ABO blood groups</a:t>
            </a:r>
            <a:endParaRPr lang="en-US" dirty="0">
              <a:latin typeface="Times New Roman"/>
              <a:cs typeface="Times New Roman"/>
            </a:endParaRPr>
          </a:p>
        </p:txBody>
      </p:sp>
    </p:spTree>
    <p:extLst>
      <p:ext uri="{BB962C8B-B14F-4D97-AF65-F5344CB8AC3E}">
        <p14:creationId xmlns:p14="http://schemas.microsoft.com/office/powerpoint/2010/main" val="63909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0937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819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236073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2015 Pearson Education, Inc.</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180780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 2015 Pearson Education, Inc.</a:t>
            </a: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803415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29449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3086100" cy="365125"/>
          </a:xfrm>
          <a:prstGeom prst="rect">
            <a:avLst/>
          </a:prstGeom>
        </p:spPr>
        <p:txBody>
          <a:bodyPr/>
          <a:lstStyle/>
          <a:p>
            <a:r>
              <a:rPr lang="en-US" smtClean="0"/>
              <a:t>© 2015 Pearson Education, Inc.</a:t>
            </a:r>
            <a:endParaRPr lang="en-US" dirty="0"/>
          </a:p>
        </p:txBody>
      </p:sp>
    </p:spTree>
    <p:extLst>
      <p:ext uri="{BB962C8B-B14F-4D97-AF65-F5344CB8AC3E}">
        <p14:creationId xmlns:p14="http://schemas.microsoft.com/office/powerpoint/2010/main" val="284155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8056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3740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267" y="365126"/>
            <a:ext cx="8475133" cy="1040341"/>
          </a:xfrm>
          <a:prstGeom prst="rect">
            <a:avLst/>
          </a:prstGeom>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3267" y="1600200"/>
            <a:ext cx="8475133" cy="47582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0" y="6492875"/>
            <a:ext cx="3086100" cy="365125"/>
          </a:xfrm>
          <a:prstGeom prst="rect">
            <a:avLst/>
          </a:prstGeom>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2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8104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4839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6691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smtClean="0"/>
              <a:t>© 2015 Pearson Education, Inc.</a:t>
            </a:r>
            <a:endParaRPr lang="en-US" dirty="0"/>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sz="1800" dirty="0" smtClean="0">
                <a:latin typeface="+mn-lt"/>
                <a:ea typeface="Arial" charset="0"/>
                <a:cs typeface="Arial" charset="0"/>
              </a:rPr>
              <a:t>PowerPoint Lectures</a:t>
            </a:r>
          </a:p>
          <a:p>
            <a:pPr eaLnBrk="0" hangingPunct="0">
              <a:defRPr/>
            </a:pPr>
            <a:r>
              <a:rPr lang="en-US" sz="2200" b="1" i="1" dirty="0" smtClean="0">
                <a:latin typeface="+mn-lt"/>
                <a:ea typeface="Arial" charset="0"/>
                <a:cs typeface="Arial" charset="0"/>
              </a:rPr>
              <a:t>Campbell Biology: Concepts &amp; Connections, </a:t>
            </a:r>
            <a:r>
              <a:rPr lang="en-US" sz="1800" b="1" i="1" dirty="0" smtClean="0">
                <a:latin typeface="+mn-lt"/>
                <a:ea typeface="Arial" charset="0"/>
                <a:cs typeface="Arial" charset="0"/>
              </a:rPr>
              <a:t>Eighth Edition</a:t>
            </a:r>
          </a:p>
          <a:p>
            <a:pPr eaLnBrk="0" hangingPunct="0">
              <a:defRPr/>
            </a:pPr>
            <a:r>
              <a:rPr lang="en-US" sz="1400" b="0" i="0" cap="all" baseline="0" dirty="0" smtClean="0">
                <a:latin typeface="+mn-lt"/>
                <a:ea typeface="Arial" charset="0"/>
                <a:cs typeface="Arial" charset="0"/>
              </a:rPr>
              <a:t>Reece</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Taylor</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smtClean="0">
                <a:latin typeface="+mn-lt"/>
                <a:ea typeface="Arial" charset="0"/>
                <a:cs typeface="Arial" charset="0"/>
              </a:rPr>
              <a:t>Simon</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Dickey</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smtClean="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rPr>
              <a:t>Chapter 9 </a:t>
            </a:r>
            <a:endParaRPr lang="en-US" sz="4800" b="1" dirty="0">
              <a:solidFill>
                <a:srgbClr val="F2C552"/>
              </a:solidFill>
              <a:effectLst>
                <a:outerShdw blurRad="50800" dist="38100" dir="8100000" algn="tr" rotWithShape="0">
                  <a:prstClr val="black">
                    <a:alpha val="40000"/>
                  </a:prstClr>
                </a:outerShdw>
              </a:effectLst>
            </a:endParaRPr>
          </a:p>
        </p:txBody>
      </p:sp>
      <p:sp>
        <p:nvSpPr>
          <p:cNvPr id="13" name="TextBox 12"/>
          <p:cNvSpPr txBox="1"/>
          <p:nvPr/>
        </p:nvSpPr>
        <p:spPr>
          <a:xfrm>
            <a:off x="6392312" y="6434998"/>
            <a:ext cx="2650084"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Arial" charset="0"/>
                <a:cs typeface="Arial" charset="0"/>
              </a:rPr>
              <a:t>Lecture by Edward J. </a:t>
            </a:r>
            <a:r>
              <a:rPr lang="en-US" sz="1400" b="1" dirty="0" err="1" smtClean="0">
                <a:latin typeface="+mj-lt"/>
                <a:ea typeface="Arial" charset="0"/>
                <a:cs typeface="Arial" charset="0"/>
              </a:rPr>
              <a:t>Zalisko</a:t>
            </a:r>
            <a:endParaRPr lang="en-US" sz="1400" b="1" dirty="0" smtClean="0">
              <a:latin typeface="+mj-lt"/>
              <a:ea typeface="Arial" charset="0"/>
              <a:cs typeface="Arial" charset="0"/>
            </a:endParaRPr>
          </a:p>
        </p:txBody>
      </p:sp>
      <p:sp>
        <p:nvSpPr>
          <p:cNvPr id="14" name="TextBox 13"/>
          <p:cNvSpPr txBox="1"/>
          <p:nvPr/>
        </p:nvSpPr>
        <p:spPr>
          <a:xfrm>
            <a:off x="67733" y="4606307"/>
            <a:ext cx="4333238" cy="553998"/>
          </a:xfrm>
          <a:prstGeom prst="rect">
            <a:avLst/>
          </a:prstGeom>
          <a:noFill/>
        </p:spPr>
        <p:txBody>
          <a:bodyPr wrap="none" rtlCol="0">
            <a:spAutoFit/>
          </a:bodyPr>
          <a:lstStyle/>
          <a:p>
            <a:pPr algn="l"/>
            <a:r>
              <a:rPr lang="en-US" sz="3000" b="1" dirty="0" smtClean="0">
                <a:solidFill>
                  <a:srgbClr val="F2C552"/>
                </a:solidFill>
                <a:effectLst>
                  <a:outerShdw blurRad="50800" dist="38100" dir="8100000" algn="tr" rotWithShape="0">
                    <a:prstClr val="black">
                      <a:alpha val="40000"/>
                    </a:prstClr>
                  </a:outerShdw>
                </a:effectLst>
              </a:rPr>
              <a:t>Patterns of Inheritance</a:t>
            </a:r>
            <a:endParaRPr lang="en-US" sz="3000" b="1" dirty="0">
              <a:solidFill>
                <a:srgbClr val="F2C552"/>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28658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028732799"/>
      </p:ext>
    </p:extLst>
  </p:cSld>
  <p:clrMap bg1="lt1" tx1="dk1" bg2="lt2" tx2="dk2" accent1="accent1" accent2="accent2" accent3="accent3" accent4="accent4" accent5="accent5" accent6="accent6" hlink="hlink" folHlink="folHlink"/>
  <p:sldLayoutIdLst>
    <p:sldLayoutId id="2147483722" r:id="rId1"/>
    <p:sldLayoutId id="2147483875"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961901324"/>
      </p:ext>
    </p:extLst>
  </p:cSld>
  <p:clrMap bg1="lt1" tx1="dk1" bg2="lt2" tx2="dk2" accent1="accent1" accent2="accent2" accent3="accent3" accent4="accent4" accent5="accent5" accent6="accent6" hlink="hlink" folHlink="folHlink"/>
  <p:sldLayoutIdLst>
    <p:sldLayoutId id="214748376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279371824"/>
      </p:ext>
    </p:extLst>
  </p:cSld>
  <p:clrMap bg1="lt1" tx1="dk1" bg2="lt2" tx2="dk2" accent1="accent1" accent2="accent2" accent3="accent3" accent4="accent4" accent5="accent5" accent6="accent6" hlink="hlink" folHlink="folHlink"/>
  <p:sldLayoutIdLst>
    <p:sldLayoutId id="2147483768" r:id="rId1"/>
    <p:sldLayoutId id="2147483876"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843698549"/>
      </p:ext>
    </p:extLst>
  </p:cSld>
  <p:clrMap bg1="lt1" tx1="dk1" bg2="lt2" tx2="dk2" accent1="accent1" accent2="accent2" accent3="accent3" accent4="accent4" accent5="accent5" accent6="accent6" hlink="hlink" folHlink="folHlink"/>
  <p:sldLayoutIdLst>
    <p:sldLayoutId id="214748377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054904550"/>
      </p:ext>
    </p:extLst>
  </p:cSld>
  <p:clrMap bg1="lt1" tx1="dk1" bg2="lt2" tx2="dk2" accent1="accent1" accent2="accent2" accent3="accent3" accent4="accent4" accent5="accent5" accent6="accent6" hlink="hlink" folHlink="folHlink"/>
  <p:sldLayoutIdLst>
    <p:sldLayoutId id="214748384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840744788"/>
      </p:ext>
    </p:extLst>
  </p:cSld>
  <p:clrMap bg1="lt1" tx1="dk1" bg2="lt2" tx2="dk2" accent1="accent1" accent2="accent2" accent3="accent3" accent4="accent4" accent5="accent5" accent6="accent6" hlink="hlink" folHlink="folHlink"/>
  <p:sldLayoutIdLst>
    <p:sldLayoutId id="214748385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smtClean="0"/>
              <a:t>© 2015 Pearson Education, Inc.</a:t>
            </a:r>
            <a:endParaRPr lang="en-US" dirty="0"/>
          </a:p>
        </p:txBody>
      </p:sp>
    </p:spTree>
    <p:extLst>
      <p:ext uri="{BB962C8B-B14F-4D97-AF65-F5344CB8AC3E}">
        <p14:creationId xmlns:p14="http://schemas.microsoft.com/office/powerpoint/2010/main" val="258332382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85766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9_11a_0IncompleteDomFlwr-U.jpg"/>
          <p:cNvPicPr>
            <a:picLocks noChangeAspect="1"/>
          </p:cNvPicPr>
          <p:nvPr/>
        </p:nvPicPr>
        <p:blipFill rotWithShape="1">
          <a:blip r:embed="rId3" cstate="email">
            <a:extLst>
              <a:ext uri="{28A0092B-C50C-407E-A947-70E740481C1C}">
                <a14:useLocalDpi xmlns:a14="http://schemas.microsoft.com/office/drawing/2010/main" val="0"/>
              </a:ext>
            </a:extLst>
          </a:blip>
          <a:srcRect b="2675"/>
          <a:stretch/>
        </p:blipFill>
        <p:spPr>
          <a:xfrm>
            <a:off x="2386584" y="137160"/>
            <a:ext cx="4370832" cy="64075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9.11a-0</a:t>
            </a:r>
            <a:endParaRPr lang="en-US" sz="1200" dirty="0">
              <a:latin typeface="Arial" charset="0"/>
            </a:endParaRPr>
          </a:p>
        </p:txBody>
      </p:sp>
      <p:sp>
        <p:nvSpPr>
          <p:cNvPr id="27" name="Text Box 31"/>
          <p:cNvSpPr txBox="1">
            <a:spLocks noChangeArrowheads="1"/>
          </p:cNvSpPr>
          <p:nvPr/>
        </p:nvSpPr>
        <p:spPr bwMode="auto">
          <a:xfrm>
            <a:off x="2440562" y="179016"/>
            <a:ext cx="11615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P generation</a:t>
            </a:r>
            <a:endParaRPr lang="en-US" sz="1500" dirty="0">
              <a:solidFill>
                <a:srgbClr val="000000"/>
              </a:solidFill>
              <a:latin typeface="Arial" charset="0"/>
            </a:endParaRPr>
          </a:p>
        </p:txBody>
      </p:sp>
      <p:grpSp>
        <p:nvGrpSpPr>
          <p:cNvPr id="5" name="Group 4"/>
          <p:cNvGrpSpPr/>
          <p:nvPr/>
        </p:nvGrpSpPr>
        <p:grpSpPr>
          <a:xfrm>
            <a:off x="4313767" y="3393172"/>
            <a:ext cx="93133" cy="338554"/>
            <a:chOff x="4313767" y="3393172"/>
            <a:chExt cx="93133" cy="338554"/>
          </a:xfrm>
        </p:grpSpPr>
        <p:cxnSp>
          <p:nvCxnSpPr>
            <p:cNvPr id="11" name="Straight Connector 10"/>
            <p:cNvCxnSpPr/>
            <p:nvPr/>
          </p:nvCxnSpPr>
          <p:spPr bwMode="auto">
            <a:xfrm flipV="1">
              <a:off x="4313767" y="3569758"/>
              <a:ext cx="93133" cy="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31"/>
            <p:cNvSpPr txBox="1">
              <a:spLocks noChangeArrowheads="1"/>
            </p:cNvSpPr>
            <p:nvPr/>
          </p:nvSpPr>
          <p:spPr bwMode="auto">
            <a:xfrm>
              <a:off x="4318705" y="3393172"/>
              <a:ext cx="78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1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100" dirty="0" smtClean="0">
                  <a:solidFill>
                    <a:srgbClr val="000000"/>
                  </a:solidFill>
                  <a:latin typeface="Arial" charset="0"/>
                </a:rPr>
                <a:t>2</a:t>
              </a:r>
              <a:endParaRPr lang="en-US" sz="1100" dirty="0">
                <a:solidFill>
                  <a:srgbClr val="000000"/>
                </a:solidFill>
                <a:latin typeface="Arial" charset="0"/>
              </a:endParaRPr>
            </a:p>
          </p:txBody>
        </p:sp>
      </p:grpSp>
      <p:grpSp>
        <p:nvGrpSpPr>
          <p:cNvPr id="15" name="Group 14"/>
          <p:cNvGrpSpPr/>
          <p:nvPr/>
        </p:nvGrpSpPr>
        <p:grpSpPr>
          <a:xfrm>
            <a:off x="5676900" y="3401639"/>
            <a:ext cx="93133" cy="338554"/>
            <a:chOff x="4313767" y="3393172"/>
            <a:chExt cx="93133" cy="338554"/>
          </a:xfrm>
        </p:grpSpPr>
        <p:cxnSp>
          <p:nvCxnSpPr>
            <p:cNvPr id="16" name="Straight Connector 15"/>
            <p:cNvCxnSpPr/>
            <p:nvPr/>
          </p:nvCxnSpPr>
          <p:spPr bwMode="auto">
            <a:xfrm flipV="1">
              <a:off x="4313767" y="3569758"/>
              <a:ext cx="93133" cy="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31"/>
            <p:cNvSpPr txBox="1">
              <a:spLocks noChangeArrowheads="1"/>
            </p:cNvSpPr>
            <p:nvPr/>
          </p:nvSpPr>
          <p:spPr bwMode="auto">
            <a:xfrm>
              <a:off x="4318705" y="3393172"/>
              <a:ext cx="78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1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100" dirty="0" smtClean="0">
                  <a:solidFill>
                    <a:srgbClr val="000000"/>
                  </a:solidFill>
                  <a:latin typeface="Arial" charset="0"/>
                </a:rPr>
                <a:t>2</a:t>
              </a:r>
              <a:endParaRPr lang="en-US" sz="1100" dirty="0">
                <a:solidFill>
                  <a:srgbClr val="000000"/>
                </a:solidFill>
                <a:latin typeface="Arial" charset="0"/>
              </a:endParaRPr>
            </a:p>
          </p:txBody>
        </p:sp>
      </p:grpSp>
      <p:grpSp>
        <p:nvGrpSpPr>
          <p:cNvPr id="18" name="Group 17"/>
          <p:cNvGrpSpPr/>
          <p:nvPr/>
        </p:nvGrpSpPr>
        <p:grpSpPr>
          <a:xfrm>
            <a:off x="5422901" y="4612371"/>
            <a:ext cx="93133" cy="338554"/>
            <a:chOff x="4313767" y="3393172"/>
            <a:chExt cx="93133" cy="338554"/>
          </a:xfrm>
        </p:grpSpPr>
        <p:cxnSp>
          <p:nvCxnSpPr>
            <p:cNvPr id="19" name="Straight Connector 18"/>
            <p:cNvCxnSpPr/>
            <p:nvPr/>
          </p:nvCxnSpPr>
          <p:spPr bwMode="auto">
            <a:xfrm flipV="1">
              <a:off x="4313767" y="3569758"/>
              <a:ext cx="93133" cy="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Box 31"/>
            <p:cNvSpPr txBox="1">
              <a:spLocks noChangeArrowheads="1"/>
            </p:cNvSpPr>
            <p:nvPr/>
          </p:nvSpPr>
          <p:spPr bwMode="auto">
            <a:xfrm>
              <a:off x="4318705" y="3393172"/>
              <a:ext cx="78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1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100" dirty="0" smtClean="0">
                  <a:solidFill>
                    <a:srgbClr val="000000"/>
                  </a:solidFill>
                  <a:latin typeface="Arial" charset="0"/>
                </a:rPr>
                <a:t>2</a:t>
              </a:r>
              <a:endParaRPr lang="en-US" sz="1100" dirty="0">
                <a:solidFill>
                  <a:srgbClr val="000000"/>
                </a:solidFill>
                <a:latin typeface="Arial" charset="0"/>
              </a:endParaRPr>
            </a:p>
          </p:txBody>
        </p:sp>
      </p:grpSp>
      <p:grpSp>
        <p:nvGrpSpPr>
          <p:cNvPr id="21" name="Group 20"/>
          <p:cNvGrpSpPr/>
          <p:nvPr/>
        </p:nvGrpSpPr>
        <p:grpSpPr>
          <a:xfrm>
            <a:off x="4677834" y="4620840"/>
            <a:ext cx="93133" cy="338554"/>
            <a:chOff x="4313767" y="3393172"/>
            <a:chExt cx="93133" cy="338554"/>
          </a:xfrm>
        </p:grpSpPr>
        <p:cxnSp>
          <p:nvCxnSpPr>
            <p:cNvPr id="22" name="Straight Connector 21"/>
            <p:cNvCxnSpPr/>
            <p:nvPr/>
          </p:nvCxnSpPr>
          <p:spPr bwMode="auto">
            <a:xfrm flipV="1">
              <a:off x="4313767" y="3569758"/>
              <a:ext cx="93133" cy="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 Box 31"/>
            <p:cNvSpPr txBox="1">
              <a:spLocks noChangeArrowheads="1"/>
            </p:cNvSpPr>
            <p:nvPr/>
          </p:nvSpPr>
          <p:spPr bwMode="auto">
            <a:xfrm>
              <a:off x="4318705" y="3393172"/>
              <a:ext cx="78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1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100" dirty="0" smtClean="0">
                  <a:solidFill>
                    <a:srgbClr val="000000"/>
                  </a:solidFill>
                  <a:latin typeface="Arial" charset="0"/>
                </a:rPr>
                <a:t>2</a:t>
              </a:r>
              <a:endParaRPr lang="en-US" sz="1100" dirty="0">
                <a:solidFill>
                  <a:srgbClr val="000000"/>
                </a:solidFill>
                <a:latin typeface="Arial" charset="0"/>
              </a:endParaRPr>
            </a:p>
          </p:txBody>
        </p:sp>
      </p:grpSp>
      <p:grpSp>
        <p:nvGrpSpPr>
          <p:cNvPr id="24" name="Group 23"/>
          <p:cNvGrpSpPr/>
          <p:nvPr/>
        </p:nvGrpSpPr>
        <p:grpSpPr>
          <a:xfrm>
            <a:off x="4034367" y="5179638"/>
            <a:ext cx="93133" cy="338554"/>
            <a:chOff x="4313767" y="3393172"/>
            <a:chExt cx="93133" cy="338554"/>
          </a:xfrm>
        </p:grpSpPr>
        <p:cxnSp>
          <p:nvCxnSpPr>
            <p:cNvPr id="25" name="Straight Connector 24"/>
            <p:cNvCxnSpPr/>
            <p:nvPr/>
          </p:nvCxnSpPr>
          <p:spPr bwMode="auto">
            <a:xfrm flipV="1">
              <a:off x="4313767" y="3569758"/>
              <a:ext cx="93133" cy="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31"/>
            <p:cNvSpPr txBox="1">
              <a:spLocks noChangeArrowheads="1"/>
            </p:cNvSpPr>
            <p:nvPr/>
          </p:nvSpPr>
          <p:spPr bwMode="auto">
            <a:xfrm>
              <a:off x="4318705" y="3393172"/>
              <a:ext cx="78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1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100" dirty="0" smtClean="0">
                  <a:solidFill>
                    <a:srgbClr val="000000"/>
                  </a:solidFill>
                  <a:latin typeface="Arial" charset="0"/>
                </a:rPr>
                <a:t>2</a:t>
              </a:r>
              <a:endParaRPr lang="en-US" sz="1100" dirty="0">
                <a:solidFill>
                  <a:srgbClr val="000000"/>
                </a:solidFill>
                <a:latin typeface="Arial" charset="0"/>
              </a:endParaRPr>
            </a:p>
          </p:txBody>
        </p:sp>
      </p:grpSp>
      <p:grpSp>
        <p:nvGrpSpPr>
          <p:cNvPr id="28" name="Group 27"/>
          <p:cNvGrpSpPr/>
          <p:nvPr/>
        </p:nvGrpSpPr>
        <p:grpSpPr>
          <a:xfrm>
            <a:off x="4034367" y="5992439"/>
            <a:ext cx="93133" cy="338554"/>
            <a:chOff x="4313767" y="3393172"/>
            <a:chExt cx="93133" cy="338554"/>
          </a:xfrm>
        </p:grpSpPr>
        <p:cxnSp>
          <p:nvCxnSpPr>
            <p:cNvPr id="29" name="Straight Connector 28"/>
            <p:cNvCxnSpPr/>
            <p:nvPr/>
          </p:nvCxnSpPr>
          <p:spPr bwMode="auto">
            <a:xfrm flipV="1">
              <a:off x="4313767" y="3569758"/>
              <a:ext cx="93133" cy="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31"/>
            <p:cNvSpPr txBox="1">
              <a:spLocks noChangeArrowheads="1"/>
            </p:cNvSpPr>
            <p:nvPr/>
          </p:nvSpPr>
          <p:spPr bwMode="auto">
            <a:xfrm>
              <a:off x="4318705" y="3393172"/>
              <a:ext cx="78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1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100" dirty="0" smtClean="0">
                  <a:solidFill>
                    <a:srgbClr val="000000"/>
                  </a:solidFill>
                  <a:latin typeface="Arial" charset="0"/>
                </a:rPr>
                <a:t>2</a:t>
              </a:r>
              <a:endParaRPr lang="en-US" sz="1100" dirty="0">
                <a:solidFill>
                  <a:srgbClr val="000000"/>
                </a:solidFill>
                <a:latin typeface="Arial" charset="0"/>
              </a:endParaRPr>
            </a:p>
          </p:txBody>
        </p:sp>
      </p:grpSp>
      <p:sp>
        <p:nvSpPr>
          <p:cNvPr id="31" name="Text Box 31"/>
          <p:cNvSpPr txBox="1">
            <a:spLocks noChangeArrowheads="1"/>
          </p:cNvSpPr>
          <p:nvPr/>
        </p:nvSpPr>
        <p:spPr bwMode="auto">
          <a:xfrm>
            <a:off x="2440563" y="2304150"/>
            <a:ext cx="12612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F</a:t>
            </a:r>
            <a:r>
              <a:rPr lang="en-US" sz="1500" baseline="-25000" dirty="0" smtClean="0">
                <a:solidFill>
                  <a:srgbClr val="000000"/>
                </a:solidFill>
                <a:latin typeface="Arial" charset="0"/>
              </a:rPr>
              <a:t>1</a:t>
            </a:r>
            <a:r>
              <a:rPr lang="en-US" sz="1500" dirty="0" smtClean="0">
                <a:solidFill>
                  <a:srgbClr val="000000"/>
                </a:solidFill>
                <a:latin typeface="Arial" charset="0"/>
              </a:rPr>
              <a:t> generation</a:t>
            </a:r>
            <a:endParaRPr lang="en-US" sz="1500" dirty="0">
              <a:solidFill>
                <a:srgbClr val="000000"/>
              </a:solidFill>
              <a:latin typeface="Arial" charset="0"/>
            </a:endParaRPr>
          </a:p>
        </p:txBody>
      </p:sp>
      <p:sp>
        <p:nvSpPr>
          <p:cNvPr id="32" name="Text Box 31"/>
          <p:cNvSpPr txBox="1">
            <a:spLocks noChangeArrowheads="1"/>
          </p:cNvSpPr>
          <p:nvPr/>
        </p:nvSpPr>
        <p:spPr bwMode="auto">
          <a:xfrm>
            <a:off x="2449030" y="4336148"/>
            <a:ext cx="12255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F</a:t>
            </a:r>
            <a:r>
              <a:rPr lang="en-US" sz="1500" baseline="-25000" dirty="0">
                <a:solidFill>
                  <a:srgbClr val="000000"/>
                </a:solidFill>
                <a:latin typeface="Arial" charset="0"/>
              </a:rPr>
              <a:t>2</a:t>
            </a:r>
            <a:r>
              <a:rPr lang="en-US" sz="1500" dirty="0" smtClean="0">
                <a:solidFill>
                  <a:srgbClr val="000000"/>
                </a:solidFill>
                <a:latin typeface="Arial" charset="0"/>
              </a:rPr>
              <a:t> generation</a:t>
            </a:r>
            <a:endParaRPr lang="en-US" sz="1500" dirty="0">
              <a:solidFill>
                <a:srgbClr val="000000"/>
              </a:solidFill>
              <a:latin typeface="Arial" charset="0"/>
            </a:endParaRPr>
          </a:p>
        </p:txBody>
      </p:sp>
      <p:sp>
        <p:nvSpPr>
          <p:cNvPr id="33" name="Text Box 31"/>
          <p:cNvSpPr txBox="1">
            <a:spLocks noChangeArrowheads="1"/>
          </p:cNvSpPr>
          <p:nvPr/>
        </p:nvSpPr>
        <p:spPr bwMode="auto">
          <a:xfrm>
            <a:off x="3465029" y="1482883"/>
            <a:ext cx="8126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Gametes</a:t>
            </a:r>
            <a:endParaRPr lang="en-US" sz="1500" dirty="0">
              <a:solidFill>
                <a:srgbClr val="000000"/>
              </a:solidFill>
              <a:latin typeface="Arial" charset="0"/>
            </a:endParaRPr>
          </a:p>
        </p:txBody>
      </p:sp>
      <p:sp>
        <p:nvSpPr>
          <p:cNvPr id="34" name="Text Box 31"/>
          <p:cNvSpPr txBox="1">
            <a:spLocks noChangeArrowheads="1"/>
          </p:cNvSpPr>
          <p:nvPr/>
        </p:nvSpPr>
        <p:spPr bwMode="auto">
          <a:xfrm>
            <a:off x="3329562" y="3447150"/>
            <a:ext cx="8126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Gametes</a:t>
            </a:r>
            <a:endParaRPr lang="en-US" sz="1500" dirty="0">
              <a:solidFill>
                <a:srgbClr val="000000"/>
              </a:solidFill>
              <a:latin typeface="Arial" charset="0"/>
            </a:endParaRPr>
          </a:p>
        </p:txBody>
      </p:sp>
      <p:sp>
        <p:nvSpPr>
          <p:cNvPr id="35" name="Text Box 31"/>
          <p:cNvSpPr txBox="1">
            <a:spLocks noChangeArrowheads="1"/>
          </p:cNvSpPr>
          <p:nvPr/>
        </p:nvSpPr>
        <p:spPr bwMode="auto">
          <a:xfrm>
            <a:off x="3642829" y="5623083"/>
            <a:ext cx="4702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Eggs</a:t>
            </a:r>
            <a:endParaRPr lang="en-US" sz="1500" dirty="0">
              <a:solidFill>
                <a:srgbClr val="000000"/>
              </a:solidFill>
              <a:latin typeface="Arial" charset="0"/>
            </a:endParaRPr>
          </a:p>
        </p:txBody>
      </p:sp>
      <p:sp>
        <p:nvSpPr>
          <p:cNvPr id="36" name="Text Box 31"/>
          <p:cNvSpPr txBox="1">
            <a:spLocks noChangeArrowheads="1"/>
          </p:cNvSpPr>
          <p:nvPr/>
        </p:nvSpPr>
        <p:spPr bwMode="auto">
          <a:xfrm>
            <a:off x="3922230" y="949483"/>
            <a:ext cx="36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dirty="0" smtClean="0">
                <a:solidFill>
                  <a:srgbClr val="000000"/>
                </a:solidFill>
                <a:latin typeface="Arial" charset="0"/>
              </a:rPr>
              <a:t>Red</a:t>
            </a:r>
            <a:br>
              <a:rPr lang="en-US" sz="1500" dirty="0" smtClean="0">
                <a:solidFill>
                  <a:srgbClr val="000000"/>
                </a:solidFill>
                <a:latin typeface="Arial" charset="0"/>
              </a:rPr>
            </a:br>
            <a:r>
              <a:rPr lang="en-US" sz="1500" i="1" dirty="0" smtClean="0">
                <a:solidFill>
                  <a:srgbClr val="000000"/>
                </a:solidFill>
                <a:latin typeface="Arial" charset="0"/>
              </a:rPr>
              <a:t>RR</a:t>
            </a:r>
            <a:endParaRPr lang="en-US" sz="1500" i="1" dirty="0">
              <a:solidFill>
                <a:srgbClr val="000000"/>
              </a:solidFill>
              <a:latin typeface="Arial" charset="0"/>
            </a:endParaRPr>
          </a:p>
        </p:txBody>
      </p:sp>
      <p:sp>
        <p:nvSpPr>
          <p:cNvPr id="37" name="Text Box 31"/>
          <p:cNvSpPr txBox="1">
            <a:spLocks noChangeArrowheads="1"/>
          </p:cNvSpPr>
          <p:nvPr/>
        </p:nvSpPr>
        <p:spPr bwMode="auto">
          <a:xfrm>
            <a:off x="6128159" y="991817"/>
            <a:ext cx="5235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dirty="0" smtClean="0">
                <a:solidFill>
                  <a:srgbClr val="000000"/>
                </a:solidFill>
                <a:latin typeface="Arial" charset="0"/>
              </a:rPr>
              <a:t>White</a:t>
            </a:r>
            <a:br>
              <a:rPr lang="en-US" sz="1500" dirty="0" smtClean="0">
                <a:solidFill>
                  <a:srgbClr val="000000"/>
                </a:solidFill>
                <a:latin typeface="Arial" charset="0"/>
              </a:rPr>
            </a:br>
            <a:r>
              <a:rPr lang="en-US" sz="1500" i="1" dirty="0" err="1" smtClean="0">
                <a:solidFill>
                  <a:srgbClr val="000000"/>
                </a:solidFill>
                <a:latin typeface="Arial" charset="0"/>
              </a:rPr>
              <a:t>rr</a:t>
            </a:r>
            <a:endParaRPr lang="en-US" sz="1500" i="1" dirty="0">
              <a:solidFill>
                <a:srgbClr val="000000"/>
              </a:solidFill>
              <a:latin typeface="Arial" charset="0"/>
            </a:endParaRPr>
          </a:p>
        </p:txBody>
      </p:sp>
      <p:sp>
        <p:nvSpPr>
          <p:cNvPr id="38" name="Text Box 31"/>
          <p:cNvSpPr txBox="1">
            <a:spLocks noChangeArrowheads="1"/>
          </p:cNvSpPr>
          <p:nvPr/>
        </p:nvSpPr>
        <p:spPr bwMode="auto">
          <a:xfrm>
            <a:off x="5341268" y="2541216"/>
            <a:ext cx="1047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dirty="0" smtClean="0">
                <a:solidFill>
                  <a:srgbClr val="000000"/>
                </a:solidFill>
                <a:latin typeface="Arial" charset="0"/>
              </a:rPr>
              <a:t>Pink hybrid</a:t>
            </a:r>
            <a:br>
              <a:rPr lang="en-US" sz="1500" dirty="0" smtClean="0">
                <a:solidFill>
                  <a:srgbClr val="000000"/>
                </a:solidFill>
                <a:latin typeface="Arial" charset="0"/>
              </a:rPr>
            </a:br>
            <a:r>
              <a:rPr lang="en-US" sz="1500" i="1" dirty="0" err="1" smtClean="0">
                <a:solidFill>
                  <a:srgbClr val="000000"/>
                </a:solidFill>
                <a:latin typeface="Arial" charset="0"/>
              </a:rPr>
              <a:t>Rr</a:t>
            </a:r>
            <a:endParaRPr lang="en-US" sz="1500" i="1" dirty="0">
              <a:solidFill>
                <a:srgbClr val="000000"/>
              </a:solidFill>
              <a:latin typeface="Arial" charset="0"/>
            </a:endParaRPr>
          </a:p>
        </p:txBody>
      </p:sp>
      <p:sp>
        <p:nvSpPr>
          <p:cNvPr id="39" name="Text Box 31"/>
          <p:cNvSpPr txBox="1">
            <a:spLocks noChangeArrowheads="1"/>
          </p:cNvSpPr>
          <p:nvPr/>
        </p:nvSpPr>
        <p:spPr bwMode="auto">
          <a:xfrm>
            <a:off x="5047083" y="4336148"/>
            <a:ext cx="6367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dirty="0" smtClean="0">
                <a:solidFill>
                  <a:srgbClr val="000000"/>
                </a:solidFill>
                <a:latin typeface="Arial" charset="0"/>
              </a:rPr>
              <a:t>Sperm</a:t>
            </a:r>
            <a:endParaRPr lang="en-US" sz="1500" i="1" dirty="0">
              <a:solidFill>
                <a:srgbClr val="000000"/>
              </a:solidFill>
              <a:latin typeface="Arial" charset="0"/>
            </a:endParaRPr>
          </a:p>
        </p:txBody>
      </p:sp>
      <p:sp>
        <p:nvSpPr>
          <p:cNvPr id="40" name="Text Box 31"/>
          <p:cNvSpPr txBox="1">
            <a:spLocks noChangeArrowheads="1"/>
          </p:cNvSpPr>
          <p:nvPr/>
        </p:nvSpPr>
        <p:spPr bwMode="auto">
          <a:xfrm>
            <a:off x="4458722" y="1499817"/>
            <a:ext cx="1878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i="1" dirty="0" smtClean="0">
                <a:solidFill>
                  <a:srgbClr val="000000"/>
                </a:solidFill>
                <a:latin typeface="Arial" charset="0"/>
              </a:rPr>
              <a:t>R</a:t>
            </a:r>
            <a:endParaRPr lang="en-US" sz="1500" i="1" dirty="0">
              <a:solidFill>
                <a:srgbClr val="000000"/>
              </a:solidFill>
              <a:latin typeface="Arial" charset="0"/>
            </a:endParaRPr>
          </a:p>
        </p:txBody>
      </p:sp>
      <p:sp>
        <p:nvSpPr>
          <p:cNvPr id="41" name="Text Box 31"/>
          <p:cNvSpPr txBox="1">
            <a:spLocks noChangeArrowheads="1"/>
          </p:cNvSpPr>
          <p:nvPr/>
        </p:nvSpPr>
        <p:spPr bwMode="auto">
          <a:xfrm>
            <a:off x="4492589" y="3464083"/>
            <a:ext cx="1878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i="1" dirty="0" smtClean="0">
                <a:solidFill>
                  <a:srgbClr val="000000"/>
                </a:solidFill>
                <a:latin typeface="Arial" charset="0"/>
              </a:rPr>
              <a:t>R</a:t>
            </a:r>
            <a:endParaRPr lang="en-US" sz="1500" i="1" dirty="0">
              <a:solidFill>
                <a:srgbClr val="000000"/>
              </a:solidFill>
              <a:latin typeface="Arial" charset="0"/>
            </a:endParaRPr>
          </a:p>
        </p:txBody>
      </p:sp>
      <p:sp>
        <p:nvSpPr>
          <p:cNvPr id="42" name="Text Box 31"/>
          <p:cNvSpPr txBox="1">
            <a:spLocks noChangeArrowheads="1"/>
          </p:cNvSpPr>
          <p:nvPr/>
        </p:nvSpPr>
        <p:spPr bwMode="auto">
          <a:xfrm>
            <a:off x="4898988" y="4708683"/>
            <a:ext cx="1878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i="1" dirty="0" smtClean="0">
                <a:solidFill>
                  <a:srgbClr val="000000"/>
                </a:solidFill>
                <a:latin typeface="Arial" charset="0"/>
              </a:rPr>
              <a:t>R</a:t>
            </a:r>
            <a:endParaRPr lang="en-US" sz="1500" i="1" dirty="0">
              <a:solidFill>
                <a:srgbClr val="000000"/>
              </a:solidFill>
              <a:latin typeface="Arial" charset="0"/>
            </a:endParaRPr>
          </a:p>
        </p:txBody>
      </p:sp>
      <p:sp>
        <p:nvSpPr>
          <p:cNvPr id="43" name="Text Box 31"/>
          <p:cNvSpPr txBox="1">
            <a:spLocks noChangeArrowheads="1"/>
          </p:cNvSpPr>
          <p:nvPr/>
        </p:nvSpPr>
        <p:spPr bwMode="auto">
          <a:xfrm>
            <a:off x="4221655" y="5242083"/>
            <a:ext cx="1878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i="1" dirty="0" smtClean="0">
                <a:solidFill>
                  <a:srgbClr val="000000"/>
                </a:solidFill>
                <a:latin typeface="Arial" charset="0"/>
              </a:rPr>
              <a:t>R</a:t>
            </a:r>
            <a:endParaRPr lang="en-US" sz="1500" i="1" dirty="0">
              <a:solidFill>
                <a:srgbClr val="000000"/>
              </a:solidFill>
              <a:latin typeface="Arial" charset="0"/>
            </a:endParaRPr>
          </a:p>
        </p:txBody>
      </p:sp>
      <p:sp>
        <p:nvSpPr>
          <p:cNvPr id="44" name="Text Box 31"/>
          <p:cNvSpPr txBox="1">
            <a:spLocks noChangeArrowheads="1"/>
          </p:cNvSpPr>
          <p:nvPr/>
        </p:nvSpPr>
        <p:spPr bwMode="auto">
          <a:xfrm>
            <a:off x="5904686" y="1482882"/>
            <a:ext cx="1238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i="1" dirty="0" smtClean="0">
                <a:solidFill>
                  <a:srgbClr val="000000"/>
                </a:solidFill>
                <a:latin typeface="Arial" charset="0"/>
              </a:rPr>
              <a:t>r</a:t>
            </a:r>
            <a:endParaRPr lang="en-US" sz="1500" i="1" dirty="0">
              <a:solidFill>
                <a:srgbClr val="000000"/>
              </a:solidFill>
              <a:latin typeface="Arial" charset="0"/>
            </a:endParaRPr>
          </a:p>
        </p:txBody>
      </p:sp>
      <p:sp>
        <p:nvSpPr>
          <p:cNvPr id="45" name="Text Box 31"/>
          <p:cNvSpPr txBox="1">
            <a:spLocks noChangeArrowheads="1"/>
          </p:cNvSpPr>
          <p:nvPr/>
        </p:nvSpPr>
        <p:spPr bwMode="auto">
          <a:xfrm>
            <a:off x="5913154" y="3455614"/>
            <a:ext cx="1238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i="1" dirty="0" smtClean="0">
                <a:solidFill>
                  <a:srgbClr val="000000"/>
                </a:solidFill>
                <a:latin typeface="Arial" charset="0"/>
              </a:rPr>
              <a:t>r</a:t>
            </a:r>
            <a:endParaRPr lang="en-US" sz="1500" i="1" dirty="0">
              <a:solidFill>
                <a:srgbClr val="000000"/>
              </a:solidFill>
              <a:latin typeface="Arial" charset="0"/>
            </a:endParaRPr>
          </a:p>
        </p:txBody>
      </p:sp>
      <p:sp>
        <p:nvSpPr>
          <p:cNvPr id="46" name="Text Box 31"/>
          <p:cNvSpPr txBox="1">
            <a:spLocks noChangeArrowheads="1"/>
          </p:cNvSpPr>
          <p:nvPr/>
        </p:nvSpPr>
        <p:spPr bwMode="auto">
          <a:xfrm>
            <a:off x="5667619" y="4683281"/>
            <a:ext cx="1238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i="1" dirty="0" smtClean="0">
                <a:solidFill>
                  <a:srgbClr val="000000"/>
                </a:solidFill>
                <a:latin typeface="Arial" charset="0"/>
              </a:rPr>
              <a:t>r</a:t>
            </a:r>
            <a:endParaRPr lang="en-US" sz="1500" i="1" dirty="0">
              <a:solidFill>
                <a:srgbClr val="000000"/>
              </a:solidFill>
              <a:latin typeface="Arial" charset="0"/>
            </a:endParaRPr>
          </a:p>
        </p:txBody>
      </p:sp>
      <p:sp>
        <p:nvSpPr>
          <p:cNvPr id="47" name="Text Box 31"/>
          <p:cNvSpPr txBox="1">
            <a:spLocks noChangeArrowheads="1"/>
          </p:cNvSpPr>
          <p:nvPr/>
        </p:nvSpPr>
        <p:spPr bwMode="auto">
          <a:xfrm>
            <a:off x="4253686" y="6037948"/>
            <a:ext cx="1238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i="1" dirty="0" smtClean="0">
                <a:solidFill>
                  <a:srgbClr val="000000"/>
                </a:solidFill>
                <a:latin typeface="Arial" charset="0"/>
              </a:rPr>
              <a:t>r</a:t>
            </a:r>
            <a:endParaRPr lang="en-US" sz="1500" i="1" dirty="0">
              <a:solidFill>
                <a:srgbClr val="000000"/>
              </a:solidFill>
              <a:latin typeface="Arial" charset="0"/>
            </a:endParaRPr>
          </a:p>
        </p:txBody>
      </p:sp>
      <p:sp>
        <p:nvSpPr>
          <p:cNvPr id="48" name="Text Box 31"/>
          <p:cNvSpPr txBox="1">
            <a:spLocks noChangeArrowheads="1"/>
          </p:cNvSpPr>
          <p:nvPr/>
        </p:nvSpPr>
        <p:spPr bwMode="auto">
          <a:xfrm>
            <a:off x="4719465" y="5225149"/>
            <a:ext cx="3267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i="1" dirty="0" smtClean="0">
                <a:solidFill>
                  <a:srgbClr val="000000"/>
                </a:solidFill>
                <a:latin typeface="Arial" charset="0"/>
              </a:rPr>
              <a:t>RR</a:t>
            </a:r>
            <a:endParaRPr lang="en-US" sz="1500" i="1" dirty="0">
              <a:solidFill>
                <a:srgbClr val="000000"/>
              </a:solidFill>
              <a:latin typeface="Arial" charset="0"/>
            </a:endParaRPr>
          </a:p>
        </p:txBody>
      </p:sp>
      <p:sp>
        <p:nvSpPr>
          <p:cNvPr id="49" name="Text Box 31"/>
          <p:cNvSpPr txBox="1">
            <a:spLocks noChangeArrowheads="1"/>
          </p:cNvSpPr>
          <p:nvPr/>
        </p:nvSpPr>
        <p:spPr bwMode="auto">
          <a:xfrm>
            <a:off x="5471161" y="5208214"/>
            <a:ext cx="2627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i="1" dirty="0" err="1" smtClean="0">
                <a:solidFill>
                  <a:srgbClr val="000000"/>
                </a:solidFill>
                <a:latin typeface="Arial" charset="0"/>
              </a:rPr>
              <a:t>rR</a:t>
            </a:r>
            <a:endParaRPr lang="en-US" sz="1500" i="1" dirty="0">
              <a:solidFill>
                <a:srgbClr val="000000"/>
              </a:solidFill>
              <a:latin typeface="Arial" charset="0"/>
            </a:endParaRPr>
          </a:p>
        </p:txBody>
      </p:sp>
      <p:sp>
        <p:nvSpPr>
          <p:cNvPr id="50" name="Text Box 31"/>
          <p:cNvSpPr txBox="1">
            <a:spLocks noChangeArrowheads="1"/>
          </p:cNvSpPr>
          <p:nvPr/>
        </p:nvSpPr>
        <p:spPr bwMode="auto">
          <a:xfrm>
            <a:off x="5528591" y="5961746"/>
            <a:ext cx="1986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i="1" dirty="0" err="1" smtClean="0">
                <a:solidFill>
                  <a:srgbClr val="000000"/>
                </a:solidFill>
                <a:latin typeface="Arial" charset="0"/>
              </a:rPr>
              <a:t>rr</a:t>
            </a:r>
            <a:endParaRPr lang="en-US" sz="1500" i="1" dirty="0">
              <a:solidFill>
                <a:srgbClr val="000000"/>
              </a:solidFill>
              <a:latin typeface="Arial" charset="0"/>
            </a:endParaRPr>
          </a:p>
        </p:txBody>
      </p:sp>
      <p:sp>
        <p:nvSpPr>
          <p:cNvPr id="51" name="Text Box 31"/>
          <p:cNvSpPr txBox="1">
            <a:spLocks noChangeArrowheads="1"/>
          </p:cNvSpPr>
          <p:nvPr/>
        </p:nvSpPr>
        <p:spPr bwMode="auto">
          <a:xfrm>
            <a:off x="4785362" y="5961747"/>
            <a:ext cx="2627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i="1" dirty="0" err="1" smtClean="0">
                <a:solidFill>
                  <a:srgbClr val="000000"/>
                </a:solidFill>
                <a:latin typeface="Arial" charset="0"/>
              </a:rPr>
              <a:t>Rr</a:t>
            </a:r>
            <a:endParaRPr lang="en-US" sz="1500" i="1" dirty="0">
              <a:solidFill>
                <a:srgbClr val="000000"/>
              </a:solidFill>
              <a:latin typeface="Arial" charset="0"/>
            </a:endParaRPr>
          </a:p>
        </p:txBody>
      </p:sp>
    </p:spTree>
    <p:extLst>
      <p:ext uri="{BB962C8B-B14F-4D97-AF65-F5344CB8AC3E}">
        <p14:creationId xmlns:p14="http://schemas.microsoft.com/office/powerpoint/2010/main" val="1474269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9.11 Incomplete dominance results in intermediate phenotypes</a:t>
            </a:r>
          </a:p>
        </p:txBody>
      </p:sp>
      <p:sp>
        <p:nvSpPr>
          <p:cNvPr id="3" name="Content Placeholder 2"/>
          <p:cNvSpPr>
            <a:spLocks noGrp="1"/>
          </p:cNvSpPr>
          <p:nvPr>
            <p:ph idx="1"/>
          </p:nvPr>
        </p:nvSpPr>
        <p:spPr/>
        <p:txBody>
          <a:bodyPr/>
          <a:lstStyle/>
          <a:p>
            <a:r>
              <a:rPr lang="en-US" dirty="0"/>
              <a:t>One example of incomplete dominance in humans is hypercholesterolemia, in </a:t>
            </a:r>
            <a:r>
              <a:rPr lang="en-US" dirty="0" smtClean="0"/>
              <a:t>which</a:t>
            </a:r>
          </a:p>
          <a:p>
            <a:endParaRPr lang="en-US" dirty="0"/>
          </a:p>
          <a:p>
            <a:pPr lvl="1"/>
            <a:r>
              <a:rPr lang="en-US" dirty="0"/>
              <a:t>dangerously high levels of cholesterol occur in the blood </a:t>
            </a:r>
          </a:p>
          <a:p>
            <a:pPr lvl="1"/>
            <a:endParaRPr lang="en-US" dirty="0"/>
          </a:p>
          <a:p>
            <a:pPr lvl="1"/>
            <a:r>
              <a:rPr lang="en-US" dirty="0"/>
              <a:t>heterozygotes have intermediately high cholesterol levels. </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26826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9_11bIncompleteDomHuman-U.jpg"/>
          <p:cNvPicPr>
            <a:picLocks noChangeAspect="1"/>
          </p:cNvPicPr>
          <p:nvPr/>
        </p:nvPicPr>
        <p:blipFill rotWithShape="1">
          <a:blip r:embed="rId3" cstate="email">
            <a:extLst>
              <a:ext uri="{28A0092B-C50C-407E-A947-70E740481C1C}">
                <a14:useLocalDpi xmlns:a14="http://schemas.microsoft.com/office/drawing/2010/main" val="0"/>
              </a:ext>
            </a:extLst>
          </a:blip>
          <a:srcRect b="6220"/>
          <a:stretch/>
        </p:blipFill>
        <p:spPr>
          <a:xfrm>
            <a:off x="1078992" y="1466088"/>
            <a:ext cx="6986016" cy="368164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9.11b</a:t>
            </a:r>
            <a:endParaRPr lang="en-US" sz="1200" dirty="0">
              <a:latin typeface="Arial" charset="0"/>
            </a:endParaRPr>
          </a:p>
        </p:txBody>
      </p:sp>
      <p:sp>
        <p:nvSpPr>
          <p:cNvPr id="27" name="Text Box 31"/>
          <p:cNvSpPr txBox="1">
            <a:spLocks noChangeArrowheads="1"/>
          </p:cNvSpPr>
          <p:nvPr/>
        </p:nvSpPr>
        <p:spPr bwMode="auto">
          <a:xfrm>
            <a:off x="4100029" y="2913750"/>
            <a:ext cx="13083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Phenotypes</a:t>
            </a:r>
            <a:endParaRPr lang="en-US" sz="1800" dirty="0">
              <a:solidFill>
                <a:srgbClr val="000000"/>
              </a:solidFill>
              <a:latin typeface="Arial" charset="0"/>
            </a:endParaRPr>
          </a:p>
        </p:txBody>
      </p:sp>
      <p:cxnSp>
        <p:nvCxnSpPr>
          <p:cNvPr id="7" name="Straight Connector 6"/>
          <p:cNvCxnSpPr/>
          <p:nvPr/>
        </p:nvCxnSpPr>
        <p:spPr bwMode="auto">
          <a:xfrm>
            <a:off x="2265166" y="3568234"/>
            <a:ext cx="105501" cy="2756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2091267" y="4250267"/>
            <a:ext cx="449833" cy="2323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31"/>
          <p:cNvSpPr txBox="1">
            <a:spLocks noChangeArrowheads="1"/>
          </p:cNvSpPr>
          <p:nvPr/>
        </p:nvSpPr>
        <p:spPr bwMode="auto">
          <a:xfrm>
            <a:off x="4083095" y="4962684"/>
            <a:ext cx="13727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Mild disease</a:t>
            </a:r>
            <a:endParaRPr lang="en-US" sz="1800" dirty="0">
              <a:solidFill>
                <a:srgbClr val="000000"/>
              </a:solidFill>
              <a:latin typeface="Arial" charset="0"/>
            </a:endParaRPr>
          </a:p>
        </p:txBody>
      </p:sp>
      <p:sp>
        <p:nvSpPr>
          <p:cNvPr id="12" name="Text Box 31"/>
          <p:cNvSpPr txBox="1">
            <a:spLocks noChangeArrowheads="1"/>
          </p:cNvSpPr>
          <p:nvPr/>
        </p:nvSpPr>
        <p:spPr bwMode="auto">
          <a:xfrm>
            <a:off x="5844163" y="4962684"/>
            <a:ext cx="1668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Severe disease</a:t>
            </a:r>
            <a:endParaRPr lang="en-US" sz="1800" dirty="0">
              <a:solidFill>
                <a:srgbClr val="000000"/>
              </a:solidFill>
              <a:latin typeface="Arial" charset="0"/>
            </a:endParaRPr>
          </a:p>
        </p:txBody>
      </p:sp>
      <p:sp>
        <p:nvSpPr>
          <p:cNvPr id="13" name="Text Box 31"/>
          <p:cNvSpPr txBox="1">
            <a:spLocks noChangeArrowheads="1"/>
          </p:cNvSpPr>
          <p:nvPr/>
        </p:nvSpPr>
        <p:spPr bwMode="auto">
          <a:xfrm>
            <a:off x="2355895" y="4971151"/>
            <a:ext cx="795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Normal</a:t>
            </a:r>
            <a:endParaRPr lang="en-US" sz="1800" dirty="0">
              <a:solidFill>
                <a:srgbClr val="000000"/>
              </a:solidFill>
              <a:latin typeface="Arial" charset="0"/>
            </a:endParaRPr>
          </a:p>
        </p:txBody>
      </p:sp>
      <p:sp>
        <p:nvSpPr>
          <p:cNvPr id="14" name="Text Box 31"/>
          <p:cNvSpPr txBox="1">
            <a:spLocks noChangeArrowheads="1"/>
          </p:cNvSpPr>
          <p:nvPr/>
        </p:nvSpPr>
        <p:spPr bwMode="auto">
          <a:xfrm>
            <a:off x="2576028" y="4674818"/>
            <a:ext cx="4233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Cell</a:t>
            </a:r>
            <a:endParaRPr lang="en-US" sz="1800" dirty="0">
              <a:solidFill>
                <a:srgbClr val="000000"/>
              </a:solidFill>
              <a:latin typeface="Arial" charset="0"/>
            </a:endParaRPr>
          </a:p>
        </p:txBody>
      </p:sp>
      <p:sp>
        <p:nvSpPr>
          <p:cNvPr id="15" name="Text Box 31"/>
          <p:cNvSpPr txBox="1">
            <a:spLocks noChangeArrowheads="1"/>
          </p:cNvSpPr>
          <p:nvPr/>
        </p:nvSpPr>
        <p:spPr bwMode="auto">
          <a:xfrm>
            <a:off x="2084962" y="3269351"/>
            <a:ext cx="4445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LDL</a:t>
            </a:r>
            <a:endParaRPr lang="en-US" sz="1800" dirty="0">
              <a:solidFill>
                <a:srgbClr val="000000"/>
              </a:solidFill>
              <a:latin typeface="Arial" charset="0"/>
            </a:endParaRPr>
          </a:p>
        </p:txBody>
      </p:sp>
      <p:sp>
        <p:nvSpPr>
          <p:cNvPr id="16" name="Text Box 31"/>
          <p:cNvSpPr txBox="1">
            <a:spLocks noChangeArrowheads="1"/>
          </p:cNvSpPr>
          <p:nvPr/>
        </p:nvSpPr>
        <p:spPr bwMode="auto">
          <a:xfrm>
            <a:off x="1111295" y="3811217"/>
            <a:ext cx="9236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LDL</a:t>
            </a:r>
            <a:br>
              <a:rPr lang="en-US" sz="1800" dirty="0" smtClean="0">
                <a:solidFill>
                  <a:srgbClr val="000000"/>
                </a:solidFill>
                <a:latin typeface="Arial" charset="0"/>
              </a:rPr>
            </a:br>
            <a:r>
              <a:rPr lang="en-US" sz="1800" dirty="0" smtClean="0">
                <a:solidFill>
                  <a:srgbClr val="000000"/>
                </a:solidFill>
                <a:latin typeface="Arial" charset="0"/>
              </a:rPr>
              <a:t>receptor</a:t>
            </a:r>
            <a:endParaRPr lang="en-US" sz="1800" dirty="0">
              <a:solidFill>
                <a:srgbClr val="000000"/>
              </a:solidFill>
              <a:latin typeface="Arial" charset="0"/>
            </a:endParaRPr>
          </a:p>
        </p:txBody>
      </p:sp>
      <p:sp>
        <p:nvSpPr>
          <p:cNvPr id="17" name="Text Box 31"/>
          <p:cNvSpPr txBox="1">
            <a:spLocks noChangeArrowheads="1"/>
          </p:cNvSpPr>
          <p:nvPr/>
        </p:nvSpPr>
        <p:spPr bwMode="auto">
          <a:xfrm>
            <a:off x="4159295" y="1432082"/>
            <a:ext cx="11929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Genotypes</a:t>
            </a:r>
            <a:endParaRPr lang="en-US" sz="1800" dirty="0">
              <a:solidFill>
                <a:srgbClr val="000000"/>
              </a:solidFill>
              <a:latin typeface="Arial" charset="0"/>
            </a:endParaRPr>
          </a:p>
        </p:txBody>
      </p:sp>
      <p:sp>
        <p:nvSpPr>
          <p:cNvPr id="18" name="Text Box 31"/>
          <p:cNvSpPr txBox="1">
            <a:spLocks noChangeArrowheads="1"/>
          </p:cNvSpPr>
          <p:nvPr/>
        </p:nvSpPr>
        <p:spPr bwMode="auto">
          <a:xfrm>
            <a:off x="1644695" y="1813089"/>
            <a:ext cx="1975375" cy="10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800" i="1" dirty="0" smtClean="0">
                <a:solidFill>
                  <a:srgbClr val="000000"/>
                </a:solidFill>
                <a:latin typeface="Arial" charset="0"/>
              </a:rPr>
              <a:t>HH</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Homozygous</a:t>
            </a:r>
            <a:br>
              <a:rPr lang="en-US" sz="1800" dirty="0" smtClean="0">
                <a:solidFill>
                  <a:srgbClr val="000000"/>
                </a:solidFill>
                <a:latin typeface="Arial" charset="0"/>
              </a:rPr>
            </a:br>
            <a:r>
              <a:rPr lang="en-US" sz="1800" dirty="0" smtClean="0">
                <a:solidFill>
                  <a:srgbClr val="000000"/>
                </a:solidFill>
                <a:latin typeface="Arial" charset="0"/>
              </a:rPr>
              <a:t>for ability to make</a:t>
            </a:r>
            <a:br>
              <a:rPr lang="en-US" sz="1800" dirty="0" smtClean="0">
                <a:solidFill>
                  <a:srgbClr val="000000"/>
                </a:solidFill>
                <a:latin typeface="Arial" charset="0"/>
              </a:rPr>
            </a:br>
            <a:r>
              <a:rPr lang="en-US" sz="1800" dirty="0" smtClean="0">
                <a:solidFill>
                  <a:srgbClr val="000000"/>
                </a:solidFill>
                <a:latin typeface="Arial" charset="0"/>
              </a:rPr>
              <a:t>LDL receptors</a:t>
            </a:r>
            <a:endParaRPr lang="en-US" sz="1800" dirty="0">
              <a:solidFill>
                <a:srgbClr val="000000"/>
              </a:solidFill>
              <a:latin typeface="Arial" charset="0"/>
            </a:endParaRPr>
          </a:p>
        </p:txBody>
      </p:sp>
      <p:sp>
        <p:nvSpPr>
          <p:cNvPr id="19" name="Text Box 31"/>
          <p:cNvSpPr txBox="1">
            <a:spLocks noChangeArrowheads="1"/>
          </p:cNvSpPr>
          <p:nvPr/>
        </p:nvSpPr>
        <p:spPr bwMode="auto">
          <a:xfrm>
            <a:off x="3994353" y="1804622"/>
            <a:ext cx="1526334"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800" i="1" dirty="0" err="1" smtClean="0">
                <a:solidFill>
                  <a:srgbClr val="000000"/>
                </a:solidFill>
                <a:latin typeface="Arial" charset="0"/>
              </a:rPr>
              <a:t>Hh</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Heterozygous</a:t>
            </a:r>
            <a:endParaRPr lang="en-US" sz="1800" dirty="0">
              <a:solidFill>
                <a:srgbClr val="000000"/>
              </a:solidFill>
              <a:latin typeface="Arial" charset="0"/>
            </a:endParaRPr>
          </a:p>
        </p:txBody>
      </p:sp>
      <p:sp>
        <p:nvSpPr>
          <p:cNvPr id="20" name="Text Box 31"/>
          <p:cNvSpPr txBox="1">
            <a:spLocks noChangeArrowheads="1"/>
          </p:cNvSpPr>
          <p:nvPr/>
        </p:nvSpPr>
        <p:spPr bwMode="auto">
          <a:xfrm>
            <a:off x="5826260" y="1821555"/>
            <a:ext cx="2180510" cy="10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800" i="1" dirty="0" err="1" smtClean="0">
                <a:solidFill>
                  <a:srgbClr val="000000"/>
                </a:solidFill>
                <a:latin typeface="Arial" charset="0"/>
              </a:rPr>
              <a:t>hh</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Homozygous</a:t>
            </a:r>
            <a:br>
              <a:rPr lang="en-US" sz="1800" dirty="0" smtClean="0">
                <a:solidFill>
                  <a:srgbClr val="000000"/>
                </a:solidFill>
                <a:latin typeface="Arial" charset="0"/>
              </a:rPr>
            </a:br>
            <a:r>
              <a:rPr lang="en-US" sz="1800" dirty="0" smtClean="0">
                <a:solidFill>
                  <a:srgbClr val="000000"/>
                </a:solidFill>
                <a:latin typeface="Arial" charset="0"/>
              </a:rPr>
              <a:t>for inability to make</a:t>
            </a:r>
            <a:br>
              <a:rPr lang="en-US" sz="1800" dirty="0" smtClean="0">
                <a:solidFill>
                  <a:srgbClr val="000000"/>
                </a:solidFill>
                <a:latin typeface="Arial" charset="0"/>
              </a:rPr>
            </a:br>
            <a:r>
              <a:rPr lang="en-US" sz="1800" dirty="0" smtClean="0">
                <a:solidFill>
                  <a:srgbClr val="000000"/>
                </a:solidFill>
                <a:latin typeface="Arial" charset="0"/>
              </a:rPr>
              <a:t>LDL receptors</a:t>
            </a:r>
            <a:endParaRPr lang="en-US" sz="1800" dirty="0">
              <a:solidFill>
                <a:srgbClr val="000000"/>
              </a:solidFill>
              <a:latin typeface="Arial" charset="0"/>
            </a:endParaRPr>
          </a:p>
        </p:txBody>
      </p:sp>
    </p:spTree>
    <p:extLst>
      <p:ext uri="{BB962C8B-B14F-4D97-AF65-F5344CB8AC3E}">
        <p14:creationId xmlns:p14="http://schemas.microsoft.com/office/powerpoint/2010/main" val="2760069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Incomplete Dominance </a:t>
            </a:r>
            <a:endParaRPr lang="en-US" dirty="0"/>
          </a:p>
        </p:txBody>
      </p:sp>
      <p:sp>
        <p:nvSpPr>
          <p:cNvPr id="5" name="Content Placeholder 4"/>
          <p:cNvSpPr>
            <a:spLocks noGrp="1"/>
          </p:cNvSpPr>
          <p:nvPr>
            <p:ph idx="1"/>
          </p:nvPr>
        </p:nvSpPr>
        <p:spPr>
          <a:xfrm>
            <a:off x="219961" y="1068355"/>
            <a:ext cx="8475133" cy="4758267"/>
          </a:xfrm>
        </p:spPr>
        <p:txBody>
          <a:bodyPr/>
          <a:lstStyle/>
          <a:p>
            <a:pPr marL="0" indent="0">
              <a:buNone/>
            </a:pPr>
            <a:r>
              <a:rPr lang="en-US" sz="1800" dirty="0"/>
              <a:t>In incomplete dominance neither allele for the trait dominates the other so that each allele is in effect.  This produces a third phenotype which is an apparent blend of the two parents’ phenotypes.  For example; </a:t>
            </a:r>
            <a:r>
              <a:rPr lang="en-US" sz="1800" dirty="0" smtClean="0"/>
              <a:t>in some flowers</a:t>
            </a:r>
            <a:r>
              <a:rPr lang="en-US" sz="1800" dirty="0"/>
              <a:t>, crossing a red (RR) with a </a:t>
            </a:r>
            <a:r>
              <a:rPr lang="en-US" sz="1800" dirty="0" smtClean="0"/>
              <a:t>Blue (R’R</a:t>
            </a:r>
            <a:r>
              <a:rPr lang="en-US" sz="1800" dirty="0"/>
              <a:t>’) will produce a </a:t>
            </a:r>
            <a:r>
              <a:rPr lang="en-US" sz="1800" dirty="0" smtClean="0"/>
              <a:t>Purple flower </a:t>
            </a:r>
            <a:r>
              <a:rPr lang="en-US" sz="1800" dirty="0"/>
              <a:t>(RR’).</a:t>
            </a:r>
          </a:p>
          <a:p>
            <a:pPr marL="0" indent="0">
              <a:buNone/>
            </a:pPr>
            <a:r>
              <a:rPr lang="en-US" sz="1800" dirty="0"/>
              <a:t> </a:t>
            </a:r>
          </a:p>
          <a:p>
            <a:pPr marL="0" indent="0">
              <a:buNone/>
            </a:pPr>
            <a:r>
              <a:rPr lang="en-US" sz="1800" dirty="0"/>
              <a:t>1. </a:t>
            </a:r>
            <a:r>
              <a:rPr lang="en-US" sz="1600" dirty="0"/>
              <a:t>A gardener crosses a </a:t>
            </a:r>
            <a:r>
              <a:rPr lang="en-US" sz="1600" dirty="0" smtClean="0"/>
              <a:t>red flower with a blue flower</a:t>
            </a:r>
            <a:endParaRPr lang="en-US" sz="1600" dirty="0"/>
          </a:p>
          <a:p>
            <a:pPr marL="0" indent="0">
              <a:buNone/>
            </a:pPr>
            <a:r>
              <a:rPr lang="en-US" sz="1600" dirty="0"/>
              <a:t>	A.  What are the genotypes and phenotypes of the F1 generation?</a:t>
            </a:r>
          </a:p>
          <a:p>
            <a:pPr marL="0" lvl="0" indent="0">
              <a:buNone/>
            </a:pPr>
            <a:endParaRPr lang="en-US" sz="1600" dirty="0" smtClean="0"/>
          </a:p>
          <a:p>
            <a:pPr marL="0" lvl="0" indent="0">
              <a:buNone/>
            </a:pPr>
            <a:endParaRPr lang="en-US" sz="1600" dirty="0"/>
          </a:p>
          <a:p>
            <a:pPr marL="0" lvl="0" indent="0">
              <a:buNone/>
            </a:pPr>
            <a:endParaRPr lang="en-US" sz="1600" dirty="0" smtClean="0"/>
          </a:p>
          <a:p>
            <a:pPr marL="0" lvl="0" indent="0">
              <a:buNone/>
            </a:pPr>
            <a:r>
              <a:rPr lang="en-US" sz="1600" dirty="0"/>
              <a:t>	</a:t>
            </a:r>
            <a:r>
              <a:rPr lang="en-US" sz="1600" dirty="0" smtClean="0"/>
              <a:t>B. What </a:t>
            </a:r>
            <a:r>
              <a:rPr lang="en-US" sz="1600" dirty="0"/>
              <a:t>would be the genotype and phenotype ratios of the offspring if</a:t>
            </a:r>
          </a:p>
          <a:p>
            <a:pPr marL="0" indent="0">
              <a:buNone/>
            </a:pPr>
            <a:r>
              <a:rPr lang="en-US" sz="1600" dirty="0" smtClean="0"/>
              <a:t>	two </a:t>
            </a:r>
            <a:r>
              <a:rPr lang="en-US" sz="1600" dirty="0"/>
              <a:t>of the F1 were crossed?</a:t>
            </a:r>
          </a:p>
          <a:p>
            <a:pPr marL="0" indent="0">
              <a:buNone/>
            </a:pPr>
            <a:endParaRPr lang="en-US" sz="1600" dirty="0"/>
          </a:p>
        </p:txBody>
      </p:sp>
    </p:spTree>
    <p:extLst>
      <p:ext uri="{BB962C8B-B14F-4D97-AF65-F5344CB8AC3E}">
        <p14:creationId xmlns:p14="http://schemas.microsoft.com/office/powerpoint/2010/main" val="1244214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83" y="567267"/>
            <a:ext cx="8475133" cy="1040341"/>
          </a:xfrm>
        </p:spPr>
        <p:txBody>
          <a:bodyPr/>
          <a:lstStyle/>
          <a:p>
            <a:pPr algn="l"/>
            <a:r>
              <a:rPr lang="en-US" dirty="0" smtClean="0"/>
              <a:t>Answer in Notebooks: </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Content Placeholder 4"/>
          <p:cNvSpPr>
            <a:spLocks noGrp="1"/>
          </p:cNvSpPr>
          <p:nvPr>
            <p:ph idx="1"/>
          </p:nvPr>
        </p:nvSpPr>
        <p:spPr>
          <a:xfrm>
            <a:off x="272554" y="1395348"/>
            <a:ext cx="8475662" cy="4757737"/>
          </a:xfrm>
        </p:spPr>
        <p:txBody>
          <a:bodyPr/>
          <a:lstStyle/>
          <a:p>
            <a:pPr marL="0" indent="0">
              <a:buNone/>
            </a:pPr>
            <a:r>
              <a:rPr lang="en-US" sz="2800" dirty="0" smtClean="0"/>
              <a:t>#8. </a:t>
            </a:r>
            <a:r>
              <a:rPr lang="en-US" sz="2000" dirty="0" smtClean="0"/>
              <a:t>In </a:t>
            </a:r>
            <a:r>
              <a:rPr lang="en-US" sz="2000" dirty="0"/>
              <a:t>incomplete dominance neither allele for the trait dominates the other so that each allele is in effect.  This produces a third phenotype which is an apparent blend of the two parents’ phenotypes.  For example; </a:t>
            </a:r>
            <a:r>
              <a:rPr lang="en-US" sz="2000" dirty="0" smtClean="0"/>
              <a:t>in some flowers</a:t>
            </a:r>
            <a:r>
              <a:rPr lang="en-US" sz="2000" dirty="0"/>
              <a:t>, crossing a red (RR) with a </a:t>
            </a:r>
            <a:r>
              <a:rPr lang="en-US" sz="2000" dirty="0" smtClean="0"/>
              <a:t>Blue (R’R</a:t>
            </a:r>
            <a:r>
              <a:rPr lang="en-US" sz="2000" dirty="0"/>
              <a:t>’) will produce a </a:t>
            </a:r>
            <a:r>
              <a:rPr lang="en-US" sz="2000" dirty="0" smtClean="0"/>
              <a:t>Purple flower </a:t>
            </a:r>
            <a:r>
              <a:rPr lang="en-US" sz="2000" dirty="0"/>
              <a:t>(RR’).</a:t>
            </a:r>
          </a:p>
          <a:p>
            <a:pPr marL="0" indent="0">
              <a:buNone/>
            </a:pPr>
            <a:r>
              <a:rPr lang="en-US" sz="2000" dirty="0"/>
              <a:t> </a:t>
            </a:r>
          </a:p>
          <a:p>
            <a:pPr marL="0" indent="0">
              <a:buNone/>
            </a:pPr>
            <a:r>
              <a:rPr lang="en-US" sz="2000" dirty="0"/>
              <a:t>2</a:t>
            </a:r>
            <a:r>
              <a:rPr lang="en-US" sz="2000" dirty="0" smtClean="0"/>
              <a:t>. </a:t>
            </a:r>
            <a:r>
              <a:rPr lang="en-US" sz="1800" dirty="0"/>
              <a:t>A gardener crosses a </a:t>
            </a:r>
            <a:r>
              <a:rPr lang="en-US" sz="1800" dirty="0" smtClean="0"/>
              <a:t>blue flower with a purple flower</a:t>
            </a:r>
            <a:endParaRPr lang="en-US" sz="1800" dirty="0"/>
          </a:p>
          <a:p>
            <a:pPr marL="0" indent="0">
              <a:buNone/>
            </a:pPr>
            <a:r>
              <a:rPr lang="en-US" sz="1800" dirty="0"/>
              <a:t>	A.  What are the genotypes and phenotypes of </a:t>
            </a:r>
            <a:r>
              <a:rPr lang="en-US" sz="1800" dirty="0" smtClean="0"/>
              <a:t>the flowers produced?</a:t>
            </a:r>
            <a:endParaRPr lang="en-US" sz="1800" dirty="0"/>
          </a:p>
          <a:p>
            <a:pPr marL="0" lvl="0" indent="0">
              <a:buNone/>
            </a:pPr>
            <a:endParaRPr lang="en-US" sz="1600" dirty="0" smtClean="0"/>
          </a:p>
          <a:p>
            <a:pPr marL="0" lvl="0" indent="0">
              <a:buNone/>
            </a:pPr>
            <a:endParaRPr lang="en-US" sz="1600" dirty="0"/>
          </a:p>
          <a:p>
            <a:pPr marL="0" lvl="0" indent="0">
              <a:buNone/>
            </a:pPr>
            <a:endParaRPr lang="en-US" sz="1600" dirty="0" smtClean="0"/>
          </a:p>
          <a:p>
            <a:pPr marL="0" indent="0">
              <a:buNone/>
            </a:pPr>
            <a:endParaRPr lang="en-US" sz="1600" dirty="0"/>
          </a:p>
        </p:txBody>
      </p:sp>
    </p:spTree>
    <p:extLst>
      <p:ext uri="{BB962C8B-B14F-4D97-AF65-F5344CB8AC3E}">
        <p14:creationId xmlns:p14="http://schemas.microsoft.com/office/powerpoint/2010/main" val="3001876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9.12 Many genes have more than two alleles in the population</a:t>
            </a:r>
          </a:p>
        </p:txBody>
      </p:sp>
      <p:sp>
        <p:nvSpPr>
          <p:cNvPr id="3" name="Content Placeholder 2"/>
          <p:cNvSpPr>
            <a:spLocks noGrp="1"/>
          </p:cNvSpPr>
          <p:nvPr>
            <p:ph idx="1"/>
          </p:nvPr>
        </p:nvSpPr>
        <p:spPr/>
        <p:txBody>
          <a:bodyPr/>
          <a:lstStyle/>
          <a:p>
            <a:r>
              <a:rPr lang="en-US" dirty="0"/>
              <a:t>Although each individual carries, at most, two different alleles for a particular gene, in cases of multiple alleles, more than two possible alleles exist in a population</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44675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9.12 Many genes have more than two alleles in the population</a:t>
            </a:r>
          </a:p>
        </p:txBody>
      </p:sp>
      <p:sp>
        <p:nvSpPr>
          <p:cNvPr id="3" name="Content Placeholder 2"/>
          <p:cNvSpPr>
            <a:spLocks noGrp="1"/>
          </p:cNvSpPr>
          <p:nvPr>
            <p:ph idx="1"/>
          </p:nvPr>
        </p:nvSpPr>
        <p:spPr/>
        <p:txBody>
          <a:bodyPr/>
          <a:lstStyle/>
          <a:p>
            <a:r>
              <a:rPr lang="en-US" dirty="0"/>
              <a:t>Human </a:t>
            </a:r>
            <a:r>
              <a:rPr lang="en-US" b="1" dirty="0"/>
              <a:t>ABO blood group</a:t>
            </a:r>
            <a:r>
              <a:rPr lang="en-US" dirty="0"/>
              <a:t> phenotypes involve three alleles for a single gene</a:t>
            </a:r>
            <a:r>
              <a:rPr lang="en-US" dirty="0" smtClean="0"/>
              <a:t>.</a:t>
            </a:r>
          </a:p>
          <a:p>
            <a:endParaRPr lang="en-US" dirty="0"/>
          </a:p>
          <a:p>
            <a:r>
              <a:rPr lang="en-US" dirty="0"/>
              <a:t>The four human blood groups, A, B, AB, and O, result from combinations of these three alleles</a:t>
            </a:r>
            <a:r>
              <a:rPr lang="en-US" dirty="0" smtClean="0"/>
              <a:t>.</a:t>
            </a:r>
          </a:p>
          <a:p>
            <a:endParaRPr lang="en-US" dirty="0"/>
          </a:p>
          <a:p>
            <a:r>
              <a:rPr lang="en-US" dirty="0"/>
              <a:t>The A and B alleles are both expressed in heterozygous individuals, making both alleles </a:t>
            </a:r>
            <a:r>
              <a:rPr lang="en-US" b="1" dirty="0" err="1"/>
              <a:t>codominant</a:t>
            </a:r>
            <a:r>
              <a:rPr lang="en-US" dirty="0"/>
              <a:t>.</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35699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9_12_0ABOBloodAlleles-U.jpg"/>
          <p:cNvPicPr>
            <a:picLocks noChangeAspect="1"/>
          </p:cNvPicPr>
          <p:nvPr/>
        </p:nvPicPr>
        <p:blipFill rotWithShape="1">
          <a:blip r:embed="rId3" cstate="email">
            <a:extLst>
              <a:ext uri="{28A0092B-C50C-407E-A947-70E740481C1C}">
                <a14:useLocalDpi xmlns:a14="http://schemas.microsoft.com/office/drawing/2010/main" val="0"/>
              </a:ext>
            </a:extLst>
          </a:blip>
          <a:srcRect b="3767"/>
          <a:stretch/>
        </p:blipFill>
        <p:spPr>
          <a:xfrm>
            <a:off x="298704" y="1213104"/>
            <a:ext cx="8546592" cy="426482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9.12-0</a:t>
            </a:r>
            <a:endParaRPr lang="en-US" sz="1200" dirty="0">
              <a:latin typeface="Arial" charset="0"/>
            </a:endParaRPr>
          </a:p>
        </p:txBody>
      </p:sp>
      <p:sp>
        <p:nvSpPr>
          <p:cNvPr id="27" name="Text Box 31"/>
          <p:cNvSpPr txBox="1">
            <a:spLocks noChangeArrowheads="1"/>
          </p:cNvSpPr>
          <p:nvPr/>
        </p:nvSpPr>
        <p:spPr bwMode="auto">
          <a:xfrm>
            <a:off x="2880829" y="2084017"/>
            <a:ext cx="11429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Carbohydrate A</a:t>
            </a:r>
            <a:endParaRPr lang="en-US" sz="1200" dirty="0">
              <a:solidFill>
                <a:srgbClr val="000000"/>
              </a:solidFill>
              <a:latin typeface="Arial" charset="0"/>
            </a:endParaRPr>
          </a:p>
        </p:txBody>
      </p:sp>
      <p:cxnSp>
        <p:nvCxnSpPr>
          <p:cNvPr id="6" name="Straight Connector 5"/>
          <p:cNvCxnSpPr/>
          <p:nvPr/>
        </p:nvCxnSpPr>
        <p:spPr bwMode="auto">
          <a:xfrm flipV="1">
            <a:off x="2773165" y="2197100"/>
            <a:ext cx="88568" cy="461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2747764" y="2942167"/>
            <a:ext cx="113969" cy="460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2569964" y="3636433"/>
            <a:ext cx="296003" cy="334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578432" y="4080467"/>
            <a:ext cx="287535" cy="47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31"/>
          <p:cNvSpPr txBox="1">
            <a:spLocks noChangeArrowheads="1"/>
          </p:cNvSpPr>
          <p:nvPr/>
        </p:nvSpPr>
        <p:spPr bwMode="auto">
          <a:xfrm>
            <a:off x="2880829" y="2820617"/>
            <a:ext cx="11543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Carbohydrate B</a:t>
            </a:r>
            <a:endParaRPr lang="en-US" sz="1200" dirty="0">
              <a:solidFill>
                <a:srgbClr val="000000"/>
              </a:solidFill>
              <a:latin typeface="Arial" charset="0"/>
            </a:endParaRPr>
          </a:p>
        </p:txBody>
      </p:sp>
      <p:sp>
        <p:nvSpPr>
          <p:cNvPr id="15" name="Text Box 31"/>
          <p:cNvSpPr txBox="1">
            <a:spLocks noChangeArrowheads="1"/>
          </p:cNvSpPr>
          <p:nvPr/>
        </p:nvSpPr>
        <p:spPr bwMode="auto">
          <a:xfrm>
            <a:off x="2889295" y="3514881"/>
            <a:ext cx="1154388"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20000"/>
              </a:lnSpc>
              <a:spcBef>
                <a:spcPct val="0"/>
              </a:spcBef>
              <a:spcAft>
                <a:spcPct val="0"/>
              </a:spcAft>
            </a:pPr>
            <a:r>
              <a:rPr lang="en-US" sz="1200" dirty="0" smtClean="0">
                <a:solidFill>
                  <a:srgbClr val="000000"/>
                </a:solidFill>
                <a:latin typeface="Arial" charset="0"/>
              </a:rPr>
              <a:t>Carbohydrate A</a:t>
            </a:r>
            <a:br>
              <a:rPr lang="en-US" sz="1200" dirty="0" smtClean="0">
                <a:solidFill>
                  <a:srgbClr val="000000"/>
                </a:solidFill>
                <a:latin typeface="Arial" charset="0"/>
              </a:rPr>
            </a:br>
            <a:r>
              <a:rPr lang="en-US" sz="1200" dirty="0" smtClean="0">
                <a:solidFill>
                  <a:srgbClr val="000000"/>
                </a:solidFill>
                <a:latin typeface="Arial" charset="0"/>
              </a:rPr>
              <a:t>and</a:t>
            </a:r>
            <a:br>
              <a:rPr lang="en-US" sz="1200" dirty="0" smtClean="0">
                <a:solidFill>
                  <a:srgbClr val="000000"/>
                </a:solidFill>
                <a:latin typeface="Arial" charset="0"/>
              </a:rPr>
            </a:br>
            <a:r>
              <a:rPr lang="en-US" sz="1200" dirty="0" smtClean="0">
                <a:solidFill>
                  <a:srgbClr val="000000"/>
                </a:solidFill>
                <a:latin typeface="Arial" charset="0"/>
              </a:rPr>
              <a:t>Carbohydrate B</a:t>
            </a:r>
            <a:endParaRPr lang="en-US" sz="1200" dirty="0">
              <a:solidFill>
                <a:srgbClr val="000000"/>
              </a:solidFill>
              <a:latin typeface="Arial" charset="0"/>
            </a:endParaRPr>
          </a:p>
        </p:txBody>
      </p:sp>
      <p:sp>
        <p:nvSpPr>
          <p:cNvPr id="16" name="Text Box 31"/>
          <p:cNvSpPr txBox="1">
            <a:spLocks noChangeArrowheads="1"/>
          </p:cNvSpPr>
          <p:nvPr/>
        </p:nvSpPr>
        <p:spPr bwMode="auto">
          <a:xfrm>
            <a:off x="2880828" y="4539349"/>
            <a:ext cx="5301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Neither</a:t>
            </a:r>
            <a:endParaRPr lang="en-US" sz="1200" dirty="0">
              <a:solidFill>
                <a:srgbClr val="000000"/>
              </a:solidFill>
              <a:latin typeface="Arial" charset="0"/>
            </a:endParaRPr>
          </a:p>
        </p:txBody>
      </p:sp>
      <p:sp>
        <p:nvSpPr>
          <p:cNvPr id="17" name="Text Box 31"/>
          <p:cNvSpPr txBox="1">
            <a:spLocks noChangeArrowheads="1"/>
          </p:cNvSpPr>
          <p:nvPr/>
        </p:nvSpPr>
        <p:spPr bwMode="auto">
          <a:xfrm>
            <a:off x="417030" y="1322016"/>
            <a:ext cx="8891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Blood</a:t>
            </a:r>
            <a:br>
              <a:rPr lang="en-US" sz="1200" dirty="0" smtClean="0">
                <a:solidFill>
                  <a:srgbClr val="000000"/>
                </a:solidFill>
                <a:latin typeface="Arial" charset="0"/>
              </a:rPr>
            </a:br>
            <a:r>
              <a:rPr lang="en-US" sz="1200" dirty="0" smtClean="0">
                <a:solidFill>
                  <a:srgbClr val="000000"/>
                </a:solidFill>
                <a:latin typeface="Arial" charset="0"/>
              </a:rPr>
              <a:t>Group</a:t>
            </a:r>
            <a:br>
              <a:rPr lang="en-US" sz="1200" dirty="0" smtClean="0">
                <a:solidFill>
                  <a:srgbClr val="000000"/>
                </a:solidFill>
                <a:latin typeface="Arial" charset="0"/>
              </a:rPr>
            </a:br>
            <a:r>
              <a:rPr lang="en-US" sz="1200" dirty="0" smtClean="0">
                <a:solidFill>
                  <a:srgbClr val="000000"/>
                </a:solidFill>
                <a:latin typeface="Arial" charset="0"/>
              </a:rPr>
              <a:t>(Phenotype)</a:t>
            </a:r>
            <a:endParaRPr lang="en-US" sz="1200" dirty="0">
              <a:solidFill>
                <a:srgbClr val="000000"/>
              </a:solidFill>
              <a:latin typeface="Arial" charset="0"/>
            </a:endParaRPr>
          </a:p>
        </p:txBody>
      </p:sp>
      <p:sp>
        <p:nvSpPr>
          <p:cNvPr id="18" name="Text Box 31"/>
          <p:cNvSpPr txBox="1">
            <a:spLocks noChangeArrowheads="1"/>
          </p:cNvSpPr>
          <p:nvPr/>
        </p:nvSpPr>
        <p:spPr bwMode="auto">
          <a:xfrm>
            <a:off x="1407629" y="1669150"/>
            <a:ext cx="7952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Genotypes</a:t>
            </a:r>
            <a:endParaRPr lang="en-US" sz="1200" dirty="0">
              <a:solidFill>
                <a:srgbClr val="000000"/>
              </a:solidFill>
              <a:latin typeface="Arial" charset="0"/>
            </a:endParaRPr>
          </a:p>
        </p:txBody>
      </p:sp>
      <p:sp>
        <p:nvSpPr>
          <p:cNvPr id="19" name="Text Box 31"/>
          <p:cNvSpPr txBox="1">
            <a:spLocks noChangeArrowheads="1"/>
          </p:cNvSpPr>
          <p:nvPr/>
        </p:nvSpPr>
        <p:spPr bwMode="auto">
          <a:xfrm>
            <a:off x="2313563" y="1491351"/>
            <a:ext cx="1693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Carbohydrates Present</a:t>
            </a:r>
            <a:br>
              <a:rPr lang="en-US" sz="1200" dirty="0" smtClean="0">
                <a:solidFill>
                  <a:srgbClr val="000000"/>
                </a:solidFill>
                <a:latin typeface="Arial" charset="0"/>
              </a:rPr>
            </a:br>
            <a:r>
              <a:rPr lang="en-US" sz="1200" dirty="0" smtClean="0">
                <a:solidFill>
                  <a:srgbClr val="000000"/>
                </a:solidFill>
                <a:latin typeface="Arial" charset="0"/>
              </a:rPr>
              <a:t>on Red Blood Cells</a:t>
            </a:r>
            <a:endParaRPr lang="en-US" sz="1200" dirty="0">
              <a:solidFill>
                <a:srgbClr val="000000"/>
              </a:solidFill>
              <a:latin typeface="Arial" charset="0"/>
            </a:endParaRPr>
          </a:p>
        </p:txBody>
      </p:sp>
      <p:sp>
        <p:nvSpPr>
          <p:cNvPr id="20" name="Text Box 31"/>
          <p:cNvSpPr txBox="1">
            <a:spLocks noChangeArrowheads="1"/>
          </p:cNvSpPr>
          <p:nvPr/>
        </p:nvSpPr>
        <p:spPr bwMode="auto">
          <a:xfrm>
            <a:off x="4150829" y="1322016"/>
            <a:ext cx="8078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Antibodies</a:t>
            </a:r>
            <a:br>
              <a:rPr lang="en-US" sz="1200" dirty="0" smtClean="0">
                <a:solidFill>
                  <a:srgbClr val="000000"/>
                </a:solidFill>
                <a:latin typeface="Arial" charset="0"/>
              </a:rPr>
            </a:br>
            <a:r>
              <a:rPr lang="en-US" sz="1200" dirty="0" smtClean="0">
                <a:solidFill>
                  <a:srgbClr val="000000"/>
                </a:solidFill>
                <a:latin typeface="Arial" charset="0"/>
              </a:rPr>
              <a:t>Present</a:t>
            </a:r>
            <a:br>
              <a:rPr lang="en-US" sz="1200" dirty="0" smtClean="0">
                <a:solidFill>
                  <a:srgbClr val="000000"/>
                </a:solidFill>
                <a:latin typeface="Arial" charset="0"/>
              </a:rPr>
            </a:br>
            <a:r>
              <a:rPr lang="en-US" sz="1200" dirty="0" smtClean="0">
                <a:solidFill>
                  <a:srgbClr val="000000"/>
                </a:solidFill>
                <a:latin typeface="Arial" charset="0"/>
              </a:rPr>
              <a:t>in Blood</a:t>
            </a:r>
            <a:endParaRPr lang="en-US" sz="1200" dirty="0">
              <a:solidFill>
                <a:srgbClr val="000000"/>
              </a:solidFill>
              <a:latin typeface="Arial" charset="0"/>
            </a:endParaRPr>
          </a:p>
        </p:txBody>
      </p:sp>
      <p:sp>
        <p:nvSpPr>
          <p:cNvPr id="21" name="Text Box 31"/>
          <p:cNvSpPr txBox="1">
            <a:spLocks noChangeArrowheads="1"/>
          </p:cNvSpPr>
          <p:nvPr/>
        </p:nvSpPr>
        <p:spPr bwMode="auto">
          <a:xfrm>
            <a:off x="5132962" y="1296616"/>
            <a:ext cx="3231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Reaction When Blood from Groups Below Is</a:t>
            </a:r>
            <a:br>
              <a:rPr lang="en-US" sz="1200" dirty="0" smtClean="0">
                <a:solidFill>
                  <a:srgbClr val="000000"/>
                </a:solidFill>
                <a:latin typeface="Arial" charset="0"/>
              </a:rPr>
            </a:br>
            <a:r>
              <a:rPr lang="en-US" sz="1200" dirty="0" smtClean="0">
                <a:solidFill>
                  <a:srgbClr val="000000"/>
                </a:solidFill>
                <a:latin typeface="Arial" charset="0"/>
              </a:rPr>
              <a:t>Mixed with Antibodies from Groups at Left</a:t>
            </a:r>
            <a:endParaRPr lang="en-US" sz="1200" dirty="0">
              <a:solidFill>
                <a:srgbClr val="000000"/>
              </a:solidFill>
              <a:latin typeface="Arial" charset="0"/>
            </a:endParaRPr>
          </a:p>
        </p:txBody>
      </p:sp>
      <p:sp>
        <p:nvSpPr>
          <p:cNvPr id="22" name="Text Box 31"/>
          <p:cNvSpPr txBox="1">
            <a:spLocks noChangeArrowheads="1"/>
          </p:cNvSpPr>
          <p:nvPr/>
        </p:nvSpPr>
        <p:spPr bwMode="auto">
          <a:xfrm>
            <a:off x="6428363" y="1677616"/>
            <a:ext cx="1182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A</a:t>
            </a:r>
            <a:endParaRPr lang="en-US" sz="1200" dirty="0">
              <a:solidFill>
                <a:srgbClr val="000000"/>
              </a:solidFill>
              <a:latin typeface="Arial" charset="0"/>
            </a:endParaRPr>
          </a:p>
        </p:txBody>
      </p:sp>
      <p:sp>
        <p:nvSpPr>
          <p:cNvPr id="23" name="Text Box 31"/>
          <p:cNvSpPr txBox="1">
            <a:spLocks noChangeArrowheads="1"/>
          </p:cNvSpPr>
          <p:nvPr/>
        </p:nvSpPr>
        <p:spPr bwMode="auto">
          <a:xfrm>
            <a:off x="5513963" y="1669150"/>
            <a:ext cx="1196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O</a:t>
            </a:r>
            <a:endParaRPr lang="en-US" sz="1200" dirty="0">
              <a:solidFill>
                <a:srgbClr val="000000"/>
              </a:solidFill>
              <a:latin typeface="Arial" charset="0"/>
            </a:endParaRPr>
          </a:p>
        </p:txBody>
      </p:sp>
      <p:sp>
        <p:nvSpPr>
          <p:cNvPr id="24" name="Text Box 31"/>
          <p:cNvSpPr txBox="1">
            <a:spLocks noChangeArrowheads="1"/>
          </p:cNvSpPr>
          <p:nvPr/>
        </p:nvSpPr>
        <p:spPr bwMode="auto">
          <a:xfrm>
            <a:off x="7359696" y="1677617"/>
            <a:ext cx="1111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B</a:t>
            </a:r>
            <a:endParaRPr lang="en-US" sz="1200" dirty="0">
              <a:solidFill>
                <a:srgbClr val="000000"/>
              </a:solidFill>
              <a:latin typeface="Arial" charset="0"/>
            </a:endParaRPr>
          </a:p>
        </p:txBody>
      </p:sp>
      <p:sp>
        <p:nvSpPr>
          <p:cNvPr id="25" name="Text Box 31"/>
          <p:cNvSpPr txBox="1">
            <a:spLocks noChangeArrowheads="1"/>
          </p:cNvSpPr>
          <p:nvPr/>
        </p:nvSpPr>
        <p:spPr bwMode="auto">
          <a:xfrm>
            <a:off x="8197896" y="1669149"/>
            <a:ext cx="2350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AB</a:t>
            </a:r>
            <a:endParaRPr lang="en-US" sz="1200" dirty="0">
              <a:solidFill>
                <a:srgbClr val="000000"/>
              </a:solidFill>
              <a:latin typeface="Arial" charset="0"/>
            </a:endParaRPr>
          </a:p>
        </p:txBody>
      </p:sp>
      <p:sp>
        <p:nvSpPr>
          <p:cNvPr id="26" name="Text Box 31"/>
          <p:cNvSpPr txBox="1">
            <a:spLocks noChangeArrowheads="1"/>
          </p:cNvSpPr>
          <p:nvPr/>
        </p:nvSpPr>
        <p:spPr bwMode="auto">
          <a:xfrm>
            <a:off x="4345563" y="2219483"/>
            <a:ext cx="4743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Anti-B</a:t>
            </a:r>
            <a:endParaRPr lang="en-US" sz="1200" dirty="0">
              <a:solidFill>
                <a:srgbClr val="000000"/>
              </a:solidFill>
              <a:latin typeface="Arial" charset="0"/>
            </a:endParaRPr>
          </a:p>
        </p:txBody>
      </p:sp>
      <p:sp>
        <p:nvSpPr>
          <p:cNvPr id="28" name="Text Box 31"/>
          <p:cNvSpPr txBox="1">
            <a:spLocks noChangeArrowheads="1"/>
          </p:cNvSpPr>
          <p:nvPr/>
        </p:nvSpPr>
        <p:spPr bwMode="auto">
          <a:xfrm>
            <a:off x="4354029" y="3015351"/>
            <a:ext cx="4686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Anti-A</a:t>
            </a:r>
            <a:endParaRPr lang="en-US" sz="1200" dirty="0">
              <a:solidFill>
                <a:srgbClr val="000000"/>
              </a:solidFill>
              <a:latin typeface="Arial" charset="0"/>
            </a:endParaRPr>
          </a:p>
        </p:txBody>
      </p:sp>
      <p:sp>
        <p:nvSpPr>
          <p:cNvPr id="29" name="Text Box 31"/>
          <p:cNvSpPr txBox="1">
            <a:spLocks noChangeArrowheads="1"/>
          </p:cNvSpPr>
          <p:nvPr/>
        </p:nvSpPr>
        <p:spPr bwMode="auto">
          <a:xfrm>
            <a:off x="4387894" y="3785817"/>
            <a:ext cx="3847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None</a:t>
            </a:r>
            <a:endParaRPr lang="en-US" sz="1200" dirty="0">
              <a:solidFill>
                <a:srgbClr val="000000"/>
              </a:solidFill>
              <a:latin typeface="Arial" charset="0"/>
            </a:endParaRPr>
          </a:p>
        </p:txBody>
      </p:sp>
      <p:sp>
        <p:nvSpPr>
          <p:cNvPr id="30" name="Text Box 31"/>
          <p:cNvSpPr txBox="1">
            <a:spLocks noChangeArrowheads="1"/>
          </p:cNvSpPr>
          <p:nvPr/>
        </p:nvSpPr>
        <p:spPr bwMode="auto">
          <a:xfrm>
            <a:off x="4354029" y="4378483"/>
            <a:ext cx="4686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Anti-A</a:t>
            </a:r>
            <a:endParaRPr lang="en-US" sz="1200" dirty="0">
              <a:solidFill>
                <a:srgbClr val="000000"/>
              </a:solidFill>
              <a:latin typeface="Arial" charset="0"/>
            </a:endParaRPr>
          </a:p>
        </p:txBody>
      </p:sp>
      <p:sp>
        <p:nvSpPr>
          <p:cNvPr id="31" name="Text Box 31"/>
          <p:cNvSpPr txBox="1">
            <a:spLocks noChangeArrowheads="1"/>
          </p:cNvSpPr>
          <p:nvPr/>
        </p:nvSpPr>
        <p:spPr bwMode="auto">
          <a:xfrm>
            <a:off x="5818763" y="5174351"/>
            <a:ext cx="846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No reaction</a:t>
            </a:r>
            <a:endParaRPr lang="en-US" sz="1200" dirty="0">
              <a:solidFill>
                <a:srgbClr val="000000"/>
              </a:solidFill>
              <a:latin typeface="Arial" charset="0"/>
            </a:endParaRPr>
          </a:p>
        </p:txBody>
      </p:sp>
      <p:sp>
        <p:nvSpPr>
          <p:cNvPr id="32" name="Text Box 31"/>
          <p:cNvSpPr txBox="1">
            <a:spLocks noChangeArrowheads="1"/>
          </p:cNvSpPr>
          <p:nvPr/>
        </p:nvSpPr>
        <p:spPr bwMode="auto">
          <a:xfrm>
            <a:off x="7393563" y="5182817"/>
            <a:ext cx="13508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Clumping reaction</a:t>
            </a:r>
            <a:endParaRPr lang="en-US" sz="1200" dirty="0">
              <a:solidFill>
                <a:srgbClr val="000000"/>
              </a:solidFill>
              <a:latin typeface="Arial" charset="0"/>
            </a:endParaRPr>
          </a:p>
        </p:txBody>
      </p:sp>
      <p:sp>
        <p:nvSpPr>
          <p:cNvPr id="33" name="Text Box 31"/>
          <p:cNvSpPr txBox="1">
            <a:spLocks noChangeArrowheads="1"/>
          </p:cNvSpPr>
          <p:nvPr/>
        </p:nvSpPr>
        <p:spPr bwMode="auto">
          <a:xfrm>
            <a:off x="4354029" y="4700214"/>
            <a:ext cx="4743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Anti-B</a:t>
            </a:r>
            <a:endParaRPr lang="en-US" sz="1200" dirty="0">
              <a:solidFill>
                <a:srgbClr val="000000"/>
              </a:solidFill>
              <a:latin typeface="Arial" charset="0"/>
            </a:endParaRPr>
          </a:p>
        </p:txBody>
      </p:sp>
      <p:sp>
        <p:nvSpPr>
          <p:cNvPr id="35" name="Text Box 31"/>
          <p:cNvSpPr txBox="1">
            <a:spLocks noChangeArrowheads="1"/>
          </p:cNvSpPr>
          <p:nvPr/>
        </p:nvSpPr>
        <p:spPr bwMode="auto">
          <a:xfrm>
            <a:off x="764163" y="2219481"/>
            <a:ext cx="1182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A</a:t>
            </a:r>
            <a:endParaRPr lang="en-US" sz="1200" dirty="0">
              <a:solidFill>
                <a:srgbClr val="000000"/>
              </a:solidFill>
              <a:latin typeface="Arial" charset="0"/>
            </a:endParaRPr>
          </a:p>
        </p:txBody>
      </p:sp>
      <p:sp>
        <p:nvSpPr>
          <p:cNvPr id="36" name="Text Box 31"/>
          <p:cNvSpPr txBox="1">
            <a:spLocks noChangeArrowheads="1"/>
          </p:cNvSpPr>
          <p:nvPr/>
        </p:nvSpPr>
        <p:spPr bwMode="auto">
          <a:xfrm>
            <a:off x="738763" y="4564748"/>
            <a:ext cx="1196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O</a:t>
            </a:r>
            <a:endParaRPr lang="en-US" sz="1200" dirty="0">
              <a:solidFill>
                <a:srgbClr val="000000"/>
              </a:solidFill>
              <a:latin typeface="Arial" charset="0"/>
            </a:endParaRPr>
          </a:p>
        </p:txBody>
      </p:sp>
      <p:sp>
        <p:nvSpPr>
          <p:cNvPr id="37" name="Text Box 31"/>
          <p:cNvSpPr txBox="1">
            <a:spLocks noChangeArrowheads="1"/>
          </p:cNvSpPr>
          <p:nvPr/>
        </p:nvSpPr>
        <p:spPr bwMode="auto">
          <a:xfrm>
            <a:off x="747228" y="2998415"/>
            <a:ext cx="1111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B</a:t>
            </a:r>
            <a:endParaRPr lang="en-US" sz="1200" dirty="0">
              <a:solidFill>
                <a:srgbClr val="000000"/>
              </a:solidFill>
              <a:latin typeface="Arial" charset="0"/>
            </a:endParaRPr>
          </a:p>
        </p:txBody>
      </p:sp>
      <p:sp>
        <p:nvSpPr>
          <p:cNvPr id="38" name="Text Box 31"/>
          <p:cNvSpPr txBox="1">
            <a:spLocks noChangeArrowheads="1"/>
          </p:cNvSpPr>
          <p:nvPr/>
        </p:nvSpPr>
        <p:spPr bwMode="auto">
          <a:xfrm>
            <a:off x="687961" y="3785813"/>
            <a:ext cx="2350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AB</a:t>
            </a:r>
            <a:endParaRPr lang="en-US" sz="1200" dirty="0">
              <a:solidFill>
                <a:srgbClr val="000000"/>
              </a:solidFill>
              <a:latin typeface="Arial" charset="0"/>
            </a:endParaRPr>
          </a:p>
        </p:txBody>
      </p:sp>
      <p:sp>
        <p:nvSpPr>
          <p:cNvPr id="40" name="Text Box 31"/>
          <p:cNvSpPr txBox="1">
            <a:spLocks noChangeArrowheads="1"/>
          </p:cNvSpPr>
          <p:nvPr/>
        </p:nvSpPr>
        <p:spPr bwMode="auto">
          <a:xfrm>
            <a:off x="1660755" y="2050151"/>
            <a:ext cx="2774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200" i="1" kern="0" spc="90" dirty="0" smtClean="0">
                <a:solidFill>
                  <a:srgbClr val="000000"/>
                </a:solidFill>
                <a:latin typeface="Arial" charset="0"/>
              </a:rPr>
              <a:t>I</a:t>
            </a:r>
            <a:r>
              <a:rPr lang="en-US" sz="1200" i="1" kern="0" spc="90" baseline="30000" dirty="0" smtClean="0">
                <a:solidFill>
                  <a:srgbClr val="000000"/>
                </a:solidFill>
                <a:latin typeface="Arial" charset="0"/>
              </a:rPr>
              <a:t>A</a:t>
            </a:r>
            <a:r>
              <a:rPr lang="en-US" sz="1200" i="1" kern="0" spc="90" dirty="0" smtClean="0">
                <a:solidFill>
                  <a:srgbClr val="000000"/>
                </a:solidFill>
                <a:latin typeface="Arial" charset="0"/>
              </a:rPr>
              <a:t>I</a:t>
            </a:r>
            <a:r>
              <a:rPr lang="en-US" sz="1200" i="1" kern="0" spc="90" baseline="30000" dirty="0" smtClean="0">
                <a:solidFill>
                  <a:srgbClr val="000000"/>
                </a:solidFill>
                <a:latin typeface="Arial" charset="0"/>
              </a:rPr>
              <a:t>A</a:t>
            </a:r>
            <a:r>
              <a:rPr lang="en-US" sz="1200" dirty="0" smtClean="0">
                <a:solidFill>
                  <a:srgbClr val="000000"/>
                </a:solidFill>
                <a:latin typeface="Arial" charset="0"/>
              </a:rPr>
              <a:t/>
            </a:r>
            <a:br>
              <a:rPr lang="en-US" sz="1200" dirty="0" smtClean="0">
                <a:solidFill>
                  <a:srgbClr val="000000"/>
                </a:solidFill>
                <a:latin typeface="Arial" charset="0"/>
              </a:rPr>
            </a:br>
            <a:r>
              <a:rPr lang="en-US" sz="1200" dirty="0" smtClean="0">
                <a:solidFill>
                  <a:srgbClr val="000000"/>
                </a:solidFill>
                <a:latin typeface="Arial" charset="0"/>
              </a:rPr>
              <a:t>or</a:t>
            </a:r>
            <a:br>
              <a:rPr lang="en-US" sz="1200" dirty="0" smtClean="0">
                <a:solidFill>
                  <a:srgbClr val="000000"/>
                </a:solidFill>
                <a:latin typeface="Arial" charset="0"/>
              </a:rPr>
            </a:br>
            <a:r>
              <a:rPr lang="en-US" sz="1200" i="1" kern="0" spc="60" dirty="0" err="1" smtClean="0">
                <a:solidFill>
                  <a:srgbClr val="000000"/>
                </a:solidFill>
                <a:latin typeface="Arial" charset="0"/>
              </a:rPr>
              <a:t>I</a:t>
            </a:r>
            <a:r>
              <a:rPr lang="en-US" sz="1200" i="1" kern="0" spc="60" baseline="30000" dirty="0" err="1" smtClean="0">
                <a:solidFill>
                  <a:srgbClr val="000000"/>
                </a:solidFill>
                <a:latin typeface="Arial" charset="0"/>
              </a:rPr>
              <a:t>A</a:t>
            </a:r>
            <a:r>
              <a:rPr lang="en-US" sz="1200" i="1" kern="0" spc="60" dirty="0" err="1" smtClean="0">
                <a:solidFill>
                  <a:srgbClr val="000000"/>
                </a:solidFill>
                <a:latin typeface="Arial" charset="0"/>
              </a:rPr>
              <a:t>i</a:t>
            </a:r>
            <a:endParaRPr lang="en-US" sz="1200" i="1" kern="0" spc="60" dirty="0">
              <a:solidFill>
                <a:srgbClr val="000000"/>
              </a:solidFill>
              <a:latin typeface="Arial" charset="0"/>
            </a:endParaRPr>
          </a:p>
        </p:txBody>
      </p:sp>
      <p:sp>
        <p:nvSpPr>
          <p:cNvPr id="41" name="Text Box 31"/>
          <p:cNvSpPr txBox="1">
            <a:spLocks noChangeArrowheads="1"/>
          </p:cNvSpPr>
          <p:nvPr/>
        </p:nvSpPr>
        <p:spPr bwMode="auto">
          <a:xfrm>
            <a:off x="1648056" y="2824850"/>
            <a:ext cx="2774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200" i="1" kern="0" spc="90" dirty="0" smtClean="0">
                <a:solidFill>
                  <a:srgbClr val="000000"/>
                </a:solidFill>
                <a:latin typeface="Arial" charset="0"/>
              </a:rPr>
              <a:t>I</a:t>
            </a:r>
            <a:r>
              <a:rPr lang="en-US" sz="1200" i="1" kern="0" spc="90" baseline="30000" dirty="0" smtClean="0">
                <a:solidFill>
                  <a:srgbClr val="000000"/>
                </a:solidFill>
                <a:latin typeface="Arial" charset="0"/>
              </a:rPr>
              <a:t>B</a:t>
            </a:r>
            <a:r>
              <a:rPr lang="en-US" sz="1200" i="1" kern="0" spc="90" dirty="0" smtClean="0">
                <a:solidFill>
                  <a:srgbClr val="000000"/>
                </a:solidFill>
                <a:latin typeface="Arial" charset="0"/>
              </a:rPr>
              <a:t>I</a:t>
            </a:r>
            <a:r>
              <a:rPr lang="en-US" sz="1200" i="1" kern="0" spc="90" baseline="30000" dirty="0">
                <a:solidFill>
                  <a:srgbClr val="000000"/>
                </a:solidFill>
                <a:latin typeface="Arial" charset="0"/>
              </a:rPr>
              <a:t>B</a:t>
            </a:r>
            <a:r>
              <a:rPr lang="en-US" sz="1200" dirty="0" smtClean="0">
                <a:solidFill>
                  <a:srgbClr val="000000"/>
                </a:solidFill>
                <a:latin typeface="Arial" charset="0"/>
              </a:rPr>
              <a:t/>
            </a:r>
            <a:br>
              <a:rPr lang="en-US" sz="1200" dirty="0" smtClean="0">
                <a:solidFill>
                  <a:srgbClr val="000000"/>
                </a:solidFill>
                <a:latin typeface="Arial" charset="0"/>
              </a:rPr>
            </a:br>
            <a:r>
              <a:rPr lang="en-US" sz="1200" dirty="0" smtClean="0">
                <a:solidFill>
                  <a:srgbClr val="000000"/>
                </a:solidFill>
                <a:latin typeface="Arial" charset="0"/>
              </a:rPr>
              <a:t>or</a:t>
            </a:r>
            <a:br>
              <a:rPr lang="en-US" sz="1200" dirty="0" smtClean="0">
                <a:solidFill>
                  <a:srgbClr val="000000"/>
                </a:solidFill>
                <a:latin typeface="Arial" charset="0"/>
              </a:rPr>
            </a:br>
            <a:r>
              <a:rPr lang="en-US" sz="1200" i="1" kern="0" spc="60" dirty="0" err="1" smtClean="0">
                <a:solidFill>
                  <a:srgbClr val="000000"/>
                </a:solidFill>
                <a:latin typeface="Arial" charset="0"/>
              </a:rPr>
              <a:t>I</a:t>
            </a:r>
            <a:r>
              <a:rPr lang="en-US" sz="1200" i="1" kern="0" spc="60" baseline="30000" dirty="0" err="1" smtClean="0">
                <a:solidFill>
                  <a:srgbClr val="000000"/>
                </a:solidFill>
                <a:latin typeface="Arial" charset="0"/>
              </a:rPr>
              <a:t>B</a:t>
            </a:r>
            <a:r>
              <a:rPr lang="en-US" sz="1200" i="1" kern="0" spc="60" dirty="0" err="1" smtClean="0">
                <a:solidFill>
                  <a:srgbClr val="000000"/>
                </a:solidFill>
                <a:latin typeface="Arial" charset="0"/>
              </a:rPr>
              <a:t>i</a:t>
            </a:r>
            <a:endParaRPr lang="en-US" sz="1200" i="1" kern="0" spc="60" dirty="0">
              <a:solidFill>
                <a:srgbClr val="000000"/>
              </a:solidFill>
              <a:latin typeface="Arial" charset="0"/>
            </a:endParaRPr>
          </a:p>
        </p:txBody>
      </p:sp>
      <p:sp>
        <p:nvSpPr>
          <p:cNvPr id="42" name="Text Box 31"/>
          <p:cNvSpPr txBox="1">
            <a:spLocks noChangeArrowheads="1"/>
          </p:cNvSpPr>
          <p:nvPr/>
        </p:nvSpPr>
        <p:spPr bwMode="auto">
          <a:xfrm>
            <a:off x="1651277" y="3781582"/>
            <a:ext cx="2964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200" i="1" kern="0" spc="90" dirty="0" smtClean="0">
                <a:solidFill>
                  <a:srgbClr val="000000"/>
                </a:solidFill>
                <a:latin typeface="Arial" charset="0"/>
              </a:rPr>
              <a:t>I</a:t>
            </a:r>
            <a:r>
              <a:rPr lang="en-US" sz="1200" i="1" kern="0" spc="90" baseline="30000" dirty="0" smtClean="0">
                <a:solidFill>
                  <a:srgbClr val="000000"/>
                </a:solidFill>
                <a:latin typeface="Arial" charset="0"/>
              </a:rPr>
              <a:t>A</a:t>
            </a:r>
            <a:r>
              <a:rPr lang="en-US" sz="1200" i="1" kern="0" spc="90" dirty="0" smtClean="0">
                <a:solidFill>
                  <a:srgbClr val="000000"/>
                </a:solidFill>
                <a:latin typeface="Arial" charset="0"/>
              </a:rPr>
              <a:t>I</a:t>
            </a:r>
            <a:r>
              <a:rPr lang="en-US" sz="1200" i="1" kern="0" spc="90" baseline="30000" dirty="0" smtClean="0">
                <a:solidFill>
                  <a:srgbClr val="000000"/>
                </a:solidFill>
                <a:latin typeface="Arial" charset="0"/>
              </a:rPr>
              <a:t>B</a:t>
            </a:r>
            <a:endParaRPr lang="en-US" sz="1200" i="1" kern="0" spc="60" dirty="0">
              <a:solidFill>
                <a:srgbClr val="000000"/>
              </a:solidFill>
              <a:latin typeface="Arial" charset="0"/>
            </a:endParaRPr>
          </a:p>
        </p:txBody>
      </p:sp>
      <p:sp>
        <p:nvSpPr>
          <p:cNvPr id="43" name="Text Box 31"/>
          <p:cNvSpPr txBox="1">
            <a:spLocks noChangeArrowheads="1"/>
          </p:cNvSpPr>
          <p:nvPr/>
        </p:nvSpPr>
        <p:spPr bwMode="auto">
          <a:xfrm>
            <a:off x="1716889" y="4568984"/>
            <a:ext cx="1397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200" i="1" kern="0" spc="90" dirty="0" smtClean="0">
                <a:solidFill>
                  <a:srgbClr val="000000"/>
                </a:solidFill>
                <a:latin typeface="Arial" charset="0"/>
              </a:rPr>
              <a:t>ii</a:t>
            </a:r>
            <a:endParaRPr lang="en-US" sz="1200" i="1" kern="0" spc="60" dirty="0">
              <a:solidFill>
                <a:srgbClr val="000000"/>
              </a:solidFill>
              <a:latin typeface="Arial" charset="0"/>
            </a:endParaRPr>
          </a:p>
        </p:txBody>
      </p:sp>
    </p:spTree>
    <p:extLst>
      <p:ext uri="{BB962C8B-B14F-4D97-AF65-F5344CB8AC3E}">
        <p14:creationId xmlns:p14="http://schemas.microsoft.com/office/powerpoint/2010/main" val="1108383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9291" y="279918"/>
            <a:ext cx="8639110" cy="6078549"/>
          </a:xfrm>
        </p:spPr>
        <p:txBody>
          <a:bodyPr/>
          <a:lstStyle/>
          <a:p>
            <a:pPr marL="0" lvl="0" indent="0">
              <a:buNone/>
            </a:pPr>
            <a:r>
              <a:rPr lang="en-US" sz="2400" dirty="0"/>
              <a:t>Write the genotype for each person based on the description</a:t>
            </a:r>
            <a:r>
              <a:rPr lang="en-US" sz="2400" dirty="0" smtClean="0"/>
              <a:t>:</a:t>
            </a:r>
          </a:p>
          <a:p>
            <a:pPr lvl="0"/>
            <a:endParaRPr lang="en-US" sz="2400" dirty="0"/>
          </a:p>
          <a:p>
            <a:pPr marL="457200" lvl="1" indent="0">
              <a:buNone/>
            </a:pPr>
            <a:r>
              <a:rPr lang="en-US" sz="2000" dirty="0" smtClean="0"/>
              <a:t>1. Homozygous </a:t>
            </a:r>
            <a:r>
              <a:rPr lang="en-US" sz="2000" dirty="0"/>
              <a:t>for the “B” </a:t>
            </a:r>
            <a:r>
              <a:rPr lang="en-US" sz="2000" dirty="0" smtClean="0"/>
              <a:t>allele</a:t>
            </a:r>
          </a:p>
          <a:p>
            <a:pPr marL="457200" lvl="1" indent="0">
              <a:buNone/>
            </a:pPr>
            <a:r>
              <a:rPr lang="en-US" sz="2000" dirty="0"/>
              <a:t>	</a:t>
            </a:r>
            <a:endParaRPr lang="en-US" sz="2400" dirty="0"/>
          </a:p>
          <a:p>
            <a:pPr marL="457200" lvl="1" indent="0">
              <a:buNone/>
            </a:pPr>
            <a:r>
              <a:rPr lang="en-US" sz="2000" dirty="0" smtClean="0"/>
              <a:t>2. Heterozygous </a:t>
            </a:r>
            <a:r>
              <a:rPr lang="en-US" sz="2000" dirty="0"/>
              <a:t>for the “A” </a:t>
            </a:r>
            <a:r>
              <a:rPr lang="en-US" sz="2000" dirty="0" smtClean="0"/>
              <a:t>allele</a:t>
            </a:r>
          </a:p>
          <a:p>
            <a:pPr marL="457200" lvl="1" indent="0">
              <a:buNone/>
            </a:pPr>
            <a:r>
              <a:rPr lang="en-US" sz="2000" dirty="0"/>
              <a:t>			</a:t>
            </a:r>
            <a:endParaRPr lang="en-US" sz="2400" dirty="0"/>
          </a:p>
          <a:p>
            <a:pPr marL="457200" lvl="1" indent="0">
              <a:buNone/>
            </a:pPr>
            <a:r>
              <a:rPr lang="en-US" sz="2000" dirty="0" smtClean="0"/>
              <a:t>3. Type </a:t>
            </a:r>
            <a:r>
              <a:rPr lang="en-US" sz="2000" dirty="0"/>
              <a:t>O			</a:t>
            </a:r>
            <a:endParaRPr lang="en-US" sz="2000" dirty="0" smtClean="0"/>
          </a:p>
          <a:p>
            <a:pPr marL="457200" lvl="1" indent="0">
              <a:buNone/>
            </a:pPr>
            <a:r>
              <a:rPr lang="en-US" sz="2000" dirty="0"/>
              <a:t>			</a:t>
            </a:r>
            <a:endParaRPr lang="en-US" sz="2400" dirty="0"/>
          </a:p>
          <a:p>
            <a:pPr marL="457200" lvl="1" indent="0">
              <a:buNone/>
            </a:pPr>
            <a:r>
              <a:rPr lang="en-US" sz="2000" dirty="0" smtClean="0"/>
              <a:t>4. Type </a:t>
            </a:r>
            <a:r>
              <a:rPr lang="en-US" sz="2000" dirty="0"/>
              <a:t>“A” and had a type “O” parent	</a:t>
            </a:r>
            <a:endParaRPr lang="en-US" sz="2000" dirty="0" smtClean="0"/>
          </a:p>
          <a:p>
            <a:pPr marL="457200" lvl="1" indent="0">
              <a:buNone/>
            </a:pPr>
            <a:r>
              <a:rPr lang="en-US" sz="2000" dirty="0"/>
              <a:t>	</a:t>
            </a:r>
            <a:endParaRPr lang="en-US" sz="2400" dirty="0"/>
          </a:p>
          <a:p>
            <a:pPr marL="457200" lvl="1" indent="0">
              <a:buNone/>
            </a:pPr>
            <a:r>
              <a:rPr lang="en-US" sz="2000" dirty="0" smtClean="0"/>
              <a:t>5. Type </a:t>
            </a:r>
            <a:r>
              <a:rPr lang="en-US" sz="2000" dirty="0"/>
              <a:t>“AB”				</a:t>
            </a:r>
            <a:endParaRPr lang="en-US" sz="2000" dirty="0" smtClean="0"/>
          </a:p>
          <a:p>
            <a:pPr marL="457200" lvl="1" indent="0">
              <a:buNone/>
            </a:pPr>
            <a:r>
              <a:rPr lang="en-US" sz="2000" dirty="0"/>
              <a:t>	 </a:t>
            </a:r>
            <a:endParaRPr lang="en-US" sz="2400" dirty="0"/>
          </a:p>
          <a:p>
            <a:pPr marL="457200" lvl="1" indent="0">
              <a:buNone/>
            </a:pPr>
            <a:r>
              <a:rPr lang="en-US" sz="2000" dirty="0" smtClean="0"/>
              <a:t>6. Blood </a:t>
            </a:r>
            <a:r>
              <a:rPr lang="en-US" sz="2000" dirty="0"/>
              <a:t>can be donated to anybody	</a:t>
            </a:r>
            <a:endParaRPr lang="en-US" sz="2000" dirty="0" smtClean="0"/>
          </a:p>
          <a:p>
            <a:pPr marL="457200" lvl="1" indent="0">
              <a:buNone/>
            </a:pPr>
            <a:endParaRPr lang="en-US" sz="2000" dirty="0"/>
          </a:p>
          <a:p>
            <a:pPr marL="457200" lvl="1" indent="0">
              <a:buNone/>
            </a:pPr>
            <a:r>
              <a:rPr lang="en-US" sz="2000" dirty="0" smtClean="0"/>
              <a:t>7. Can </a:t>
            </a:r>
            <a:r>
              <a:rPr lang="en-US" sz="2000" dirty="0"/>
              <a:t>only get blood from a type “O” donor</a:t>
            </a:r>
          </a:p>
        </p:txBody>
      </p:sp>
    </p:spTree>
    <p:extLst>
      <p:ext uri="{BB962C8B-B14F-4D97-AF65-F5344CB8AC3E}">
        <p14:creationId xmlns:p14="http://schemas.microsoft.com/office/powerpoint/2010/main" val="332065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9961" y="517849"/>
            <a:ext cx="8475133" cy="4758267"/>
          </a:xfrm>
        </p:spPr>
        <p:txBody>
          <a:bodyPr/>
          <a:lstStyle/>
          <a:p>
            <a:pPr marL="0" lvl="0" indent="0">
              <a:buNone/>
            </a:pPr>
            <a:r>
              <a:rPr lang="en-US" dirty="0"/>
              <a:t>Pretend that Brad Pitt is homozygous for the type B allele, and Angelina Jolie is type “O.” </a:t>
            </a:r>
            <a:r>
              <a:rPr lang="en-US" b="1" dirty="0"/>
              <a:t>What are all the possible blood types of their baby? </a:t>
            </a:r>
            <a:r>
              <a:rPr lang="en-US" dirty="0"/>
              <a:t>(show your work)</a:t>
            </a:r>
          </a:p>
          <a:p>
            <a:endParaRPr lang="en-US" dirty="0"/>
          </a:p>
        </p:txBody>
      </p:sp>
    </p:spTree>
    <p:extLst>
      <p:ext uri="{BB962C8B-B14F-4D97-AF65-F5344CB8AC3E}">
        <p14:creationId xmlns:p14="http://schemas.microsoft.com/office/powerpoint/2010/main" val="102969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9.6 Geneticists can use the testcross to determine unknown genotypes</a:t>
            </a:r>
          </a:p>
        </p:txBody>
      </p:sp>
      <p:sp>
        <p:nvSpPr>
          <p:cNvPr id="3" name="Content Placeholder 2"/>
          <p:cNvSpPr>
            <a:spLocks noGrp="1"/>
          </p:cNvSpPr>
          <p:nvPr>
            <p:ph idx="1"/>
          </p:nvPr>
        </p:nvSpPr>
        <p:spPr/>
        <p:txBody>
          <a:bodyPr/>
          <a:lstStyle/>
          <a:p>
            <a:r>
              <a:rPr lang="en-US" sz="2000" dirty="0"/>
              <a:t>A </a:t>
            </a:r>
            <a:r>
              <a:rPr lang="en-US" sz="2000" b="1" dirty="0"/>
              <a:t>testcross</a:t>
            </a:r>
            <a:r>
              <a:rPr lang="en-US" sz="2000" dirty="0"/>
              <a:t> is the mating between an individual of unknown genotype and a homozygous recessive individual</a:t>
            </a:r>
            <a:r>
              <a:rPr lang="en-US" sz="2000" dirty="0" smtClean="0"/>
              <a:t>.</a:t>
            </a:r>
          </a:p>
          <a:p>
            <a:endParaRPr lang="en-US" sz="2000" dirty="0"/>
          </a:p>
          <a:p>
            <a:r>
              <a:rPr lang="en-US" sz="2000" dirty="0"/>
              <a:t>A testcross can show whether the unknown genotype includes a recessive allele</a:t>
            </a:r>
            <a:r>
              <a:rPr lang="en-US" sz="2000" dirty="0" smtClean="0"/>
              <a:t>.</a:t>
            </a:r>
          </a:p>
          <a:p>
            <a:endParaRPr lang="en-US" sz="2000" dirty="0"/>
          </a:p>
          <a:p>
            <a:r>
              <a:rPr lang="en-US" sz="2000" dirty="0"/>
              <a:t>Mendel used testcrosses to verify that he had true-breeding varieties of plants</a:t>
            </a:r>
            <a:r>
              <a:rPr lang="en-US" sz="2000" dirty="0" smtClean="0"/>
              <a:t>.</a:t>
            </a:r>
          </a:p>
          <a:p>
            <a:endParaRPr lang="en-US" sz="2000" dirty="0"/>
          </a:p>
          <a:p>
            <a:r>
              <a:rPr lang="en-US" sz="2000" dirty="0"/>
              <a:t>The following figure demonstrates how a testcross can be performed to determine the genotype of a Lab with normal eyes</a:t>
            </a:r>
            <a:r>
              <a:rPr lang="en-US" sz="2000" dirty="0" smtClean="0"/>
              <a:t>.</a:t>
            </a:r>
            <a:endParaRPr lang="en-US" sz="20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176071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a:xfrm>
            <a:off x="313266" y="1105678"/>
            <a:ext cx="8475133" cy="4758267"/>
          </a:xfrm>
        </p:spPr>
        <p:txBody>
          <a:bodyPr/>
          <a:lstStyle/>
          <a:p>
            <a:pPr marL="0" lvl="0" indent="0">
              <a:buNone/>
            </a:pPr>
            <a:r>
              <a:rPr lang="en-US" sz="2400" dirty="0" smtClean="0"/>
              <a:t>Two </a:t>
            </a:r>
            <a:r>
              <a:rPr lang="en-US" sz="2400" dirty="0"/>
              <a:t>parents think their baby was switched at the hospital. Its 1968, so DNA fingerprinting technology does not exist yet.  The mother has blood type “O,” the father has blood type “AB,” and the baby has blood type “B</a:t>
            </a:r>
            <a:r>
              <a:rPr lang="en-US" sz="2400" dirty="0" smtClean="0"/>
              <a:t>.”</a:t>
            </a:r>
            <a:endParaRPr lang="en-US" dirty="0"/>
          </a:p>
          <a:p>
            <a:pPr lvl="1"/>
            <a:r>
              <a:rPr lang="en-US" sz="2000" dirty="0"/>
              <a:t>Mother’s genotype: </a:t>
            </a:r>
            <a:r>
              <a:rPr lang="en-US" sz="2000" dirty="0" smtClean="0"/>
              <a:t>_______</a:t>
            </a:r>
          </a:p>
          <a:p>
            <a:pPr lvl="1"/>
            <a:endParaRPr lang="en-US" sz="2400" dirty="0"/>
          </a:p>
          <a:p>
            <a:pPr lvl="1"/>
            <a:r>
              <a:rPr lang="en-US" sz="2000" dirty="0"/>
              <a:t>Father’s genotype: </a:t>
            </a:r>
            <a:r>
              <a:rPr lang="en-US" sz="2000" dirty="0" smtClean="0"/>
              <a:t>_______</a:t>
            </a:r>
          </a:p>
          <a:p>
            <a:pPr lvl="1"/>
            <a:endParaRPr lang="en-US" sz="2400" dirty="0"/>
          </a:p>
          <a:p>
            <a:pPr lvl="1"/>
            <a:r>
              <a:rPr lang="en-US" sz="2000" dirty="0"/>
              <a:t>Baby’s genotype:  ______ or </a:t>
            </a:r>
            <a:r>
              <a:rPr lang="en-US" sz="2000" dirty="0" smtClean="0"/>
              <a:t>________</a:t>
            </a:r>
          </a:p>
          <a:p>
            <a:pPr lvl="1"/>
            <a:endParaRPr lang="en-US" sz="2400" dirty="0"/>
          </a:p>
          <a:p>
            <a:pPr lvl="1"/>
            <a:r>
              <a:rPr lang="en-US" sz="2000" dirty="0"/>
              <a:t>Punnett square showing all possible genotypes for children produced by this </a:t>
            </a:r>
            <a:r>
              <a:rPr lang="en-US" sz="2000" dirty="0" smtClean="0"/>
              <a:t>couple</a:t>
            </a:r>
          </a:p>
          <a:p>
            <a:pPr lvl="1"/>
            <a:endParaRPr lang="en-US" sz="2400" dirty="0"/>
          </a:p>
          <a:p>
            <a:pPr lvl="1"/>
            <a:r>
              <a:rPr lang="en-US" sz="2000" dirty="0"/>
              <a:t>Was the baby switched?</a:t>
            </a:r>
            <a:endParaRPr lang="en-US" sz="2400" dirty="0"/>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360742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2015 Pearson Education, Inc.</a:t>
            </a:r>
            <a:endParaRPr lang="en-US" dirty="0"/>
          </a:p>
        </p:txBody>
      </p:sp>
      <p:sp>
        <p:nvSpPr>
          <p:cNvPr id="3" name="Text Placeholder 2"/>
          <p:cNvSpPr>
            <a:spLocks noGrp="1"/>
          </p:cNvSpPr>
          <p:nvPr>
            <p:ph type="body" sz="quarter" idx="12"/>
          </p:nvPr>
        </p:nvSpPr>
        <p:spPr/>
        <p:txBody>
          <a:bodyPr/>
          <a:lstStyle/>
          <a:p>
            <a:r>
              <a:rPr lang="en-US" dirty="0"/>
              <a:t>Sex Chromosomes and</a:t>
            </a:r>
            <a:br>
              <a:rPr lang="en-US" dirty="0"/>
            </a:br>
            <a:r>
              <a:rPr lang="en-US" dirty="0"/>
              <a:t>Sex-Linked </a:t>
            </a:r>
            <a:r>
              <a:rPr lang="en-US" dirty="0" smtClean="0"/>
              <a:t>Genes</a:t>
            </a:r>
            <a:endParaRPr lang="en-US" dirty="0"/>
          </a:p>
        </p:txBody>
      </p:sp>
    </p:spTree>
    <p:extLst>
      <p:ext uri="{BB962C8B-B14F-4D97-AF65-F5344CB8AC3E}">
        <p14:creationId xmlns:p14="http://schemas.microsoft.com/office/powerpoint/2010/main" val="3456356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9.21 Sex-linked genes exhibit a unique pattern of inheritance</a:t>
            </a:r>
          </a:p>
        </p:txBody>
      </p:sp>
      <p:sp>
        <p:nvSpPr>
          <p:cNvPr id="3" name="Content Placeholder 2"/>
          <p:cNvSpPr>
            <a:spLocks noGrp="1"/>
          </p:cNvSpPr>
          <p:nvPr>
            <p:ph idx="1"/>
          </p:nvPr>
        </p:nvSpPr>
        <p:spPr/>
        <p:txBody>
          <a:bodyPr/>
          <a:lstStyle/>
          <a:p>
            <a:r>
              <a:rPr lang="en-US" b="1" dirty="0"/>
              <a:t>Sex-linked</a:t>
            </a:r>
            <a:r>
              <a:rPr lang="en-US" dirty="0"/>
              <a:t> </a:t>
            </a:r>
            <a:r>
              <a:rPr lang="en-US" b="1" dirty="0"/>
              <a:t>genes</a:t>
            </a:r>
            <a:r>
              <a:rPr lang="en-US" dirty="0"/>
              <a:t> are located on either of the sex chromosomes</a:t>
            </a:r>
            <a:r>
              <a:rPr lang="en-US" dirty="0" smtClean="0"/>
              <a:t>.</a:t>
            </a:r>
          </a:p>
          <a:p>
            <a:endParaRPr lang="en-US" dirty="0"/>
          </a:p>
          <a:p>
            <a:r>
              <a:rPr lang="en-US" dirty="0"/>
              <a:t>The X chromosome carries many genes unrelated to sex</a:t>
            </a:r>
            <a:r>
              <a:rPr lang="en-US" dirty="0" smtClean="0"/>
              <a:t>.</a:t>
            </a:r>
          </a:p>
          <a:p>
            <a:endParaRPr lang="en-US" dirty="0"/>
          </a:p>
          <a:p>
            <a:r>
              <a:rPr lang="en-US" dirty="0"/>
              <a:t>The </a:t>
            </a:r>
            <a:r>
              <a:rPr lang="en-US" dirty="0" smtClean="0"/>
              <a:t>inheritance </a:t>
            </a:r>
            <a:r>
              <a:rPr lang="en-US" dirty="0"/>
              <a:t>of white eye color in the fruit fly illustrates an X-linked recessive trait. </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459471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9_21cXLinkedCross-U.jpg"/>
          <p:cNvPicPr>
            <a:picLocks noChangeAspect="1"/>
          </p:cNvPicPr>
          <p:nvPr/>
        </p:nvPicPr>
        <p:blipFill rotWithShape="1">
          <a:blip r:embed="rId3" cstate="email">
            <a:extLst>
              <a:ext uri="{28A0092B-C50C-407E-A947-70E740481C1C}">
                <a14:useLocalDpi xmlns:a14="http://schemas.microsoft.com/office/drawing/2010/main" val="0"/>
              </a:ext>
            </a:extLst>
          </a:blip>
          <a:srcRect b="2161"/>
          <a:stretch/>
        </p:blipFill>
        <p:spPr>
          <a:xfrm>
            <a:off x="1264920" y="137160"/>
            <a:ext cx="6614160" cy="64414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9.21c</a:t>
            </a:r>
            <a:endParaRPr lang="en-US" sz="1200" dirty="0">
              <a:latin typeface="Arial" charset="0"/>
            </a:endParaRPr>
          </a:p>
        </p:txBody>
      </p:sp>
      <p:sp>
        <p:nvSpPr>
          <p:cNvPr id="7" name="Text Box 31"/>
          <p:cNvSpPr txBox="1">
            <a:spLocks noChangeArrowheads="1"/>
          </p:cNvSpPr>
          <p:nvPr/>
        </p:nvSpPr>
        <p:spPr bwMode="auto">
          <a:xfrm>
            <a:off x="1873552" y="122384"/>
            <a:ext cx="973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Female</a:t>
            </a:r>
            <a:endParaRPr lang="en-US" sz="2200" dirty="0">
              <a:solidFill>
                <a:srgbClr val="000000"/>
              </a:solidFill>
              <a:latin typeface="Arial" charset="0"/>
            </a:endParaRPr>
          </a:p>
        </p:txBody>
      </p:sp>
      <p:sp>
        <p:nvSpPr>
          <p:cNvPr id="8" name="Text Box 31"/>
          <p:cNvSpPr txBox="1">
            <a:spLocks noChangeArrowheads="1"/>
          </p:cNvSpPr>
          <p:nvPr/>
        </p:nvSpPr>
        <p:spPr bwMode="auto">
          <a:xfrm>
            <a:off x="4837856" y="122143"/>
            <a:ext cx="6283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M</a:t>
            </a:r>
            <a:r>
              <a:rPr lang="en-US" sz="2200" dirty="0" smtClean="0">
                <a:solidFill>
                  <a:srgbClr val="000000"/>
                </a:solidFill>
                <a:latin typeface="Arial" charset="0"/>
              </a:rPr>
              <a:t>ale</a:t>
            </a:r>
            <a:endParaRPr lang="en-US" sz="2200" dirty="0">
              <a:solidFill>
                <a:srgbClr val="000000"/>
              </a:solidFill>
              <a:latin typeface="Arial" charset="0"/>
            </a:endParaRPr>
          </a:p>
        </p:txBody>
      </p:sp>
      <p:sp>
        <p:nvSpPr>
          <p:cNvPr id="9" name="Text Box 31"/>
          <p:cNvSpPr txBox="1">
            <a:spLocks noChangeArrowheads="1"/>
          </p:cNvSpPr>
          <p:nvPr/>
        </p:nvSpPr>
        <p:spPr bwMode="auto">
          <a:xfrm>
            <a:off x="3375065" y="3189256"/>
            <a:ext cx="8768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Sperm</a:t>
            </a:r>
            <a:endParaRPr lang="en-US" sz="2200" dirty="0">
              <a:solidFill>
                <a:srgbClr val="000000"/>
              </a:solidFill>
              <a:latin typeface="Arial" charset="0"/>
            </a:endParaRPr>
          </a:p>
        </p:txBody>
      </p:sp>
      <p:sp>
        <p:nvSpPr>
          <p:cNvPr id="10" name="Text Box 31"/>
          <p:cNvSpPr txBox="1">
            <a:spLocks noChangeArrowheads="1"/>
          </p:cNvSpPr>
          <p:nvPr/>
        </p:nvSpPr>
        <p:spPr bwMode="auto">
          <a:xfrm>
            <a:off x="1308839" y="5131597"/>
            <a:ext cx="690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Eggs</a:t>
            </a:r>
            <a:endParaRPr lang="en-US" sz="2200" dirty="0">
              <a:solidFill>
                <a:srgbClr val="000000"/>
              </a:solidFill>
              <a:latin typeface="Arial" charset="0"/>
            </a:endParaRPr>
          </a:p>
        </p:txBody>
      </p:sp>
      <p:sp>
        <p:nvSpPr>
          <p:cNvPr id="11" name="Text Box 31"/>
          <p:cNvSpPr txBox="1">
            <a:spLocks noChangeArrowheads="1"/>
          </p:cNvSpPr>
          <p:nvPr/>
        </p:nvSpPr>
        <p:spPr bwMode="auto">
          <a:xfrm>
            <a:off x="5256373" y="5896095"/>
            <a:ext cx="23163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i="1" dirty="0" smtClean="0">
                <a:solidFill>
                  <a:srgbClr val="000000"/>
                </a:solidFill>
                <a:latin typeface="Arial" charset="0"/>
              </a:rPr>
              <a:t>R</a:t>
            </a:r>
            <a:r>
              <a:rPr lang="en-US" sz="2200" dirty="0" smtClean="0">
                <a:solidFill>
                  <a:srgbClr val="000000"/>
                </a:solidFill>
                <a:latin typeface="Arial" charset="0"/>
              </a:rPr>
              <a:t> </a:t>
            </a:r>
            <a:r>
              <a:rPr lang="en-US" sz="2200" dirty="0">
                <a:solidFill>
                  <a:srgbClr val="000000"/>
                </a:solidFill>
                <a:latin typeface="Symbol Std"/>
                <a:cs typeface="Symbol Std"/>
              </a:rPr>
              <a:t>=</a:t>
            </a:r>
            <a:r>
              <a:rPr lang="en-US" sz="2200" dirty="0" smtClean="0">
                <a:solidFill>
                  <a:srgbClr val="000000"/>
                </a:solidFill>
                <a:latin typeface="Arial" charset="0"/>
              </a:rPr>
              <a:t> red-eye allele</a:t>
            </a:r>
            <a:endParaRPr lang="en-US" sz="2200" dirty="0">
              <a:solidFill>
                <a:srgbClr val="000000"/>
              </a:solidFill>
              <a:latin typeface="Arial" charset="0"/>
            </a:endParaRPr>
          </a:p>
        </p:txBody>
      </p:sp>
      <p:sp>
        <p:nvSpPr>
          <p:cNvPr id="12" name="Text Box 31"/>
          <p:cNvSpPr txBox="1">
            <a:spLocks noChangeArrowheads="1"/>
          </p:cNvSpPr>
          <p:nvPr/>
        </p:nvSpPr>
        <p:spPr bwMode="auto">
          <a:xfrm>
            <a:off x="5277558" y="6204455"/>
            <a:ext cx="25744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i="1" dirty="0">
                <a:solidFill>
                  <a:srgbClr val="000000"/>
                </a:solidFill>
                <a:latin typeface="Arial" charset="0"/>
              </a:rPr>
              <a:t>r</a:t>
            </a:r>
            <a:r>
              <a:rPr lang="en-US" sz="2200" i="1" dirty="0" smtClean="0">
                <a:solidFill>
                  <a:srgbClr val="000000"/>
                </a:solidFill>
                <a:latin typeface="Arial" charset="0"/>
              </a:rPr>
              <a:t> </a:t>
            </a:r>
            <a:r>
              <a:rPr lang="en-US" sz="2200" dirty="0" smtClean="0">
                <a:solidFill>
                  <a:srgbClr val="000000"/>
                </a:solidFill>
                <a:latin typeface="Arial" charset="0"/>
              </a:rPr>
              <a:t> </a:t>
            </a:r>
            <a:r>
              <a:rPr lang="en-US" sz="2200" dirty="0">
                <a:solidFill>
                  <a:srgbClr val="000000"/>
                </a:solidFill>
                <a:latin typeface="Symbol Std"/>
                <a:cs typeface="Symbol Std"/>
              </a:rPr>
              <a:t>=</a:t>
            </a:r>
            <a:r>
              <a:rPr lang="en-US" sz="2200" dirty="0" smtClean="0">
                <a:solidFill>
                  <a:srgbClr val="000000"/>
                </a:solidFill>
                <a:latin typeface="Arial" charset="0"/>
              </a:rPr>
              <a:t> white-eye allele</a:t>
            </a:r>
            <a:endParaRPr lang="en-US" sz="2200" dirty="0">
              <a:solidFill>
                <a:srgbClr val="000000"/>
              </a:solidFill>
              <a:latin typeface="Arial" charset="0"/>
            </a:endParaRPr>
          </a:p>
        </p:txBody>
      </p:sp>
      <p:sp>
        <p:nvSpPr>
          <p:cNvPr id="13" name="Text Box 31"/>
          <p:cNvSpPr txBox="1">
            <a:spLocks noChangeArrowheads="1"/>
          </p:cNvSpPr>
          <p:nvPr/>
        </p:nvSpPr>
        <p:spPr bwMode="auto">
          <a:xfrm>
            <a:off x="2002142" y="947486"/>
            <a:ext cx="713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err="1" smtClean="0">
                <a:solidFill>
                  <a:srgbClr val="FFFFFF"/>
                </a:solidFill>
                <a:latin typeface="Arial" charset="0"/>
              </a:rPr>
              <a:t>X</a:t>
            </a:r>
            <a:r>
              <a:rPr lang="en-US" sz="2200" i="1" kern="0" spc="300" baseline="30000" dirty="0" err="1" smtClean="0">
                <a:solidFill>
                  <a:srgbClr val="FFFFFF"/>
                </a:solidFill>
                <a:latin typeface="Arial" charset="0"/>
              </a:rPr>
              <a:t>R</a:t>
            </a:r>
            <a:r>
              <a:rPr lang="en-US" sz="2200" kern="0" spc="300" dirty="0" err="1" smtClean="0">
                <a:solidFill>
                  <a:srgbClr val="FFFFFF"/>
                </a:solidFill>
                <a:latin typeface="Arial" charset="0"/>
              </a:rPr>
              <a:t>X</a:t>
            </a:r>
            <a:r>
              <a:rPr lang="en-US" sz="2200" i="1" kern="0" spc="300" baseline="30000" dirty="0" err="1" smtClean="0">
                <a:solidFill>
                  <a:srgbClr val="FFFFFF"/>
                </a:solidFill>
                <a:latin typeface="Arial" charset="0"/>
              </a:rPr>
              <a:t>r</a:t>
            </a:r>
            <a:endParaRPr lang="en-US" sz="2200" kern="0" spc="300" baseline="30000" dirty="0">
              <a:solidFill>
                <a:srgbClr val="FFFFFF"/>
              </a:solidFill>
              <a:latin typeface="Arial" charset="0"/>
            </a:endParaRPr>
          </a:p>
        </p:txBody>
      </p:sp>
      <p:sp>
        <p:nvSpPr>
          <p:cNvPr id="14" name="Text Box 31"/>
          <p:cNvSpPr txBox="1">
            <a:spLocks noChangeArrowheads="1"/>
          </p:cNvSpPr>
          <p:nvPr/>
        </p:nvSpPr>
        <p:spPr bwMode="auto">
          <a:xfrm>
            <a:off x="4867272" y="974352"/>
            <a:ext cx="6139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smtClean="0">
                <a:solidFill>
                  <a:srgbClr val="FFFFFF"/>
                </a:solidFill>
                <a:latin typeface="Arial" charset="0"/>
              </a:rPr>
              <a:t>X</a:t>
            </a:r>
            <a:r>
              <a:rPr lang="en-US" sz="2200" i="1" kern="0" spc="300" baseline="30000" dirty="0">
                <a:solidFill>
                  <a:srgbClr val="FFFFFF"/>
                </a:solidFill>
                <a:latin typeface="Arial" charset="0"/>
              </a:rPr>
              <a:t>R</a:t>
            </a:r>
            <a:r>
              <a:rPr lang="en-US" sz="2200" kern="0" spc="300" dirty="0" smtClean="0">
                <a:solidFill>
                  <a:srgbClr val="FFFFFF"/>
                </a:solidFill>
                <a:latin typeface="Arial" charset="0"/>
              </a:rPr>
              <a:t>Y</a:t>
            </a:r>
            <a:endParaRPr lang="en-US" sz="2200" kern="0" spc="300" baseline="30000" dirty="0">
              <a:solidFill>
                <a:srgbClr val="FFFFFF"/>
              </a:solidFill>
              <a:latin typeface="Arial" charset="0"/>
            </a:endParaRPr>
          </a:p>
        </p:txBody>
      </p:sp>
      <p:sp>
        <p:nvSpPr>
          <p:cNvPr id="15" name="Text Box 31"/>
          <p:cNvSpPr txBox="1">
            <a:spLocks noChangeArrowheads="1"/>
          </p:cNvSpPr>
          <p:nvPr/>
        </p:nvSpPr>
        <p:spPr bwMode="auto">
          <a:xfrm>
            <a:off x="2847578" y="4616494"/>
            <a:ext cx="7694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smtClean="0">
                <a:solidFill>
                  <a:srgbClr val="FFFFFF"/>
                </a:solidFill>
                <a:latin typeface="Arial" charset="0"/>
              </a:rPr>
              <a:t>X</a:t>
            </a:r>
            <a:r>
              <a:rPr lang="en-US" sz="2200" i="1" kern="0" spc="300" baseline="30000" dirty="0" smtClean="0">
                <a:solidFill>
                  <a:srgbClr val="FFFFFF"/>
                </a:solidFill>
                <a:latin typeface="Arial" charset="0"/>
              </a:rPr>
              <a:t>R</a:t>
            </a:r>
            <a:r>
              <a:rPr lang="en-US" sz="2200" kern="0" spc="300" dirty="0" smtClean="0">
                <a:solidFill>
                  <a:srgbClr val="FFFFFF"/>
                </a:solidFill>
                <a:latin typeface="Arial" charset="0"/>
              </a:rPr>
              <a:t>X</a:t>
            </a:r>
            <a:r>
              <a:rPr lang="en-US" sz="2200" i="1" kern="0" spc="300" baseline="30000" dirty="0" smtClean="0">
                <a:solidFill>
                  <a:srgbClr val="FFFFFF"/>
                </a:solidFill>
                <a:latin typeface="Arial" charset="0"/>
              </a:rPr>
              <a:t>R</a:t>
            </a:r>
            <a:endParaRPr lang="en-US" sz="2200" kern="0" spc="300" baseline="30000" dirty="0">
              <a:solidFill>
                <a:srgbClr val="FFFFFF"/>
              </a:solidFill>
              <a:latin typeface="Arial" charset="0"/>
            </a:endParaRPr>
          </a:p>
        </p:txBody>
      </p:sp>
      <p:sp>
        <p:nvSpPr>
          <p:cNvPr id="16" name="Text Box 31"/>
          <p:cNvSpPr txBox="1">
            <a:spLocks noChangeArrowheads="1"/>
          </p:cNvSpPr>
          <p:nvPr/>
        </p:nvSpPr>
        <p:spPr bwMode="auto">
          <a:xfrm>
            <a:off x="4072028" y="4616494"/>
            <a:ext cx="6139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smtClean="0">
                <a:solidFill>
                  <a:srgbClr val="FFFFFF"/>
                </a:solidFill>
                <a:latin typeface="Arial" charset="0"/>
              </a:rPr>
              <a:t>X</a:t>
            </a:r>
            <a:r>
              <a:rPr lang="en-US" sz="2200" i="1" kern="0" spc="300" baseline="30000" dirty="0" smtClean="0">
                <a:solidFill>
                  <a:srgbClr val="FFFFFF"/>
                </a:solidFill>
                <a:latin typeface="Arial" charset="0"/>
              </a:rPr>
              <a:t>R</a:t>
            </a:r>
            <a:r>
              <a:rPr lang="en-US" sz="2200" kern="0" spc="300" dirty="0" smtClean="0">
                <a:solidFill>
                  <a:srgbClr val="FFFFFF"/>
                </a:solidFill>
                <a:latin typeface="Arial" charset="0"/>
              </a:rPr>
              <a:t>Y</a:t>
            </a:r>
            <a:endParaRPr lang="en-US" sz="2200" kern="0" spc="300" baseline="30000" dirty="0">
              <a:solidFill>
                <a:srgbClr val="FFFFFF"/>
              </a:solidFill>
              <a:latin typeface="Arial" charset="0"/>
            </a:endParaRPr>
          </a:p>
        </p:txBody>
      </p:sp>
      <p:sp>
        <p:nvSpPr>
          <p:cNvPr id="17" name="Text Box 31"/>
          <p:cNvSpPr txBox="1">
            <a:spLocks noChangeArrowheads="1"/>
          </p:cNvSpPr>
          <p:nvPr/>
        </p:nvSpPr>
        <p:spPr bwMode="auto">
          <a:xfrm>
            <a:off x="2874780" y="5800510"/>
            <a:ext cx="713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err="1" smtClean="0">
                <a:solidFill>
                  <a:srgbClr val="FFFFFF"/>
                </a:solidFill>
                <a:latin typeface="Arial" charset="0"/>
              </a:rPr>
              <a:t>X</a:t>
            </a:r>
            <a:r>
              <a:rPr lang="en-US" sz="2200" i="1" kern="0" spc="300" baseline="30000" dirty="0" err="1" smtClean="0">
                <a:solidFill>
                  <a:srgbClr val="FFFFFF"/>
                </a:solidFill>
                <a:latin typeface="Arial" charset="0"/>
              </a:rPr>
              <a:t>r</a:t>
            </a:r>
            <a:r>
              <a:rPr lang="en-US" sz="2200" kern="0" spc="300" dirty="0" err="1" smtClean="0">
                <a:solidFill>
                  <a:srgbClr val="FFFFFF"/>
                </a:solidFill>
                <a:latin typeface="Arial" charset="0"/>
              </a:rPr>
              <a:t>X</a:t>
            </a:r>
            <a:r>
              <a:rPr lang="en-US" sz="2200" i="1" kern="0" spc="300" baseline="30000" dirty="0" err="1">
                <a:solidFill>
                  <a:srgbClr val="FFFFFF"/>
                </a:solidFill>
                <a:latin typeface="Arial" charset="0"/>
              </a:rPr>
              <a:t>R</a:t>
            </a:r>
            <a:endParaRPr lang="en-US" sz="2200" kern="0" spc="300" baseline="30000" dirty="0">
              <a:solidFill>
                <a:srgbClr val="FFFFFF"/>
              </a:solidFill>
              <a:latin typeface="Arial" charset="0"/>
            </a:endParaRPr>
          </a:p>
        </p:txBody>
      </p:sp>
      <p:sp>
        <p:nvSpPr>
          <p:cNvPr id="18" name="Text Box 31"/>
          <p:cNvSpPr txBox="1">
            <a:spLocks noChangeArrowheads="1"/>
          </p:cNvSpPr>
          <p:nvPr/>
        </p:nvSpPr>
        <p:spPr bwMode="auto">
          <a:xfrm>
            <a:off x="4105620" y="5788587"/>
            <a:ext cx="5514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err="1" smtClean="0">
                <a:solidFill>
                  <a:srgbClr val="000000"/>
                </a:solidFill>
                <a:latin typeface="Arial" charset="0"/>
              </a:rPr>
              <a:t>X</a:t>
            </a:r>
            <a:r>
              <a:rPr lang="en-US" sz="2200" i="1" kern="0" spc="300" baseline="30000" dirty="0" err="1" smtClean="0">
                <a:solidFill>
                  <a:srgbClr val="000000"/>
                </a:solidFill>
                <a:latin typeface="Arial" charset="0"/>
              </a:rPr>
              <a:t>r</a:t>
            </a:r>
            <a:r>
              <a:rPr lang="en-US" sz="2200" kern="0" spc="300" dirty="0" err="1" smtClean="0">
                <a:solidFill>
                  <a:srgbClr val="000000"/>
                </a:solidFill>
                <a:latin typeface="Arial" charset="0"/>
              </a:rPr>
              <a:t>Y</a:t>
            </a:r>
            <a:endParaRPr lang="en-US" sz="2200" kern="0" spc="300" baseline="30000" dirty="0">
              <a:solidFill>
                <a:srgbClr val="000000"/>
              </a:solidFill>
              <a:latin typeface="Arial" charset="0"/>
            </a:endParaRPr>
          </a:p>
        </p:txBody>
      </p:sp>
      <p:sp>
        <p:nvSpPr>
          <p:cNvPr id="19" name="Text Box 31"/>
          <p:cNvSpPr txBox="1">
            <a:spLocks noChangeArrowheads="1"/>
          </p:cNvSpPr>
          <p:nvPr/>
        </p:nvSpPr>
        <p:spPr bwMode="auto">
          <a:xfrm>
            <a:off x="1999734" y="4649513"/>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smtClean="0">
                <a:solidFill>
                  <a:srgbClr val="000000"/>
                </a:solidFill>
                <a:latin typeface="Arial" charset="0"/>
              </a:rPr>
              <a:t>X</a:t>
            </a:r>
            <a:r>
              <a:rPr lang="en-US" sz="2200" i="1" kern="0" spc="300" baseline="30000" dirty="0" smtClean="0">
                <a:solidFill>
                  <a:srgbClr val="000000"/>
                </a:solidFill>
                <a:latin typeface="Arial" charset="0"/>
              </a:rPr>
              <a:t>R</a:t>
            </a:r>
            <a:endParaRPr lang="en-US" sz="2200" kern="0" spc="300" baseline="30000" dirty="0">
              <a:solidFill>
                <a:srgbClr val="000000"/>
              </a:solidFill>
              <a:latin typeface="Arial" charset="0"/>
            </a:endParaRPr>
          </a:p>
        </p:txBody>
      </p:sp>
      <p:sp>
        <p:nvSpPr>
          <p:cNvPr id="20" name="Text Box 31"/>
          <p:cNvSpPr txBox="1">
            <a:spLocks noChangeArrowheads="1"/>
          </p:cNvSpPr>
          <p:nvPr/>
        </p:nvSpPr>
        <p:spPr bwMode="auto">
          <a:xfrm>
            <a:off x="2030664" y="5828625"/>
            <a:ext cx="3254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err="1" smtClean="0">
                <a:solidFill>
                  <a:srgbClr val="000000"/>
                </a:solidFill>
                <a:latin typeface="Arial" charset="0"/>
              </a:rPr>
              <a:t>X</a:t>
            </a:r>
            <a:r>
              <a:rPr lang="en-US" sz="2200" i="1" kern="0" spc="300" baseline="30000" dirty="0" err="1" smtClean="0">
                <a:solidFill>
                  <a:srgbClr val="000000"/>
                </a:solidFill>
                <a:latin typeface="Arial" charset="0"/>
              </a:rPr>
              <a:t>r</a:t>
            </a:r>
            <a:endParaRPr lang="en-US" sz="2200" kern="0" spc="300" baseline="30000" dirty="0">
              <a:solidFill>
                <a:srgbClr val="000000"/>
              </a:solidFill>
              <a:latin typeface="Arial" charset="0"/>
            </a:endParaRPr>
          </a:p>
        </p:txBody>
      </p:sp>
      <p:sp>
        <p:nvSpPr>
          <p:cNvPr id="21" name="Text Box 31"/>
          <p:cNvSpPr txBox="1">
            <a:spLocks noChangeArrowheads="1"/>
          </p:cNvSpPr>
          <p:nvPr/>
        </p:nvSpPr>
        <p:spPr bwMode="auto">
          <a:xfrm>
            <a:off x="4253334" y="3654261"/>
            <a:ext cx="2260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smtClean="0">
                <a:solidFill>
                  <a:srgbClr val="000000"/>
                </a:solidFill>
                <a:latin typeface="Arial" charset="0"/>
              </a:rPr>
              <a:t>Y</a:t>
            </a:r>
            <a:endParaRPr lang="en-US" sz="2200" kern="0" spc="300" baseline="30000" dirty="0">
              <a:solidFill>
                <a:srgbClr val="000000"/>
              </a:solidFill>
              <a:latin typeface="Arial" charset="0"/>
            </a:endParaRPr>
          </a:p>
        </p:txBody>
      </p:sp>
      <p:sp>
        <p:nvSpPr>
          <p:cNvPr id="22" name="Text Box 31"/>
          <p:cNvSpPr txBox="1">
            <a:spLocks noChangeArrowheads="1"/>
          </p:cNvSpPr>
          <p:nvPr/>
        </p:nvSpPr>
        <p:spPr bwMode="auto">
          <a:xfrm>
            <a:off x="3066534" y="3641982"/>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smtClean="0">
                <a:solidFill>
                  <a:srgbClr val="000000"/>
                </a:solidFill>
                <a:latin typeface="Arial" charset="0"/>
              </a:rPr>
              <a:t>X</a:t>
            </a:r>
            <a:r>
              <a:rPr lang="en-US" sz="2200" i="1" kern="0" spc="300" baseline="30000" dirty="0" smtClean="0">
                <a:solidFill>
                  <a:srgbClr val="000000"/>
                </a:solidFill>
                <a:latin typeface="Arial" charset="0"/>
              </a:rPr>
              <a:t>R</a:t>
            </a:r>
            <a:endParaRPr lang="en-US" sz="2200" kern="0" spc="300" baseline="30000" dirty="0">
              <a:solidFill>
                <a:srgbClr val="000000"/>
              </a:solidFill>
              <a:latin typeface="Arial" charset="0"/>
            </a:endParaRPr>
          </a:p>
        </p:txBody>
      </p:sp>
    </p:spTree>
    <p:extLst>
      <p:ext uri="{BB962C8B-B14F-4D97-AF65-F5344CB8AC3E}">
        <p14:creationId xmlns:p14="http://schemas.microsoft.com/office/powerpoint/2010/main" val="166477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9_21dXLinkedCross-U.jpg"/>
          <p:cNvPicPr>
            <a:picLocks noChangeAspect="1"/>
          </p:cNvPicPr>
          <p:nvPr/>
        </p:nvPicPr>
        <p:blipFill rotWithShape="1">
          <a:blip r:embed="rId3" cstate="email">
            <a:extLst>
              <a:ext uri="{28A0092B-C50C-407E-A947-70E740481C1C}">
                <a14:useLocalDpi xmlns:a14="http://schemas.microsoft.com/office/drawing/2010/main" val="0"/>
              </a:ext>
            </a:extLst>
          </a:blip>
          <a:srcRect b="2675"/>
          <a:stretch/>
        </p:blipFill>
        <p:spPr>
          <a:xfrm>
            <a:off x="1267968" y="137160"/>
            <a:ext cx="6608064" cy="64075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9.21d</a:t>
            </a:r>
            <a:endParaRPr lang="en-US" sz="1200" dirty="0">
              <a:latin typeface="Arial" charset="0"/>
            </a:endParaRPr>
          </a:p>
        </p:txBody>
      </p:sp>
      <p:sp>
        <p:nvSpPr>
          <p:cNvPr id="27" name="Text Box 31"/>
          <p:cNvSpPr txBox="1">
            <a:spLocks noChangeArrowheads="1"/>
          </p:cNvSpPr>
          <p:nvPr/>
        </p:nvSpPr>
        <p:spPr bwMode="auto">
          <a:xfrm>
            <a:off x="1843572" y="122384"/>
            <a:ext cx="973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Female</a:t>
            </a:r>
            <a:endParaRPr lang="en-US" sz="2200" dirty="0">
              <a:solidFill>
                <a:srgbClr val="000000"/>
              </a:solidFill>
              <a:latin typeface="Arial" charset="0"/>
            </a:endParaRPr>
          </a:p>
        </p:txBody>
      </p:sp>
      <p:sp>
        <p:nvSpPr>
          <p:cNvPr id="7" name="Text Box 31"/>
          <p:cNvSpPr txBox="1">
            <a:spLocks noChangeArrowheads="1"/>
          </p:cNvSpPr>
          <p:nvPr/>
        </p:nvSpPr>
        <p:spPr bwMode="auto">
          <a:xfrm>
            <a:off x="4837856" y="122143"/>
            <a:ext cx="6283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a:solidFill>
                  <a:srgbClr val="000000"/>
                </a:solidFill>
                <a:latin typeface="Arial" charset="0"/>
              </a:rPr>
              <a:t>M</a:t>
            </a:r>
            <a:r>
              <a:rPr lang="en-US" sz="2200" dirty="0" smtClean="0">
                <a:solidFill>
                  <a:srgbClr val="000000"/>
                </a:solidFill>
                <a:latin typeface="Arial" charset="0"/>
              </a:rPr>
              <a:t>ale</a:t>
            </a:r>
            <a:endParaRPr lang="en-US" sz="2200" dirty="0">
              <a:solidFill>
                <a:srgbClr val="000000"/>
              </a:solidFill>
              <a:latin typeface="Arial" charset="0"/>
            </a:endParaRPr>
          </a:p>
        </p:txBody>
      </p:sp>
      <p:sp>
        <p:nvSpPr>
          <p:cNvPr id="8" name="Text Box 31"/>
          <p:cNvSpPr txBox="1">
            <a:spLocks noChangeArrowheads="1"/>
          </p:cNvSpPr>
          <p:nvPr/>
        </p:nvSpPr>
        <p:spPr bwMode="auto">
          <a:xfrm>
            <a:off x="3300115" y="3189256"/>
            <a:ext cx="8768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Sperm</a:t>
            </a:r>
            <a:endParaRPr lang="en-US" sz="2200" dirty="0">
              <a:solidFill>
                <a:srgbClr val="000000"/>
              </a:solidFill>
              <a:latin typeface="Arial" charset="0"/>
            </a:endParaRPr>
          </a:p>
        </p:txBody>
      </p:sp>
      <p:sp>
        <p:nvSpPr>
          <p:cNvPr id="9" name="Text Box 31"/>
          <p:cNvSpPr txBox="1">
            <a:spLocks noChangeArrowheads="1"/>
          </p:cNvSpPr>
          <p:nvPr/>
        </p:nvSpPr>
        <p:spPr bwMode="auto">
          <a:xfrm>
            <a:off x="1308839" y="5131597"/>
            <a:ext cx="6908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dirty="0" smtClean="0">
                <a:solidFill>
                  <a:srgbClr val="000000"/>
                </a:solidFill>
                <a:latin typeface="Arial" charset="0"/>
              </a:rPr>
              <a:t>Eggs</a:t>
            </a:r>
            <a:endParaRPr lang="en-US" sz="2200" dirty="0">
              <a:solidFill>
                <a:srgbClr val="000000"/>
              </a:solidFill>
              <a:latin typeface="Arial" charset="0"/>
            </a:endParaRPr>
          </a:p>
        </p:txBody>
      </p:sp>
      <p:sp>
        <p:nvSpPr>
          <p:cNvPr id="10" name="Text Box 31"/>
          <p:cNvSpPr txBox="1">
            <a:spLocks noChangeArrowheads="1"/>
          </p:cNvSpPr>
          <p:nvPr/>
        </p:nvSpPr>
        <p:spPr bwMode="auto">
          <a:xfrm>
            <a:off x="5256373" y="5896095"/>
            <a:ext cx="23163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i="1" dirty="0" smtClean="0">
                <a:solidFill>
                  <a:srgbClr val="000000"/>
                </a:solidFill>
                <a:latin typeface="Arial" charset="0"/>
              </a:rPr>
              <a:t>R</a:t>
            </a:r>
            <a:r>
              <a:rPr lang="en-US" sz="2200" dirty="0" smtClean="0">
                <a:solidFill>
                  <a:srgbClr val="000000"/>
                </a:solidFill>
                <a:latin typeface="Arial" charset="0"/>
              </a:rPr>
              <a:t> </a:t>
            </a:r>
            <a:r>
              <a:rPr lang="en-US" sz="2200" dirty="0" smtClean="0">
                <a:solidFill>
                  <a:srgbClr val="000000"/>
                </a:solidFill>
                <a:latin typeface="Symbol" panose="05050102010706020507" pitchFamily="18" charset="2"/>
              </a:rPr>
              <a:t>=</a:t>
            </a:r>
            <a:r>
              <a:rPr lang="en-US" sz="2200" dirty="0" smtClean="0">
                <a:solidFill>
                  <a:srgbClr val="000000"/>
                </a:solidFill>
                <a:latin typeface="Arial" charset="0"/>
              </a:rPr>
              <a:t> red-eye allele</a:t>
            </a:r>
            <a:endParaRPr lang="en-US" sz="2200" dirty="0">
              <a:solidFill>
                <a:srgbClr val="000000"/>
              </a:solidFill>
              <a:latin typeface="Arial" charset="0"/>
            </a:endParaRPr>
          </a:p>
        </p:txBody>
      </p:sp>
      <p:sp>
        <p:nvSpPr>
          <p:cNvPr id="11" name="Text Box 31"/>
          <p:cNvSpPr txBox="1">
            <a:spLocks noChangeArrowheads="1"/>
          </p:cNvSpPr>
          <p:nvPr/>
        </p:nvSpPr>
        <p:spPr bwMode="auto">
          <a:xfrm>
            <a:off x="5277558" y="6204455"/>
            <a:ext cx="25744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i="1" dirty="0">
                <a:solidFill>
                  <a:srgbClr val="000000"/>
                </a:solidFill>
                <a:latin typeface="Arial" charset="0"/>
              </a:rPr>
              <a:t>r</a:t>
            </a:r>
            <a:r>
              <a:rPr lang="en-US" sz="2200" i="1" dirty="0" smtClean="0">
                <a:solidFill>
                  <a:srgbClr val="000000"/>
                </a:solidFill>
                <a:latin typeface="Arial" charset="0"/>
              </a:rPr>
              <a:t> </a:t>
            </a:r>
            <a:r>
              <a:rPr lang="en-US" sz="2200" dirty="0" smtClean="0">
                <a:solidFill>
                  <a:srgbClr val="000000"/>
                </a:solidFill>
                <a:latin typeface="Arial" charset="0"/>
              </a:rPr>
              <a:t> </a:t>
            </a:r>
            <a:r>
              <a:rPr lang="en-US" sz="2200" dirty="0" smtClean="0">
                <a:solidFill>
                  <a:srgbClr val="000000"/>
                </a:solidFill>
                <a:latin typeface="Symbol" panose="05050102010706020507" pitchFamily="18" charset="2"/>
              </a:rPr>
              <a:t>=</a:t>
            </a:r>
            <a:r>
              <a:rPr lang="en-US" sz="2200" dirty="0" smtClean="0">
                <a:solidFill>
                  <a:srgbClr val="000000"/>
                </a:solidFill>
                <a:latin typeface="Arial" charset="0"/>
              </a:rPr>
              <a:t> white-eye allele</a:t>
            </a:r>
            <a:endParaRPr lang="en-US" sz="2200" dirty="0">
              <a:solidFill>
                <a:srgbClr val="000000"/>
              </a:solidFill>
              <a:latin typeface="Arial" charset="0"/>
            </a:endParaRPr>
          </a:p>
        </p:txBody>
      </p:sp>
      <p:sp>
        <p:nvSpPr>
          <p:cNvPr id="12" name="Text Box 31"/>
          <p:cNvSpPr txBox="1">
            <a:spLocks noChangeArrowheads="1"/>
          </p:cNvSpPr>
          <p:nvPr/>
        </p:nvSpPr>
        <p:spPr bwMode="auto">
          <a:xfrm>
            <a:off x="2002142" y="947486"/>
            <a:ext cx="713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err="1" smtClean="0">
                <a:solidFill>
                  <a:srgbClr val="FFFFFF"/>
                </a:solidFill>
                <a:latin typeface="Arial" charset="0"/>
              </a:rPr>
              <a:t>X</a:t>
            </a:r>
            <a:r>
              <a:rPr lang="en-US" sz="2200" i="1" kern="0" spc="300" baseline="30000" dirty="0" err="1" smtClean="0">
                <a:solidFill>
                  <a:srgbClr val="FFFFFF"/>
                </a:solidFill>
                <a:latin typeface="Arial" charset="0"/>
              </a:rPr>
              <a:t>R</a:t>
            </a:r>
            <a:r>
              <a:rPr lang="en-US" sz="2200" kern="0" spc="300" dirty="0" err="1" smtClean="0">
                <a:solidFill>
                  <a:srgbClr val="FFFFFF"/>
                </a:solidFill>
                <a:latin typeface="Arial" charset="0"/>
              </a:rPr>
              <a:t>X</a:t>
            </a:r>
            <a:r>
              <a:rPr lang="en-US" sz="2200" i="1" kern="0" spc="300" baseline="30000" dirty="0" err="1" smtClean="0">
                <a:solidFill>
                  <a:srgbClr val="FFFFFF"/>
                </a:solidFill>
                <a:latin typeface="Arial" charset="0"/>
              </a:rPr>
              <a:t>r</a:t>
            </a:r>
            <a:endParaRPr lang="en-US" sz="2200" kern="0" spc="300" baseline="30000" dirty="0">
              <a:solidFill>
                <a:srgbClr val="FFFFFF"/>
              </a:solidFill>
              <a:latin typeface="Arial" charset="0"/>
            </a:endParaRPr>
          </a:p>
        </p:txBody>
      </p:sp>
      <p:sp>
        <p:nvSpPr>
          <p:cNvPr id="13" name="Text Box 31"/>
          <p:cNvSpPr txBox="1">
            <a:spLocks noChangeArrowheads="1"/>
          </p:cNvSpPr>
          <p:nvPr/>
        </p:nvSpPr>
        <p:spPr bwMode="auto">
          <a:xfrm>
            <a:off x="4906307" y="947486"/>
            <a:ext cx="5514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err="1" smtClean="0">
                <a:solidFill>
                  <a:srgbClr val="000000"/>
                </a:solidFill>
                <a:latin typeface="Arial" charset="0"/>
              </a:rPr>
              <a:t>X</a:t>
            </a:r>
            <a:r>
              <a:rPr lang="en-US" sz="2200" i="1" kern="0" spc="300" baseline="30000" dirty="0" err="1" smtClean="0">
                <a:solidFill>
                  <a:srgbClr val="000000"/>
                </a:solidFill>
                <a:latin typeface="Arial" charset="0"/>
              </a:rPr>
              <a:t>r</a:t>
            </a:r>
            <a:r>
              <a:rPr lang="en-US" sz="2200" kern="0" spc="300" dirty="0" err="1" smtClean="0">
                <a:solidFill>
                  <a:srgbClr val="000000"/>
                </a:solidFill>
                <a:latin typeface="Arial" charset="0"/>
              </a:rPr>
              <a:t>Y</a:t>
            </a:r>
            <a:endParaRPr lang="en-US" sz="2200" kern="0" spc="300" baseline="30000" dirty="0">
              <a:solidFill>
                <a:srgbClr val="000000"/>
              </a:solidFill>
              <a:latin typeface="Arial" charset="0"/>
            </a:endParaRPr>
          </a:p>
        </p:txBody>
      </p:sp>
      <p:sp>
        <p:nvSpPr>
          <p:cNvPr id="14" name="Text Box 31"/>
          <p:cNvSpPr txBox="1">
            <a:spLocks noChangeArrowheads="1"/>
          </p:cNvSpPr>
          <p:nvPr/>
        </p:nvSpPr>
        <p:spPr bwMode="auto">
          <a:xfrm>
            <a:off x="2877558" y="4616494"/>
            <a:ext cx="713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err="1" smtClean="0">
                <a:solidFill>
                  <a:srgbClr val="FFFFFF"/>
                </a:solidFill>
                <a:latin typeface="Arial" charset="0"/>
              </a:rPr>
              <a:t>X</a:t>
            </a:r>
            <a:r>
              <a:rPr lang="en-US" sz="2200" i="1" kern="0" spc="300" baseline="30000" dirty="0" err="1" smtClean="0">
                <a:solidFill>
                  <a:srgbClr val="FFFFFF"/>
                </a:solidFill>
                <a:latin typeface="Arial" charset="0"/>
              </a:rPr>
              <a:t>R</a:t>
            </a:r>
            <a:r>
              <a:rPr lang="en-US" sz="2200" kern="0" spc="300" dirty="0" err="1" smtClean="0">
                <a:solidFill>
                  <a:srgbClr val="FFFFFF"/>
                </a:solidFill>
                <a:latin typeface="Arial" charset="0"/>
              </a:rPr>
              <a:t>X</a:t>
            </a:r>
            <a:r>
              <a:rPr lang="en-US" sz="2200" i="1" kern="0" spc="300" baseline="30000" dirty="0" err="1" smtClean="0">
                <a:solidFill>
                  <a:srgbClr val="FFFFFF"/>
                </a:solidFill>
                <a:latin typeface="Arial" charset="0"/>
              </a:rPr>
              <a:t>r</a:t>
            </a:r>
            <a:endParaRPr lang="en-US" sz="2200" kern="0" spc="300" baseline="30000" dirty="0">
              <a:solidFill>
                <a:srgbClr val="FFFFFF"/>
              </a:solidFill>
              <a:latin typeface="Arial" charset="0"/>
            </a:endParaRPr>
          </a:p>
        </p:txBody>
      </p:sp>
      <p:sp>
        <p:nvSpPr>
          <p:cNvPr id="15" name="Text Box 31"/>
          <p:cNvSpPr txBox="1">
            <a:spLocks noChangeArrowheads="1"/>
          </p:cNvSpPr>
          <p:nvPr/>
        </p:nvSpPr>
        <p:spPr bwMode="auto">
          <a:xfrm>
            <a:off x="4102008" y="4616494"/>
            <a:ext cx="6139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smtClean="0">
                <a:solidFill>
                  <a:srgbClr val="FFFFFF"/>
                </a:solidFill>
                <a:latin typeface="Arial" charset="0"/>
              </a:rPr>
              <a:t>X</a:t>
            </a:r>
            <a:r>
              <a:rPr lang="en-US" sz="2200" i="1" kern="0" spc="300" baseline="30000" dirty="0" smtClean="0">
                <a:solidFill>
                  <a:srgbClr val="FFFFFF"/>
                </a:solidFill>
                <a:latin typeface="Arial" charset="0"/>
              </a:rPr>
              <a:t>R</a:t>
            </a:r>
            <a:r>
              <a:rPr lang="en-US" sz="2200" kern="0" spc="300" dirty="0" smtClean="0">
                <a:solidFill>
                  <a:srgbClr val="FFFFFF"/>
                </a:solidFill>
                <a:latin typeface="Arial" charset="0"/>
              </a:rPr>
              <a:t>Y</a:t>
            </a:r>
            <a:endParaRPr lang="en-US" sz="2200" kern="0" spc="300" baseline="30000" dirty="0">
              <a:solidFill>
                <a:srgbClr val="FFFFFF"/>
              </a:solidFill>
              <a:latin typeface="Arial" charset="0"/>
            </a:endParaRPr>
          </a:p>
        </p:txBody>
      </p:sp>
      <p:sp>
        <p:nvSpPr>
          <p:cNvPr id="16" name="Text Box 31"/>
          <p:cNvSpPr txBox="1">
            <a:spLocks noChangeArrowheads="1"/>
          </p:cNvSpPr>
          <p:nvPr/>
        </p:nvSpPr>
        <p:spPr bwMode="auto">
          <a:xfrm>
            <a:off x="2912609" y="5726818"/>
            <a:ext cx="6508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err="1" smtClean="0">
                <a:solidFill>
                  <a:srgbClr val="000000"/>
                </a:solidFill>
                <a:latin typeface="Arial" charset="0"/>
              </a:rPr>
              <a:t>X</a:t>
            </a:r>
            <a:r>
              <a:rPr lang="en-US" sz="2200" i="1" kern="0" spc="300" baseline="30000" dirty="0" err="1" smtClean="0">
                <a:solidFill>
                  <a:srgbClr val="000000"/>
                </a:solidFill>
                <a:latin typeface="Arial" charset="0"/>
              </a:rPr>
              <a:t>r</a:t>
            </a:r>
            <a:r>
              <a:rPr lang="en-US" sz="2200" kern="0" spc="300" dirty="0" err="1" smtClean="0">
                <a:solidFill>
                  <a:srgbClr val="000000"/>
                </a:solidFill>
                <a:latin typeface="Arial" charset="0"/>
              </a:rPr>
              <a:t>X</a:t>
            </a:r>
            <a:r>
              <a:rPr lang="en-US" sz="2200" i="1" kern="0" spc="300" baseline="30000" dirty="0" err="1" smtClean="0">
                <a:solidFill>
                  <a:srgbClr val="000000"/>
                </a:solidFill>
                <a:latin typeface="Arial" charset="0"/>
              </a:rPr>
              <a:t>r</a:t>
            </a:r>
            <a:endParaRPr lang="en-US" sz="2200" kern="0" spc="300" baseline="30000" dirty="0">
              <a:solidFill>
                <a:srgbClr val="000000"/>
              </a:solidFill>
              <a:latin typeface="Arial" charset="0"/>
            </a:endParaRPr>
          </a:p>
        </p:txBody>
      </p:sp>
      <p:sp>
        <p:nvSpPr>
          <p:cNvPr id="17" name="Text Box 31"/>
          <p:cNvSpPr txBox="1">
            <a:spLocks noChangeArrowheads="1"/>
          </p:cNvSpPr>
          <p:nvPr/>
        </p:nvSpPr>
        <p:spPr bwMode="auto">
          <a:xfrm>
            <a:off x="4120610" y="5758607"/>
            <a:ext cx="5514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err="1" smtClean="0">
                <a:solidFill>
                  <a:srgbClr val="000000"/>
                </a:solidFill>
                <a:latin typeface="Arial" charset="0"/>
              </a:rPr>
              <a:t>X</a:t>
            </a:r>
            <a:r>
              <a:rPr lang="en-US" sz="2200" i="1" kern="0" spc="300" baseline="30000" dirty="0" err="1" smtClean="0">
                <a:solidFill>
                  <a:srgbClr val="000000"/>
                </a:solidFill>
                <a:latin typeface="Arial" charset="0"/>
              </a:rPr>
              <a:t>r</a:t>
            </a:r>
            <a:r>
              <a:rPr lang="en-US" sz="2200" kern="0" spc="300" dirty="0" err="1" smtClean="0">
                <a:solidFill>
                  <a:srgbClr val="000000"/>
                </a:solidFill>
                <a:latin typeface="Arial" charset="0"/>
              </a:rPr>
              <a:t>Y</a:t>
            </a:r>
            <a:endParaRPr lang="en-US" sz="2200" kern="0" spc="300" baseline="30000" dirty="0">
              <a:solidFill>
                <a:srgbClr val="000000"/>
              </a:solidFill>
              <a:latin typeface="Arial" charset="0"/>
            </a:endParaRPr>
          </a:p>
        </p:txBody>
      </p:sp>
      <p:sp>
        <p:nvSpPr>
          <p:cNvPr id="18" name="Text Box 31"/>
          <p:cNvSpPr txBox="1">
            <a:spLocks noChangeArrowheads="1"/>
          </p:cNvSpPr>
          <p:nvPr/>
        </p:nvSpPr>
        <p:spPr bwMode="auto">
          <a:xfrm>
            <a:off x="1999734" y="4649513"/>
            <a:ext cx="387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smtClean="0">
                <a:solidFill>
                  <a:srgbClr val="000000"/>
                </a:solidFill>
                <a:latin typeface="Arial" charset="0"/>
              </a:rPr>
              <a:t>X</a:t>
            </a:r>
            <a:r>
              <a:rPr lang="en-US" sz="2200" i="1" kern="0" spc="300" baseline="30000" dirty="0" smtClean="0">
                <a:solidFill>
                  <a:srgbClr val="000000"/>
                </a:solidFill>
                <a:latin typeface="Arial" charset="0"/>
              </a:rPr>
              <a:t>R</a:t>
            </a:r>
            <a:endParaRPr lang="en-US" sz="2200" kern="0" spc="300" baseline="30000" dirty="0">
              <a:solidFill>
                <a:srgbClr val="000000"/>
              </a:solidFill>
              <a:latin typeface="Arial" charset="0"/>
            </a:endParaRPr>
          </a:p>
        </p:txBody>
      </p:sp>
      <p:sp>
        <p:nvSpPr>
          <p:cNvPr id="20" name="Text Box 31"/>
          <p:cNvSpPr txBox="1">
            <a:spLocks noChangeArrowheads="1"/>
          </p:cNvSpPr>
          <p:nvPr/>
        </p:nvSpPr>
        <p:spPr bwMode="auto">
          <a:xfrm>
            <a:off x="2060644" y="5753675"/>
            <a:ext cx="3254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err="1" smtClean="0">
                <a:solidFill>
                  <a:srgbClr val="000000"/>
                </a:solidFill>
                <a:latin typeface="Arial" charset="0"/>
              </a:rPr>
              <a:t>X</a:t>
            </a:r>
            <a:r>
              <a:rPr lang="en-US" sz="2200" i="1" kern="0" spc="300" baseline="30000" dirty="0" err="1" smtClean="0">
                <a:solidFill>
                  <a:srgbClr val="000000"/>
                </a:solidFill>
                <a:latin typeface="Arial" charset="0"/>
              </a:rPr>
              <a:t>r</a:t>
            </a:r>
            <a:endParaRPr lang="en-US" sz="2200" kern="0" spc="300" baseline="30000" dirty="0">
              <a:solidFill>
                <a:srgbClr val="000000"/>
              </a:solidFill>
              <a:latin typeface="Arial" charset="0"/>
            </a:endParaRPr>
          </a:p>
        </p:txBody>
      </p:sp>
      <p:sp>
        <p:nvSpPr>
          <p:cNvPr id="21" name="Text Box 31"/>
          <p:cNvSpPr txBox="1">
            <a:spLocks noChangeArrowheads="1"/>
          </p:cNvSpPr>
          <p:nvPr/>
        </p:nvSpPr>
        <p:spPr bwMode="auto">
          <a:xfrm>
            <a:off x="4253334" y="3654261"/>
            <a:ext cx="2260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smtClean="0">
                <a:solidFill>
                  <a:srgbClr val="000000"/>
                </a:solidFill>
                <a:latin typeface="Arial" charset="0"/>
              </a:rPr>
              <a:t>Y</a:t>
            </a:r>
            <a:endParaRPr lang="en-US" sz="2200" kern="0" spc="300" baseline="30000" dirty="0">
              <a:solidFill>
                <a:srgbClr val="000000"/>
              </a:solidFill>
              <a:latin typeface="Arial" charset="0"/>
            </a:endParaRPr>
          </a:p>
        </p:txBody>
      </p:sp>
      <p:sp>
        <p:nvSpPr>
          <p:cNvPr id="23" name="Text Box 31"/>
          <p:cNvSpPr txBox="1">
            <a:spLocks noChangeArrowheads="1"/>
          </p:cNvSpPr>
          <p:nvPr/>
        </p:nvSpPr>
        <p:spPr bwMode="auto">
          <a:xfrm>
            <a:off x="3084211" y="3674212"/>
            <a:ext cx="3254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200" kern="0" spc="300" dirty="0" err="1" smtClean="0">
                <a:solidFill>
                  <a:srgbClr val="000000"/>
                </a:solidFill>
                <a:latin typeface="Arial" charset="0"/>
              </a:rPr>
              <a:t>X</a:t>
            </a:r>
            <a:r>
              <a:rPr lang="en-US" sz="2200" i="1" kern="0" spc="300" baseline="30000" dirty="0" err="1" smtClean="0">
                <a:solidFill>
                  <a:srgbClr val="000000"/>
                </a:solidFill>
                <a:latin typeface="Arial" charset="0"/>
              </a:rPr>
              <a:t>r</a:t>
            </a:r>
            <a:endParaRPr lang="en-US" sz="2200" kern="0" spc="300" baseline="30000" dirty="0">
              <a:solidFill>
                <a:srgbClr val="000000"/>
              </a:solidFill>
              <a:latin typeface="Arial" charset="0"/>
            </a:endParaRPr>
          </a:p>
        </p:txBody>
      </p:sp>
    </p:spTree>
    <p:extLst>
      <p:ext uri="{BB962C8B-B14F-4D97-AF65-F5344CB8AC3E}">
        <p14:creationId xmlns:p14="http://schemas.microsoft.com/office/powerpoint/2010/main" val="3399274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9.22 CONNECTION: Human sex-linked disorders affect mostly males</a:t>
            </a:r>
          </a:p>
        </p:txBody>
      </p:sp>
      <p:sp>
        <p:nvSpPr>
          <p:cNvPr id="3" name="Content Placeholder 2"/>
          <p:cNvSpPr>
            <a:spLocks noGrp="1"/>
          </p:cNvSpPr>
          <p:nvPr>
            <p:ph idx="1"/>
          </p:nvPr>
        </p:nvSpPr>
        <p:spPr/>
        <p:txBody>
          <a:bodyPr/>
          <a:lstStyle/>
          <a:p>
            <a:r>
              <a:rPr lang="en-US" dirty="0"/>
              <a:t>Most sex-linked human disorders are</a:t>
            </a:r>
          </a:p>
          <a:p>
            <a:pPr lvl="1"/>
            <a:r>
              <a:rPr lang="en-US" dirty="0"/>
              <a:t>due to recessive alleles and</a:t>
            </a:r>
          </a:p>
          <a:p>
            <a:pPr lvl="1"/>
            <a:r>
              <a:rPr lang="en-US" dirty="0"/>
              <a:t>seen mostly in males</a:t>
            </a:r>
            <a:r>
              <a:rPr lang="en-US" dirty="0" smtClean="0"/>
              <a:t>.</a:t>
            </a:r>
          </a:p>
          <a:p>
            <a:pPr lvl="1"/>
            <a:endParaRPr lang="en-US" dirty="0"/>
          </a:p>
          <a:p>
            <a:r>
              <a:rPr lang="en-US" dirty="0"/>
              <a:t>A male receiving a single X-linked recessive allele from his mother will have the disorder</a:t>
            </a:r>
            <a:r>
              <a:rPr lang="en-US" dirty="0" smtClean="0"/>
              <a:t>.</a:t>
            </a:r>
          </a:p>
          <a:p>
            <a:endParaRPr lang="en-US" dirty="0"/>
          </a:p>
          <a:p>
            <a:r>
              <a:rPr lang="en-US" dirty="0"/>
              <a:t>A female must receive the allele from both parents to be affected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21341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#10. Why are sex linked traits more common in males?</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910569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5943" y="335902"/>
            <a:ext cx="8592457" cy="6022565"/>
          </a:xfrm>
        </p:spPr>
        <p:txBody>
          <a:bodyPr/>
          <a:lstStyle/>
          <a:p>
            <a:pPr marL="0" indent="0">
              <a:buNone/>
            </a:pPr>
            <a:r>
              <a:rPr lang="en-US" sz="1600" dirty="0"/>
              <a:t> </a:t>
            </a:r>
          </a:p>
          <a:p>
            <a:pPr marL="0" indent="0">
              <a:buNone/>
            </a:pPr>
            <a:r>
              <a:rPr lang="en-US" sz="1600" dirty="0"/>
              <a:t>X</a:t>
            </a:r>
            <a:r>
              <a:rPr lang="en-US" sz="1600" baseline="30000" dirty="0"/>
              <a:t>B </a:t>
            </a:r>
            <a:r>
              <a:rPr lang="en-US" sz="1600" dirty="0"/>
              <a:t>- X chromosome with normal dominant allele (not colorblind)</a:t>
            </a:r>
          </a:p>
          <a:p>
            <a:pPr marL="0" indent="0">
              <a:buNone/>
            </a:pPr>
            <a:r>
              <a:rPr lang="en-US" sz="1600" dirty="0" err="1"/>
              <a:t>X</a:t>
            </a:r>
            <a:r>
              <a:rPr lang="en-US" sz="1600" baseline="30000" dirty="0" err="1"/>
              <a:t>b</a:t>
            </a:r>
            <a:r>
              <a:rPr lang="en-US" sz="1600" dirty="0"/>
              <a:t> - X chromosome with recessive colorblind allele</a:t>
            </a:r>
          </a:p>
          <a:p>
            <a:pPr marL="0" indent="0">
              <a:buNone/>
            </a:pPr>
            <a:r>
              <a:rPr lang="en-US" sz="1600" dirty="0"/>
              <a:t>Y  -Y chromosome (does not contain comparable gene)</a:t>
            </a:r>
          </a:p>
          <a:p>
            <a:pPr marL="0" indent="0">
              <a:buNone/>
            </a:pPr>
            <a:r>
              <a:rPr lang="en-US" sz="1600" dirty="0"/>
              <a:t> </a:t>
            </a:r>
          </a:p>
          <a:p>
            <a:pPr marL="0" indent="0">
              <a:buNone/>
            </a:pPr>
            <a:r>
              <a:rPr lang="en-US" sz="1600" dirty="0" smtClean="0"/>
              <a:t>Write </a:t>
            </a:r>
            <a:r>
              <a:rPr lang="en-US" sz="1600" dirty="0"/>
              <a:t>the genotypes for the following phenotypes of red-green </a:t>
            </a:r>
            <a:r>
              <a:rPr lang="en-US" sz="1600" dirty="0" smtClean="0"/>
              <a:t>colorblindness</a:t>
            </a:r>
            <a:r>
              <a:rPr lang="en-US" sz="1600" dirty="0"/>
              <a:t>.</a:t>
            </a:r>
            <a:br>
              <a:rPr lang="en-US" sz="1600" dirty="0"/>
            </a:br>
            <a:endParaRPr lang="en-US" sz="1600" dirty="0" smtClean="0"/>
          </a:p>
          <a:p>
            <a:pPr marL="0" indent="0">
              <a:buNone/>
            </a:pPr>
            <a:r>
              <a:rPr lang="en-US" sz="1600" dirty="0" smtClean="0"/>
              <a:t>a. normal </a:t>
            </a:r>
            <a:r>
              <a:rPr lang="en-US" sz="1600" dirty="0"/>
              <a:t>male </a:t>
            </a:r>
            <a:endParaRPr lang="en-US" sz="1600" dirty="0" smtClean="0"/>
          </a:p>
          <a:p>
            <a:pPr marL="0" indent="0">
              <a:buNone/>
            </a:pPr>
            <a:r>
              <a:rPr lang="en-US" sz="1600" dirty="0"/>
              <a:t/>
            </a:r>
            <a:br>
              <a:rPr lang="en-US" sz="1600" dirty="0"/>
            </a:br>
            <a:r>
              <a:rPr lang="en-US" sz="1600" dirty="0"/>
              <a:t>b. normal female carrying no colorblind alleles (Homozygous) </a:t>
            </a:r>
            <a:endParaRPr lang="en-US" sz="1600" dirty="0" smtClean="0"/>
          </a:p>
          <a:p>
            <a:pPr marL="0" indent="0">
              <a:buNone/>
            </a:pPr>
            <a:endParaRPr lang="en-US" sz="1600" dirty="0"/>
          </a:p>
          <a:p>
            <a:pPr marL="0" indent="0">
              <a:buNone/>
            </a:pPr>
            <a:r>
              <a:rPr lang="en-US" sz="1600" dirty="0"/>
              <a:t>c. colorblind male </a:t>
            </a:r>
            <a:endParaRPr lang="en-US" sz="1600" dirty="0" smtClean="0"/>
          </a:p>
          <a:p>
            <a:pPr marL="0" indent="0">
              <a:buNone/>
            </a:pPr>
            <a:endParaRPr lang="en-US" sz="1600" dirty="0"/>
          </a:p>
          <a:p>
            <a:pPr marL="0" indent="0">
              <a:buNone/>
            </a:pPr>
            <a:r>
              <a:rPr lang="en-US" sz="1600" dirty="0"/>
              <a:t>d. normal female carrying the colorblind allele (Heterozygous) </a:t>
            </a:r>
            <a:endParaRPr lang="en-US" sz="1600" dirty="0" smtClean="0"/>
          </a:p>
          <a:p>
            <a:pPr marL="0" indent="0">
              <a:buNone/>
            </a:pPr>
            <a:endParaRPr lang="en-US" sz="1600" dirty="0"/>
          </a:p>
          <a:p>
            <a:pPr marL="0" indent="0">
              <a:buNone/>
            </a:pPr>
            <a:r>
              <a:rPr lang="en-US" sz="1600" dirty="0"/>
              <a:t>e. colorblind female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957678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14" name="Rectangle 13"/>
          <p:cNvSpPr/>
          <p:nvPr/>
        </p:nvSpPr>
        <p:spPr>
          <a:xfrm>
            <a:off x="331928" y="578500"/>
            <a:ext cx="8382864" cy="4524315"/>
          </a:xfrm>
          <a:prstGeom prst="rect">
            <a:avLst/>
          </a:prstGeom>
        </p:spPr>
        <p:txBody>
          <a:bodyPr wrap="square">
            <a:spAutoFit/>
          </a:bodyPr>
          <a:lstStyle/>
          <a:p>
            <a:endParaRPr lang="en-US" sz="2400" dirty="0"/>
          </a:p>
          <a:p>
            <a:r>
              <a:rPr lang="en-US" sz="2400" dirty="0" smtClean="0"/>
              <a:t>X</a:t>
            </a:r>
            <a:r>
              <a:rPr lang="en-US" sz="2400" baseline="30000" dirty="0" smtClean="0"/>
              <a:t>B</a:t>
            </a:r>
            <a:r>
              <a:rPr lang="en-US" sz="2400" dirty="0" smtClean="0"/>
              <a:t>X</a:t>
            </a:r>
            <a:r>
              <a:rPr lang="en-US" sz="2400" baseline="30000" dirty="0" smtClean="0"/>
              <a:t>B</a:t>
            </a:r>
            <a:r>
              <a:rPr lang="en-US" sz="2400" dirty="0" smtClean="0"/>
              <a:t>    </a:t>
            </a:r>
            <a:r>
              <a:rPr lang="en-US" sz="2400" dirty="0"/>
              <a:t>x    </a:t>
            </a:r>
            <a:r>
              <a:rPr lang="en-US" sz="2400" dirty="0" err="1" smtClean="0"/>
              <a:t>X</a:t>
            </a:r>
            <a:r>
              <a:rPr lang="en-US" sz="2400" baseline="30000" dirty="0" err="1" smtClean="0"/>
              <a:t>b</a:t>
            </a:r>
            <a:r>
              <a:rPr lang="en-US" sz="2400" dirty="0" err="1" smtClean="0"/>
              <a:t>Y</a:t>
            </a:r>
            <a:endParaRPr lang="en-US" sz="2400" dirty="0" smtClean="0"/>
          </a:p>
          <a:p>
            <a:endParaRPr lang="en-US" sz="2400" dirty="0"/>
          </a:p>
          <a:p>
            <a:endParaRPr lang="en-US" sz="2400" dirty="0"/>
          </a:p>
          <a:p>
            <a:r>
              <a:rPr lang="en-US" sz="2400" dirty="0"/>
              <a:t>a.  What proportion/percent of the male children   </a:t>
            </a:r>
          </a:p>
          <a:p>
            <a:r>
              <a:rPr lang="en-US" sz="2400" dirty="0"/>
              <a:t>    are colorblind? </a:t>
            </a:r>
            <a:endParaRPr lang="en-US" sz="2400" dirty="0" smtClean="0"/>
          </a:p>
          <a:p>
            <a:endParaRPr lang="en-US" sz="2400" dirty="0"/>
          </a:p>
          <a:p>
            <a:endParaRPr lang="en-US" sz="2400" dirty="0" smtClean="0"/>
          </a:p>
          <a:p>
            <a:endParaRPr lang="en-US" sz="2400" dirty="0"/>
          </a:p>
          <a:p>
            <a:endParaRPr lang="en-US" sz="2400" dirty="0"/>
          </a:p>
          <a:p>
            <a:r>
              <a:rPr lang="en-US" sz="2400" dirty="0"/>
              <a:t>b.  What proportion/percent of the female children </a:t>
            </a:r>
          </a:p>
          <a:p>
            <a:r>
              <a:rPr lang="en-US" sz="2400" dirty="0"/>
              <a:t>    are colorblind</a:t>
            </a:r>
            <a:r>
              <a:rPr lang="en-US" sz="2400" dirty="0" smtClean="0"/>
              <a:t>?</a:t>
            </a:r>
            <a:endParaRPr lang="en-US" sz="2400" dirty="0"/>
          </a:p>
        </p:txBody>
      </p:sp>
    </p:spTree>
    <p:extLst>
      <p:ext uri="{BB962C8B-B14F-4D97-AF65-F5344CB8AC3E}">
        <p14:creationId xmlns:p14="http://schemas.microsoft.com/office/powerpoint/2010/main" val="566177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err="1" smtClean="0"/>
              <a:t>X</a:t>
            </a:r>
            <a:r>
              <a:rPr lang="en-US" baseline="30000" dirty="0" err="1" smtClean="0"/>
              <a:t>B</a:t>
            </a:r>
            <a:r>
              <a:rPr lang="en-US" dirty="0" err="1" smtClean="0"/>
              <a:t>X</a:t>
            </a:r>
            <a:r>
              <a:rPr lang="en-US" baseline="30000" dirty="0" err="1" smtClean="0"/>
              <a:t>b</a:t>
            </a:r>
            <a:r>
              <a:rPr lang="en-US" baseline="30000" dirty="0" smtClean="0"/>
              <a:t> </a:t>
            </a:r>
            <a:r>
              <a:rPr lang="en-US" dirty="0" smtClean="0"/>
              <a:t>   </a:t>
            </a:r>
            <a:r>
              <a:rPr lang="en-US" dirty="0"/>
              <a:t>x    X</a:t>
            </a:r>
            <a:r>
              <a:rPr lang="en-US" baseline="30000" dirty="0"/>
              <a:t>B</a:t>
            </a:r>
            <a:r>
              <a:rPr lang="en-US" dirty="0"/>
              <a:t>Y</a:t>
            </a:r>
          </a:p>
          <a:p>
            <a:pPr marL="0" indent="0">
              <a:buNone/>
            </a:pPr>
            <a:endParaRPr lang="en-US" dirty="0"/>
          </a:p>
          <a:p>
            <a:pPr marL="0" indent="0">
              <a:buNone/>
            </a:pPr>
            <a:r>
              <a:rPr lang="en-US" dirty="0"/>
              <a:t>a. What proportion of the male children are </a:t>
            </a:r>
          </a:p>
          <a:p>
            <a:pPr marL="0" indent="0">
              <a:buNone/>
            </a:pPr>
            <a:r>
              <a:rPr lang="en-US" dirty="0"/>
              <a:t>    colorblind? </a:t>
            </a:r>
            <a:endParaRPr lang="en-US" dirty="0" smtClean="0"/>
          </a:p>
          <a:p>
            <a:pPr marL="0" indent="0">
              <a:buNone/>
            </a:pPr>
            <a:endParaRPr lang="en-US" dirty="0"/>
          </a:p>
          <a:p>
            <a:pPr marL="0" indent="0">
              <a:buNone/>
            </a:pPr>
            <a:r>
              <a:rPr lang="en-US" dirty="0"/>
              <a:t>b. What proportion of the female children </a:t>
            </a:r>
            <a:r>
              <a:rPr lang="en-US" dirty="0" smtClean="0"/>
              <a:t>are colorblind? </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57902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#6. Why do you have to perform a test cross using a homozygous recessive individual?</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671276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9.22 CONNECTION: Human sex-linked disorders affect mostly males</a:t>
            </a:r>
          </a:p>
        </p:txBody>
      </p:sp>
      <p:sp>
        <p:nvSpPr>
          <p:cNvPr id="3" name="Content Placeholder 2"/>
          <p:cNvSpPr>
            <a:spLocks noGrp="1"/>
          </p:cNvSpPr>
          <p:nvPr>
            <p:ph idx="1"/>
          </p:nvPr>
        </p:nvSpPr>
        <p:spPr/>
        <p:txBody>
          <a:bodyPr/>
          <a:lstStyle/>
          <a:p>
            <a:r>
              <a:rPr lang="en-US" sz="2400" dirty="0"/>
              <a:t>Recessive and sex-linked human disorders include</a:t>
            </a:r>
          </a:p>
          <a:p>
            <a:pPr lvl="1"/>
            <a:r>
              <a:rPr lang="en-US" sz="2400" b="1" dirty="0"/>
              <a:t>hemophilia</a:t>
            </a:r>
            <a:r>
              <a:rPr lang="en-US" sz="2400" dirty="0"/>
              <a:t>, characterized by excessive bleeding because hemophiliacs lack one or more of the proteins required for blood </a:t>
            </a:r>
            <a:r>
              <a:rPr lang="en-US" sz="2400" dirty="0" smtClean="0"/>
              <a:t>clotting</a:t>
            </a:r>
          </a:p>
          <a:p>
            <a:pPr lvl="1"/>
            <a:endParaRPr lang="en-US" sz="2400" dirty="0"/>
          </a:p>
          <a:p>
            <a:pPr lvl="1"/>
            <a:r>
              <a:rPr lang="en-US" sz="2400" b="1" dirty="0"/>
              <a:t>red-green</a:t>
            </a:r>
            <a:r>
              <a:rPr lang="en-US" sz="2400" dirty="0"/>
              <a:t> </a:t>
            </a:r>
            <a:r>
              <a:rPr lang="en-US" sz="2400" b="1" dirty="0"/>
              <a:t>colorblindness</a:t>
            </a:r>
            <a:r>
              <a:rPr lang="en-US" sz="2400" dirty="0"/>
              <a:t>, a malfunction of light-sensitive cells in the </a:t>
            </a:r>
            <a:r>
              <a:rPr lang="en-US" sz="2400" dirty="0" smtClean="0"/>
              <a:t>eyes</a:t>
            </a:r>
            <a:endParaRPr lang="en-US" sz="2400" dirty="0"/>
          </a:p>
          <a:p>
            <a:pPr lvl="1"/>
            <a:endParaRPr lang="en-US" sz="2400" dirty="0"/>
          </a:p>
          <a:p>
            <a:pPr lvl="1"/>
            <a:r>
              <a:rPr lang="en-US" sz="2400" b="1" dirty="0" err="1"/>
              <a:t>Duchenne</a:t>
            </a:r>
            <a:r>
              <a:rPr lang="en-US" sz="2400" b="1" dirty="0"/>
              <a:t> muscular dystrophy</a:t>
            </a:r>
            <a:r>
              <a:rPr lang="en-US" sz="2400" dirty="0"/>
              <a:t>, a condition characterized by a progressive weakening of the muscles and loss of coordination.</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49490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9_06Testcross-U.jpg"/>
          <p:cNvPicPr>
            <a:picLocks noChangeAspect="1"/>
          </p:cNvPicPr>
          <p:nvPr/>
        </p:nvPicPr>
        <p:blipFill rotWithShape="1">
          <a:blip r:embed="rId3" cstate="email">
            <a:extLst>
              <a:ext uri="{28A0092B-C50C-407E-A947-70E740481C1C}">
                <a14:useLocalDpi xmlns:a14="http://schemas.microsoft.com/office/drawing/2010/main" val="0"/>
              </a:ext>
            </a:extLst>
          </a:blip>
          <a:srcRect b="5856"/>
          <a:stretch/>
        </p:blipFill>
        <p:spPr>
          <a:xfrm>
            <a:off x="1280160" y="1002792"/>
            <a:ext cx="6583680" cy="456827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9.6</a:t>
            </a:r>
            <a:endParaRPr lang="en-US" sz="1200" dirty="0">
              <a:latin typeface="Arial" charset="0"/>
            </a:endParaRPr>
          </a:p>
        </p:txBody>
      </p:sp>
      <p:sp>
        <p:nvSpPr>
          <p:cNvPr id="27" name="Text Box 31"/>
          <p:cNvSpPr txBox="1">
            <a:spLocks noChangeArrowheads="1"/>
          </p:cNvSpPr>
          <p:nvPr/>
        </p:nvSpPr>
        <p:spPr bwMode="auto">
          <a:xfrm>
            <a:off x="1407630" y="1957017"/>
            <a:ext cx="10734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Testcross</a:t>
            </a:r>
            <a:endParaRPr lang="en-US" sz="1800" dirty="0">
              <a:solidFill>
                <a:srgbClr val="000000"/>
              </a:solidFill>
              <a:latin typeface="Arial" charset="0"/>
            </a:endParaRPr>
          </a:p>
        </p:txBody>
      </p:sp>
      <p:sp>
        <p:nvSpPr>
          <p:cNvPr id="7" name="Text Box 31"/>
          <p:cNvSpPr txBox="1">
            <a:spLocks noChangeArrowheads="1"/>
          </p:cNvSpPr>
          <p:nvPr/>
        </p:nvSpPr>
        <p:spPr bwMode="auto">
          <a:xfrm>
            <a:off x="1399164" y="2846016"/>
            <a:ext cx="11929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Genotypes</a:t>
            </a:r>
            <a:endParaRPr lang="en-US" sz="1800" dirty="0">
              <a:solidFill>
                <a:srgbClr val="000000"/>
              </a:solidFill>
              <a:latin typeface="Arial" charset="0"/>
            </a:endParaRPr>
          </a:p>
        </p:txBody>
      </p:sp>
      <p:sp>
        <p:nvSpPr>
          <p:cNvPr id="8" name="Text Box 31"/>
          <p:cNvSpPr txBox="1">
            <a:spLocks noChangeArrowheads="1"/>
          </p:cNvSpPr>
          <p:nvPr/>
        </p:nvSpPr>
        <p:spPr bwMode="auto">
          <a:xfrm>
            <a:off x="1399163" y="4353083"/>
            <a:ext cx="9751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Gametes</a:t>
            </a:r>
            <a:endParaRPr lang="en-US" sz="1800" dirty="0">
              <a:solidFill>
                <a:srgbClr val="000000"/>
              </a:solidFill>
              <a:latin typeface="Arial" charset="0"/>
            </a:endParaRPr>
          </a:p>
        </p:txBody>
      </p:sp>
      <p:sp>
        <p:nvSpPr>
          <p:cNvPr id="9" name="Text Box 31"/>
          <p:cNvSpPr txBox="1">
            <a:spLocks noChangeArrowheads="1"/>
          </p:cNvSpPr>
          <p:nvPr/>
        </p:nvSpPr>
        <p:spPr bwMode="auto">
          <a:xfrm>
            <a:off x="1407630" y="5386016"/>
            <a:ext cx="1038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Offspring</a:t>
            </a:r>
            <a:endParaRPr lang="en-US" sz="1800" dirty="0">
              <a:solidFill>
                <a:srgbClr val="000000"/>
              </a:solidFill>
              <a:latin typeface="Arial" charset="0"/>
            </a:endParaRPr>
          </a:p>
        </p:txBody>
      </p:sp>
      <p:sp>
        <p:nvSpPr>
          <p:cNvPr id="11" name="Text Box 31"/>
          <p:cNvSpPr txBox="1">
            <a:spLocks noChangeArrowheads="1"/>
          </p:cNvSpPr>
          <p:nvPr/>
        </p:nvSpPr>
        <p:spPr bwMode="auto">
          <a:xfrm>
            <a:off x="3109430" y="1059550"/>
            <a:ext cx="42962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What is the genotype of the black dog?</a:t>
            </a:r>
            <a:endParaRPr lang="en-US" sz="1800" dirty="0">
              <a:solidFill>
                <a:srgbClr val="000000"/>
              </a:solidFill>
              <a:latin typeface="Arial" charset="0"/>
            </a:endParaRPr>
          </a:p>
        </p:txBody>
      </p:sp>
      <p:sp>
        <p:nvSpPr>
          <p:cNvPr id="12" name="Text Box 31"/>
          <p:cNvSpPr txBox="1">
            <a:spLocks noChangeArrowheads="1"/>
          </p:cNvSpPr>
          <p:nvPr/>
        </p:nvSpPr>
        <p:spPr bwMode="auto">
          <a:xfrm>
            <a:off x="3194097" y="3303217"/>
            <a:ext cx="3843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Two possibilities for the black dog:</a:t>
            </a:r>
            <a:endParaRPr lang="en-US" sz="1800" dirty="0">
              <a:solidFill>
                <a:srgbClr val="000000"/>
              </a:solidFill>
              <a:latin typeface="Arial" charset="0"/>
            </a:endParaRPr>
          </a:p>
        </p:txBody>
      </p:sp>
      <p:sp>
        <p:nvSpPr>
          <p:cNvPr id="13" name="Text Box 31"/>
          <p:cNvSpPr txBox="1">
            <a:spLocks noChangeArrowheads="1"/>
          </p:cNvSpPr>
          <p:nvPr/>
        </p:nvSpPr>
        <p:spPr bwMode="auto">
          <a:xfrm>
            <a:off x="4963630" y="3675748"/>
            <a:ext cx="2308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or</a:t>
            </a:r>
            <a:endParaRPr lang="en-US" sz="1800" dirty="0">
              <a:solidFill>
                <a:srgbClr val="000000"/>
              </a:solidFill>
              <a:latin typeface="Arial" charset="0"/>
            </a:endParaRPr>
          </a:p>
        </p:txBody>
      </p:sp>
      <p:sp>
        <p:nvSpPr>
          <p:cNvPr id="14" name="Text Box 31"/>
          <p:cNvSpPr txBox="1">
            <a:spLocks noChangeArrowheads="1"/>
          </p:cNvSpPr>
          <p:nvPr/>
        </p:nvSpPr>
        <p:spPr bwMode="auto">
          <a:xfrm>
            <a:off x="3473496" y="5377549"/>
            <a:ext cx="9618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All black</a:t>
            </a:r>
            <a:endParaRPr lang="en-US" sz="1800" dirty="0">
              <a:solidFill>
                <a:srgbClr val="000000"/>
              </a:solidFill>
              <a:latin typeface="Arial" charset="0"/>
            </a:endParaRPr>
          </a:p>
        </p:txBody>
      </p:sp>
      <p:sp>
        <p:nvSpPr>
          <p:cNvPr id="15" name="Text Box 31"/>
          <p:cNvSpPr txBox="1">
            <a:spLocks noChangeArrowheads="1"/>
          </p:cNvSpPr>
          <p:nvPr/>
        </p:nvSpPr>
        <p:spPr bwMode="auto">
          <a:xfrm>
            <a:off x="5471632" y="5377550"/>
            <a:ext cx="2386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1 black  :  1 chocolate</a:t>
            </a:r>
            <a:endParaRPr lang="en-US" sz="1800" dirty="0">
              <a:solidFill>
                <a:srgbClr val="000000"/>
              </a:solidFill>
              <a:latin typeface="Arial" charset="0"/>
            </a:endParaRPr>
          </a:p>
        </p:txBody>
      </p:sp>
      <p:sp>
        <p:nvSpPr>
          <p:cNvPr id="17" name="Text Box 31"/>
          <p:cNvSpPr txBox="1">
            <a:spLocks noChangeArrowheads="1"/>
          </p:cNvSpPr>
          <p:nvPr/>
        </p:nvSpPr>
        <p:spPr bwMode="auto">
          <a:xfrm>
            <a:off x="3735964" y="2846016"/>
            <a:ext cx="4469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B</a:t>
            </a:r>
            <a:r>
              <a:rPr lang="en-US" sz="1800" dirty="0" smtClean="0">
                <a:solidFill>
                  <a:srgbClr val="000000"/>
                </a:solidFill>
                <a:latin typeface="Arial" charset="0"/>
              </a:rPr>
              <a:t>_?</a:t>
            </a:r>
            <a:endParaRPr lang="en-US" sz="1800" dirty="0">
              <a:solidFill>
                <a:srgbClr val="000000"/>
              </a:solidFill>
              <a:latin typeface="Arial" charset="0"/>
            </a:endParaRPr>
          </a:p>
        </p:txBody>
      </p:sp>
      <p:sp>
        <p:nvSpPr>
          <p:cNvPr id="18" name="Text Box 31"/>
          <p:cNvSpPr txBox="1">
            <a:spLocks noChangeArrowheads="1"/>
          </p:cNvSpPr>
          <p:nvPr/>
        </p:nvSpPr>
        <p:spPr bwMode="auto">
          <a:xfrm>
            <a:off x="6318298" y="2837551"/>
            <a:ext cx="3364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bb</a:t>
            </a:r>
            <a:endParaRPr lang="en-US" sz="1800" i="1" dirty="0">
              <a:solidFill>
                <a:srgbClr val="000000"/>
              </a:solidFill>
              <a:latin typeface="Arial" charset="0"/>
            </a:endParaRPr>
          </a:p>
        </p:txBody>
      </p:sp>
      <p:sp>
        <p:nvSpPr>
          <p:cNvPr id="19" name="Text Box 31"/>
          <p:cNvSpPr txBox="1">
            <a:spLocks noChangeArrowheads="1"/>
          </p:cNvSpPr>
          <p:nvPr/>
        </p:nvSpPr>
        <p:spPr bwMode="auto">
          <a:xfrm>
            <a:off x="6572299" y="4903417"/>
            <a:ext cx="3364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FFFFFF"/>
                </a:solidFill>
                <a:latin typeface="Arial" charset="0"/>
              </a:rPr>
              <a:t>bb</a:t>
            </a:r>
            <a:endParaRPr lang="en-US" sz="1800" i="1" dirty="0">
              <a:solidFill>
                <a:srgbClr val="FFFFFF"/>
              </a:solidFill>
              <a:latin typeface="Arial" charset="0"/>
            </a:endParaRPr>
          </a:p>
        </p:txBody>
      </p:sp>
      <p:sp>
        <p:nvSpPr>
          <p:cNvPr id="20" name="Text Box 31"/>
          <p:cNvSpPr txBox="1">
            <a:spLocks noChangeArrowheads="1"/>
          </p:cNvSpPr>
          <p:nvPr/>
        </p:nvSpPr>
        <p:spPr bwMode="auto">
          <a:xfrm>
            <a:off x="5971166" y="4903417"/>
            <a:ext cx="362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FFFFFF"/>
                </a:solidFill>
                <a:latin typeface="Arial" charset="0"/>
              </a:rPr>
              <a:t>Bb</a:t>
            </a:r>
            <a:endParaRPr lang="en-US" sz="1800" i="1" dirty="0">
              <a:solidFill>
                <a:srgbClr val="FFFFFF"/>
              </a:solidFill>
              <a:latin typeface="Arial" charset="0"/>
            </a:endParaRPr>
          </a:p>
        </p:txBody>
      </p:sp>
      <p:sp>
        <p:nvSpPr>
          <p:cNvPr id="21" name="Text Box 31"/>
          <p:cNvSpPr txBox="1">
            <a:spLocks noChangeArrowheads="1"/>
          </p:cNvSpPr>
          <p:nvPr/>
        </p:nvSpPr>
        <p:spPr bwMode="auto">
          <a:xfrm>
            <a:off x="3803701" y="4903417"/>
            <a:ext cx="362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FFFFFF"/>
                </a:solidFill>
                <a:latin typeface="Arial" charset="0"/>
              </a:rPr>
              <a:t>Bb</a:t>
            </a:r>
            <a:endParaRPr lang="en-US" sz="1800" i="1" dirty="0">
              <a:solidFill>
                <a:srgbClr val="FFFFFF"/>
              </a:solidFill>
              <a:latin typeface="Arial" charset="0"/>
            </a:endParaRPr>
          </a:p>
        </p:txBody>
      </p:sp>
      <p:sp>
        <p:nvSpPr>
          <p:cNvPr id="22" name="Text Box 31"/>
          <p:cNvSpPr txBox="1">
            <a:spLocks noChangeArrowheads="1"/>
          </p:cNvSpPr>
          <p:nvPr/>
        </p:nvSpPr>
        <p:spPr bwMode="auto">
          <a:xfrm>
            <a:off x="6267500" y="3650349"/>
            <a:ext cx="362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Bb</a:t>
            </a:r>
            <a:endParaRPr lang="en-US" sz="1800" i="1" dirty="0">
              <a:solidFill>
                <a:srgbClr val="000000"/>
              </a:solidFill>
              <a:latin typeface="Arial" charset="0"/>
            </a:endParaRPr>
          </a:p>
        </p:txBody>
      </p:sp>
      <p:sp>
        <p:nvSpPr>
          <p:cNvPr id="23" name="Text Box 31"/>
          <p:cNvSpPr txBox="1">
            <a:spLocks noChangeArrowheads="1"/>
          </p:cNvSpPr>
          <p:nvPr/>
        </p:nvSpPr>
        <p:spPr bwMode="auto">
          <a:xfrm>
            <a:off x="3795234" y="3667281"/>
            <a:ext cx="387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BB</a:t>
            </a:r>
            <a:endParaRPr lang="en-US" sz="1800" i="1" dirty="0">
              <a:solidFill>
                <a:srgbClr val="000000"/>
              </a:solidFill>
              <a:latin typeface="Arial" charset="0"/>
            </a:endParaRPr>
          </a:p>
        </p:txBody>
      </p:sp>
      <p:sp>
        <p:nvSpPr>
          <p:cNvPr id="24" name="Text Box 31"/>
          <p:cNvSpPr txBox="1">
            <a:spLocks noChangeArrowheads="1"/>
          </p:cNvSpPr>
          <p:nvPr/>
        </p:nvSpPr>
        <p:spPr bwMode="auto">
          <a:xfrm>
            <a:off x="6631568" y="4353082"/>
            <a:ext cx="195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b</a:t>
            </a:r>
            <a:endParaRPr lang="en-US" sz="1800" i="1" dirty="0">
              <a:solidFill>
                <a:srgbClr val="000000"/>
              </a:solidFill>
              <a:latin typeface="Arial" charset="0"/>
            </a:endParaRPr>
          </a:p>
        </p:txBody>
      </p:sp>
      <p:sp>
        <p:nvSpPr>
          <p:cNvPr id="25" name="Text Box 31"/>
          <p:cNvSpPr txBox="1">
            <a:spLocks noChangeArrowheads="1"/>
          </p:cNvSpPr>
          <p:nvPr/>
        </p:nvSpPr>
        <p:spPr bwMode="auto">
          <a:xfrm>
            <a:off x="6030434" y="4361549"/>
            <a:ext cx="2211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B</a:t>
            </a:r>
            <a:endParaRPr lang="en-US" sz="1800" i="1" dirty="0">
              <a:solidFill>
                <a:srgbClr val="000000"/>
              </a:solidFill>
              <a:latin typeface="Arial" charset="0"/>
            </a:endParaRPr>
          </a:p>
        </p:txBody>
      </p:sp>
      <p:sp>
        <p:nvSpPr>
          <p:cNvPr id="26" name="Text Box 31"/>
          <p:cNvSpPr txBox="1">
            <a:spLocks noChangeArrowheads="1"/>
          </p:cNvSpPr>
          <p:nvPr/>
        </p:nvSpPr>
        <p:spPr bwMode="auto">
          <a:xfrm>
            <a:off x="5471637" y="4911880"/>
            <a:ext cx="1827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b="0" i="1" dirty="0" smtClean="0">
                <a:solidFill>
                  <a:srgbClr val="000000"/>
                </a:solidFill>
                <a:latin typeface="Arial" charset="0"/>
              </a:rPr>
              <a:t>b</a:t>
            </a:r>
            <a:endParaRPr lang="en-US" sz="1800" b="0" i="1" dirty="0">
              <a:solidFill>
                <a:srgbClr val="000000"/>
              </a:solidFill>
              <a:latin typeface="Arial" charset="0"/>
            </a:endParaRPr>
          </a:p>
        </p:txBody>
      </p:sp>
      <p:sp>
        <p:nvSpPr>
          <p:cNvPr id="28" name="Text Box 31"/>
          <p:cNvSpPr txBox="1">
            <a:spLocks noChangeArrowheads="1"/>
          </p:cNvSpPr>
          <p:nvPr/>
        </p:nvSpPr>
        <p:spPr bwMode="auto">
          <a:xfrm>
            <a:off x="3862968" y="4353082"/>
            <a:ext cx="2211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B</a:t>
            </a:r>
            <a:endParaRPr lang="en-US" sz="1800" i="1" dirty="0">
              <a:solidFill>
                <a:srgbClr val="000000"/>
              </a:solidFill>
              <a:latin typeface="Arial" charset="0"/>
            </a:endParaRPr>
          </a:p>
        </p:txBody>
      </p:sp>
      <p:sp>
        <p:nvSpPr>
          <p:cNvPr id="29" name="Text Box 31"/>
          <p:cNvSpPr txBox="1">
            <a:spLocks noChangeArrowheads="1"/>
          </p:cNvSpPr>
          <p:nvPr/>
        </p:nvSpPr>
        <p:spPr bwMode="auto">
          <a:xfrm>
            <a:off x="3295701" y="4911881"/>
            <a:ext cx="195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i="1" dirty="0" smtClean="0">
                <a:solidFill>
                  <a:srgbClr val="000000"/>
                </a:solidFill>
                <a:latin typeface="Arial" charset="0"/>
              </a:rPr>
              <a:t>b</a:t>
            </a:r>
            <a:endParaRPr lang="en-US" sz="1800" i="1" dirty="0">
              <a:solidFill>
                <a:srgbClr val="000000"/>
              </a:solidFill>
              <a:latin typeface="Arial" charset="0"/>
            </a:endParaRPr>
          </a:p>
        </p:txBody>
      </p:sp>
    </p:spTree>
    <p:extLst>
      <p:ext uri="{BB962C8B-B14F-4D97-AF65-F5344CB8AC3E}">
        <p14:creationId xmlns:p14="http://schemas.microsoft.com/office/powerpoint/2010/main" val="74749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9898" y="258618"/>
            <a:ext cx="8175752" cy="6096456"/>
          </a:xfrm>
          <a:prstGeom prst="rect">
            <a:avLst/>
          </a:prstGeom>
        </p:spPr>
      </p:pic>
    </p:spTree>
    <p:extLst>
      <p:ext uri="{BB962C8B-B14F-4D97-AF65-F5344CB8AC3E}">
        <p14:creationId xmlns:p14="http://schemas.microsoft.com/office/powerpoint/2010/main" val="183507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390427"/>
            <a:ext cx="8809846" cy="5607697"/>
          </a:xfrm>
          <a:prstGeom prst="rect">
            <a:avLst/>
          </a:prstGeom>
        </p:spPr>
      </p:pic>
    </p:spTree>
    <p:extLst>
      <p:ext uri="{BB962C8B-B14F-4D97-AF65-F5344CB8AC3E}">
        <p14:creationId xmlns:p14="http://schemas.microsoft.com/office/powerpoint/2010/main" val="257983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a:t>
            </a:r>
            <a:endParaRPr lang="en-US" dirty="0"/>
          </a:p>
        </p:txBody>
      </p:sp>
      <p:sp>
        <p:nvSpPr>
          <p:cNvPr id="5" name="Content Placeholder 4"/>
          <p:cNvSpPr>
            <a:spLocks noGrp="1"/>
          </p:cNvSpPr>
          <p:nvPr>
            <p:ph idx="1"/>
          </p:nvPr>
        </p:nvSpPr>
        <p:spPr>
          <a:xfrm>
            <a:off x="130629" y="1091682"/>
            <a:ext cx="8657771" cy="5266785"/>
          </a:xfrm>
        </p:spPr>
        <p:txBody>
          <a:bodyPr/>
          <a:lstStyle/>
          <a:p>
            <a:pPr marL="0" indent="0">
              <a:buNone/>
            </a:pPr>
            <a:r>
              <a:rPr lang="en-US" dirty="0" smtClean="0"/>
              <a:t>#7. </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pic>
        <p:nvPicPr>
          <p:cNvPr id="6" name="Picture 5"/>
          <p:cNvPicPr>
            <a:picLocks noChangeAspect="1"/>
          </p:cNvPicPr>
          <p:nvPr/>
        </p:nvPicPr>
        <p:blipFill>
          <a:blip r:embed="rId2"/>
          <a:stretch>
            <a:fillRect/>
          </a:stretch>
        </p:blipFill>
        <p:spPr>
          <a:xfrm>
            <a:off x="-240846" y="864180"/>
            <a:ext cx="9153937" cy="5971750"/>
          </a:xfrm>
          <a:prstGeom prst="rect">
            <a:avLst/>
          </a:prstGeom>
        </p:spPr>
      </p:pic>
    </p:spTree>
    <p:extLst>
      <p:ext uri="{BB962C8B-B14F-4D97-AF65-F5344CB8AC3E}">
        <p14:creationId xmlns:p14="http://schemas.microsoft.com/office/powerpoint/2010/main" val="3789393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2015 Pearson Education, Inc.</a:t>
            </a:r>
            <a:endParaRPr lang="en-US" dirty="0"/>
          </a:p>
        </p:txBody>
      </p:sp>
      <p:sp>
        <p:nvSpPr>
          <p:cNvPr id="3" name="Text Placeholder 2"/>
          <p:cNvSpPr>
            <a:spLocks noGrp="1"/>
          </p:cNvSpPr>
          <p:nvPr>
            <p:ph type="body" sz="quarter" idx="12"/>
          </p:nvPr>
        </p:nvSpPr>
        <p:spPr/>
        <p:txBody>
          <a:bodyPr/>
          <a:lstStyle/>
          <a:p>
            <a:r>
              <a:rPr lang="en-US" dirty="0"/>
              <a:t>Variations on Mendel’s Laws</a:t>
            </a:r>
          </a:p>
        </p:txBody>
      </p:sp>
    </p:spTree>
    <p:extLst>
      <p:ext uri="{BB962C8B-B14F-4D97-AF65-F5344CB8AC3E}">
        <p14:creationId xmlns:p14="http://schemas.microsoft.com/office/powerpoint/2010/main" val="227505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9.11 Incomplete dominance results in intermediate phenotypes</a:t>
            </a:r>
          </a:p>
        </p:txBody>
      </p:sp>
      <p:sp>
        <p:nvSpPr>
          <p:cNvPr id="3" name="Content Placeholder 2"/>
          <p:cNvSpPr>
            <a:spLocks noGrp="1"/>
          </p:cNvSpPr>
          <p:nvPr>
            <p:ph idx="1"/>
          </p:nvPr>
        </p:nvSpPr>
        <p:spPr/>
        <p:txBody>
          <a:bodyPr/>
          <a:lstStyle/>
          <a:p>
            <a:r>
              <a:rPr lang="en-US" dirty="0"/>
              <a:t>Mendel</a:t>
            </a:r>
            <a:r>
              <a:rPr lang="en-US" altLang="ja-JP" dirty="0"/>
              <a:t>’s pea crosses always looked like one of the two parental varieties, a situation called </a:t>
            </a:r>
            <a:r>
              <a:rPr lang="en-US" altLang="ja-JP" b="1" dirty="0"/>
              <a:t>complete</a:t>
            </a:r>
            <a:r>
              <a:rPr lang="en-US" altLang="ja-JP" dirty="0"/>
              <a:t> </a:t>
            </a:r>
            <a:r>
              <a:rPr lang="en-US" altLang="ja-JP" b="1" dirty="0"/>
              <a:t>dominance</a:t>
            </a:r>
            <a:r>
              <a:rPr lang="en-US" altLang="ja-JP" dirty="0" smtClean="0"/>
              <a:t>.</a:t>
            </a:r>
          </a:p>
          <a:p>
            <a:endParaRPr lang="en-US" altLang="ja-JP" dirty="0"/>
          </a:p>
          <a:p>
            <a:r>
              <a:rPr lang="en-US" dirty="0"/>
              <a:t>For some characters, the appearance of F</a:t>
            </a:r>
            <a:r>
              <a:rPr lang="en-US" baseline="-25000" dirty="0"/>
              <a:t>1</a:t>
            </a:r>
            <a:r>
              <a:rPr lang="en-US" dirty="0"/>
              <a:t> hybrids falls between the phenotypes of the two parental varieties. This is called </a:t>
            </a:r>
            <a:r>
              <a:rPr lang="en-US" b="1" dirty="0"/>
              <a:t>incomplete</a:t>
            </a:r>
            <a:r>
              <a:rPr lang="en-US" dirty="0"/>
              <a:t> </a:t>
            </a:r>
            <a:r>
              <a:rPr lang="en-US" b="1" dirty="0"/>
              <a:t>dominance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010378175"/>
      </p:ext>
    </p:extLst>
  </p:cSld>
  <p:clrMapOvr>
    <a:masterClrMapping/>
  </p:clrMapOvr>
</p:sld>
</file>

<file path=ppt/theme/theme1.xml><?xml version="1.0" encoding="utf-8"?>
<a:theme xmlns:a="http://schemas.openxmlformats.org/drawingml/2006/main" name="2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TotalTime>
  <Words>3164</Words>
  <Application>Microsoft Office PowerPoint</Application>
  <PresentationFormat>On-screen Show (4:3)</PresentationFormat>
  <Paragraphs>359</Paragraphs>
  <Slides>30</Slides>
  <Notes>14</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30</vt:i4>
      </vt:variant>
    </vt:vector>
  </HeadingPairs>
  <TitlesOfParts>
    <vt:vector size="44" baseType="lpstr">
      <vt:lpstr>ＭＳ Ｐゴシック</vt:lpstr>
      <vt:lpstr>Arial</vt:lpstr>
      <vt:lpstr>Calibri</vt:lpstr>
      <vt:lpstr>Symbol</vt:lpstr>
      <vt:lpstr>Symbol Std</vt:lpstr>
      <vt:lpstr>Times</vt:lpstr>
      <vt:lpstr>Times New Roman</vt:lpstr>
      <vt:lpstr>26_Blank</vt:lpstr>
      <vt:lpstr>45_Blank</vt:lpstr>
      <vt:lpstr>49_Blank</vt:lpstr>
      <vt:lpstr>50_Blank</vt:lpstr>
      <vt:lpstr>89_Blank</vt:lpstr>
      <vt:lpstr>90_Blank</vt:lpstr>
      <vt:lpstr>Office Theme</vt:lpstr>
      <vt:lpstr>PowerPoint Presentation</vt:lpstr>
      <vt:lpstr>9.6 Geneticists can use the testcross to determine unknown genotypes</vt:lpstr>
      <vt:lpstr>Answer in Notebooks:</vt:lpstr>
      <vt:lpstr>Figure 9.6</vt:lpstr>
      <vt:lpstr>PowerPoint Presentation</vt:lpstr>
      <vt:lpstr>PowerPoint Presentation</vt:lpstr>
      <vt:lpstr>Answer in Notebooks:</vt:lpstr>
      <vt:lpstr>PowerPoint Presentation</vt:lpstr>
      <vt:lpstr>9.11 Incomplete dominance results in intermediate phenotypes</vt:lpstr>
      <vt:lpstr>Figure 9.11a-0</vt:lpstr>
      <vt:lpstr>9.11 Incomplete dominance results in intermediate phenotypes</vt:lpstr>
      <vt:lpstr>Figure 9.11b</vt:lpstr>
      <vt:lpstr>Incomplete Dominance </vt:lpstr>
      <vt:lpstr>Answer in Notebooks: </vt:lpstr>
      <vt:lpstr>9.12 Many genes have more than two alleles in the population</vt:lpstr>
      <vt:lpstr>9.12 Many genes have more than two alleles in the population</vt:lpstr>
      <vt:lpstr>Figure 9.12-0</vt:lpstr>
      <vt:lpstr>PowerPoint Presentation</vt:lpstr>
      <vt:lpstr>PowerPoint Presentation</vt:lpstr>
      <vt:lpstr>Answer in Notebooks: </vt:lpstr>
      <vt:lpstr>PowerPoint Presentation</vt:lpstr>
      <vt:lpstr>9.21 Sex-linked genes exhibit a unique pattern of inheritance</vt:lpstr>
      <vt:lpstr>Figure 9.21c</vt:lpstr>
      <vt:lpstr>Figure 9.21d</vt:lpstr>
      <vt:lpstr>9.22 CONNECTION: Human sex-linked disorders affect mostly males</vt:lpstr>
      <vt:lpstr>Answer in Notebooks:</vt:lpstr>
      <vt:lpstr>PowerPoint Presentation</vt:lpstr>
      <vt:lpstr>PowerPoint Presentation</vt:lpstr>
      <vt:lpstr>Answer in Notebooks: </vt:lpstr>
      <vt:lpstr>9.22 CONNECTION: Human sex-linked disorders affect mostly males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Griffith, Ashley</cp:lastModifiedBy>
  <cp:revision>54</cp:revision>
  <dcterms:created xsi:type="dcterms:W3CDTF">2014-01-02T15:44:28Z</dcterms:created>
  <dcterms:modified xsi:type="dcterms:W3CDTF">2017-01-06T14:22:22Z</dcterms:modified>
</cp:coreProperties>
</file>