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84" r:id="rId3"/>
    <p:sldId id="288" r:id="rId4"/>
    <p:sldId id="285" r:id="rId5"/>
    <p:sldId id="286" r:id="rId6"/>
    <p:sldId id="282" r:id="rId7"/>
    <p:sldId id="283" r:id="rId8"/>
    <p:sldId id="287" r:id="rId9"/>
    <p:sldId id="289" r:id="rId10"/>
    <p:sldId id="258" r:id="rId11"/>
    <p:sldId id="259" r:id="rId12"/>
    <p:sldId id="257" r:id="rId13"/>
    <p:sldId id="266" r:id="rId14"/>
    <p:sldId id="291" r:id="rId15"/>
    <p:sldId id="292" r:id="rId16"/>
    <p:sldId id="290" r:id="rId17"/>
    <p:sldId id="269" r:id="rId18"/>
    <p:sldId id="270" r:id="rId19"/>
    <p:sldId id="293" r:id="rId20"/>
    <p:sldId id="275" r:id="rId21"/>
    <p:sldId id="262" r:id="rId22"/>
    <p:sldId id="272" r:id="rId23"/>
    <p:sldId id="277" r:id="rId24"/>
    <p:sldId id="278" r:id="rId25"/>
    <p:sldId id="279" r:id="rId26"/>
    <p:sldId id="271" r:id="rId27"/>
    <p:sldId id="273" r:id="rId28"/>
    <p:sldId id="27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52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EE4FAE-9888-4A08-B1E1-03971E6A1A9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6A8B1D9-A9D4-4511-92D1-2D8E9EFA2E61}">
      <dgm:prSet phldrT="[Text]"/>
      <dgm:spPr/>
      <dgm:t>
        <a:bodyPr/>
        <a:lstStyle/>
        <a:p>
          <a:r>
            <a:rPr lang="en-US" dirty="0" smtClean="0"/>
            <a:t>Congress</a:t>
          </a:r>
          <a:endParaRPr lang="en-US" dirty="0"/>
        </a:p>
      </dgm:t>
    </dgm:pt>
    <dgm:pt modelId="{B4E0ABA1-5144-46DF-A8E5-CF96F2A62FF3}" type="parTrans" cxnId="{3A3822EE-B540-482F-B257-CBE3285D789F}">
      <dgm:prSet/>
      <dgm:spPr/>
      <dgm:t>
        <a:bodyPr/>
        <a:lstStyle/>
        <a:p>
          <a:endParaRPr lang="en-US"/>
        </a:p>
      </dgm:t>
    </dgm:pt>
    <dgm:pt modelId="{CFA1F5C3-CBF1-488A-9D17-501B280F1FDC}" type="sibTrans" cxnId="{3A3822EE-B540-482F-B257-CBE3285D789F}">
      <dgm:prSet/>
      <dgm:spPr/>
      <dgm:t>
        <a:bodyPr/>
        <a:lstStyle/>
        <a:p>
          <a:endParaRPr lang="en-US"/>
        </a:p>
      </dgm:t>
    </dgm:pt>
    <dgm:pt modelId="{2CE1D9ED-BAE9-4269-8508-F7727AB10DF5}">
      <dgm:prSet phldrT="[Text]"/>
      <dgm:spPr/>
      <dgm:t>
        <a:bodyPr/>
        <a:lstStyle/>
        <a:p>
          <a:r>
            <a:rPr lang="en-US" dirty="0" smtClean="0"/>
            <a:t>House of Representatives</a:t>
          </a:r>
          <a:endParaRPr lang="en-US" dirty="0"/>
        </a:p>
      </dgm:t>
    </dgm:pt>
    <dgm:pt modelId="{DEB94B16-4DA3-460C-85BC-AB916E67D5F4}" type="parTrans" cxnId="{8A77D17F-9813-480F-A219-1EF4A3774431}">
      <dgm:prSet/>
      <dgm:spPr/>
      <dgm:t>
        <a:bodyPr/>
        <a:lstStyle/>
        <a:p>
          <a:endParaRPr lang="en-US"/>
        </a:p>
      </dgm:t>
    </dgm:pt>
    <dgm:pt modelId="{7BA02461-5811-447B-B761-00A4232413BC}" type="sibTrans" cxnId="{8A77D17F-9813-480F-A219-1EF4A3774431}">
      <dgm:prSet/>
      <dgm:spPr/>
      <dgm:t>
        <a:bodyPr/>
        <a:lstStyle/>
        <a:p>
          <a:endParaRPr lang="en-US"/>
        </a:p>
      </dgm:t>
    </dgm:pt>
    <dgm:pt modelId="{809CAFE2-CD9B-404F-8D53-45DC601A45AD}">
      <dgm:prSet phldrT="[Text]"/>
      <dgm:spPr/>
      <dgm:t>
        <a:bodyPr/>
        <a:lstStyle/>
        <a:p>
          <a:r>
            <a:rPr lang="en-US" dirty="0" smtClean="0"/>
            <a:t>Representation determined by Population. </a:t>
          </a:r>
        </a:p>
        <a:p>
          <a:r>
            <a:rPr lang="en-US" dirty="0" smtClean="0"/>
            <a:t>Large states were happy with this!</a:t>
          </a:r>
          <a:endParaRPr lang="en-US" dirty="0"/>
        </a:p>
      </dgm:t>
    </dgm:pt>
    <dgm:pt modelId="{EF021F58-BF43-430E-AC7B-7FAF27AB2569}" type="parTrans" cxnId="{F5B30CA6-61F0-4068-8D74-4903D2023823}">
      <dgm:prSet/>
      <dgm:spPr/>
      <dgm:t>
        <a:bodyPr/>
        <a:lstStyle/>
        <a:p>
          <a:endParaRPr lang="en-US"/>
        </a:p>
      </dgm:t>
    </dgm:pt>
    <dgm:pt modelId="{ABAD87D3-43AC-49DF-9948-B09837E05EB2}" type="sibTrans" cxnId="{F5B30CA6-61F0-4068-8D74-4903D2023823}">
      <dgm:prSet/>
      <dgm:spPr/>
      <dgm:t>
        <a:bodyPr/>
        <a:lstStyle/>
        <a:p>
          <a:endParaRPr lang="en-US"/>
        </a:p>
      </dgm:t>
    </dgm:pt>
    <dgm:pt modelId="{FBD82846-5A96-49E0-ABEA-D7CCCD1C2780}">
      <dgm:prSet phldrT="[Text]"/>
      <dgm:spPr/>
      <dgm:t>
        <a:bodyPr/>
        <a:lstStyle/>
        <a:p>
          <a:r>
            <a:rPr lang="en-US" dirty="0" smtClean="0"/>
            <a:t>Senate</a:t>
          </a:r>
          <a:endParaRPr lang="en-US" dirty="0"/>
        </a:p>
      </dgm:t>
    </dgm:pt>
    <dgm:pt modelId="{8C2E0F44-00F5-4F7A-964E-7191A3E11A5F}" type="parTrans" cxnId="{1C947492-23C2-4624-881A-31551DB91010}">
      <dgm:prSet/>
      <dgm:spPr/>
      <dgm:t>
        <a:bodyPr/>
        <a:lstStyle/>
        <a:p>
          <a:endParaRPr lang="en-US"/>
        </a:p>
      </dgm:t>
    </dgm:pt>
    <dgm:pt modelId="{5D03E25C-EAA3-48FF-BFAC-2C646C5B3834}" type="sibTrans" cxnId="{1C947492-23C2-4624-881A-31551DB91010}">
      <dgm:prSet/>
      <dgm:spPr/>
      <dgm:t>
        <a:bodyPr/>
        <a:lstStyle/>
        <a:p>
          <a:endParaRPr lang="en-US"/>
        </a:p>
      </dgm:t>
    </dgm:pt>
    <dgm:pt modelId="{608B4871-EF8A-44BA-B233-ED27C902346B}">
      <dgm:prSet phldrT="[Text]"/>
      <dgm:spPr/>
      <dgm:t>
        <a:bodyPr/>
        <a:lstStyle/>
        <a:p>
          <a:r>
            <a:rPr lang="en-US" dirty="0" smtClean="0"/>
            <a:t>Every state has an equal number of Representatives.</a:t>
          </a:r>
        </a:p>
        <a:p>
          <a:r>
            <a:rPr lang="en-US" dirty="0" smtClean="0"/>
            <a:t>Small states were happy with this!</a:t>
          </a:r>
          <a:endParaRPr lang="en-US" dirty="0"/>
        </a:p>
      </dgm:t>
    </dgm:pt>
    <dgm:pt modelId="{AEF67A4D-DFA6-415E-A91D-270CE97B6AF0}" type="parTrans" cxnId="{E2C01C82-82F0-4717-9A3A-81A3F43F791B}">
      <dgm:prSet/>
      <dgm:spPr/>
      <dgm:t>
        <a:bodyPr/>
        <a:lstStyle/>
        <a:p>
          <a:endParaRPr lang="en-US"/>
        </a:p>
      </dgm:t>
    </dgm:pt>
    <dgm:pt modelId="{2F7E1700-A217-44CD-97EA-C38F11415CF4}" type="sibTrans" cxnId="{E2C01C82-82F0-4717-9A3A-81A3F43F791B}">
      <dgm:prSet/>
      <dgm:spPr/>
      <dgm:t>
        <a:bodyPr/>
        <a:lstStyle/>
        <a:p>
          <a:endParaRPr lang="en-US"/>
        </a:p>
      </dgm:t>
    </dgm:pt>
    <dgm:pt modelId="{93DFD782-F9CC-41C5-B0A2-C96325B1C468}" type="pres">
      <dgm:prSet presAssocID="{EFEE4FAE-9888-4A08-B1E1-03971E6A1A95}" presName="hierChild1" presStyleCnt="0">
        <dgm:presLayoutVars>
          <dgm:chPref val="1"/>
          <dgm:dir/>
          <dgm:animOne val="branch"/>
          <dgm:animLvl val="lvl"/>
          <dgm:resizeHandles/>
        </dgm:presLayoutVars>
      </dgm:prSet>
      <dgm:spPr/>
      <dgm:t>
        <a:bodyPr/>
        <a:lstStyle/>
        <a:p>
          <a:endParaRPr lang="en-US"/>
        </a:p>
      </dgm:t>
    </dgm:pt>
    <dgm:pt modelId="{B5465A14-3A96-47B3-B959-34943A818884}" type="pres">
      <dgm:prSet presAssocID="{46A8B1D9-A9D4-4511-92D1-2D8E9EFA2E61}" presName="hierRoot1" presStyleCnt="0"/>
      <dgm:spPr/>
    </dgm:pt>
    <dgm:pt modelId="{801D483D-FF15-40E3-A7F8-DC8CED5E7B1E}" type="pres">
      <dgm:prSet presAssocID="{46A8B1D9-A9D4-4511-92D1-2D8E9EFA2E61}" presName="composite" presStyleCnt="0"/>
      <dgm:spPr/>
    </dgm:pt>
    <dgm:pt modelId="{A15B4711-63F9-44F8-A3D6-D40E00707A9B}" type="pres">
      <dgm:prSet presAssocID="{46A8B1D9-A9D4-4511-92D1-2D8E9EFA2E61}" presName="background" presStyleLbl="node0" presStyleIdx="0" presStyleCnt="1"/>
      <dgm:spPr/>
    </dgm:pt>
    <dgm:pt modelId="{377C2FB3-EC8E-435E-9D2D-C61CB4CADE7D}" type="pres">
      <dgm:prSet presAssocID="{46A8B1D9-A9D4-4511-92D1-2D8E9EFA2E61}" presName="text" presStyleLbl="fgAcc0" presStyleIdx="0" presStyleCnt="1" custScaleX="567043" custLinFactNeighborX="1784" custLinFactNeighborY="-827">
        <dgm:presLayoutVars>
          <dgm:chPref val="3"/>
        </dgm:presLayoutVars>
      </dgm:prSet>
      <dgm:spPr/>
      <dgm:t>
        <a:bodyPr/>
        <a:lstStyle/>
        <a:p>
          <a:endParaRPr lang="en-US"/>
        </a:p>
      </dgm:t>
    </dgm:pt>
    <dgm:pt modelId="{6C0141C8-4BB0-4440-867C-E4CB25D27B9B}" type="pres">
      <dgm:prSet presAssocID="{46A8B1D9-A9D4-4511-92D1-2D8E9EFA2E61}" presName="hierChild2" presStyleCnt="0"/>
      <dgm:spPr/>
    </dgm:pt>
    <dgm:pt modelId="{721AF312-096C-485E-AC8D-456F94C78ED0}" type="pres">
      <dgm:prSet presAssocID="{DEB94B16-4DA3-460C-85BC-AB916E67D5F4}" presName="Name10" presStyleLbl="parChTrans1D2" presStyleIdx="0" presStyleCnt="2"/>
      <dgm:spPr/>
      <dgm:t>
        <a:bodyPr/>
        <a:lstStyle/>
        <a:p>
          <a:endParaRPr lang="en-US"/>
        </a:p>
      </dgm:t>
    </dgm:pt>
    <dgm:pt modelId="{435F323D-D003-471F-97FD-20492D9B4089}" type="pres">
      <dgm:prSet presAssocID="{2CE1D9ED-BAE9-4269-8508-F7727AB10DF5}" presName="hierRoot2" presStyleCnt="0"/>
      <dgm:spPr/>
    </dgm:pt>
    <dgm:pt modelId="{8779A554-06D7-40CF-837A-3DB8CDE5AD6D}" type="pres">
      <dgm:prSet presAssocID="{2CE1D9ED-BAE9-4269-8508-F7727AB10DF5}" presName="composite2" presStyleCnt="0"/>
      <dgm:spPr/>
    </dgm:pt>
    <dgm:pt modelId="{ECA0B1C7-58F3-4E7F-A0D3-6637EBD2B995}" type="pres">
      <dgm:prSet presAssocID="{2CE1D9ED-BAE9-4269-8508-F7727AB10DF5}" presName="background2" presStyleLbl="node2" presStyleIdx="0" presStyleCnt="2"/>
      <dgm:spPr/>
    </dgm:pt>
    <dgm:pt modelId="{55CD5BBD-DF7A-4CB5-BF57-CF00FCDE6D5E}" type="pres">
      <dgm:prSet presAssocID="{2CE1D9ED-BAE9-4269-8508-F7727AB10DF5}" presName="text2" presStyleLbl="fgAcc2" presStyleIdx="0" presStyleCnt="2" custScaleX="303974">
        <dgm:presLayoutVars>
          <dgm:chPref val="3"/>
        </dgm:presLayoutVars>
      </dgm:prSet>
      <dgm:spPr/>
      <dgm:t>
        <a:bodyPr/>
        <a:lstStyle/>
        <a:p>
          <a:endParaRPr lang="en-US"/>
        </a:p>
      </dgm:t>
    </dgm:pt>
    <dgm:pt modelId="{DD08518A-A250-4183-8904-4FAAFDC7F3F7}" type="pres">
      <dgm:prSet presAssocID="{2CE1D9ED-BAE9-4269-8508-F7727AB10DF5}" presName="hierChild3" presStyleCnt="0"/>
      <dgm:spPr/>
    </dgm:pt>
    <dgm:pt modelId="{DC99C8DE-9948-4BC7-BE67-D35C62D8F1FD}" type="pres">
      <dgm:prSet presAssocID="{EF021F58-BF43-430E-AC7B-7FAF27AB2569}" presName="Name17" presStyleLbl="parChTrans1D3" presStyleIdx="0" presStyleCnt="2"/>
      <dgm:spPr/>
      <dgm:t>
        <a:bodyPr/>
        <a:lstStyle/>
        <a:p>
          <a:endParaRPr lang="en-US"/>
        </a:p>
      </dgm:t>
    </dgm:pt>
    <dgm:pt modelId="{0E6088AC-B2FF-4199-BFF9-6A736FFA57E2}" type="pres">
      <dgm:prSet presAssocID="{809CAFE2-CD9B-404F-8D53-45DC601A45AD}" presName="hierRoot3" presStyleCnt="0"/>
      <dgm:spPr/>
    </dgm:pt>
    <dgm:pt modelId="{0E407686-CF83-4ECD-86A0-DA8140890CEB}" type="pres">
      <dgm:prSet presAssocID="{809CAFE2-CD9B-404F-8D53-45DC601A45AD}" presName="composite3" presStyleCnt="0"/>
      <dgm:spPr/>
    </dgm:pt>
    <dgm:pt modelId="{6DAAB7CD-5961-4899-98CC-1336E160E0E4}" type="pres">
      <dgm:prSet presAssocID="{809CAFE2-CD9B-404F-8D53-45DC601A45AD}" presName="background3" presStyleLbl="node3" presStyleIdx="0" presStyleCnt="2"/>
      <dgm:spPr/>
    </dgm:pt>
    <dgm:pt modelId="{49BA497E-FEE0-408F-AE52-9D5DCC57D4D4}" type="pres">
      <dgm:prSet presAssocID="{809CAFE2-CD9B-404F-8D53-45DC601A45AD}" presName="text3" presStyleLbl="fgAcc3" presStyleIdx="0" presStyleCnt="2" custScaleX="311371" custScaleY="234571">
        <dgm:presLayoutVars>
          <dgm:chPref val="3"/>
        </dgm:presLayoutVars>
      </dgm:prSet>
      <dgm:spPr/>
      <dgm:t>
        <a:bodyPr/>
        <a:lstStyle/>
        <a:p>
          <a:endParaRPr lang="en-US"/>
        </a:p>
      </dgm:t>
    </dgm:pt>
    <dgm:pt modelId="{3BAFDD1D-C651-4659-BB8C-ABF6FF85CE2E}" type="pres">
      <dgm:prSet presAssocID="{809CAFE2-CD9B-404F-8D53-45DC601A45AD}" presName="hierChild4" presStyleCnt="0"/>
      <dgm:spPr/>
    </dgm:pt>
    <dgm:pt modelId="{C673B9B8-5F0A-4D3A-A885-5D4221FC0384}" type="pres">
      <dgm:prSet presAssocID="{8C2E0F44-00F5-4F7A-964E-7191A3E11A5F}" presName="Name10" presStyleLbl="parChTrans1D2" presStyleIdx="1" presStyleCnt="2"/>
      <dgm:spPr/>
      <dgm:t>
        <a:bodyPr/>
        <a:lstStyle/>
        <a:p>
          <a:endParaRPr lang="en-US"/>
        </a:p>
      </dgm:t>
    </dgm:pt>
    <dgm:pt modelId="{6745F8E7-7CDC-4B85-AE6D-B83188DEABE8}" type="pres">
      <dgm:prSet presAssocID="{FBD82846-5A96-49E0-ABEA-D7CCCD1C2780}" presName="hierRoot2" presStyleCnt="0"/>
      <dgm:spPr/>
    </dgm:pt>
    <dgm:pt modelId="{2B466D98-1D10-4155-9BD6-1527902A60E6}" type="pres">
      <dgm:prSet presAssocID="{FBD82846-5A96-49E0-ABEA-D7CCCD1C2780}" presName="composite2" presStyleCnt="0"/>
      <dgm:spPr/>
    </dgm:pt>
    <dgm:pt modelId="{0D4DC9B4-FAD1-4DA3-A389-3EF6408E07D5}" type="pres">
      <dgm:prSet presAssocID="{FBD82846-5A96-49E0-ABEA-D7CCCD1C2780}" presName="background2" presStyleLbl="node2" presStyleIdx="1" presStyleCnt="2"/>
      <dgm:spPr/>
    </dgm:pt>
    <dgm:pt modelId="{9EFBAB88-36BF-430A-B8C0-0EFE0445195F}" type="pres">
      <dgm:prSet presAssocID="{FBD82846-5A96-49E0-ABEA-D7CCCD1C2780}" presName="text2" presStyleLbl="fgAcc2" presStyleIdx="1" presStyleCnt="2" custScaleX="359443">
        <dgm:presLayoutVars>
          <dgm:chPref val="3"/>
        </dgm:presLayoutVars>
      </dgm:prSet>
      <dgm:spPr/>
      <dgm:t>
        <a:bodyPr/>
        <a:lstStyle/>
        <a:p>
          <a:endParaRPr lang="en-US"/>
        </a:p>
      </dgm:t>
    </dgm:pt>
    <dgm:pt modelId="{5DC7F423-6363-44DE-8C7F-89EAC2211812}" type="pres">
      <dgm:prSet presAssocID="{FBD82846-5A96-49E0-ABEA-D7CCCD1C2780}" presName="hierChild3" presStyleCnt="0"/>
      <dgm:spPr/>
    </dgm:pt>
    <dgm:pt modelId="{6016C84C-F4BB-4C1E-A744-B553ADE8B4A9}" type="pres">
      <dgm:prSet presAssocID="{AEF67A4D-DFA6-415E-A91D-270CE97B6AF0}" presName="Name17" presStyleLbl="parChTrans1D3" presStyleIdx="1" presStyleCnt="2"/>
      <dgm:spPr/>
      <dgm:t>
        <a:bodyPr/>
        <a:lstStyle/>
        <a:p>
          <a:endParaRPr lang="en-US"/>
        </a:p>
      </dgm:t>
    </dgm:pt>
    <dgm:pt modelId="{E4589474-45A0-45AB-A19F-339FF6191F2C}" type="pres">
      <dgm:prSet presAssocID="{608B4871-EF8A-44BA-B233-ED27C902346B}" presName="hierRoot3" presStyleCnt="0"/>
      <dgm:spPr/>
    </dgm:pt>
    <dgm:pt modelId="{8CD0E4F7-B076-46A4-8FC5-52381C140660}" type="pres">
      <dgm:prSet presAssocID="{608B4871-EF8A-44BA-B233-ED27C902346B}" presName="composite3" presStyleCnt="0"/>
      <dgm:spPr/>
    </dgm:pt>
    <dgm:pt modelId="{D0FD6886-C1DC-4B2D-99AB-7D566306641C}" type="pres">
      <dgm:prSet presAssocID="{608B4871-EF8A-44BA-B233-ED27C902346B}" presName="background3" presStyleLbl="node3" presStyleIdx="1" presStyleCnt="2"/>
      <dgm:spPr/>
    </dgm:pt>
    <dgm:pt modelId="{256E146E-0004-4380-A03C-6D81B7021C80}" type="pres">
      <dgm:prSet presAssocID="{608B4871-EF8A-44BA-B233-ED27C902346B}" presName="text3" presStyleLbl="fgAcc3" presStyleIdx="1" presStyleCnt="2" custScaleX="355830" custScaleY="246888">
        <dgm:presLayoutVars>
          <dgm:chPref val="3"/>
        </dgm:presLayoutVars>
      </dgm:prSet>
      <dgm:spPr/>
      <dgm:t>
        <a:bodyPr/>
        <a:lstStyle/>
        <a:p>
          <a:endParaRPr lang="en-US"/>
        </a:p>
      </dgm:t>
    </dgm:pt>
    <dgm:pt modelId="{F8706B23-4E9F-4E5A-A68B-3B6E8E73495A}" type="pres">
      <dgm:prSet presAssocID="{608B4871-EF8A-44BA-B233-ED27C902346B}" presName="hierChild4" presStyleCnt="0"/>
      <dgm:spPr/>
    </dgm:pt>
  </dgm:ptLst>
  <dgm:cxnLst>
    <dgm:cxn modelId="{7D90E36B-736B-4A81-A76E-6FED0F90C2D4}" type="presOf" srcId="{2CE1D9ED-BAE9-4269-8508-F7727AB10DF5}" destId="{55CD5BBD-DF7A-4CB5-BF57-CF00FCDE6D5E}" srcOrd="0" destOrd="0" presId="urn:microsoft.com/office/officeart/2005/8/layout/hierarchy1"/>
    <dgm:cxn modelId="{F1E9A960-1775-465B-9ACB-C69167EDB1DD}" type="presOf" srcId="{AEF67A4D-DFA6-415E-A91D-270CE97B6AF0}" destId="{6016C84C-F4BB-4C1E-A744-B553ADE8B4A9}" srcOrd="0" destOrd="0" presId="urn:microsoft.com/office/officeart/2005/8/layout/hierarchy1"/>
    <dgm:cxn modelId="{19425272-C30B-4BD4-9E00-D30D587FC238}" type="presOf" srcId="{8C2E0F44-00F5-4F7A-964E-7191A3E11A5F}" destId="{C673B9B8-5F0A-4D3A-A885-5D4221FC0384}" srcOrd="0" destOrd="0" presId="urn:microsoft.com/office/officeart/2005/8/layout/hierarchy1"/>
    <dgm:cxn modelId="{AA45D2E5-AECA-4C5D-8D74-642B491FC97C}" type="presOf" srcId="{EF021F58-BF43-430E-AC7B-7FAF27AB2569}" destId="{DC99C8DE-9948-4BC7-BE67-D35C62D8F1FD}" srcOrd="0" destOrd="0" presId="urn:microsoft.com/office/officeart/2005/8/layout/hierarchy1"/>
    <dgm:cxn modelId="{3A3822EE-B540-482F-B257-CBE3285D789F}" srcId="{EFEE4FAE-9888-4A08-B1E1-03971E6A1A95}" destId="{46A8B1D9-A9D4-4511-92D1-2D8E9EFA2E61}" srcOrd="0" destOrd="0" parTransId="{B4E0ABA1-5144-46DF-A8E5-CF96F2A62FF3}" sibTransId="{CFA1F5C3-CBF1-488A-9D17-501B280F1FDC}"/>
    <dgm:cxn modelId="{F5B30CA6-61F0-4068-8D74-4903D2023823}" srcId="{2CE1D9ED-BAE9-4269-8508-F7727AB10DF5}" destId="{809CAFE2-CD9B-404F-8D53-45DC601A45AD}" srcOrd="0" destOrd="0" parTransId="{EF021F58-BF43-430E-AC7B-7FAF27AB2569}" sibTransId="{ABAD87D3-43AC-49DF-9948-B09837E05EB2}"/>
    <dgm:cxn modelId="{E2C01C82-82F0-4717-9A3A-81A3F43F791B}" srcId="{FBD82846-5A96-49E0-ABEA-D7CCCD1C2780}" destId="{608B4871-EF8A-44BA-B233-ED27C902346B}" srcOrd="0" destOrd="0" parTransId="{AEF67A4D-DFA6-415E-A91D-270CE97B6AF0}" sibTransId="{2F7E1700-A217-44CD-97EA-C38F11415CF4}"/>
    <dgm:cxn modelId="{1C947492-23C2-4624-881A-31551DB91010}" srcId="{46A8B1D9-A9D4-4511-92D1-2D8E9EFA2E61}" destId="{FBD82846-5A96-49E0-ABEA-D7CCCD1C2780}" srcOrd="1" destOrd="0" parTransId="{8C2E0F44-00F5-4F7A-964E-7191A3E11A5F}" sibTransId="{5D03E25C-EAA3-48FF-BFAC-2C646C5B3834}"/>
    <dgm:cxn modelId="{8A77D17F-9813-480F-A219-1EF4A3774431}" srcId="{46A8B1D9-A9D4-4511-92D1-2D8E9EFA2E61}" destId="{2CE1D9ED-BAE9-4269-8508-F7727AB10DF5}" srcOrd="0" destOrd="0" parTransId="{DEB94B16-4DA3-460C-85BC-AB916E67D5F4}" sibTransId="{7BA02461-5811-447B-B761-00A4232413BC}"/>
    <dgm:cxn modelId="{A4BB83A6-C6D0-4FF3-BEF6-83EAF59A17D9}" type="presOf" srcId="{FBD82846-5A96-49E0-ABEA-D7CCCD1C2780}" destId="{9EFBAB88-36BF-430A-B8C0-0EFE0445195F}" srcOrd="0" destOrd="0" presId="urn:microsoft.com/office/officeart/2005/8/layout/hierarchy1"/>
    <dgm:cxn modelId="{9A9F1CA5-9BAC-4AD0-8E08-2CD4A4299C56}" type="presOf" srcId="{46A8B1D9-A9D4-4511-92D1-2D8E9EFA2E61}" destId="{377C2FB3-EC8E-435E-9D2D-C61CB4CADE7D}" srcOrd="0" destOrd="0" presId="urn:microsoft.com/office/officeart/2005/8/layout/hierarchy1"/>
    <dgm:cxn modelId="{BCE43600-C082-4FB4-9882-84CB283EEAF3}" type="presOf" srcId="{608B4871-EF8A-44BA-B233-ED27C902346B}" destId="{256E146E-0004-4380-A03C-6D81B7021C80}" srcOrd="0" destOrd="0" presId="urn:microsoft.com/office/officeart/2005/8/layout/hierarchy1"/>
    <dgm:cxn modelId="{F1F62CA8-5984-4777-994B-E88788FB98DA}" type="presOf" srcId="{809CAFE2-CD9B-404F-8D53-45DC601A45AD}" destId="{49BA497E-FEE0-408F-AE52-9D5DCC57D4D4}" srcOrd="0" destOrd="0" presId="urn:microsoft.com/office/officeart/2005/8/layout/hierarchy1"/>
    <dgm:cxn modelId="{2B2542F0-1580-4BC6-9716-0A316EF9E596}" type="presOf" srcId="{EFEE4FAE-9888-4A08-B1E1-03971E6A1A95}" destId="{93DFD782-F9CC-41C5-B0A2-C96325B1C468}" srcOrd="0" destOrd="0" presId="urn:microsoft.com/office/officeart/2005/8/layout/hierarchy1"/>
    <dgm:cxn modelId="{FF6C3422-114E-45AC-A7CB-643C4C7D5E94}" type="presOf" srcId="{DEB94B16-4DA3-460C-85BC-AB916E67D5F4}" destId="{721AF312-096C-485E-AC8D-456F94C78ED0}" srcOrd="0" destOrd="0" presId="urn:microsoft.com/office/officeart/2005/8/layout/hierarchy1"/>
    <dgm:cxn modelId="{B6BE4FDA-8D5A-4ED9-BB02-09840D2B9D56}" type="presParOf" srcId="{93DFD782-F9CC-41C5-B0A2-C96325B1C468}" destId="{B5465A14-3A96-47B3-B959-34943A818884}" srcOrd="0" destOrd="0" presId="urn:microsoft.com/office/officeart/2005/8/layout/hierarchy1"/>
    <dgm:cxn modelId="{2B19F7E7-F325-4B74-9560-472C4A135184}" type="presParOf" srcId="{B5465A14-3A96-47B3-B959-34943A818884}" destId="{801D483D-FF15-40E3-A7F8-DC8CED5E7B1E}" srcOrd="0" destOrd="0" presId="urn:microsoft.com/office/officeart/2005/8/layout/hierarchy1"/>
    <dgm:cxn modelId="{0E703AEA-64C4-4DE8-BB89-3844AD65EEDF}" type="presParOf" srcId="{801D483D-FF15-40E3-A7F8-DC8CED5E7B1E}" destId="{A15B4711-63F9-44F8-A3D6-D40E00707A9B}" srcOrd="0" destOrd="0" presId="urn:microsoft.com/office/officeart/2005/8/layout/hierarchy1"/>
    <dgm:cxn modelId="{BB163901-464D-4F28-8AC4-9F4D10421B7E}" type="presParOf" srcId="{801D483D-FF15-40E3-A7F8-DC8CED5E7B1E}" destId="{377C2FB3-EC8E-435E-9D2D-C61CB4CADE7D}" srcOrd="1" destOrd="0" presId="urn:microsoft.com/office/officeart/2005/8/layout/hierarchy1"/>
    <dgm:cxn modelId="{E08BE0CC-3739-4EBF-ADFF-32CBCA6B9CA0}" type="presParOf" srcId="{B5465A14-3A96-47B3-B959-34943A818884}" destId="{6C0141C8-4BB0-4440-867C-E4CB25D27B9B}" srcOrd="1" destOrd="0" presId="urn:microsoft.com/office/officeart/2005/8/layout/hierarchy1"/>
    <dgm:cxn modelId="{1085681A-2C64-400A-A430-EAED7D7BB310}" type="presParOf" srcId="{6C0141C8-4BB0-4440-867C-E4CB25D27B9B}" destId="{721AF312-096C-485E-AC8D-456F94C78ED0}" srcOrd="0" destOrd="0" presId="urn:microsoft.com/office/officeart/2005/8/layout/hierarchy1"/>
    <dgm:cxn modelId="{2094DBDE-087B-4EA9-8768-B47F092426D9}" type="presParOf" srcId="{6C0141C8-4BB0-4440-867C-E4CB25D27B9B}" destId="{435F323D-D003-471F-97FD-20492D9B4089}" srcOrd="1" destOrd="0" presId="urn:microsoft.com/office/officeart/2005/8/layout/hierarchy1"/>
    <dgm:cxn modelId="{B9525385-DD33-44BA-8D2D-4F3C45791647}" type="presParOf" srcId="{435F323D-D003-471F-97FD-20492D9B4089}" destId="{8779A554-06D7-40CF-837A-3DB8CDE5AD6D}" srcOrd="0" destOrd="0" presId="urn:microsoft.com/office/officeart/2005/8/layout/hierarchy1"/>
    <dgm:cxn modelId="{942E2B55-DFD9-4AA4-B87D-C6C903093A21}" type="presParOf" srcId="{8779A554-06D7-40CF-837A-3DB8CDE5AD6D}" destId="{ECA0B1C7-58F3-4E7F-A0D3-6637EBD2B995}" srcOrd="0" destOrd="0" presId="urn:microsoft.com/office/officeart/2005/8/layout/hierarchy1"/>
    <dgm:cxn modelId="{3A76552B-1369-4140-8D31-9A7E69FAB787}" type="presParOf" srcId="{8779A554-06D7-40CF-837A-3DB8CDE5AD6D}" destId="{55CD5BBD-DF7A-4CB5-BF57-CF00FCDE6D5E}" srcOrd="1" destOrd="0" presId="urn:microsoft.com/office/officeart/2005/8/layout/hierarchy1"/>
    <dgm:cxn modelId="{31CB5CDF-DD35-46B7-BDD8-FE88F79B7D60}" type="presParOf" srcId="{435F323D-D003-471F-97FD-20492D9B4089}" destId="{DD08518A-A250-4183-8904-4FAAFDC7F3F7}" srcOrd="1" destOrd="0" presId="urn:microsoft.com/office/officeart/2005/8/layout/hierarchy1"/>
    <dgm:cxn modelId="{837CC171-327E-48FD-803B-B548749A474A}" type="presParOf" srcId="{DD08518A-A250-4183-8904-4FAAFDC7F3F7}" destId="{DC99C8DE-9948-4BC7-BE67-D35C62D8F1FD}" srcOrd="0" destOrd="0" presId="urn:microsoft.com/office/officeart/2005/8/layout/hierarchy1"/>
    <dgm:cxn modelId="{8B4532D0-9503-44D9-A348-1A373F66D7DE}" type="presParOf" srcId="{DD08518A-A250-4183-8904-4FAAFDC7F3F7}" destId="{0E6088AC-B2FF-4199-BFF9-6A736FFA57E2}" srcOrd="1" destOrd="0" presId="urn:microsoft.com/office/officeart/2005/8/layout/hierarchy1"/>
    <dgm:cxn modelId="{9A581C7C-AE49-4750-A81C-854DC3B50D55}" type="presParOf" srcId="{0E6088AC-B2FF-4199-BFF9-6A736FFA57E2}" destId="{0E407686-CF83-4ECD-86A0-DA8140890CEB}" srcOrd="0" destOrd="0" presId="urn:microsoft.com/office/officeart/2005/8/layout/hierarchy1"/>
    <dgm:cxn modelId="{3FA45475-FD32-4EFD-B1CF-31D63F280EF8}" type="presParOf" srcId="{0E407686-CF83-4ECD-86A0-DA8140890CEB}" destId="{6DAAB7CD-5961-4899-98CC-1336E160E0E4}" srcOrd="0" destOrd="0" presId="urn:microsoft.com/office/officeart/2005/8/layout/hierarchy1"/>
    <dgm:cxn modelId="{8274812C-71F6-444B-A49A-5DB50BFE4581}" type="presParOf" srcId="{0E407686-CF83-4ECD-86A0-DA8140890CEB}" destId="{49BA497E-FEE0-408F-AE52-9D5DCC57D4D4}" srcOrd="1" destOrd="0" presId="urn:microsoft.com/office/officeart/2005/8/layout/hierarchy1"/>
    <dgm:cxn modelId="{2468B299-9922-4E7A-A012-D900ABC619BC}" type="presParOf" srcId="{0E6088AC-B2FF-4199-BFF9-6A736FFA57E2}" destId="{3BAFDD1D-C651-4659-BB8C-ABF6FF85CE2E}" srcOrd="1" destOrd="0" presId="urn:microsoft.com/office/officeart/2005/8/layout/hierarchy1"/>
    <dgm:cxn modelId="{8C951E9C-CBCD-48E8-A616-FA8091E5EA62}" type="presParOf" srcId="{6C0141C8-4BB0-4440-867C-E4CB25D27B9B}" destId="{C673B9B8-5F0A-4D3A-A885-5D4221FC0384}" srcOrd="2" destOrd="0" presId="urn:microsoft.com/office/officeart/2005/8/layout/hierarchy1"/>
    <dgm:cxn modelId="{E65AB8A4-0FD9-4CED-B8D6-3158B06C572A}" type="presParOf" srcId="{6C0141C8-4BB0-4440-867C-E4CB25D27B9B}" destId="{6745F8E7-7CDC-4B85-AE6D-B83188DEABE8}" srcOrd="3" destOrd="0" presId="urn:microsoft.com/office/officeart/2005/8/layout/hierarchy1"/>
    <dgm:cxn modelId="{A534E044-456A-463D-B27F-BE0489286C67}" type="presParOf" srcId="{6745F8E7-7CDC-4B85-AE6D-B83188DEABE8}" destId="{2B466D98-1D10-4155-9BD6-1527902A60E6}" srcOrd="0" destOrd="0" presId="urn:microsoft.com/office/officeart/2005/8/layout/hierarchy1"/>
    <dgm:cxn modelId="{CD4EC775-9CD4-482E-966D-5E097764E709}" type="presParOf" srcId="{2B466D98-1D10-4155-9BD6-1527902A60E6}" destId="{0D4DC9B4-FAD1-4DA3-A389-3EF6408E07D5}" srcOrd="0" destOrd="0" presId="urn:microsoft.com/office/officeart/2005/8/layout/hierarchy1"/>
    <dgm:cxn modelId="{798A86DE-0281-481D-85C6-CE9722B4BF07}" type="presParOf" srcId="{2B466D98-1D10-4155-9BD6-1527902A60E6}" destId="{9EFBAB88-36BF-430A-B8C0-0EFE0445195F}" srcOrd="1" destOrd="0" presId="urn:microsoft.com/office/officeart/2005/8/layout/hierarchy1"/>
    <dgm:cxn modelId="{6CF5B08C-0E5A-44C4-9FA5-683C8F237B00}" type="presParOf" srcId="{6745F8E7-7CDC-4B85-AE6D-B83188DEABE8}" destId="{5DC7F423-6363-44DE-8C7F-89EAC2211812}" srcOrd="1" destOrd="0" presId="urn:microsoft.com/office/officeart/2005/8/layout/hierarchy1"/>
    <dgm:cxn modelId="{F544632D-3FA3-4C6C-9219-858C38CF4CA4}" type="presParOf" srcId="{5DC7F423-6363-44DE-8C7F-89EAC2211812}" destId="{6016C84C-F4BB-4C1E-A744-B553ADE8B4A9}" srcOrd="0" destOrd="0" presId="urn:microsoft.com/office/officeart/2005/8/layout/hierarchy1"/>
    <dgm:cxn modelId="{51F6E4BA-9BA0-44E0-829D-B25FA853F3BF}" type="presParOf" srcId="{5DC7F423-6363-44DE-8C7F-89EAC2211812}" destId="{E4589474-45A0-45AB-A19F-339FF6191F2C}" srcOrd="1" destOrd="0" presId="urn:microsoft.com/office/officeart/2005/8/layout/hierarchy1"/>
    <dgm:cxn modelId="{99952CC3-6376-41EC-8929-B8033AF8DF50}" type="presParOf" srcId="{E4589474-45A0-45AB-A19F-339FF6191F2C}" destId="{8CD0E4F7-B076-46A4-8FC5-52381C140660}" srcOrd="0" destOrd="0" presId="urn:microsoft.com/office/officeart/2005/8/layout/hierarchy1"/>
    <dgm:cxn modelId="{1CB6FE15-E358-4B82-8821-EBCB400FA29E}" type="presParOf" srcId="{8CD0E4F7-B076-46A4-8FC5-52381C140660}" destId="{D0FD6886-C1DC-4B2D-99AB-7D566306641C}" srcOrd="0" destOrd="0" presId="urn:microsoft.com/office/officeart/2005/8/layout/hierarchy1"/>
    <dgm:cxn modelId="{9C1E6FEB-202E-4429-980B-8F7F1AB5B568}" type="presParOf" srcId="{8CD0E4F7-B076-46A4-8FC5-52381C140660}" destId="{256E146E-0004-4380-A03C-6D81B7021C80}" srcOrd="1" destOrd="0" presId="urn:microsoft.com/office/officeart/2005/8/layout/hierarchy1"/>
    <dgm:cxn modelId="{ED9A8895-246B-43DD-B410-0464408B48A8}" type="presParOf" srcId="{E4589474-45A0-45AB-A19F-339FF6191F2C}" destId="{F8706B23-4E9F-4E5A-A68B-3B6E8E73495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6C84C-F4BB-4C1E-A744-B553ADE8B4A9}">
      <dsp:nvSpPr>
        <dsp:cNvPr id="0" name=""/>
        <dsp:cNvSpPr/>
      </dsp:nvSpPr>
      <dsp:spPr>
        <a:xfrm>
          <a:off x="5501191" y="1877059"/>
          <a:ext cx="91440" cy="315054"/>
        </a:xfrm>
        <a:custGeom>
          <a:avLst/>
          <a:gdLst/>
          <a:ahLst/>
          <a:cxnLst/>
          <a:rect l="0" t="0" r="0" b="0"/>
          <a:pathLst>
            <a:path>
              <a:moveTo>
                <a:pt x="45720" y="0"/>
              </a:moveTo>
              <a:lnTo>
                <a:pt x="45720" y="315054"/>
              </a:lnTo>
            </a:path>
          </a:pathLst>
        </a:custGeom>
        <a:noFill/>
        <a:ln w="48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73B9B8-5F0A-4D3A-A885-5D4221FC0384}">
      <dsp:nvSpPr>
        <dsp:cNvPr id="0" name=""/>
        <dsp:cNvSpPr/>
      </dsp:nvSpPr>
      <dsp:spPr>
        <a:xfrm>
          <a:off x="3789175" y="868431"/>
          <a:ext cx="1757735" cy="320743"/>
        </a:xfrm>
        <a:custGeom>
          <a:avLst/>
          <a:gdLst/>
          <a:ahLst/>
          <a:cxnLst/>
          <a:rect l="0" t="0" r="0" b="0"/>
          <a:pathLst>
            <a:path>
              <a:moveTo>
                <a:pt x="0" y="0"/>
              </a:moveTo>
              <a:lnTo>
                <a:pt x="0" y="220389"/>
              </a:lnTo>
              <a:lnTo>
                <a:pt x="1757735" y="220389"/>
              </a:lnTo>
              <a:lnTo>
                <a:pt x="1757735" y="320743"/>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99C8DE-9948-4BC7-BE67-D35C62D8F1FD}">
      <dsp:nvSpPr>
        <dsp:cNvPr id="0" name=""/>
        <dsp:cNvSpPr/>
      </dsp:nvSpPr>
      <dsp:spPr>
        <a:xfrm>
          <a:off x="1646625" y="1877059"/>
          <a:ext cx="91440" cy="315054"/>
        </a:xfrm>
        <a:custGeom>
          <a:avLst/>
          <a:gdLst/>
          <a:ahLst/>
          <a:cxnLst/>
          <a:rect l="0" t="0" r="0" b="0"/>
          <a:pathLst>
            <a:path>
              <a:moveTo>
                <a:pt x="45720" y="0"/>
              </a:moveTo>
              <a:lnTo>
                <a:pt x="45720" y="315054"/>
              </a:lnTo>
            </a:path>
          </a:pathLst>
        </a:custGeom>
        <a:noFill/>
        <a:ln w="48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AF312-096C-485E-AC8D-456F94C78ED0}">
      <dsp:nvSpPr>
        <dsp:cNvPr id="0" name=""/>
        <dsp:cNvSpPr/>
      </dsp:nvSpPr>
      <dsp:spPr>
        <a:xfrm>
          <a:off x="1692345" y="868431"/>
          <a:ext cx="2096830" cy="320743"/>
        </a:xfrm>
        <a:custGeom>
          <a:avLst/>
          <a:gdLst/>
          <a:ahLst/>
          <a:cxnLst/>
          <a:rect l="0" t="0" r="0" b="0"/>
          <a:pathLst>
            <a:path>
              <a:moveTo>
                <a:pt x="2096830" y="0"/>
              </a:moveTo>
              <a:lnTo>
                <a:pt x="2096830" y="220389"/>
              </a:lnTo>
              <a:lnTo>
                <a:pt x="0" y="220389"/>
              </a:lnTo>
              <a:lnTo>
                <a:pt x="0" y="320743"/>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5B4711-63F9-44F8-A3D6-D40E00707A9B}">
      <dsp:nvSpPr>
        <dsp:cNvPr id="0" name=""/>
        <dsp:cNvSpPr/>
      </dsp:nvSpPr>
      <dsp:spPr>
        <a:xfrm>
          <a:off x="717836" y="180546"/>
          <a:ext cx="6142678" cy="687884"/>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7C2FB3-EC8E-435E-9D2D-C61CB4CADE7D}">
      <dsp:nvSpPr>
        <dsp:cNvPr id="0" name=""/>
        <dsp:cNvSpPr/>
      </dsp:nvSpPr>
      <dsp:spPr>
        <a:xfrm>
          <a:off x="838201" y="294893"/>
          <a:ext cx="6142678" cy="687884"/>
        </a:xfrm>
        <a:prstGeom prst="roundRect">
          <a:avLst>
            <a:gd name="adj" fmla="val 10000"/>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Congress</a:t>
          </a:r>
          <a:endParaRPr lang="en-US" sz="2200" kern="1200" dirty="0"/>
        </a:p>
      </dsp:txBody>
      <dsp:txXfrm>
        <a:off x="858348" y="315040"/>
        <a:ext cx="6102384" cy="647590"/>
      </dsp:txXfrm>
    </dsp:sp>
    <dsp:sp modelId="{ECA0B1C7-58F3-4E7F-A0D3-6637EBD2B995}">
      <dsp:nvSpPr>
        <dsp:cNvPr id="0" name=""/>
        <dsp:cNvSpPr/>
      </dsp:nvSpPr>
      <dsp:spPr>
        <a:xfrm>
          <a:off x="45896" y="1189174"/>
          <a:ext cx="3292897" cy="687884"/>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CD5BBD-DF7A-4CB5-BF57-CF00FCDE6D5E}">
      <dsp:nvSpPr>
        <dsp:cNvPr id="0" name=""/>
        <dsp:cNvSpPr/>
      </dsp:nvSpPr>
      <dsp:spPr>
        <a:xfrm>
          <a:off x="166261" y="1303521"/>
          <a:ext cx="3292897" cy="687884"/>
        </a:xfrm>
        <a:prstGeom prst="roundRect">
          <a:avLst>
            <a:gd name="adj" fmla="val 10000"/>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House of Representatives</a:t>
          </a:r>
          <a:endParaRPr lang="en-US" sz="2200" kern="1200" dirty="0"/>
        </a:p>
      </dsp:txBody>
      <dsp:txXfrm>
        <a:off x="186408" y="1323668"/>
        <a:ext cx="3252603" cy="647590"/>
      </dsp:txXfrm>
    </dsp:sp>
    <dsp:sp modelId="{6DAAB7CD-5961-4899-98CC-1336E160E0E4}">
      <dsp:nvSpPr>
        <dsp:cNvPr id="0" name=""/>
        <dsp:cNvSpPr/>
      </dsp:nvSpPr>
      <dsp:spPr>
        <a:xfrm>
          <a:off x="5831" y="2192113"/>
          <a:ext cx="3373028" cy="1613577"/>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BA497E-FEE0-408F-AE52-9D5DCC57D4D4}">
      <dsp:nvSpPr>
        <dsp:cNvPr id="0" name=""/>
        <dsp:cNvSpPr/>
      </dsp:nvSpPr>
      <dsp:spPr>
        <a:xfrm>
          <a:off x="126196" y="2306460"/>
          <a:ext cx="3373028" cy="1613577"/>
        </a:xfrm>
        <a:prstGeom prst="roundRect">
          <a:avLst>
            <a:gd name="adj" fmla="val 10000"/>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Representation determined by Population. </a:t>
          </a:r>
        </a:p>
        <a:p>
          <a:pPr lvl="0" algn="ctr" defTabSz="977900">
            <a:lnSpc>
              <a:spcPct val="90000"/>
            </a:lnSpc>
            <a:spcBef>
              <a:spcPct val="0"/>
            </a:spcBef>
            <a:spcAft>
              <a:spcPct val="35000"/>
            </a:spcAft>
          </a:pPr>
          <a:r>
            <a:rPr lang="en-US" sz="2200" kern="1200" dirty="0" smtClean="0"/>
            <a:t>Large states were happy with this!</a:t>
          </a:r>
          <a:endParaRPr lang="en-US" sz="2200" kern="1200" dirty="0"/>
        </a:p>
      </dsp:txBody>
      <dsp:txXfrm>
        <a:off x="173456" y="2353720"/>
        <a:ext cx="3278508" cy="1519057"/>
      </dsp:txXfrm>
    </dsp:sp>
    <dsp:sp modelId="{0D4DC9B4-FAD1-4DA3-A389-3EF6408E07D5}">
      <dsp:nvSpPr>
        <dsp:cNvPr id="0" name=""/>
        <dsp:cNvSpPr/>
      </dsp:nvSpPr>
      <dsp:spPr>
        <a:xfrm>
          <a:off x="3600019" y="1189174"/>
          <a:ext cx="3893783" cy="687884"/>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FBAB88-36BF-430A-B8C0-0EFE0445195F}">
      <dsp:nvSpPr>
        <dsp:cNvPr id="0" name=""/>
        <dsp:cNvSpPr/>
      </dsp:nvSpPr>
      <dsp:spPr>
        <a:xfrm>
          <a:off x="3720384" y="1303521"/>
          <a:ext cx="3893783" cy="687884"/>
        </a:xfrm>
        <a:prstGeom prst="roundRect">
          <a:avLst>
            <a:gd name="adj" fmla="val 10000"/>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Senate</a:t>
          </a:r>
          <a:endParaRPr lang="en-US" sz="2200" kern="1200" dirty="0"/>
        </a:p>
      </dsp:txBody>
      <dsp:txXfrm>
        <a:off x="3740531" y="1323668"/>
        <a:ext cx="3853489" cy="647590"/>
      </dsp:txXfrm>
    </dsp:sp>
    <dsp:sp modelId="{D0FD6886-C1DC-4B2D-99AB-7D566306641C}">
      <dsp:nvSpPr>
        <dsp:cNvPr id="0" name=""/>
        <dsp:cNvSpPr/>
      </dsp:nvSpPr>
      <dsp:spPr>
        <a:xfrm>
          <a:off x="3619589" y="2192113"/>
          <a:ext cx="3854644" cy="1698304"/>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6E146E-0004-4380-A03C-6D81B7021C80}">
      <dsp:nvSpPr>
        <dsp:cNvPr id="0" name=""/>
        <dsp:cNvSpPr/>
      </dsp:nvSpPr>
      <dsp:spPr>
        <a:xfrm>
          <a:off x="3739954" y="2306460"/>
          <a:ext cx="3854644" cy="1698304"/>
        </a:xfrm>
        <a:prstGeom prst="roundRect">
          <a:avLst>
            <a:gd name="adj" fmla="val 10000"/>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Every state has an equal number of Representatives.</a:t>
          </a:r>
        </a:p>
        <a:p>
          <a:pPr lvl="0" algn="ctr" defTabSz="977900">
            <a:lnSpc>
              <a:spcPct val="90000"/>
            </a:lnSpc>
            <a:spcBef>
              <a:spcPct val="0"/>
            </a:spcBef>
            <a:spcAft>
              <a:spcPct val="35000"/>
            </a:spcAft>
          </a:pPr>
          <a:r>
            <a:rPr lang="en-US" sz="2200" kern="1200" dirty="0" smtClean="0"/>
            <a:t>Small states were happy with this!</a:t>
          </a:r>
          <a:endParaRPr lang="en-US" sz="2200" kern="1200" dirty="0"/>
        </a:p>
      </dsp:txBody>
      <dsp:txXfrm>
        <a:off x="3789696" y="2356202"/>
        <a:ext cx="3755160" cy="159882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568C41-BC5C-46BB-8261-503EC53E853C}" type="datetimeFigureOut">
              <a:rPr lang="en-US" smtClean="0"/>
              <a:pPr/>
              <a:t>9/19/2019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84FEAC-A1AC-4BE1-A554-13DDADE4C977}" type="slidenum">
              <a:rPr lang="en-US" smtClean="0"/>
              <a:pPr/>
              <a:t>‹#›</a:t>
            </a:fld>
            <a:endParaRPr lang="en-US"/>
          </a:p>
        </p:txBody>
      </p:sp>
    </p:spTree>
    <p:extLst>
      <p:ext uri="{BB962C8B-B14F-4D97-AF65-F5344CB8AC3E}">
        <p14:creationId xmlns:p14="http://schemas.microsoft.com/office/powerpoint/2010/main" val="4278528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84FEAC-A1AC-4BE1-A554-13DDADE4C977}" type="slidenum">
              <a:rPr lang="en-US" smtClean="0"/>
              <a:pPr/>
              <a:t>1</a:t>
            </a:fld>
            <a:endParaRPr lang="en-US"/>
          </a:p>
        </p:txBody>
      </p:sp>
    </p:spTree>
    <p:extLst>
      <p:ext uri="{BB962C8B-B14F-4D97-AF65-F5344CB8AC3E}">
        <p14:creationId xmlns:p14="http://schemas.microsoft.com/office/powerpoint/2010/main" val="2843394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87A3AB-3377-43E0-BC45-77BD3512E054}" type="slidenum">
              <a:rPr lang="en-US" smtClean="0"/>
              <a:pPr/>
              <a:t>26</a:t>
            </a:fld>
            <a:endParaRPr lang="en-US"/>
          </a:p>
        </p:txBody>
      </p:sp>
    </p:spTree>
    <p:extLst>
      <p:ext uri="{BB962C8B-B14F-4D97-AF65-F5344CB8AC3E}">
        <p14:creationId xmlns:p14="http://schemas.microsoft.com/office/powerpoint/2010/main" val="2935983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87A3AB-3377-43E0-BC45-77BD3512E054}" type="slidenum">
              <a:rPr lang="en-US" smtClean="0"/>
              <a:pPr/>
              <a:t>10</a:t>
            </a:fld>
            <a:endParaRPr lang="en-US"/>
          </a:p>
        </p:txBody>
      </p:sp>
    </p:spTree>
    <p:extLst>
      <p:ext uri="{BB962C8B-B14F-4D97-AF65-F5344CB8AC3E}">
        <p14:creationId xmlns:p14="http://schemas.microsoft.com/office/powerpoint/2010/main" val="1713753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87A3AB-3377-43E0-BC45-77BD3512E054}" type="slidenum">
              <a:rPr lang="en-US" smtClean="0"/>
              <a:pPr/>
              <a:t>11</a:t>
            </a:fld>
            <a:endParaRPr lang="en-US"/>
          </a:p>
        </p:txBody>
      </p:sp>
    </p:spTree>
    <p:extLst>
      <p:ext uri="{BB962C8B-B14F-4D97-AF65-F5344CB8AC3E}">
        <p14:creationId xmlns:p14="http://schemas.microsoft.com/office/powerpoint/2010/main" val="3985999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84FEAC-A1AC-4BE1-A554-13DDADE4C977}" type="slidenum">
              <a:rPr lang="en-US" smtClean="0"/>
              <a:pPr/>
              <a:t>12</a:t>
            </a:fld>
            <a:endParaRPr lang="en-US"/>
          </a:p>
        </p:txBody>
      </p:sp>
    </p:spTree>
    <p:extLst>
      <p:ext uri="{BB962C8B-B14F-4D97-AF65-F5344CB8AC3E}">
        <p14:creationId xmlns:p14="http://schemas.microsoft.com/office/powerpoint/2010/main" val="1164230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84FEAC-A1AC-4BE1-A554-13DDADE4C977}" type="slidenum">
              <a:rPr lang="en-US" smtClean="0"/>
              <a:pPr/>
              <a:t>13</a:t>
            </a:fld>
            <a:endParaRPr lang="en-US"/>
          </a:p>
        </p:txBody>
      </p:sp>
    </p:spTree>
    <p:extLst>
      <p:ext uri="{BB962C8B-B14F-4D97-AF65-F5344CB8AC3E}">
        <p14:creationId xmlns:p14="http://schemas.microsoft.com/office/powerpoint/2010/main" val="822775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87A3AB-3377-43E0-BC45-77BD3512E054}" type="slidenum">
              <a:rPr lang="en-US" smtClean="0"/>
              <a:pPr/>
              <a:t>15</a:t>
            </a:fld>
            <a:endParaRPr lang="en-US"/>
          </a:p>
        </p:txBody>
      </p:sp>
    </p:spTree>
    <p:extLst>
      <p:ext uri="{BB962C8B-B14F-4D97-AF65-F5344CB8AC3E}">
        <p14:creationId xmlns:p14="http://schemas.microsoft.com/office/powerpoint/2010/main" val="1211815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87A3AB-3377-43E0-BC45-77BD3512E054}" type="slidenum">
              <a:rPr lang="en-US" smtClean="0"/>
              <a:pPr/>
              <a:t>17</a:t>
            </a:fld>
            <a:endParaRPr lang="en-US"/>
          </a:p>
        </p:txBody>
      </p:sp>
    </p:spTree>
    <p:extLst>
      <p:ext uri="{BB962C8B-B14F-4D97-AF65-F5344CB8AC3E}">
        <p14:creationId xmlns:p14="http://schemas.microsoft.com/office/powerpoint/2010/main" val="3800106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87A3AB-3377-43E0-BC45-77BD3512E054}" type="slidenum">
              <a:rPr lang="en-US" smtClean="0"/>
              <a:pPr/>
              <a:t>18</a:t>
            </a:fld>
            <a:endParaRPr lang="en-US"/>
          </a:p>
        </p:txBody>
      </p:sp>
    </p:spTree>
    <p:extLst>
      <p:ext uri="{BB962C8B-B14F-4D97-AF65-F5344CB8AC3E}">
        <p14:creationId xmlns:p14="http://schemas.microsoft.com/office/powerpoint/2010/main" val="4239732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87A3AB-3377-43E0-BC45-77BD3512E054}" type="slidenum">
              <a:rPr lang="en-US" smtClean="0"/>
              <a:pPr/>
              <a:t>21</a:t>
            </a:fld>
            <a:endParaRPr lang="en-US"/>
          </a:p>
        </p:txBody>
      </p:sp>
    </p:spTree>
    <p:extLst>
      <p:ext uri="{BB962C8B-B14F-4D97-AF65-F5344CB8AC3E}">
        <p14:creationId xmlns:p14="http://schemas.microsoft.com/office/powerpoint/2010/main" val="4122460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0404C023-14A2-4B73-BE24-81CE770B1038}" type="datetimeFigureOut">
              <a:rPr lang="en-US" smtClean="0"/>
              <a:pPr/>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73E7A-BF30-4394-B1D6-C7066F53F28C}"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04C023-14A2-4B73-BE24-81CE770B1038}" type="datetimeFigureOut">
              <a:rPr lang="en-US" smtClean="0"/>
              <a:pPr/>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73E7A-BF30-4394-B1D6-C7066F53F28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04C023-14A2-4B73-BE24-81CE770B1038}" type="datetimeFigureOut">
              <a:rPr lang="en-US" smtClean="0"/>
              <a:pPr/>
              <a:t>9/19/2019</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E8373E7A-BF30-4394-B1D6-C7066F53F28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04C023-14A2-4B73-BE24-81CE770B1038}" type="datetimeFigureOut">
              <a:rPr lang="en-US" smtClean="0"/>
              <a:pPr/>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73E7A-BF30-4394-B1D6-C7066F53F28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404C023-14A2-4B73-BE24-81CE770B1038}" type="datetimeFigureOut">
              <a:rPr lang="en-US" smtClean="0"/>
              <a:pPr/>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73E7A-BF30-4394-B1D6-C7066F53F28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404C023-14A2-4B73-BE24-81CE770B1038}" type="datetimeFigureOut">
              <a:rPr lang="en-US" smtClean="0"/>
              <a:pPr/>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73E7A-BF30-4394-B1D6-C7066F53F28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404C023-14A2-4B73-BE24-81CE770B1038}" type="datetimeFigureOut">
              <a:rPr lang="en-US" smtClean="0"/>
              <a:pPr/>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373E7A-BF30-4394-B1D6-C7066F53F28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404C023-14A2-4B73-BE24-81CE770B1038}" type="datetimeFigureOut">
              <a:rPr lang="en-US" smtClean="0"/>
              <a:pPr/>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373E7A-BF30-4394-B1D6-C7066F53F28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04C023-14A2-4B73-BE24-81CE770B1038}" type="datetimeFigureOut">
              <a:rPr lang="en-US" smtClean="0"/>
              <a:pPr/>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373E7A-BF30-4394-B1D6-C7066F53F28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404C023-14A2-4B73-BE24-81CE770B1038}" type="datetimeFigureOut">
              <a:rPr lang="en-US" smtClean="0"/>
              <a:pPr/>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73E7A-BF30-4394-B1D6-C7066F53F28C}"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0404C023-14A2-4B73-BE24-81CE770B1038}" type="datetimeFigureOut">
              <a:rPr lang="en-US" smtClean="0"/>
              <a:pPr/>
              <a:t>9/19/2019</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E8373E7A-BF30-4394-B1D6-C7066F53F28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0404C023-14A2-4B73-BE24-81CE770B1038}" type="datetimeFigureOut">
              <a:rPr lang="en-US" smtClean="0"/>
              <a:pPr/>
              <a:t>9/19/2019</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E8373E7A-BF30-4394-B1D6-C7066F53F28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Creating the Constitution</a:t>
            </a:r>
            <a:br>
              <a:rPr lang="en-US" dirty="0" smtClean="0"/>
            </a:br>
            <a:r>
              <a:rPr lang="en-US" dirty="0" smtClean="0"/>
              <a:t>Chapter 8 Section 2</a:t>
            </a:r>
            <a:endParaRPr lang="en-US" dirty="0"/>
          </a:p>
        </p:txBody>
      </p:sp>
      <p:sp>
        <p:nvSpPr>
          <p:cNvPr id="3" name="Subtitle 2"/>
          <p:cNvSpPr>
            <a:spLocks noGrp="1"/>
          </p:cNvSpPr>
          <p:nvPr>
            <p:ph type="subTitle" idx="1"/>
          </p:nvPr>
        </p:nvSpPr>
        <p:spPr/>
        <p:txBody>
          <a:bodyPr/>
          <a:lstStyle/>
          <a:p>
            <a:r>
              <a:rPr lang="en-US" dirty="0" smtClean="0"/>
              <a:t>Mrs. Pagotto</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Challenges of the Convention</a:t>
            </a:r>
          </a:p>
        </p:txBody>
      </p:sp>
      <p:sp>
        <p:nvSpPr>
          <p:cNvPr id="3" name="Content Placeholder 2"/>
          <p:cNvSpPr>
            <a:spLocks noGrp="1"/>
          </p:cNvSpPr>
          <p:nvPr>
            <p:ph idx="1"/>
          </p:nvPr>
        </p:nvSpPr>
        <p:spPr/>
        <p:txBody>
          <a:bodyPr>
            <a:normAutofit/>
          </a:bodyPr>
          <a:lstStyle/>
          <a:p>
            <a:r>
              <a:rPr lang="en-US" dirty="0" smtClean="0"/>
              <a:t>Put yourself in the shoes of a delegate.</a:t>
            </a:r>
          </a:p>
          <a:p>
            <a:r>
              <a:rPr lang="en-US" dirty="0" smtClean="0"/>
              <a:t>First Question:</a:t>
            </a:r>
          </a:p>
          <a:p>
            <a:pPr lvl="1"/>
            <a:r>
              <a:rPr lang="en-US" dirty="0" smtClean="0"/>
              <a:t>Should we try to reform the Articles of Confederation or drop them completely and make a new constitution?</a:t>
            </a:r>
          </a:p>
          <a:p>
            <a:pPr lvl="1"/>
            <a:r>
              <a:rPr lang="en-US" dirty="0" smtClean="0"/>
              <a:t>If so, how do we make a constitution where all states agree? The states were very different in size and economics.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Challenges of the Convention</a:t>
            </a:r>
          </a:p>
        </p:txBody>
      </p:sp>
      <p:sp>
        <p:nvSpPr>
          <p:cNvPr id="3" name="Content Placeholder 2"/>
          <p:cNvSpPr>
            <a:spLocks noGrp="1"/>
          </p:cNvSpPr>
          <p:nvPr>
            <p:ph idx="1"/>
          </p:nvPr>
        </p:nvSpPr>
        <p:spPr/>
        <p:txBody>
          <a:bodyPr/>
          <a:lstStyle/>
          <a:p>
            <a:r>
              <a:rPr lang="en-US" dirty="0" smtClean="0"/>
              <a:t>The founders decided to make a whole new document and dropped the idea of trying to fix the Articles of Confederation.</a:t>
            </a:r>
          </a:p>
          <a:p>
            <a:r>
              <a:rPr lang="en-US" dirty="0" smtClean="0"/>
              <a:t>The founders did not reinvent the wheel, but used great ideas already in circulation. </a:t>
            </a:r>
          </a:p>
          <a:p>
            <a:r>
              <a:rPr lang="en-US" dirty="0" smtClean="0"/>
              <a:t>What were some of these great ideas? Hint: You can find these in the lesson “Influences on the Delegates.”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Challenges of the Convention</a:t>
            </a:r>
            <a:endParaRPr lang="en-US" dirty="0"/>
          </a:p>
        </p:txBody>
      </p:sp>
      <p:sp>
        <p:nvSpPr>
          <p:cNvPr id="3" name="Content Placeholder 2"/>
          <p:cNvSpPr>
            <a:spLocks noGrp="1"/>
          </p:cNvSpPr>
          <p:nvPr>
            <p:ph idx="1"/>
          </p:nvPr>
        </p:nvSpPr>
        <p:spPr/>
        <p:txBody>
          <a:bodyPr/>
          <a:lstStyle/>
          <a:p>
            <a:endParaRPr lang="en-US" dirty="0"/>
          </a:p>
          <a:p>
            <a:r>
              <a:rPr lang="en-US" dirty="0" smtClean="0"/>
              <a:t>The delegates knew that the states wanted a government that was strong enough to protect people’s rights but not so strong that it would oppress them.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Challenges of the Convention</a:t>
            </a:r>
          </a:p>
        </p:txBody>
      </p:sp>
      <p:sp>
        <p:nvSpPr>
          <p:cNvPr id="3" name="Content Placeholder 2"/>
          <p:cNvSpPr>
            <a:spLocks noGrp="1"/>
          </p:cNvSpPr>
          <p:nvPr>
            <p:ph idx="1"/>
          </p:nvPr>
        </p:nvSpPr>
        <p:spPr/>
        <p:txBody>
          <a:bodyPr>
            <a:normAutofit/>
          </a:bodyPr>
          <a:lstStyle/>
          <a:p>
            <a:r>
              <a:rPr lang="en-US" dirty="0" smtClean="0"/>
              <a:t>Disagreements over Representation</a:t>
            </a:r>
          </a:p>
          <a:p>
            <a:r>
              <a:rPr lang="en-US" dirty="0" smtClean="0"/>
              <a:t>How should it be decided how many representatives each state sends to Congress to make laws?</a:t>
            </a:r>
          </a:p>
          <a:p>
            <a:pPr lvl="1"/>
            <a:r>
              <a:rPr lang="en-US" dirty="0" smtClean="0"/>
              <a:t>Virginia Plan, designed by James Madison &amp; other Virginians</a:t>
            </a:r>
          </a:p>
          <a:p>
            <a:pPr lvl="1"/>
            <a:r>
              <a:rPr lang="en-US" dirty="0" smtClean="0"/>
              <a:t>New Jersey Plan, presented by William Patterson</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Disagreements over Representation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Virginia Plan</a:t>
            </a:r>
          </a:p>
          <a:p>
            <a:pPr lvl="1"/>
            <a:r>
              <a:rPr lang="en-US" dirty="0" smtClean="0"/>
              <a:t>Proposed a government with three branches</a:t>
            </a:r>
          </a:p>
          <a:p>
            <a:pPr lvl="2"/>
            <a:r>
              <a:rPr lang="en-US" dirty="0" smtClean="0"/>
              <a:t>Executive branch= enforce the laws (President)</a:t>
            </a:r>
          </a:p>
          <a:p>
            <a:pPr lvl="2"/>
            <a:r>
              <a:rPr lang="en-US" dirty="0" smtClean="0"/>
              <a:t>Judicial branch= interpret the laws (Supreme Court/ Judges)</a:t>
            </a:r>
          </a:p>
          <a:p>
            <a:pPr lvl="2"/>
            <a:r>
              <a:rPr lang="en-US" dirty="0" smtClean="0"/>
              <a:t>Legislative branch= create the laws (Congress). This branch would have two sections, an Upper House (Senate) and a Lower House (House of Representatives). Both of these Houses would be filled with representatives based on a state’s population or it’s wealth.</a:t>
            </a:r>
          </a:p>
          <a:p>
            <a:pPr lvl="2"/>
            <a:r>
              <a:rPr lang="en-US" dirty="0" smtClean="0"/>
              <a:t>Each branch could check the powers of the other branches in certain circumstances. This system of </a:t>
            </a:r>
            <a:r>
              <a:rPr lang="en-US" u="sng" dirty="0" smtClean="0"/>
              <a:t>“checks and balances” </a:t>
            </a:r>
            <a:r>
              <a:rPr lang="en-US" dirty="0" smtClean="0"/>
              <a:t>is a way of controlling the power of the government.</a:t>
            </a:r>
            <a:endParaRPr lang="en-US" u="sng" dirty="0" smtClean="0"/>
          </a:p>
          <a:p>
            <a:pPr marL="768096" lvl="2" indent="0">
              <a:buNone/>
            </a:pPr>
            <a:endParaRPr lang="en-US" dirty="0"/>
          </a:p>
        </p:txBody>
      </p:sp>
    </p:spTree>
    <p:extLst>
      <p:ext uri="{BB962C8B-B14F-4D97-AF65-F5344CB8AC3E}">
        <p14:creationId xmlns:p14="http://schemas.microsoft.com/office/powerpoint/2010/main" val="37113320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Disagreements over Representation</a:t>
            </a:r>
          </a:p>
        </p:txBody>
      </p:sp>
      <p:sp>
        <p:nvSpPr>
          <p:cNvPr id="3" name="Content Placeholder 2"/>
          <p:cNvSpPr>
            <a:spLocks noGrp="1"/>
          </p:cNvSpPr>
          <p:nvPr>
            <p:ph idx="1"/>
          </p:nvPr>
        </p:nvSpPr>
        <p:spPr>
          <a:xfrm>
            <a:off x="457200" y="1646237"/>
            <a:ext cx="8229600" cy="4525963"/>
          </a:xfrm>
        </p:spPr>
        <p:txBody>
          <a:bodyPr>
            <a:normAutofit/>
          </a:bodyPr>
          <a:lstStyle/>
          <a:p>
            <a:r>
              <a:rPr lang="en-US" dirty="0" smtClean="0"/>
              <a:t>Small states strongly opposed the Virginia Plan because it gave more power to states with larger populations.</a:t>
            </a:r>
          </a:p>
          <a:p>
            <a:r>
              <a:rPr lang="en-US" dirty="0" smtClean="0"/>
              <a:t>In response, the New Jersey Plan was created as an alternative.</a:t>
            </a:r>
          </a:p>
          <a:p>
            <a:r>
              <a:rPr lang="en-US" dirty="0" smtClean="0"/>
              <a:t>The New Jersey Plan called for</a:t>
            </a:r>
          </a:p>
          <a:p>
            <a:pPr lvl="1"/>
            <a:r>
              <a:rPr lang="en-US" dirty="0" smtClean="0"/>
              <a:t>single chamber Congress</a:t>
            </a:r>
          </a:p>
          <a:p>
            <a:pPr lvl="1"/>
            <a:r>
              <a:rPr lang="en-US" dirty="0" smtClean="0"/>
              <a:t>each state has an equal vote, as in the Articles of Confederation</a:t>
            </a:r>
          </a:p>
          <a:p>
            <a:endParaRPr lang="en-US" dirty="0"/>
          </a:p>
        </p:txBody>
      </p:sp>
    </p:spTree>
    <p:extLst>
      <p:ext uri="{BB962C8B-B14F-4D97-AF65-F5344CB8AC3E}">
        <p14:creationId xmlns:p14="http://schemas.microsoft.com/office/powerpoint/2010/main" val="950512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Disagreements over Representation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05099300"/>
              </p:ext>
            </p:extLst>
          </p:nvPr>
        </p:nvGraphicFramePr>
        <p:xfrm>
          <a:off x="457200" y="1774825"/>
          <a:ext cx="8229600" cy="44958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dirty="0" smtClean="0"/>
                        <a:t>Virginia</a:t>
                      </a:r>
                      <a:r>
                        <a:rPr lang="en-US" baseline="0" dirty="0" smtClean="0"/>
                        <a:t> Plan</a:t>
                      </a:r>
                      <a:endParaRPr lang="en-US" dirty="0"/>
                    </a:p>
                  </a:txBody>
                  <a:tcPr/>
                </a:tc>
                <a:tc>
                  <a:txBody>
                    <a:bodyPr/>
                    <a:lstStyle/>
                    <a:p>
                      <a:r>
                        <a:rPr lang="en-US" dirty="0" smtClean="0"/>
                        <a:t>New Jersey Plan</a:t>
                      </a:r>
                      <a:endParaRPr lang="en-US" dirty="0"/>
                    </a:p>
                  </a:txBody>
                  <a:tcPr/>
                </a:tc>
                <a:extLst>
                  <a:ext uri="{0D108BD9-81ED-4DB2-BD59-A6C34878D82A}">
                    <a16:rowId xmlns:a16="http://schemas.microsoft.com/office/drawing/2014/main" val="10000"/>
                  </a:ext>
                </a:extLst>
              </a:tr>
              <a:tr h="370840">
                <a:tc>
                  <a:txBody>
                    <a:bodyPr/>
                    <a:lstStyle/>
                    <a:p>
                      <a:r>
                        <a:rPr lang="en-US" dirty="0" smtClean="0"/>
                        <a:t>Legislative branch</a:t>
                      </a:r>
                      <a:endParaRPr lang="en-US" dirty="0"/>
                    </a:p>
                  </a:txBody>
                  <a:tcPr/>
                </a:tc>
                <a:tc>
                  <a:txBody>
                    <a:bodyPr/>
                    <a:lstStyle/>
                    <a:p>
                      <a:r>
                        <a:rPr lang="en-US" dirty="0" smtClean="0"/>
                        <a:t>-Two</a:t>
                      </a:r>
                      <a:r>
                        <a:rPr lang="en-US" baseline="0" dirty="0" smtClean="0"/>
                        <a:t> (branches) houses: representation determined by state population or wealth</a:t>
                      </a:r>
                    </a:p>
                    <a:p>
                      <a:r>
                        <a:rPr lang="en-US" baseline="0" dirty="0" smtClean="0"/>
                        <a:t>-Lower House: elected by the people</a:t>
                      </a:r>
                    </a:p>
                    <a:p>
                      <a:r>
                        <a:rPr lang="en-US" baseline="0" dirty="0" smtClean="0"/>
                        <a:t>-Upper House: elected by lower house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plan g</a:t>
                      </a:r>
                      <a:r>
                        <a:rPr lang="en-US" dirty="0" smtClean="0"/>
                        <a:t>ives the four largest states a majority in both houses).</a:t>
                      </a:r>
                    </a:p>
                    <a:p>
                      <a:endParaRPr lang="en-US" dirty="0"/>
                    </a:p>
                  </a:txBody>
                  <a:tcPr/>
                </a:tc>
                <a:tc>
                  <a:txBody>
                    <a:bodyPr/>
                    <a:lstStyle/>
                    <a:p>
                      <a:r>
                        <a:rPr lang="en-US" dirty="0" smtClean="0"/>
                        <a:t>-One house: one vote for each state,</a:t>
                      </a:r>
                      <a:r>
                        <a:rPr lang="en-US" baseline="0" dirty="0" smtClean="0"/>
                        <a:t> regardless of size</a:t>
                      </a:r>
                    </a:p>
                    <a:p>
                      <a:r>
                        <a:rPr lang="en-US" baseline="0" dirty="0" smtClean="0"/>
                        <a:t>-Elected by state legislators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plan g</a:t>
                      </a:r>
                      <a:r>
                        <a:rPr lang="en-US" dirty="0" smtClean="0"/>
                        <a:t>ives the 7 smallest states, which included just 25% of Americans, control of Congress).</a:t>
                      </a:r>
                    </a:p>
                    <a:p>
                      <a:endParaRPr lang="en-US" dirty="0"/>
                    </a:p>
                  </a:txBody>
                  <a:tcPr/>
                </a:tc>
                <a:extLst>
                  <a:ext uri="{0D108BD9-81ED-4DB2-BD59-A6C34878D82A}">
                    <a16:rowId xmlns:a16="http://schemas.microsoft.com/office/drawing/2014/main" val="10001"/>
                  </a:ext>
                </a:extLst>
              </a:tr>
              <a:tr h="370840">
                <a:tc>
                  <a:txBody>
                    <a:bodyPr/>
                    <a:lstStyle/>
                    <a:p>
                      <a:r>
                        <a:rPr lang="en-US" dirty="0" smtClean="0"/>
                        <a:t>Executive branch</a:t>
                      </a:r>
                      <a:endParaRPr lang="en-US" dirty="0"/>
                    </a:p>
                  </a:txBody>
                  <a:tcPr/>
                </a:tc>
                <a:tc>
                  <a:txBody>
                    <a:bodyPr/>
                    <a:lstStyle/>
                    <a:p>
                      <a:r>
                        <a:rPr lang="en-US" dirty="0" smtClean="0"/>
                        <a:t>Appointed by Legislature</a:t>
                      </a:r>
                      <a:endParaRPr lang="en-US" dirty="0"/>
                    </a:p>
                  </a:txBody>
                  <a:tcPr/>
                </a:tc>
                <a:tc>
                  <a:txBody>
                    <a:bodyPr/>
                    <a:lstStyle/>
                    <a:p>
                      <a:r>
                        <a:rPr lang="en-US" dirty="0" smtClean="0"/>
                        <a:t>Appointed by Legislature</a:t>
                      </a:r>
                      <a:endParaRPr lang="en-US" dirty="0"/>
                    </a:p>
                  </a:txBody>
                  <a:tcPr/>
                </a:tc>
                <a:extLst>
                  <a:ext uri="{0D108BD9-81ED-4DB2-BD59-A6C34878D82A}">
                    <a16:rowId xmlns:a16="http://schemas.microsoft.com/office/drawing/2014/main" val="10002"/>
                  </a:ext>
                </a:extLst>
              </a:tr>
              <a:tr h="370840">
                <a:tc>
                  <a:txBody>
                    <a:bodyPr/>
                    <a:lstStyle/>
                    <a:p>
                      <a:r>
                        <a:rPr lang="en-US" dirty="0" smtClean="0"/>
                        <a:t>Judicial branch</a:t>
                      </a:r>
                      <a:endParaRPr lang="en-US" dirty="0"/>
                    </a:p>
                  </a:txBody>
                  <a:tcPr/>
                </a:tc>
                <a:tc>
                  <a:txBody>
                    <a:bodyPr/>
                    <a:lstStyle/>
                    <a:p>
                      <a:r>
                        <a:rPr lang="en-US" dirty="0" smtClean="0"/>
                        <a:t>Appointed by Legislature</a:t>
                      </a:r>
                      <a:endParaRPr lang="en-US" dirty="0"/>
                    </a:p>
                  </a:txBody>
                  <a:tcPr/>
                </a:tc>
                <a:tc>
                  <a:txBody>
                    <a:bodyPr/>
                    <a:lstStyle/>
                    <a:p>
                      <a:r>
                        <a:rPr lang="en-US" dirty="0" smtClean="0"/>
                        <a:t>Appointed by Executive</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200917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Disagreements over Representation</a:t>
            </a:r>
          </a:p>
        </p:txBody>
      </p:sp>
      <p:sp>
        <p:nvSpPr>
          <p:cNvPr id="3" name="Content Placeholder 2"/>
          <p:cNvSpPr>
            <a:spLocks noGrp="1"/>
          </p:cNvSpPr>
          <p:nvPr>
            <p:ph idx="1"/>
          </p:nvPr>
        </p:nvSpPr>
        <p:spPr/>
        <p:txBody>
          <a:bodyPr>
            <a:normAutofit/>
          </a:bodyPr>
          <a:lstStyle/>
          <a:p>
            <a:r>
              <a:rPr lang="en-US" dirty="0" smtClean="0"/>
              <a:t>By July 2 the convention was at a halt because of this dilemma.</a:t>
            </a:r>
          </a:p>
          <a:p>
            <a:r>
              <a:rPr lang="en-US" dirty="0" smtClean="0"/>
              <a:t>To try to find a resolution, the delegates assigned a member from each state to the “grand committee” dedicated to compromise</a:t>
            </a:r>
          </a:p>
          <a:p>
            <a:r>
              <a:rPr lang="en-US" dirty="0" smtClean="0"/>
              <a:t>What do you think happened? Virginia Plan? New Jersey Plan? Compromise? Something completely different and new?</a:t>
            </a:r>
          </a:p>
          <a:p>
            <a:pPr>
              <a:buNone/>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Disagreements over Representation</a:t>
            </a:r>
          </a:p>
        </p:txBody>
      </p:sp>
      <p:sp>
        <p:nvSpPr>
          <p:cNvPr id="3" name="Content Placeholder 2"/>
          <p:cNvSpPr>
            <a:spLocks noGrp="1"/>
          </p:cNvSpPr>
          <p:nvPr>
            <p:ph idx="1"/>
          </p:nvPr>
        </p:nvSpPr>
        <p:spPr/>
        <p:txBody>
          <a:bodyPr>
            <a:normAutofit/>
          </a:bodyPr>
          <a:lstStyle/>
          <a:p>
            <a:r>
              <a:rPr lang="en-US" dirty="0" smtClean="0"/>
              <a:t>The delegates compromised and agreed on a plan proposed by Roger Sherman      </a:t>
            </a:r>
          </a:p>
          <a:p>
            <a:pPr marL="118872" indent="0">
              <a:buNone/>
            </a:pPr>
            <a:r>
              <a:rPr lang="en-US" dirty="0"/>
              <a:t> </a:t>
            </a:r>
            <a:r>
              <a:rPr lang="en-US" dirty="0" smtClean="0"/>
              <a:t>   </a:t>
            </a:r>
          </a:p>
          <a:p>
            <a:pPr marL="118872" indent="0">
              <a:buNone/>
            </a:pPr>
            <a:r>
              <a:rPr lang="en-US" dirty="0" smtClean="0"/>
              <a:t>    &amp; the Connecticut delegation, known as the      </a:t>
            </a:r>
          </a:p>
          <a:p>
            <a:pPr marL="118872" indent="0">
              <a:buNone/>
            </a:pPr>
            <a:r>
              <a:rPr lang="en-US" dirty="0"/>
              <a:t> </a:t>
            </a:r>
            <a:r>
              <a:rPr lang="en-US" dirty="0" smtClean="0"/>
              <a:t>   </a:t>
            </a:r>
            <a:r>
              <a:rPr lang="en-US" u="sng" dirty="0" smtClean="0"/>
              <a:t>Great Compromise.</a:t>
            </a:r>
            <a:r>
              <a:rPr lang="en-US" dirty="0"/>
              <a:t> </a:t>
            </a:r>
            <a:r>
              <a:rPr lang="en-US" dirty="0" smtClean="0"/>
              <a:t>It was an agreement </a:t>
            </a:r>
            <a:r>
              <a:rPr lang="en-US" dirty="0"/>
              <a:t>to </a:t>
            </a:r>
            <a:r>
              <a:rPr lang="en-US" dirty="0" smtClean="0"/>
              <a:t>   </a:t>
            </a:r>
          </a:p>
          <a:p>
            <a:pPr marL="118872" indent="0">
              <a:buNone/>
            </a:pPr>
            <a:r>
              <a:rPr lang="en-US" dirty="0"/>
              <a:t> </a:t>
            </a:r>
            <a:r>
              <a:rPr lang="en-US" dirty="0" smtClean="0"/>
              <a:t>  establish </a:t>
            </a:r>
            <a:r>
              <a:rPr lang="en-US" dirty="0"/>
              <a:t>a two-house legislature, with all </a:t>
            </a:r>
            <a:endParaRPr lang="en-US" dirty="0" smtClean="0"/>
          </a:p>
          <a:p>
            <a:pPr marL="118872" indent="0">
              <a:buNone/>
            </a:pPr>
            <a:r>
              <a:rPr lang="en-US" dirty="0"/>
              <a:t> </a:t>
            </a:r>
            <a:r>
              <a:rPr lang="en-US" dirty="0" smtClean="0"/>
              <a:t>  states </a:t>
            </a:r>
            <a:r>
              <a:rPr lang="en-US" dirty="0"/>
              <a:t>having equal representation in one </a:t>
            </a:r>
            <a:endParaRPr lang="en-US" dirty="0" smtClean="0"/>
          </a:p>
          <a:p>
            <a:pPr marL="118872" indent="0">
              <a:buNone/>
            </a:pPr>
            <a:r>
              <a:rPr lang="en-US" dirty="0"/>
              <a:t> </a:t>
            </a:r>
            <a:r>
              <a:rPr lang="en-US" dirty="0" smtClean="0"/>
              <a:t>  house </a:t>
            </a:r>
            <a:r>
              <a:rPr lang="en-US" dirty="0"/>
              <a:t>and each state having representation </a:t>
            </a:r>
            <a:endParaRPr lang="en-US" dirty="0" smtClean="0"/>
          </a:p>
          <a:p>
            <a:pPr marL="118872" indent="0">
              <a:buNone/>
            </a:pPr>
            <a:r>
              <a:rPr lang="en-US" dirty="0"/>
              <a:t> </a:t>
            </a:r>
            <a:r>
              <a:rPr lang="en-US" dirty="0" smtClean="0"/>
              <a:t>  based </a:t>
            </a:r>
            <a:r>
              <a:rPr lang="en-US" dirty="0"/>
              <a:t>on its population in the other house.</a:t>
            </a:r>
            <a:endParaRPr lang="en-US" dirty="0" smtClean="0"/>
          </a:p>
        </p:txBody>
      </p:sp>
      <p:pic>
        <p:nvPicPr>
          <p:cNvPr id="5" name="Picture 4"/>
          <p:cNvPicPr>
            <a:picLocks noChangeAspect="1"/>
          </p:cNvPicPr>
          <p:nvPr/>
        </p:nvPicPr>
        <p:blipFill>
          <a:blip r:embed="rId3"/>
          <a:stretch>
            <a:fillRect/>
          </a:stretch>
        </p:blipFill>
        <p:spPr>
          <a:xfrm>
            <a:off x="6629400" y="2438400"/>
            <a:ext cx="704762" cy="92381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Disagreements over Representation</a:t>
            </a:r>
          </a:p>
        </p:txBody>
      </p:sp>
      <p:sp>
        <p:nvSpPr>
          <p:cNvPr id="3" name="Content Placeholder 2"/>
          <p:cNvSpPr>
            <a:spLocks noGrp="1"/>
          </p:cNvSpPr>
          <p:nvPr>
            <p:ph idx="1"/>
          </p:nvPr>
        </p:nvSpPr>
        <p:spPr/>
        <p:txBody>
          <a:bodyPr/>
          <a:lstStyle/>
          <a:p>
            <a:r>
              <a:rPr lang="en-US" dirty="0" smtClean="0"/>
              <a:t>The Great Compromise:</a:t>
            </a:r>
            <a:endParaRPr lang="en-US" dirty="0"/>
          </a:p>
        </p:txBody>
      </p:sp>
      <p:graphicFrame>
        <p:nvGraphicFramePr>
          <p:cNvPr id="4" name="Diagram 3"/>
          <p:cNvGraphicFramePr/>
          <p:nvPr>
            <p:extLst>
              <p:ext uri="{D42A27DB-BD31-4B8C-83A1-F6EECF244321}">
                <p14:modId xmlns:p14="http://schemas.microsoft.com/office/powerpoint/2010/main" val="2865815442"/>
              </p:ext>
            </p:extLst>
          </p:nvPr>
        </p:nvGraphicFramePr>
        <p:xfrm>
          <a:off x="609600" y="2362200"/>
          <a:ext cx="76200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3553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the Constitution</a:t>
            </a:r>
            <a:endParaRPr lang="en-US" dirty="0"/>
          </a:p>
        </p:txBody>
      </p:sp>
      <p:sp>
        <p:nvSpPr>
          <p:cNvPr id="3" name="Content Placeholder 2"/>
          <p:cNvSpPr>
            <a:spLocks noGrp="1"/>
          </p:cNvSpPr>
          <p:nvPr>
            <p:ph sz="half" idx="1"/>
          </p:nvPr>
        </p:nvSpPr>
        <p:spPr/>
        <p:txBody>
          <a:bodyPr/>
          <a:lstStyle/>
          <a:p>
            <a:r>
              <a:rPr lang="en-US" dirty="0" smtClean="0"/>
              <a:t>In the last section we learned that the Articles of Confederation created a weak national government.</a:t>
            </a:r>
            <a:endParaRPr lang="en-US" dirty="0"/>
          </a:p>
        </p:txBody>
      </p:sp>
      <p:sp>
        <p:nvSpPr>
          <p:cNvPr id="4" name="Content Placeholder 3"/>
          <p:cNvSpPr>
            <a:spLocks noGrp="1"/>
          </p:cNvSpPr>
          <p:nvPr>
            <p:ph sz="half" idx="2"/>
          </p:nvPr>
        </p:nvSpPr>
        <p:spPr/>
        <p:txBody>
          <a:bodyPr/>
          <a:lstStyle/>
          <a:p>
            <a:r>
              <a:rPr lang="en-US" dirty="0" smtClean="0"/>
              <a:t>Now we will learn that the Constitution created a new, stronger government that replaced the Confederation.</a:t>
            </a:r>
            <a:endParaRPr lang="en-US" dirty="0"/>
          </a:p>
        </p:txBody>
      </p:sp>
    </p:spTree>
    <p:extLst>
      <p:ext uri="{BB962C8B-B14F-4D97-AF65-F5344CB8AC3E}">
        <p14:creationId xmlns:p14="http://schemas.microsoft.com/office/powerpoint/2010/main" val="21255674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Challenges Over Slavery</a:t>
            </a:r>
            <a:endParaRPr lang="en-US" dirty="0"/>
          </a:p>
        </p:txBody>
      </p:sp>
      <p:sp>
        <p:nvSpPr>
          <p:cNvPr id="7" name="Text Placeholder 6"/>
          <p:cNvSpPr>
            <a:spLocks noGrp="1"/>
          </p:cNvSpPr>
          <p:nvPr>
            <p:ph type="body" idx="1"/>
          </p:nvPr>
        </p:nvSpPr>
        <p:spPr/>
        <p:txBody>
          <a:bodyPr/>
          <a:lstStyle/>
          <a:p>
            <a:r>
              <a:rPr lang="en-US" dirty="0" smtClean="0"/>
              <a:t>How did the Constitutional Convention compromise over slavery?</a:t>
            </a:r>
            <a:endParaRPr lang="en-US" dirty="0"/>
          </a:p>
        </p:txBody>
      </p:sp>
      <p:pic>
        <p:nvPicPr>
          <p:cNvPr id="2" name="Picture 1"/>
          <p:cNvPicPr>
            <a:picLocks noChangeAspect="1"/>
          </p:cNvPicPr>
          <p:nvPr/>
        </p:nvPicPr>
        <p:blipFill>
          <a:blip r:embed="rId2"/>
          <a:stretch>
            <a:fillRect/>
          </a:stretch>
        </p:blipFill>
        <p:spPr>
          <a:xfrm>
            <a:off x="2514600" y="3276600"/>
            <a:ext cx="4048125" cy="2686050"/>
          </a:xfrm>
          <a:prstGeom prst="rect">
            <a:avLst/>
          </a:prstGeom>
        </p:spPr>
      </p:pic>
    </p:spTree>
    <p:extLst>
      <p:ext uri="{BB962C8B-B14F-4D97-AF65-F5344CB8AC3E}">
        <p14:creationId xmlns:p14="http://schemas.microsoft.com/office/powerpoint/2010/main" val="36977125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Disagreement on Slavery</a:t>
            </a:r>
            <a:endParaRPr lang="en-US" dirty="0"/>
          </a:p>
        </p:txBody>
      </p:sp>
      <p:sp>
        <p:nvSpPr>
          <p:cNvPr id="3" name="Content Placeholder 2"/>
          <p:cNvSpPr>
            <a:spLocks noGrp="1"/>
          </p:cNvSpPr>
          <p:nvPr>
            <p:ph idx="1"/>
          </p:nvPr>
        </p:nvSpPr>
        <p:spPr>
          <a:xfrm>
            <a:off x="457200" y="1447800"/>
            <a:ext cx="8229600" cy="4525963"/>
          </a:xfrm>
        </p:spPr>
        <p:txBody>
          <a:bodyPr>
            <a:normAutofit fontScale="85000" lnSpcReduction="10000"/>
          </a:bodyPr>
          <a:lstStyle/>
          <a:p>
            <a:endParaRPr lang="en-US" dirty="0" smtClean="0"/>
          </a:p>
          <a:p>
            <a:r>
              <a:rPr lang="en-US" dirty="0" smtClean="0"/>
              <a:t>Southerners regarded slaves as “property” yet for political reasons they wanted slaves to be counted as people so that the slave owners would then have more representation in Congress. They did not want slaves counted when deciding how much tax they would have to pay.</a:t>
            </a:r>
          </a:p>
          <a:p>
            <a:pPr marL="118872" indent="0">
              <a:buNone/>
            </a:pPr>
            <a:endParaRPr lang="en-US" dirty="0" smtClean="0"/>
          </a:p>
          <a:p>
            <a:r>
              <a:rPr lang="en-US" dirty="0" smtClean="0"/>
              <a:t>Northerners knew the Southerners trick and did not want the slaves to be counted for representation, but did want the Southerners to be taxed for their slaves.</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Disagreement on Slavery</a:t>
            </a:r>
            <a:endParaRPr lang="en-US" dirty="0"/>
          </a:p>
        </p:txBody>
      </p:sp>
      <p:sp>
        <p:nvSpPr>
          <p:cNvPr id="3" name="Content Placeholder 2"/>
          <p:cNvSpPr>
            <a:spLocks noGrp="1"/>
          </p:cNvSpPr>
          <p:nvPr>
            <p:ph idx="1"/>
          </p:nvPr>
        </p:nvSpPr>
        <p:spPr/>
        <p:txBody>
          <a:bodyPr/>
          <a:lstStyle/>
          <a:p>
            <a:r>
              <a:rPr lang="en-US" u="sng" dirty="0" smtClean="0"/>
              <a:t>Three-Fifths Compromise</a:t>
            </a:r>
            <a:r>
              <a:rPr lang="en-US" dirty="0" smtClean="0"/>
              <a:t>- agreement that three-fifths of a state’s slave population would be counted for representation in the legislature and taxation.</a:t>
            </a:r>
            <a:endParaRPr lang="en-US" dirty="0"/>
          </a:p>
        </p:txBody>
      </p:sp>
      <p:pic>
        <p:nvPicPr>
          <p:cNvPr id="4" name="Picture 3"/>
          <p:cNvPicPr>
            <a:picLocks noChangeAspect="1"/>
          </p:cNvPicPr>
          <p:nvPr/>
        </p:nvPicPr>
        <p:blipFill>
          <a:blip r:embed="rId2"/>
          <a:stretch>
            <a:fillRect/>
          </a:stretch>
        </p:blipFill>
        <p:spPr>
          <a:xfrm>
            <a:off x="2057400" y="3761021"/>
            <a:ext cx="5138737" cy="3096979"/>
          </a:xfrm>
          <a:prstGeom prst="rect">
            <a:avLst/>
          </a:prstGeom>
        </p:spPr>
      </p:pic>
    </p:spTree>
    <p:extLst>
      <p:ext uri="{BB962C8B-B14F-4D97-AF65-F5344CB8AC3E}">
        <p14:creationId xmlns:p14="http://schemas.microsoft.com/office/powerpoint/2010/main" val="4351929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Disagreement on Slavery</a:t>
            </a:r>
            <a:endParaRPr lang="en-US" dirty="0"/>
          </a:p>
        </p:txBody>
      </p:sp>
      <p:sp>
        <p:nvSpPr>
          <p:cNvPr id="5" name="Content Placeholder 4"/>
          <p:cNvSpPr>
            <a:spLocks noGrp="1"/>
          </p:cNvSpPr>
          <p:nvPr>
            <p:ph idx="1"/>
          </p:nvPr>
        </p:nvSpPr>
        <p:spPr/>
        <p:txBody>
          <a:bodyPr>
            <a:normAutofit/>
          </a:bodyPr>
          <a:lstStyle/>
          <a:p>
            <a:r>
              <a:rPr lang="en-US" dirty="0" smtClean="0"/>
              <a:t>Outlaw Slavery?</a:t>
            </a:r>
          </a:p>
          <a:p>
            <a:pPr lvl="1"/>
            <a:r>
              <a:rPr lang="en-US" dirty="0" smtClean="0"/>
              <a:t>Slavery had already been outlawed in several Northern states and many Northerners wanted it outlawed throughout the U.S.</a:t>
            </a:r>
          </a:p>
          <a:p>
            <a:pPr marL="457200" lvl="1" indent="0">
              <a:buNone/>
            </a:pPr>
            <a:endParaRPr lang="en-US" dirty="0"/>
          </a:p>
          <a:p>
            <a:pPr lvl="1"/>
            <a:r>
              <a:rPr lang="en-US" dirty="0" smtClean="0"/>
              <a:t>Southern slaveholders disagreed. </a:t>
            </a:r>
          </a:p>
          <a:p>
            <a:pPr lvl="1"/>
            <a:endParaRPr lang="en-US" dirty="0" smtClean="0"/>
          </a:p>
          <a:p>
            <a:pPr lvl="1"/>
            <a:r>
              <a:rPr lang="en-US" dirty="0" smtClean="0"/>
              <a:t>Georgia </a:t>
            </a:r>
            <a:r>
              <a:rPr lang="en-US" dirty="0"/>
              <a:t>&amp; South Carolina threatened to </a:t>
            </a:r>
            <a:r>
              <a:rPr lang="en-US" dirty="0" smtClean="0"/>
              <a:t>never accept a plan </a:t>
            </a:r>
            <a:r>
              <a:rPr lang="en-US" dirty="0"/>
              <a:t>if their demands were not met.</a:t>
            </a:r>
          </a:p>
          <a:p>
            <a:pPr lvl="1"/>
            <a:endParaRPr lang="en-US" dirty="0"/>
          </a:p>
        </p:txBody>
      </p:sp>
    </p:spTree>
    <p:extLst>
      <p:ext uri="{BB962C8B-B14F-4D97-AF65-F5344CB8AC3E}">
        <p14:creationId xmlns:p14="http://schemas.microsoft.com/office/powerpoint/2010/main" val="5574055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Disagreement on Slavery</a:t>
            </a:r>
            <a:endParaRPr lang="en-US" dirty="0"/>
          </a:p>
        </p:txBody>
      </p:sp>
      <p:sp>
        <p:nvSpPr>
          <p:cNvPr id="3" name="Content Placeholder 2"/>
          <p:cNvSpPr>
            <a:spLocks noGrp="1"/>
          </p:cNvSpPr>
          <p:nvPr>
            <p:ph idx="1"/>
          </p:nvPr>
        </p:nvSpPr>
        <p:spPr/>
        <p:txBody>
          <a:bodyPr/>
          <a:lstStyle/>
          <a:p>
            <a:pPr marL="438912" lvl="1" indent="-320040">
              <a:spcBef>
                <a:spcPts val="0"/>
              </a:spcBef>
              <a:buClr>
                <a:schemeClr val="accent1"/>
              </a:buClr>
              <a:buSzPct val="80000"/>
              <a:buFont typeface="Wingdings 2"/>
              <a:buChar char=""/>
            </a:pPr>
            <a:r>
              <a:rPr lang="en-US" dirty="0"/>
              <a:t>Compromise: Slave trade could not be banned until 1808</a:t>
            </a:r>
            <a:r>
              <a:rPr lang="en-US" dirty="0" smtClean="0"/>
              <a:t>.</a:t>
            </a:r>
          </a:p>
          <a:p>
            <a:pPr marL="438912" lvl="1" indent="-320040">
              <a:spcBef>
                <a:spcPts val="0"/>
              </a:spcBef>
              <a:buClr>
                <a:schemeClr val="accent1"/>
              </a:buClr>
              <a:buSzPct val="80000"/>
              <a:buFont typeface="Wingdings 2"/>
              <a:buChar char=""/>
            </a:pPr>
            <a:endParaRPr lang="en-US" dirty="0"/>
          </a:p>
          <a:p>
            <a:pPr marL="438912" lvl="1" indent="-320040">
              <a:spcBef>
                <a:spcPts val="0"/>
              </a:spcBef>
              <a:buClr>
                <a:schemeClr val="accent1"/>
              </a:buClr>
              <a:buSzPct val="80000"/>
              <a:buFont typeface="Wingdings 2"/>
              <a:buChar char=""/>
            </a:pPr>
            <a:endParaRPr lang="en-US" dirty="0"/>
          </a:p>
          <a:p>
            <a:endParaRPr lang="en-US" dirty="0"/>
          </a:p>
        </p:txBody>
      </p:sp>
      <p:pic>
        <p:nvPicPr>
          <p:cNvPr id="4" name="Picture 3"/>
          <p:cNvPicPr>
            <a:picLocks noChangeAspect="1"/>
          </p:cNvPicPr>
          <p:nvPr/>
        </p:nvPicPr>
        <p:blipFill>
          <a:blip r:embed="rId2"/>
          <a:stretch>
            <a:fillRect/>
          </a:stretch>
        </p:blipFill>
        <p:spPr>
          <a:xfrm>
            <a:off x="2362200" y="3429000"/>
            <a:ext cx="4143375" cy="2381250"/>
          </a:xfrm>
          <a:prstGeom prst="rect">
            <a:avLst/>
          </a:prstGeom>
        </p:spPr>
      </p:pic>
    </p:spTree>
    <p:extLst>
      <p:ext uri="{BB962C8B-B14F-4D97-AF65-F5344CB8AC3E}">
        <p14:creationId xmlns:p14="http://schemas.microsoft.com/office/powerpoint/2010/main" val="11510725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Compromise at Constitutional Convention</a:t>
            </a:r>
            <a:endParaRPr lang="en-US" dirty="0"/>
          </a:p>
        </p:txBody>
      </p:sp>
      <p:sp>
        <p:nvSpPr>
          <p:cNvPr id="3" name="Content Placeholder 2"/>
          <p:cNvSpPr>
            <a:spLocks noGrp="1"/>
          </p:cNvSpPr>
          <p:nvPr>
            <p:ph idx="1"/>
          </p:nvPr>
        </p:nvSpPr>
        <p:spPr/>
        <p:txBody>
          <a:bodyPr/>
          <a:lstStyle/>
          <a:p>
            <a:r>
              <a:rPr lang="en-US" dirty="0" smtClean="0"/>
              <a:t>On September 17, 1787, the delegates passed the new Constitution.</a:t>
            </a:r>
          </a:p>
          <a:p>
            <a:pPr marL="118872" indent="0">
              <a:buNone/>
            </a:pPr>
            <a:endParaRPr lang="en-US" dirty="0" smtClean="0"/>
          </a:p>
          <a:p>
            <a:r>
              <a:rPr lang="en-US" dirty="0" smtClean="0"/>
              <a:t>Out of the 43 delegates presents, only three decided not to sign it. </a:t>
            </a:r>
          </a:p>
          <a:p>
            <a:pPr marL="118872" indent="0">
              <a:buNone/>
            </a:pPr>
            <a:endParaRPr lang="en-US" dirty="0" smtClean="0"/>
          </a:p>
          <a:p>
            <a:r>
              <a:rPr lang="en-US" dirty="0" smtClean="0"/>
              <a:t>Next Step: The Constitution had to be approved by the states.</a:t>
            </a:r>
            <a:endParaRPr lang="en-US" dirty="0"/>
          </a:p>
        </p:txBody>
      </p:sp>
    </p:spTree>
    <p:extLst>
      <p:ext uri="{BB962C8B-B14F-4D97-AF65-F5344CB8AC3E}">
        <p14:creationId xmlns:p14="http://schemas.microsoft.com/office/powerpoint/2010/main" val="33851997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Reflection:</a:t>
            </a:r>
            <a:endParaRPr lang="en-US" dirty="0"/>
          </a:p>
        </p:txBody>
      </p:sp>
      <p:sp>
        <p:nvSpPr>
          <p:cNvPr id="3" name="Content Placeholder 2"/>
          <p:cNvSpPr>
            <a:spLocks noGrp="1"/>
          </p:cNvSpPr>
          <p:nvPr>
            <p:ph idx="1"/>
          </p:nvPr>
        </p:nvSpPr>
        <p:spPr/>
        <p:txBody>
          <a:bodyPr>
            <a:normAutofit/>
          </a:bodyPr>
          <a:lstStyle/>
          <a:p>
            <a:r>
              <a:rPr lang="en-US" i="1" dirty="0" smtClean="0"/>
              <a:t>Within the context of the late 18</a:t>
            </a:r>
            <a:r>
              <a:rPr lang="en-US" i="1" baseline="30000" dirty="0" smtClean="0"/>
              <a:t>th</a:t>
            </a:r>
            <a:r>
              <a:rPr lang="en-US" i="1" dirty="0" smtClean="0"/>
              <a:t> century, were the compromises reached by the delegates reasonable? Were these compromises necessary in order to obtain approval of the Constitution? </a:t>
            </a:r>
          </a:p>
          <a:p>
            <a:pPr marL="118872" indent="0">
              <a:buNone/>
            </a:pPr>
            <a:endParaRPr lang="en-US" i="1" dirty="0" smtClean="0"/>
          </a:p>
          <a:p>
            <a:r>
              <a:rPr lang="en-US" i="1" dirty="0"/>
              <a:t>Can you think of any issues in today’s society where compromise has or has not taken place?</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normAutofit fontScale="92500" lnSpcReduction="20000"/>
          </a:bodyPr>
          <a:lstStyle/>
          <a:p>
            <a:r>
              <a:rPr lang="en-US" u="sng" dirty="0" smtClean="0"/>
              <a:t>Constitutional Convention- </a:t>
            </a:r>
            <a:r>
              <a:rPr lang="en-US" dirty="0" smtClean="0"/>
              <a:t>1787 meeting at which the U.S. Constitution was created</a:t>
            </a:r>
          </a:p>
          <a:p>
            <a:r>
              <a:rPr lang="en-US" u="sng" dirty="0" smtClean="0"/>
              <a:t>Founders-</a:t>
            </a:r>
            <a:r>
              <a:rPr lang="en-US" dirty="0" smtClean="0"/>
              <a:t> people who helped create the U.S. Constitution</a:t>
            </a:r>
          </a:p>
          <a:p>
            <a:r>
              <a:rPr lang="en-US" u="sng" dirty="0" smtClean="0"/>
              <a:t>James Madison- </a:t>
            </a:r>
            <a:r>
              <a:rPr lang="en-US" dirty="0" smtClean="0"/>
              <a:t>prominent adviser to the Constitutional Convention</a:t>
            </a:r>
          </a:p>
          <a:p>
            <a:r>
              <a:rPr lang="en-US" u="sng" dirty="0" smtClean="0"/>
              <a:t>Great Compromise- </a:t>
            </a:r>
            <a:r>
              <a:rPr lang="en-US" dirty="0" smtClean="0"/>
              <a:t>agreement to establish a two-house national legislature, with all states having equal representation in one house and each state having representation based on its population in the other house.</a:t>
            </a:r>
            <a:endParaRPr lang="en-US" dirty="0"/>
          </a:p>
        </p:txBody>
      </p:sp>
    </p:spTree>
    <p:extLst>
      <p:ext uri="{BB962C8B-B14F-4D97-AF65-F5344CB8AC3E}">
        <p14:creationId xmlns:p14="http://schemas.microsoft.com/office/powerpoint/2010/main" val="23561978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Continued</a:t>
            </a:r>
            <a:endParaRPr lang="en-US" dirty="0"/>
          </a:p>
        </p:txBody>
      </p:sp>
      <p:sp>
        <p:nvSpPr>
          <p:cNvPr id="3" name="Content Placeholder 2"/>
          <p:cNvSpPr>
            <a:spLocks noGrp="1"/>
          </p:cNvSpPr>
          <p:nvPr>
            <p:ph idx="1"/>
          </p:nvPr>
        </p:nvSpPr>
        <p:spPr/>
        <p:txBody>
          <a:bodyPr>
            <a:normAutofit fontScale="92500" lnSpcReduction="20000"/>
          </a:bodyPr>
          <a:lstStyle/>
          <a:p>
            <a:r>
              <a:rPr lang="en-US" u="sng" dirty="0" smtClean="0"/>
              <a:t>Three-Fifths Compromise- </a:t>
            </a:r>
            <a:r>
              <a:rPr lang="en-US" dirty="0" smtClean="0"/>
              <a:t>agreement that three-fifths of a state’s slave population would be counted for representation and taxation</a:t>
            </a:r>
          </a:p>
          <a:p>
            <a:r>
              <a:rPr lang="en-US" u="sng" dirty="0" smtClean="0"/>
              <a:t>Executive branch- </a:t>
            </a:r>
            <a:r>
              <a:rPr lang="en-US" dirty="0" smtClean="0"/>
              <a:t>government department that enforces laws</a:t>
            </a:r>
          </a:p>
          <a:p>
            <a:r>
              <a:rPr lang="en-US" u="sng" dirty="0" smtClean="0"/>
              <a:t>Judicial branch- </a:t>
            </a:r>
            <a:r>
              <a:rPr lang="en-US" dirty="0" smtClean="0"/>
              <a:t>government department that interprets laws</a:t>
            </a:r>
          </a:p>
          <a:p>
            <a:r>
              <a:rPr lang="en-US" u="sng" dirty="0" smtClean="0"/>
              <a:t>Legislative branch- </a:t>
            </a:r>
            <a:r>
              <a:rPr lang="en-US" dirty="0" smtClean="0"/>
              <a:t>government department that makes laws</a:t>
            </a:r>
          </a:p>
          <a:p>
            <a:r>
              <a:rPr lang="en-US" u="sng" dirty="0" smtClean="0"/>
              <a:t>Checks and balances- </a:t>
            </a:r>
            <a:r>
              <a:rPr lang="en-US" dirty="0" smtClean="0"/>
              <a:t>the ability of each branch of government to exercise checks, or controls, over the other branches</a:t>
            </a:r>
            <a:endParaRPr lang="en-US" dirty="0"/>
          </a:p>
        </p:txBody>
      </p:sp>
    </p:spTree>
    <p:extLst>
      <p:ext uri="{BB962C8B-B14F-4D97-AF65-F5344CB8AC3E}">
        <p14:creationId xmlns:p14="http://schemas.microsoft.com/office/powerpoint/2010/main" val="213542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Call for a Constitutional Convention</a:t>
            </a:r>
            <a:endParaRPr lang="en-US" dirty="0"/>
          </a:p>
        </p:txBody>
      </p:sp>
      <p:sp>
        <p:nvSpPr>
          <p:cNvPr id="3" name="Text Placeholder 2"/>
          <p:cNvSpPr>
            <a:spLocks noGrp="1"/>
          </p:cNvSpPr>
          <p:nvPr>
            <p:ph idx="1"/>
          </p:nvPr>
        </p:nvSpPr>
        <p:spPr>
          <a:xfrm>
            <a:off x="441434" y="1752600"/>
            <a:ext cx="8229600" cy="4625609"/>
          </a:xfrm>
        </p:spPr>
        <p:txBody>
          <a:bodyPr/>
          <a:lstStyle/>
          <a:p>
            <a:r>
              <a:rPr lang="en-US" dirty="0" smtClean="0"/>
              <a:t>Why was there a call for a Constitutional Convention?</a:t>
            </a:r>
            <a:endParaRPr lang="en-US" dirty="0"/>
          </a:p>
        </p:txBody>
      </p:sp>
      <p:sp>
        <p:nvSpPr>
          <p:cNvPr id="4" name="Rectangle 3"/>
          <p:cNvSpPr/>
          <p:nvPr/>
        </p:nvSpPr>
        <p:spPr>
          <a:xfrm>
            <a:off x="1905000" y="1752600"/>
            <a:ext cx="4800600" cy="5386090"/>
          </a:xfrm>
          <a:prstGeom prst="rect">
            <a:avLst/>
          </a:prstGeom>
          <a:noFill/>
        </p:spPr>
        <p:txBody>
          <a:bodyPr wrap="square" lIns="91440" tIns="45720" rIns="91440" bIns="45720">
            <a:spAutoFit/>
          </a:bodyPr>
          <a:lstStyle/>
          <a:p>
            <a:pPr algn="ctr"/>
            <a:r>
              <a:rPr lang="en-US" sz="34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en-US" sz="34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250135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Call for a Constitutional Convention</a:t>
            </a:r>
          </a:p>
        </p:txBody>
      </p:sp>
      <p:sp>
        <p:nvSpPr>
          <p:cNvPr id="3" name="Content Placeholder 2"/>
          <p:cNvSpPr>
            <a:spLocks noGrp="1"/>
          </p:cNvSpPr>
          <p:nvPr>
            <p:ph idx="1"/>
          </p:nvPr>
        </p:nvSpPr>
        <p:spPr/>
        <p:txBody>
          <a:bodyPr/>
          <a:lstStyle/>
          <a:p>
            <a:r>
              <a:rPr lang="en-US" dirty="0" smtClean="0"/>
              <a:t>Fear of rebellion (such as </a:t>
            </a:r>
            <a:r>
              <a:rPr lang="en-US" dirty="0" err="1" smtClean="0"/>
              <a:t>Shays’s</a:t>
            </a:r>
            <a:r>
              <a:rPr lang="en-US" dirty="0" smtClean="0"/>
              <a:t> Rebellion) and lawlessness made people believe the national government needed strengthening.</a:t>
            </a:r>
          </a:p>
          <a:p>
            <a:r>
              <a:rPr lang="en-US" dirty="0" smtClean="0"/>
              <a:t>Congress debated how to best keep the U.S. from falling apart.</a:t>
            </a:r>
          </a:p>
          <a:p>
            <a:r>
              <a:rPr lang="en-US" dirty="0" smtClean="0"/>
              <a:t>It was decided that delegates would meet and decide how to deal with these issues, since the Articles of Confederation were not sufficient.</a:t>
            </a:r>
            <a:endParaRPr lang="en-US" dirty="0"/>
          </a:p>
        </p:txBody>
      </p:sp>
    </p:spTree>
    <p:extLst>
      <p:ext uri="{BB962C8B-B14F-4D97-AF65-F5344CB8AC3E}">
        <p14:creationId xmlns:p14="http://schemas.microsoft.com/office/powerpoint/2010/main" val="2836560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Call for a Constitutional Convention</a:t>
            </a:r>
            <a:endParaRPr lang="en-US" dirty="0"/>
          </a:p>
        </p:txBody>
      </p:sp>
      <p:sp>
        <p:nvSpPr>
          <p:cNvPr id="3" name="Content Placeholder 2"/>
          <p:cNvSpPr>
            <a:spLocks noGrp="1"/>
          </p:cNvSpPr>
          <p:nvPr>
            <p:ph idx="1"/>
          </p:nvPr>
        </p:nvSpPr>
        <p:spPr/>
        <p:txBody>
          <a:bodyPr>
            <a:normAutofit/>
          </a:bodyPr>
          <a:lstStyle/>
          <a:p>
            <a:r>
              <a:rPr lang="en-US" dirty="0" smtClean="0"/>
              <a:t>Twelve states sent delegates to the Convention held in Philadelphia. Only Rhode Island had declined.</a:t>
            </a:r>
          </a:p>
          <a:p>
            <a:r>
              <a:rPr lang="en-US" dirty="0" smtClean="0"/>
              <a:t>There were 55 delegates. Thirty-four of them were lawyers.</a:t>
            </a:r>
          </a:p>
          <a:p>
            <a:r>
              <a:rPr lang="en-US" dirty="0" smtClean="0"/>
              <a:t>The Convention began in Philadelphia on May 25, 1787.</a:t>
            </a:r>
            <a:endParaRPr lang="en-US" dirty="0"/>
          </a:p>
        </p:txBody>
      </p:sp>
      <p:pic>
        <p:nvPicPr>
          <p:cNvPr id="6" name="Picture 5"/>
          <p:cNvPicPr>
            <a:picLocks noChangeAspect="1"/>
          </p:cNvPicPr>
          <p:nvPr/>
        </p:nvPicPr>
        <p:blipFill>
          <a:blip r:embed="rId2"/>
          <a:stretch>
            <a:fillRect/>
          </a:stretch>
        </p:blipFill>
        <p:spPr>
          <a:xfrm>
            <a:off x="3276600" y="4829175"/>
            <a:ext cx="2143125" cy="2028825"/>
          </a:xfrm>
          <a:prstGeom prst="rect">
            <a:avLst/>
          </a:prstGeom>
        </p:spPr>
      </p:pic>
    </p:spTree>
    <p:extLst>
      <p:ext uri="{BB962C8B-B14F-4D97-AF65-F5344CB8AC3E}">
        <p14:creationId xmlns:p14="http://schemas.microsoft.com/office/powerpoint/2010/main" val="846101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Call for a Constitutional Convention</a:t>
            </a:r>
          </a:p>
        </p:txBody>
      </p:sp>
      <p:sp>
        <p:nvSpPr>
          <p:cNvPr id="3" name="Content Placeholder 2"/>
          <p:cNvSpPr>
            <a:spLocks noGrp="1"/>
          </p:cNvSpPr>
          <p:nvPr>
            <p:ph sz="half" idx="1"/>
          </p:nvPr>
        </p:nvSpPr>
        <p:spPr/>
        <p:txBody>
          <a:bodyPr>
            <a:normAutofit fontScale="92500"/>
          </a:bodyPr>
          <a:lstStyle/>
          <a:p>
            <a:r>
              <a:rPr lang="en-US" dirty="0" smtClean="0"/>
              <a:t>President of Convention- George Washington.</a:t>
            </a:r>
          </a:p>
          <a:p>
            <a:pPr marL="118872" indent="0">
              <a:buNone/>
            </a:pPr>
            <a:endParaRPr lang="en-US" dirty="0" smtClean="0"/>
          </a:p>
          <a:p>
            <a:endParaRPr lang="en-US" dirty="0"/>
          </a:p>
          <a:p>
            <a:pPr marL="118872" indent="0">
              <a:buNone/>
            </a:pPr>
            <a:endParaRPr lang="en-US" dirty="0" smtClean="0"/>
          </a:p>
          <a:p>
            <a:endParaRPr lang="en-US" dirty="0" smtClean="0"/>
          </a:p>
          <a:p>
            <a:endParaRPr lang="en-US" dirty="0" smtClean="0"/>
          </a:p>
          <a:p>
            <a:r>
              <a:rPr lang="en-US" dirty="0" smtClean="0"/>
              <a:t>The delegates did not want to be pressured by the politics of the day, so they met in secret.</a:t>
            </a:r>
          </a:p>
          <a:p>
            <a:pPr marL="118872" indent="0">
              <a:buNone/>
            </a:pPr>
            <a:endParaRPr lang="en-US" dirty="0"/>
          </a:p>
        </p:txBody>
      </p:sp>
      <p:sp>
        <p:nvSpPr>
          <p:cNvPr id="7" name="Content Placeholder 6"/>
          <p:cNvSpPr>
            <a:spLocks noGrp="1"/>
          </p:cNvSpPr>
          <p:nvPr>
            <p:ph sz="half" idx="2"/>
          </p:nvPr>
        </p:nvSpPr>
        <p:spPr/>
        <p:txBody>
          <a:bodyPr>
            <a:normAutofit fontScale="92500"/>
          </a:bodyPr>
          <a:lstStyle/>
          <a:p>
            <a:r>
              <a:rPr lang="en-US" dirty="0"/>
              <a:t>What we know about the convention is thanks to James Madison from Virginia. </a:t>
            </a:r>
          </a:p>
          <a:p>
            <a:r>
              <a:rPr lang="en-US" dirty="0"/>
              <a:t>He took detailed notes on the proceedings.</a:t>
            </a:r>
          </a:p>
          <a:p>
            <a:endParaRPr lang="en-US" dirty="0"/>
          </a:p>
        </p:txBody>
      </p:sp>
      <p:pic>
        <p:nvPicPr>
          <p:cNvPr id="6" name="Picture 5"/>
          <p:cNvPicPr>
            <a:picLocks noChangeAspect="1"/>
          </p:cNvPicPr>
          <p:nvPr/>
        </p:nvPicPr>
        <p:blipFill>
          <a:blip r:embed="rId2"/>
          <a:stretch>
            <a:fillRect/>
          </a:stretch>
        </p:blipFill>
        <p:spPr>
          <a:xfrm>
            <a:off x="1774389" y="2758619"/>
            <a:ext cx="1273611" cy="1685086"/>
          </a:xfrm>
          <a:prstGeom prst="rect">
            <a:avLst/>
          </a:prstGeom>
        </p:spPr>
      </p:pic>
      <p:pic>
        <p:nvPicPr>
          <p:cNvPr id="1026" name="Picture 2" descr="http://a1.files.biography.com/image/upload/c_fit,cs_srgb,dpr_1.0,h_1200,q_80,w_1200/MTE4MDAzNDEwNjEwMzI1MD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4267200"/>
            <a:ext cx="1462314" cy="1462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625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Call for a Constitutional Convention</a:t>
            </a:r>
          </a:p>
        </p:txBody>
      </p:sp>
      <p:sp>
        <p:nvSpPr>
          <p:cNvPr id="3" name="Content Placeholder 2"/>
          <p:cNvSpPr>
            <a:spLocks noGrp="1"/>
          </p:cNvSpPr>
          <p:nvPr>
            <p:ph idx="1"/>
          </p:nvPr>
        </p:nvSpPr>
        <p:spPr/>
        <p:txBody>
          <a:bodyPr>
            <a:normAutofit fontScale="92500"/>
          </a:bodyPr>
          <a:lstStyle/>
          <a:p>
            <a:r>
              <a:rPr lang="en-US" dirty="0" smtClean="0"/>
              <a:t>Who Was There?</a:t>
            </a:r>
          </a:p>
          <a:p>
            <a:pPr lvl="1"/>
            <a:r>
              <a:rPr lang="en-US" dirty="0" smtClean="0"/>
              <a:t>The delegates at the Constitutional Convention (the convention where the Constitution was created) became known as the </a:t>
            </a:r>
            <a:r>
              <a:rPr lang="en-US" u="sng" dirty="0" smtClean="0"/>
              <a:t>Founders</a:t>
            </a:r>
            <a:r>
              <a:rPr lang="en-US" dirty="0"/>
              <a:t> </a:t>
            </a:r>
            <a:r>
              <a:rPr lang="en-US" dirty="0" smtClean="0"/>
              <a:t>of the United States.</a:t>
            </a:r>
          </a:p>
          <a:p>
            <a:pPr lvl="1"/>
            <a:r>
              <a:rPr lang="en-US" dirty="0" smtClean="0"/>
              <a:t>Included was James Wilson,                a delegate from </a:t>
            </a:r>
          </a:p>
          <a:p>
            <a:pPr lvl="1"/>
            <a:endParaRPr lang="en-US" dirty="0"/>
          </a:p>
          <a:p>
            <a:pPr marL="457200" lvl="1" indent="0">
              <a:buNone/>
            </a:pPr>
            <a:endParaRPr lang="en-US" dirty="0" smtClean="0"/>
          </a:p>
          <a:p>
            <a:pPr marL="457200" lvl="1" indent="0">
              <a:buNone/>
            </a:pPr>
            <a:r>
              <a:rPr lang="en-US" dirty="0" smtClean="0"/>
              <a:t>Pennsylvania. He </a:t>
            </a:r>
            <a:r>
              <a:rPr lang="en-US" dirty="0"/>
              <a:t>worked with James Madison in pushing for a system of </a:t>
            </a:r>
            <a:r>
              <a:rPr lang="en-US" u="sng" dirty="0"/>
              <a:t>popular sovereignty</a:t>
            </a:r>
            <a:r>
              <a:rPr lang="en-US" dirty="0"/>
              <a:t>, which is a government system where the people rule.</a:t>
            </a:r>
            <a:endParaRPr lang="en-US" dirty="0" smtClean="0"/>
          </a:p>
          <a:p>
            <a:pPr marL="457200" lvl="1" indent="0">
              <a:buNone/>
            </a:pPr>
            <a:endParaRPr lang="en-US" u="sng" dirty="0"/>
          </a:p>
        </p:txBody>
      </p:sp>
      <p:pic>
        <p:nvPicPr>
          <p:cNvPr id="5" name="Picture 4"/>
          <p:cNvPicPr>
            <a:picLocks noChangeAspect="1"/>
          </p:cNvPicPr>
          <p:nvPr/>
        </p:nvPicPr>
        <p:blipFill>
          <a:blip r:embed="rId2"/>
          <a:stretch>
            <a:fillRect/>
          </a:stretch>
        </p:blipFill>
        <p:spPr>
          <a:xfrm>
            <a:off x="5029200" y="3657600"/>
            <a:ext cx="936485" cy="1224633"/>
          </a:xfrm>
          <a:prstGeom prst="rect">
            <a:avLst/>
          </a:prstGeom>
        </p:spPr>
      </p:pic>
    </p:spTree>
    <p:extLst>
      <p:ext uri="{BB962C8B-B14F-4D97-AF65-F5344CB8AC3E}">
        <p14:creationId xmlns:p14="http://schemas.microsoft.com/office/powerpoint/2010/main" val="5205953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Call for a Constitutional Convention</a:t>
            </a:r>
          </a:p>
        </p:txBody>
      </p:sp>
      <p:sp>
        <p:nvSpPr>
          <p:cNvPr id="3" name="Content Placeholder 2"/>
          <p:cNvSpPr>
            <a:spLocks noGrp="1"/>
          </p:cNvSpPr>
          <p:nvPr>
            <p:ph idx="1"/>
          </p:nvPr>
        </p:nvSpPr>
        <p:spPr/>
        <p:txBody>
          <a:bodyPr>
            <a:normAutofit fontScale="92500" lnSpcReduction="10000"/>
          </a:bodyPr>
          <a:lstStyle/>
          <a:p>
            <a:r>
              <a:rPr lang="en-US" dirty="0" smtClean="0"/>
              <a:t>Who was not there:</a:t>
            </a:r>
          </a:p>
          <a:p>
            <a:pPr lvl="1"/>
            <a:r>
              <a:rPr lang="en-US" dirty="0" smtClean="0"/>
              <a:t>Thomas Jefferson</a:t>
            </a:r>
          </a:p>
          <a:p>
            <a:pPr lvl="1"/>
            <a:endParaRPr lang="en-US" dirty="0" smtClean="0"/>
          </a:p>
          <a:p>
            <a:pPr lvl="1"/>
            <a:endParaRPr lang="en-US" dirty="0"/>
          </a:p>
          <a:p>
            <a:pPr lvl="1"/>
            <a:r>
              <a:rPr lang="en-US" dirty="0" smtClean="0"/>
              <a:t>John Adams</a:t>
            </a:r>
          </a:p>
          <a:p>
            <a:pPr lvl="1"/>
            <a:endParaRPr lang="en-US" dirty="0"/>
          </a:p>
          <a:p>
            <a:pPr lvl="1"/>
            <a:r>
              <a:rPr lang="en-US" dirty="0" smtClean="0"/>
              <a:t>Both were overseas at their diplomatic posts.</a:t>
            </a:r>
            <a:endParaRPr lang="en-US" dirty="0"/>
          </a:p>
          <a:p>
            <a:pPr lvl="1"/>
            <a:r>
              <a:rPr lang="en-US" dirty="0" smtClean="0"/>
              <a:t>Patrick Henry, who had been elected as a delegate from Virginia, refused to go. He said he “smelled a rat…tending toward monarchy.” </a:t>
            </a:r>
          </a:p>
        </p:txBody>
      </p:sp>
      <p:pic>
        <p:nvPicPr>
          <p:cNvPr id="4" name="Picture 3"/>
          <p:cNvPicPr>
            <a:picLocks noChangeAspect="1"/>
          </p:cNvPicPr>
          <p:nvPr/>
        </p:nvPicPr>
        <p:blipFill>
          <a:blip r:embed="rId2"/>
          <a:stretch>
            <a:fillRect/>
          </a:stretch>
        </p:blipFill>
        <p:spPr>
          <a:xfrm>
            <a:off x="4038600" y="2362200"/>
            <a:ext cx="742857" cy="923810"/>
          </a:xfrm>
          <a:prstGeom prst="rect">
            <a:avLst/>
          </a:prstGeom>
        </p:spPr>
      </p:pic>
      <p:pic>
        <p:nvPicPr>
          <p:cNvPr id="5" name="Picture 4"/>
          <p:cNvPicPr>
            <a:picLocks noChangeAspect="1"/>
          </p:cNvPicPr>
          <p:nvPr/>
        </p:nvPicPr>
        <p:blipFill>
          <a:blip r:embed="rId3"/>
          <a:stretch>
            <a:fillRect/>
          </a:stretch>
        </p:blipFill>
        <p:spPr>
          <a:xfrm>
            <a:off x="2971800" y="3307031"/>
            <a:ext cx="910261" cy="1144574"/>
          </a:xfrm>
          <a:prstGeom prst="rect">
            <a:avLst/>
          </a:prstGeom>
        </p:spPr>
      </p:pic>
      <p:pic>
        <p:nvPicPr>
          <p:cNvPr id="6" name="Picture 5"/>
          <p:cNvPicPr>
            <a:picLocks noChangeAspect="1"/>
          </p:cNvPicPr>
          <p:nvPr/>
        </p:nvPicPr>
        <p:blipFill>
          <a:blip r:embed="rId4"/>
          <a:stretch>
            <a:fillRect/>
          </a:stretch>
        </p:blipFill>
        <p:spPr>
          <a:xfrm>
            <a:off x="5715000" y="5715000"/>
            <a:ext cx="828571" cy="923810"/>
          </a:xfrm>
          <a:prstGeom prst="rect">
            <a:avLst/>
          </a:prstGeom>
        </p:spPr>
      </p:pic>
    </p:spTree>
    <p:extLst>
      <p:ext uri="{BB962C8B-B14F-4D97-AF65-F5344CB8AC3E}">
        <p14:creationId xmlns:p14="http://schemas.microsoft.com/office/powerpoint/2010/main" val="2909116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Challenges of the Convention</a:t>
            </a:r>
            <a:endParaRPr lang="en-US" dirty="0"/>
          </a:p>
        </p:txBody>
      </p:sp>
      <p:sp>
        <p:nvSpPr>
          <p:cNvPr id="3" name="Content Placeholder 2"/>
          <p:cNvSpPr>
            <a:spLocks noGrp="1"/>
          </p:cNvSpPr>
          <p:nvPr>
            <p:ph idx="1"/>
          </p:nvPr>
        </p:nvSpPr>
        <p:spPr/>
        <p:txBody>
          <a:bodyPr/>
          <a:lstStyle/>
          <a:p>
            <a:r>
              <a:rPr lang="en-US" dirty="0" smtClean="0"/>
              <a:t>What were some of the major challenges facing the Convention?</a:t>
            </a:r>
            <a:endParaRPr lang="en-US" dirty="0"/>
          </a:p>
        </p:txBody>
      </p:sp>
      <p:pic>
        <p:nvPicPr>
          <p:cNvPr id="4" name="Picture 3"/>
          <p:cNvPicPr>
            <a:picLocks noChangeAspect="1"/>
          </p:cNvPicPr>
          <p:nvPr/>
        </p:nvPicPr>
        <p:blipFill>
          <a:blip r:embed="rId2"/>
          <a:stretch>
            <a:fillRect/>
          </a:stretch>
        </p:blipFill>
        <p:spPr>
          <a:xfrm>
            <a:off x="3429000" y="3048000"/>
            <a:ext cx="1572904" cy="2926334"/>
          </a:xfrm>
          <a:prstGeom prst="rect">
            <a:avLst/>
          </a:prstGeom>
        </p:spPr>
      </p:pic>
    </p:spTree>
    <p:extLst>
      <p:ext uri="{BB962C8B-B14F-4D97-AF65-F5344CB8AC3E}">
        <p14:creationId xmlns:p14="http://schemas.microsoft.com/office/powerpoint/2010/main" val="37959501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1390</TotalTime>
  <Words>1415</Words>
  <Application>Microsoft Office PowerPoint</Application>
  <PresentationFormat>On-screen Show (4:3)</PresentationFormat>
  <Paragraphs>163</Paragraphs>
  <Slides>28</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Corbel</vt:lpstr>
      <vt:lpstr>Wingdings</vt:lpstr>
      <vt:lpstr>Wingdings 2</vt:lpstr>
      <vt:lpstr>Wingdings 3</vt:lpstr>
      <vt:lpstr>Module</vt:lpstr>
      <vt:lpstr>Creating the Constitution Chapter 8 Section 2</vt:lpstr>
      <vt:lpstr>Creating the Constitution</vt:lpstr>
      <vt:lpstr>The Call for a Constitutional Convention</vt:lpstr>
      <vt:lpstr>The Call for a Constitutional Convention</vt:lpstr>
      <vt:lpstr>The Call for a Constitutional Convention</vt:lpstr>
      <vt:lpstr>The Call for a Constitutional Convention</vt:lpstr>
      <vt:lpstr>The Call for a Constitutional Convention</vt:lpstr>
      <vt:lpstr>The Call for a Constitutional Convention</vt:lpstr>
      <vt:lpstr>Some Challenges of the Convention</vt:lpstr>
      <vt:lpstr>Some Challenges of the Convention</vt:lpstr>
      <vt:lpstr>Some Challenges of the Convention</vt:lpstr>
      <vt:lpstr>Some Challenges of the Convention</vt:lpstr>
      <vt:lpstr>Some Challenges of the Convention</vt:lpstr>
      <vt:lpstr>Disagreements over Representation</vt:lpstr>
      <vt:lpstr>Disagreements over Representation</vt:lpstr>
      <vt:lpstr>Disagreements over Representation</vt:lpstr>
      <vt:lpstr>Disagreements over Representation</vt:lpstr>
      <vt:lpstr>Disagreements over Representation</vt:lpstr>
      <vt:lpstr>Disagreements over Representation</vt:lpstr>
      <vt:lpstr>Challenges Over Slavery</vt:lpstr>
      <vt:lpstr>Disagreement on Slavery</vt:lpstr>
      <vt:lpstr>Disagreement on Slavery</vt:lpstr>
      <vt:lpstr>Disagreement on Slavery</vt:lpstr>
      <vt:lpstr>Disagreement on Slavery</vt:lpstr>
      <vt:lpstr>Compromise at Constitutional Convention</vt:lpstr>
      <vt:lpstr>Reflection:</vt:lpstr>
      <vt:lpstr>Vocabulary</vt:lpstr>
      <vt:lpstr>Vocabulary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Compromise at the Constitutional Convention</dc:title>
  <dc:creator>Pastor Tony</dc:creator>
  <cp:lastModifiedBy>epagotto</cp:lastModifiedBy>
  <cp:revision>58</cp:revision>
  <dcterms:created xsi:type="dcterms:W3CDTF">2013-03-24T02:12:44Z</dcterms:created>
  <dcterms:modified xsi:type="dcterms:W3CDTF">2019-09-19T13:46:21Z</dcterms:modified>
</cp:coreProperties>
</file>