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 id="2147483728" r:id="rId2"/>
    <p:sldMasterId id="2147483730" r:id="rId3"/>
    <p:sldMasterId id="2147483734" r:id="rId4"/>
    <p:sldMasterId id="2147483736" r:id="rId5"/>
    <p:sldMasterId id="2147483738" r:id="rId6"/>
    <p:sldMasterId id="2147483740" r:id="rId7"/>
    <p:sldMasterId id="2147483742" r:id="rId8"/>
    <p:sldMasterId id="2147483744" r:id="rId9"/>
    <p:sldMasterId id="2147483746" r:id="rId10"/>
    <p:sldMasterId id="2147483854" r:id="rId11"/>
  </p:sldMasterIdLst>
  <p:notesMasterIdLst>
    <p:notesMasterId r:id="rId41"/>
  </p:notesMasterIdLst>
  <p:sldIdLst>
    <p:sldId id="256" r:id="rId12"/>
    <p:sldId id="311" r:id="rId13"/>
    <p:sldId id="312" r:id="rId14"/>
    <p:sldId id="314" r:id="rId15"/>
    <p:sldId id="315" r:id="rId16"/>
    <p:sldId id="317" r:id="rId17"/>
    <p:sldId id="319" r:id="rId18"/>
    <p:sldId id="316" r:id="rId19"/>
    <p:sldId id="432" r:id="rId20"/>
    <p:sldId id="427" r:id="rId21"/>
    <p:sldId id="321" r:id="rId22"/>
    <p:sldId id="322" r:id="rId23"/>
    <p:sldId id="433" r:id="rId24"/>
    <p:sldId id="323" r:id="rId25"/>
    <p:sldId id="324" r:id="rId26"/>
    <p:sldId id="325" r:id="rId27"/>
    <p:sldId id="326" r:id="rId28"/>
    <p:sldId id="434" r:id="rId29"/>
    <p:sldId id="430" r:id="rId30"/>
    <p:sldId id="327" r:id="rId31"/>
    <p:sldId id="328" r:id="rId32"/>
    <p:sldId id="329" r:id="rId33"/>
    <p:sldId id="330" r:id="rId34"/>
    <p:sldId id="331" r:id="rId35"/>
    <p:sldId id="332" r:id="rId36"/>
    <p:sldId id="333" r:id="rId37"/>
    <p:sldId id="428" r:id="rId38"/>
    <p:sldId id="429" r:id="rId39"/>
    <p:sldId id="43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404" autoAdjust="0"/>
  </p:normalViewPr>
  <p:slideViewPr>
    <p:cSldViewPr snapToGrid="0">
      <p:cViewPr varScale="1">
        <p:scale>
          <a:sx n="83" d="100"/>
          <a:sy n="83" d="100"/>
        </p:scale>
        <p:origin x="840" y="72"/>
      </p:cViewPr>
      <p:guideLst>
        <p:guide orient="horz" pos="2160"/>
        <p:guide pos="2880"/>
      </p:guideLst>
    </p:cSldViewPr>
  </p:slideViewPr>
  <p:notesTextViewPr>
    <p:cViewPr>
      <p:scale>
        <a:sx n="1" d="1"/>
        <a:sy n="1" d="1"/>
      </p:scale>
      <p:origin x="0" y="0"/>
    </p:cViewPr>
  </p:notesTextViewPr>
  <p:sorterViewPr>
    <p:cViewPr>
      <p:scale>
        <a:sx n="66" d="100"/>
        <a:sy n="66" d="100"/>
      </p:scale>
      <p:origin x="0" y="9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Many students think of mitosis and cytokinesis as one process. In some situations, mitosis occurs without subsequent cytokinesis. Challenge your students to predict the outcome of mitosis without cytokinesis (multinuclear cells called a syncytium). This occurs in human development during the formation of the placenta.</a:t>
            </a:r>
          </a:p>
          <a:p>
            <a:r>
              <a:rPr lang="en-US" sz="1200" kern="1200" dirty="0" smtClean="0">
                <a:solidFill>
                  <a:schemeClr val="tx1"/>
                </a:solidFill>
                <a:latin typeface="Times New Roman" charset="0"/>
                <a:ea typeface="ＭＳ Ｐゴシック" charset="-128"/>
                <a:cs typeface="ＭＳ Ｐゴシック" charset="-128"/>
              </a:rPr>
              <a:t>• The authors make an analogy between a drawstring on a hooded sweatshirt and the mechanism of cytokinesis in animal cells. Students seem to appreciate this association. Have your students think of a person tightening the drawstring of sweatpants so tight that they pinch themselves in two, or perhaps nearly so! The analogy is especially good because, like the drawstring just beneath the surface of the sweatpants, the microfilaments are just beneath the surface of the cell’s plasma membrane.</a:t>
            </a:r>
          </a:p>
        </p:txBody>
      </p:sp>
      <p:sp>
        <p:nvSpPr>
          <p:cNvPr id="4" name="Slide Number Placeholder 3"/>
          <p:cNvSpPr>
            <a:spLocks noGrp="1"/>
          </p:cNvSpPr>
          <p:nvPr>
            <p:ph type="sldNum" sz="quarter" idx="10"/>
          </p:nvPr>
        </p:nvSpPr>
        <p:spPr/>
        <p:txBody>
          <a:bodyPr/>
          <a:lstStyle/>
          <a:p>
            <a:fld id="{5133DCB9-FCFA-424C-9390-3ECF613363B3}" type="slidenum">
              <a:rPr lang="en-US" smtClean="0"/>
              <a:t>2</a:t>
            </a:fld>
            <a:endParaRPr lang="en-US"/>
          </a:p>
        </p:txBody>
      </p:sp>
    </p:spTree>
    <p:extLst>
      <p:ext uri="{BB962C8B-B14F-4D97-AF65-F5344CB8AC3E}">
        <p14:creationId xmlns:p14="http://schemas.microsoft.com/office/powerpoint/2010/main" val="262270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cell cycle control system depicted in Figure 8.8A is like the control device of an automatic washing machine (which uses a turning dial). Each has a control system that triggers and coordinates key events in the cycle. However, unlike a washing machine, the components of the control system of a cell cycle are not all located in one place.</a:t>
            </a:r>
          </a:p>
        </p:txBody>
      </p:sp>
      <p:sp>
        <p:nvSpPr>
          <p:cNvPr id="4" name="Slide Number Placeholder 3"/>
          <p:cNvSpPr>
            <a:spLocks noGrp="1"/>
          </p:cNvSpPr>
          <p:nvPr>
            <p:ph type="sldNum" sz="quarter" idx="10"/>
          </p:nvPr>
        </p:nvSpPr>
        <p:spPr/>
        <p:txBody>
          <a:bodyPr/>
          <a:lstStyle/>
          <a:p>
            <a:fld id="{5133DCB9-FCFA-424C-9390-3ECF613363B3}" type="slidenum">
              <a:rPr lang="en-US" smtClean="0"/>
              <a:t>15</a:t>
            </a:fld>
            <a:endParaRPr lang="en-US"/>
          </a:p>
        </p:txBody>
      </p:sp>
    </p:spTree>
    <p:extLst>
      <p:ext uri="{BB962C8B-B14F-4D97-AF65-F5344CB8AC3E}">
        <p14:creationId xmlns:p14="http://schemas.microsoft.com/office/powerpoint/2010/main" val="109083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8.8a A schematic model for the cell cycle control system</a:t>
            </a:r>
            <a:endParaRPr lang="en-US" dirty="0">
              <a:latin typeface="Times New Roman"/>
              <a:cs typeface="Times New Roman"/>
            </a:endParaRPr>
          </a:p>
        </p:txBody>
      </p:sp>
    </p:spTree>
    <p:extLst>
      <p:ext uri="{BB962C8B-B14F-4D97-AF65-F5344CB8AC3E}">
        <p14:creationId xmlns:p14="http://schemas.microsoft.com/office/powerpoint/2010/main" val="339833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8.8b How a growth factor signals the cell cycle control system</a:t>
            </a:r>
            <a:endParaRPr lang="en-US" dirty="0">
              <a:latin typeface="Times New Roman"/>
              <a:cs typeface="Times New Roman"/>
            </a:endParaRPr>
          </a:p>
        </p:txBody>
      </p:sp>
    </p:spTree>
    <p:extLst>
      <p:ext uri="{BB962C8B-B14F-4D97-AF65-F5344CB8AC3E}">
        <p14:creationId xmlns:p14="http://schemas.microsoft.com/office/powerpoint/2010/main" val="162043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do not typically know that not all cancers are genetically based. Consider making this clear early in your discussions. Challenge your students to explain how certain viruses can lead to cancer.</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Chemotherapy has some disastrous side effects. The drugs used to fight cancer may attack rapidly dividing cells. Unfortunately for men, the cells that make sperm are also rapidly dividing. In some circumstances, chemotherapy can leave a man infertile (unable to produce viable sperm) but still able to produce an erection. Many other approaches to attack cancers are under consideration. You may wish to explore these as sidelights to your lecture. Good resources include cell biology and development textbooks.</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Losing Control of a Car Relates to Unregulated Cell Division</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20</a:t>
            </a:fld>
            <a:endParaRPr lang="en-US"/>
          </a:p>
        </p:txBody>
      </p:sp>
    </p:spTree>
    <p:extLst>
      <p:ext uri="{BB962C8B-B14F-4D97-AF65-F5344CB8AC3E}">
        <p14:creationId xmlns:p14="http://schemas.microsoft.com/office/powerpoint/2010/main" val="4090430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do not typically know that not all cancers are genetically based. Consider making this clear early in your discussions. Challenge your students to explain how certain viruses can lead to cancer.</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Chemotherapy has some disastrous side effects. The drugs used to fight cancer may attack rapidly dividing cells. Unfortunately for men, the cells that make sperm are also rapidly dividing. In some circumstances, chemotherapy can leave a man infertile (unable to produce viable sperm) but still able to produce an erection. Many other approaches to attack cancers are under consideration. You may wish to explore these as sidelights to your lecture. Good resources include cell biology and development textbooks.</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Losing Control of a Car Relates to Unregulated Cell Division</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21</a:t>
            </a:fld>
            <a:endParaRPr lang="en-US"/>
          </a:p>
        </p:txBody>
      </p:sp>
    </p:spTree>
    <p:extLst>
      <p:ext uri="{BB962C8B-B14F-4D97-AF65-F5344CB8AC3E}">
        <p14:creationId xmlns:p14="http://schemas.microsoft.com/office/powerpoint/2010/main" val="290506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8.9 Growth and metastasis of a malignant (cancerous) tumor of the breast</a:t>
            </a:r>
            <a:endParaRPr lang="en-US" dirty="0">
              <a:latin typeface="Times New Roman"/>
              <a:cs typeface="Times New Roman"/>
            </a:endParaRPr>
          </a:p>
        </p:txBody>
      </p:sp>
    </p:spTree>
    <p:extLst>
      <p:ext uri="{BB962C8B-B14F-4D97-AF65-F5344CB8AC3E}">
        <p14:creationId xmlns:p14="http://schemas.microsoft.com/office/powerpoint/2010/main" val="173168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do not typically know that not all cancers are genetically based. Consider making this clear early in your discussions. Challenge your students to explain how certain viruses can lead to cancer.</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Chemotherapy has some disastrous side effects. The drugs used to fight cancer may attack rapidly dividing cells. Unfortunately for men, the cells that make sperm are also rapidly dividing. In some circumstances, chemotherapy can leave a man infertile (unable to produce viable sperm) but still able to produce an erection. Many other approaches to attack cancers are under consideration. You may wish to explore these as sidelights to your lecture. Good resources include cell biology and development textbooks.</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Losing Control of a Car Relates to Unregulated Cell Division</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23</a:t>
            </a:fld>
            <a:endParaRPr lang="en-US"/>
          </a:p>
        </p:txBody>
      </p:sp>
    </p:spTree>
    <p:extLst>
      <p:ext uri="{BB962C8B-B14F-4D97-AF65-F5344CB8AC3E}">
        <p14:creationId xmlns:p14="http://schemas.microsoft.com/office/powerpoint/2010/main" val="167380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do not typically know that not all cancers are genetically based. Consider making this clear early in your discussions. Challenge your students to explain how certain viruses can lead to cancer.</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Chemotherapy has some disastrous side effects. The drugs used to fight cancer may attack rapidly dividing cells. Unfortunately for men, the cells that make sperm are also rapidly dividing. In some circumstances, chemotherapy can leave a man infertile (unable to produce viable sperm) but still able to produce an erection. Many other approaches to attack cancers are under consideration. You may wish to explore these as sidelights to your lecture. Good resources include cell biology and development textbooks.</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Losing Control of a Car Relates to Unregulated Cell Division</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24</a:t>
            </a:fld>
            <a:endParaRPr lang="en-US"/>
          </a:p>
        </p:txBody>
      </p:sp>
    </p:spTree>
    <p:extLst>
      <p:ext uri="{BB962C8B-B14F-4D97-AF65-F5344CB8AC3E}">
        <p14:creationId xmlns:p14="http://schemas.microsoft.com/office/powerpoint/2010/main" val="412067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following website describing Personalized Cancer Therapy at Vanderbilt-Ingram Cancer Center is a good introduction to the resources becoming available for genetically based, personal cancer treatments: www.vicc.org/personalized/.</a:t>
            </a:r>
          </a:p>
        </p:txBody>
      </p:sp>
      <p:sp>
        <p:nvSpPr>
          <p:cNvPr id="4" name="Slide Number Placeholder 3"/>
          <p:cNvSpPr>
            <a:spLocks noGrp="1"/>
          </p:cNvSpPr>
          <p:nvPr>
            <p:ph type="sldNum" sz="quarter" idx="10"/>
          </p:nvPr>
        </p:nvSpPr>
        <p:spPr/>
        <p:txBody>
          <a:bodyPr/>
          <a:lstStyle/>
          <a:p>
            <a:fld id="{5133DCB9-FCFA-424C-9390-3ECF613363B3}" type="slidenum">
              <a:rPr lang="en-US" smtClean="0"/>
              <a:t>25</a:t>
            </a:fld>
            <a:endParaRPr lang="en-US"/>
          </a:p>
        </p:txBody>
      </p:sp>
    </p:spTree>
    <p:extLst>
      <p:ext uri="{BB962C8B-B14F-4D97-AF65-F5344CB8AC3E}">
        <p14:creationId xmlns:p14="http://schemas.microsoft.com/office/powerpoint/2010/main" val="212401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Table 8.10 Numbers of cancer patients responding to the drug </a:t>
            </a:r>
            <a:r>
              <a:rPr lang="en-US" dirty="0" err="1" smtClean="0">
                <a:latin typeface="Times New Roman"/>
                <a:cs typeface="Times New Roman"/>
              </a:rPr>
              <a:t>Everolimus</a:t>
            </a:r>
            <a:endParaRPr lang="en-US" dirty="0">
              <a:latin typeface="Times New Roman"/>
              <a:cs typeface="Times New Roman"/>
            </a:endParaRPr>
          </a:p>
        </p:txBody>
      </p:sp>
    </p:spTree>
    <p:extLst>
      <p:ext uri="{BB962C8B-B14F-4D97-AF65-F5344CB8AC3E}">
        <p14:creationId xmlns:p14="http://schemas.microsoft.com/office/powerpoint/2010/main" val="18548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8.6a-0 Cleavage of an animal cell</a:t>
            </a:r>
            <a:endParaRPr lang="en-US" dirty="0">
              <a:latin typeface="Times New Roman"/>
              <a:cs typeface="Times New Roman"/>
            </a:endParaRPr>
          </a:p>
        </p:txBody>
      </p:sp>
    </p:spTree>
    <p:extLst>
      <p:ext uri="{BB962C8B-B14F-4D97-AF65-F5344CB8AC3E}">
        <p14:creationId xmlns:p14="http://schemas.microsoft.com/office/powerpoint/2010/main" val="135181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8.6a</a:t>
            </a:r>
            <a:r>
              <a:rPr lang="en-US" dirty="0" smtClean="0">
                <a:latin typeface="Times New Roman"/>
                <a:cs typeface="Times New Roman"/>
              </a:rPr>
              <a:t>-2 </a:t>
            </a:r>
            <a:r>
              <a:rPr lang="en-US" dirty="0">
                <a:latin typeface="Times New Roman"/>
                <a:cs typeface="Times New Roman"/>
              </a:rPr>
              <a:t>Cleavage of an animal </a:t>
            </a:r>
            <a:r>
              <a:rPr lang="en-US" dirty="0" smtClean="0">
                <a:latin typeface="Times New Roman"/>
                <a:cs typeface="Times New Roman"/>
              </a:rPr>
              <a:t>cell (part 2)</a:t>
            </a:r>
            <a:endParaRPr lang="en-US" dirty="0">
              <a:latin typeface="Times New Roman"/>
              <a:cs typeface="Times New Roman"/>
            </a:endParaRPr>
          </a:p>
        </p:txBody>
      </p:sp>
    </p:spTree>
    <p:extLst>
      <p:ext uri="{BB962C8B-B14F-4D97-AF65-F5344CB8AC3E}">
        <p14:creationId xmlns:p14="http://schemas.microsoft.com/office/powerpoint/2010/main" val="84615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Many students think of mitosis and cytokinesis as one process. In some situations, mitosis occurs without subsequent cytokinesis. Challenge your students to predict the outcome of mitosis without cytokinesis (multinuclear cells called a syncytium). This occurs in human development during the formation of the placenta.</a:t>
            </a:r>
          </a:p>
          <a:p>
            <a:r>
              <a:rPr lang="en-US" sz="1200" kern="1200" dirty="0" smtClean="0">
                <a:solidFill>
                  <a:schemeClr val="tx1"/>
                </a:solidFill>
                <a:latin typeface="Times New Roman" charset="0"/>
                <a:ea typeface="ＭＳ Ｐゴシック" charset="-128"/>
                <a:cs typeface="ＭＳ Ｐゴシック" charset="-128"/>
              </a:rPr>
              <a:t>• The authors make an analogy between a drawstring on a hooded sweatshirt and the mechanism of cytokinesis in animal cells. Students seem to appreciate this association. Have your students think of a person tightening the drawstring of sweatpants so tight that they pinch themselves in two, or perhaps nearly so! The analogy is especially good because, like the drawstring just beneath the surface of the sweatpants, the microfilaments are just beneath the surface of the cell’s plasma membrane.</a:t>
            </a:r>
          </a:p>
        </p:txBody>
      </p:sp>
      <p:sp>
        <p:nvSpPr>
          <p:cNvPr id="4" name="Slide Number Placeholder 3"/>
          <p:cNvSpPr>
            <a:spLocks noGrp="1"/>
          </p:cNvSpPr>
          <p:nvPr>
            <p:ph type="sldNum" sz="quarter" idx="10"/>
          </p:nvPr>
        </p:nvSpPr>
        <p:spPr/>
        <p:txBody>
          <a:bodyPr/>
          <a:lstStyle/>
          <a:p>
            <a:fld id="{5133DCB9-FCFA-424C-9390-3ECF613363B3}" type="slidenum">
              <a:rPr lang="en-US" smtClean="0"/>
              <a:t>5</a:t>
            </a:fld>
            <a:endParaRPr lang="en-US"/>
          </a:p>
        </p:txBody>
      </p:sp>
    </p:spTree>
    <p:extLst>
      <p:ext uri="{BB962C8B-B14F-4D97-AF65-F5344CB8AC3E}">
        <p14:creationId xmlns:p14="http://schemas.microsoft.com/office/powerpoint/2010/main" val="328618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8.6b-0 Cell plate formation in a plant cell</a:t>
            </a:r>
            <a:endParaRPr lang="en-US" dirty="0">
              <a:latin typeface="Times New Roman"/>
              <a:cs typeface="Times New Roman"/>
            </a:endParaRPr>
          </a:p>
        </p:txBody>
      </p:sp>
    </p:spTree>
    <p:extLst>
      <p:ext uri="{BB962C8B-B14F-4D97-AF65-F5344CB8AC3E}">
        <p14:creationId xmlns:p14="http://schemas.microsoft.com/office/powerpoint/2010/main" val="99161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8.6b</a:t>
            </a:r>
            <a:r>
              <a:rPr lang="en-US" dirty="0" smtClean="0">
                <a:latin typeface="Times New Roman"/>
                <a:cs typeface="Times New Roman"/>
              </a:rPr>
              <a:t>-2 </a:t>
            </a:r>
            <a:r>
              <a:rPr lang="en-US" dirty="0">
                <a:latin typeface="Times New Roman"/>
                <a:cs typeface="Times New Roman"/>
              </a:rPr>
              <a:t>Cell plate formation in a plant </a:t>
            </a:r>
            <a:r>
              <a:rPr lang="en-US" dirty="0" smtClean="0">
                <a:latin typeface="Times New Roman"/>
                <a:cs typeface="Times New Roman"/>
              </a:rPr>
              <a:t>cell (part 2)</a:t>
            </a:r>
            <a:endParaRPr lang="en-US" dirty="0">
              <a:latin typeface="Times New Roman"/>
              <a:cs typeface="Times New Roman"/>
            </a:endParaRPr>
          </a:p>
        </p:txBody>
      </p:sp>
    </p:spTree>
    <p:extLst>
      <p:ext uri="{BB962C8B-B14F-4D97-AF65-F5344CB8AC3E}">
        <p14:creationId xmlns:p14="http://schemas.microsoft.com/office/powerpoint/2010/main" val="116363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8.7a An experiment demonstrating density-dependent inhibition, using animal cells grown in culture</a:t>
            </a:r>
            <a:endParaRPr lang="en-US" dirty="0">
              <a:latin typeface="Times New Roman"/>
              <a:cs typeface="Times New Roman"/>
            </a:endParaRPr>
          </a:p>
        </p:txBody>
      </p:sp>
    </p:spTree>
    <p:extLst>
      <p:ext uri="{BB962C8B-B14F-4D97-AF65-F5344CB8AC3E}">
        <p14:creationId xmlns:p14="http://schemas.microsoft.com/office/powerpoint/2010/main" val="301125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8.7b An experiment demonstrating the effect of growth factors on the division of cultured animal cells</a:t>
            </a:r>
            <a:endParaRPr lang="en-US" dirty="0">
              <a:latin typeface="Times New Roman"/>
              <a:cs typeface="Times New Roman"/>
            </a:endParaRPr>
          </a:p>
        </p:txBody>
      </p:sp>
    </p:spTree>
    <p:extLst>
      <p:ext uri="{BB962C8B-B14F-4D97-AF65-F5344CB8AC3E}">
        <p14:creationId xmlns:p14="http://schemas.microsoft.com/office/powerpoint/2010/main" val="326402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cell cycle control system depicted in Figure 8.8A is like the control device of an automatic washing machine (which uses a turning dial). Each has a control system that triggers and coordinates key events in the cycle. However, unlike a washing machine, the components of the control system of a cell cycle are not all located in one place.</a:t>
            </a:r>
          </a:p>
        </p:txBody>
      </p:sp>
      <p:sp>
        <p:nvSpPr>
          <p:cNvPr id="4" name="Slide Number Placeholder 3"/>
          <p:cNvSpPr>
            <a:spLocks noGrp="1"/>
          </p:cNvSpPr>
          <p:nvPr>
            <p:ph type="sldNum" sz="quarter" idx="10"/>
          </p:nvPr>
        </p:nvSpPr>
        <p:spPr/>
        <p:txBody>
          <a:bodyPr/>
          <a:lstStyle/>
          <a:p>
            <a:fld id="{5133DCB9-FCFA-424C-9390-3ECF613363B3}" type="slidenum">
              <a:rPr lang="en-US" smtClean="0"/>
              <a:t>14</a:t>
            </a:fld>
            <a:endParaRPr lang="en-US"/>
          </a:p>
        </p:txBody>
      </p:sp>
    </p:spTree>
    <p:extLst>
      <p:ext uri="{BB962C8B-B14F-4D97-AF65-F5344CB8AC3E}">
        <p14:creationId xmlns:p14="http://schemas.microsoft.com/office/powerpoint/2010/main" val="58983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78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872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8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pPr algn="l"/>
            <a:r>
              <a:rPr lang="en-US" sz="2800" b="1" dirty="0" smtClean="0">
                <a:solidFill>
                  <a:srgbClr val="F2C552"/>
                </a:solidFill>
                <a:effectLst>
                  <a:outerShdw blurRad="50800" dist="38100" dir="8100000" algn="tr" rotWithShape="0">
                    <a:prstClr val="black">
                      <a:alpha val="40000"/>
                    </a:prstClr>
                  </a:outerShdw>
                </a:effectLst>
              </a:rPr>
              <a:t>The Cellular Basis of Reproduction and Inheritance</a:t>
            </a:r>
            <a:endParaRPr lang="en-US" sz="28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47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208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973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993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11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079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723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71567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11.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17573702"/>
      </p:ext>
    </p:extLst>
  </p:cSld>
  <p:clrMap bg1="lt1" tx1="dk1" bg2="lt2" tx2="dk2" accent1="accent1" accent2="accent2" accent3="accent3" accent4="accent4" accent5="accent5" accent6="accent6" hlink="hlink" folHlink="folHlink"/>
  <p:sldLayoutIdLst>
    <p:sldLayoutId id="214748372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982198251"/>
      </p:ext>
    </p:extLst>
  </p:cSld>
  <p:clrMap bg1="lt1" tx1="dk1" bg2="lt2" tx2="dk2" accent1="accent1" accent2="accent2" accent3="accent3" accent4="accent4" accent5="accent5" accent6="accent6" hlink="hlink" folHlink="folHlink"/>
  <p:sldLayoutIdLst>
    <p:sldLayoutId id="214748374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133690275"/>
      </p:ext>
    </p:extLst>
  </p:cSld>
  <p:clrMap bg1="lt1" tx1="dk1" bg2="lt2" tx2="dk2" accent1="accent1" accent2="accent2" accent3="accent3" accent4="accent4" accent5="accent5" accent6="accent6" hlink="hlink" folHlink="folHlink"/>
  <p:sldLayoutIdLst>
    <p:sldLayoutId id="214748372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01910536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775743931"/>
      </p:ext>
    </p:extLst>
  </p:cSld>
  <p:clrMap bg1="lt1" tx1="dk1" bg2="lt2" tx2="dk2" accent1="accent1" accent2="accent2" accent3="accent3" accent4="accent4" accent5="accent5" accent6="accent6" hlink="hlink" folHlink="folHlink"/>
  <p:sldLayoutIdLst>
    <p:sldLayoutId id="214748373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694616831"/>
      </p:ext>
    </p:extLst>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624974986"/>
      </p:ext>
    </p:extLst>
  </p:cSld>
  <p:clrMap bg1="lt1" tx1="dk1" bg2="lt2" tx2="dk2" accent1="accent1" accent2="accent2" accent3="accent3" accent4="accent4" accent5="accent5" accent6="accent6" hlink="hlink" folHlink="folHlink"/>
  <p:sldLayoutIdLst>
    <p:sldLayoutId id="214748373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673675635"/>
      </p:ext>
    </p:extLst>
  </p:cSld>
  <p:clrMap bg1="lt1" tx1="dk1" bg2="lt2" tx2="dk2" accent1="accent1" accent2="accent2" accent3="accent3" accent4="accent4" accent5="accent5" accent6="accent6" hlink="hlink" folHlink="folHlink"/>
  <p:sldLayoutIdLst>
    <p:sldLayoutId id="214748374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660191529"/>
      </p:ext>
    </p:extLst>
  </p:cSld>
  <p:clrMap bg1="lt1" tx1="dk1" bg2="lt2" tx2="dk2" accent1="accent1" accent2="accent2" accent3="accent3" accent4="accent4" accent5="accent5" accent6="accent6" hlink="hlink" folHlink="folHlink"/>
  <p:sldLayoutIdLst>
    <p:sldLayoutId id="214748374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603266915"/>
      </p:ext>
    </p:extLst>
  </p:cSld>
  <p:clrMap bg1="lt1" tx1="dk1" bg2="lt2" tx2="dk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opUxkeC4Ls" TargetMode="External"/><Relationship Id="rId2" Type="http://schemas.openxmlformats.org/officeDocument/2006/relationships/hyperlink" Target="https://www.youtube.com/watch?v=JcZQkmooyP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46Xh7OFkkCE"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www.cbsnews.com/news/billionaire-doctor-fights-cancer-in-unconventional-way/"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8.7 Anchorage, cell density, and chemical growth factors affect cell division</a:t>
            </a:r>
          </a:p>
        </p:txBody>
      </p:sp>
      <p:sp>
        <p:nvSpPr>
          <p:cNvPr id="3" name="Content Placeholder 2"/>
          <p:cNvSpPr>
            <a:spLocks noGrp="1"/>
          </p:cNvSpPr>
          <p:nvPr>
            <p:ph idx="1"/>
          </p:nvPr>
        </p:nvSpPr>
        <p:spPr>
          <a:xfrm>
            <a:off x="131975" y="1405468"/>
            <a:ext cx="8656425" cy="4953000"/>
          </a:xfrm>
        </p:spPr>
        <p:txBody>
          <a:bodyPr/>
          <a:lstStyle/>
          <a:p>
            <a:r>
              <a:rPr lang="en-US" dirty="0"/>
              <a:t>Cell division is controlled </a:t>
            </a:r>
            <a:r>
              <a:rPr lang="en-US" dirty="0" smtClean="0"/>
              <a:t>by</a:t>
            </a:r>
          </a:p>
          <a:p>
            <a:endParaRPr lang="en-US" dirty="0"/>
          </a:p>
          <a:p>
            <a:pPr lvl="1"/>
            <a:r>
              <a:rPr lang="en-US" b="1" dirty="0"/>
              <a:t>anchorage</a:t>
            </a:r>
            <a:r>
              <a:rPr lang="en-US" dirty="0"/>
              <a:t> </a:t>
            </a:r>
            <a:r>
              <a:rPr lang="en-US" b="1" dirty="0" smtClean="0"/>
              <a:t>dependence</a:t>
            </a:r>
            <a:r>
              <a:rPr lang="en-US" dirty="0"/>
              <a:t> </a:t>
            </a:r>
            <a:r>
              <a:rPr lang="en-US" dirty="0" smtClean="0"/>
              <a:t>-the </a:t>
            </a:r>
            <a:r>
              <a:rPr lang="en-US" dirty="0"/>
              <a:t>need for cells to be in contact with a solid surface to </a:t>
            </a:r>
            <a:r>
              <a:rPr lang="en-US" dirty="0" smtClean="0"/>
              <a:t>divide</a:t>
            </a:r>
          </a:p>
          <a:p>
            <a:pPr lvl="1"/>
            <a:endParaRPr lang="en-US" dirty="0" smtClean="0"/>
          </a:p>
          <a:p>
            <a:pPr lvl="1"/>
            <a:r>
              <a:rPr lang="en-US" b="1" dirty="0" smtClean="0"/>
              <a:t>density-dependent</a:t>
            </a:r>
            <a:r>
              <a:rPr lang="en-US" dirty="0" smtClean="0"/>
              <a:t> </a:t>
            </a:r>
            <a:r>
              <a:rPr lang="en-US" b="1" dirty="0" smtClean="0"/>
              <a:t>inhibition</a:t>
            </a:r>
            <a:r>
              <a:rPr lang="en-US" dirty="0"/>
              <a:t> </a:t>
            </a:r>
            <a:r>
              <a:rPr lang="en-US" dirty="0" smtClean="0"/>
              <a:t>-crowded </a:t>
            </a:r>
            <a:r>
              <a:rPr lang="en-US" dirty="0"/>
              <a:t>cells stop </a:t>
            </a:r>
            <a:r>
              <a:rPr lang="en-US" dirty="0" smtClean="0"/>
              <a:t>dividing</a:t>
            </a:r>
            <a:endParaRPr lang="en-US" dirty="0"/>
          </a:p>
          <a:p>
            <a:pPr lvl="1"/>
            <a:endParaRPr lang="en-US" dirty="0"/>
          </a:p>
          <a:p>
            <a:pPr lvl="1"/>
            <a:r>
              <a:rPr lang="en-US" dirty="0"/>
              <a:t>the presence of </a:t>
            </a:r>
            <a:r>
              <a:rPr lang="en-US" b="1" dirty="0"/>
              <a:t>essential </a:t>
            </a:r>
            <a:r>
              <a:rPr lang="en-US" b="1" dirty="0" smtClean="0"/>
              <a:t>nutrients</a:t>
            </a:r>
          </a:p>
          <a:p>
            <a:pPr lvl="1"/>
            <a:endParaRPr lang="en-US" dirty="0"/>
          </a:p>
          <a:p>
            <a:pPr lvl="1"/>
            <a:r>
              <a:rPr lang="en-US" b="1" dirty="0"/>
              <a:t>growth</a:t>
            </a:r>
            <a:r>
              <a:rPr lang="en-US" dirty="0"/>
              <a:t> </a:t>
            </a:r>
            <a:r>
              <a:rPr lang="en-US" b="1" dirty="0" smtClean="0"/>
              <a:t>factors</a:t>
            </a:r>
            <a:r>
              <a:rPr lang="en-US" dirty="0"/>
              <a:t> </a:t>
            </a:r>
            <a:r>
              <a:rPr lang="en-US" dirty="0" smtClean="0"/>
              <a:t>-proteins </a:t>
            </a:r>
            <a:r>
              <a:rPr lang="en-US" dirty="0"/>
              <a:t>that stimulate division.</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025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7aDensityDependInhib-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1856232" y="137160"/>
            <a:ext cx="5431536"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8.7a</a:t>
            </a:r>
            <a:endParaRPr lang="en-US" sz="1200" dirty="0">
              <a:latin typeface="Arial" charset="0"/>
            </a:endParaRPr>
          </a:p>
        </p:txBody>
      </p:sp>
      <p:sp>
        <p:nvSpPr>
          <p:cNvPr id="27" name="Text Box 31"/>
          <p:cNvSpPr txBox="1">
            <a:spLocks noChangeArrowheads="1"/>
          </p:cNvSpPr>
          <p:nvPr/>
        </p:nvSpPr>
        <p:spPr bwMode="auto">
          <a:xfrm>
            <a:off x="4824877" y="572275"/>
            <a:ext cx="1205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Anchorage</a:t>
            </a:r>
            <a:endParaRPr lang="en-US" sz="1800" dirty="0">
              <a:solidFill>
                <a:srgbClr val="000000"/>
              </a:solidFill>
              <a:latin typeface="Arial" charset="0"/>
            </a:endParaRPr>
          </a:p>
        </p:txBody>
      </p:sp>
      <p:sp>
        <p:nvSpPr>
          <p:cNvPr id="7" name="Text Box 31"/>
          <p:cNvSpPr txBox="1">
            <a:spLocks noChangeArrowheads="1"/>
          </p:cNvSpPr>
          <p:nvPr/>
        </p:nvSpPr>
        <p:spPr bwMode="auto">
          <a:xfrm>
            <a:off x="4824877" y="1919319"/>
            <a:ext cx="2154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Single layer of cells</a:t>
            </a:r>
            <a:endParaRPr lang="en-US" sz="1800" dirty="0">
              <a:solidFill>
                <a:srgbClr val="000000"/>
              </a:solidFill>
              <a:latin typeface="Arial" charset="0"/>
            </a:endParaRPr>
          </a:p>
        </p:txBody>
      </p:sp>
      <p:sp>
        <p:nvSpPr>
          <p:cNvPr id="8" name="Text Box 31"/>
          <p:cNvSpPr txBox="1">
            <a:spLocks noChangeArrowheads="1"/>
          </p:cNvSpPr>
          <p:nvPr/>
        </p:nvSpPr>
        <p:spPr bwMode="auto">
          <a:xfrm>
            <a:off x="4824877" y="3333376"/>
            <a:ext cx="1821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Removal of cells</a:t>
            </a:r>
            <a:endParaRPr lang="en-US" sz="1800" dirty="0">
              <a:solidFill>
                <a:srgbClr val="000000"/>
              </a:solidFill>
              <a:latin typeface="Arial" charset="0"/>
            </a:endParaRPr>
          </a:p>
        </p:txBody>
      </p:sp>
      <p:sp>
        <p:nvSpPr>
          <p:cNvPr id="9" name="Text Box 31"/>
          <p:cNvSpPr txBox="1">
            <a:spLocks noChangeArrowheads="1"/>
          </p:cNvSpPr>
          <p:nvPr/>
        </p:nvSpPr>
        <p:spPr bwMode="auto">
          <a:xfrm>
            <a:off x="4845499" y="4521052"/>
            <a:ext cx="2295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Restoration of single</a:t>
            </a:r>
            <a:br>
              <a:rPr lang="en-US" sz="1800" dirty="0" smtClean="0">
                <a:solidFill>
                  <a:srgbClr val="000000"/>
                </a:solidFill>
                <a:latin typeface="Arial" charset="0"/>
              </a:rPr>
            </a:br>
            <a:r>
              <a:rPr lang="en-US" sz="1800" dirty="0" smtClean="0">
                <a:solidFill>
                  <a:srgbClr val="000000"/>
                </a:solidFill>
                <a:latin typeface="Arial" charset="0"/>
              </a:rPr>
              <a:t>layer by cell division</a:t>
            </a:r>
            <a:endParaRPr lang="en-US" sz="1800" dirty="0">
              <a:solidFill>
                <a:srgbClr val="000000"/>
              </a:solidFill>
              <a:latin typeface="Arial" charset="0"/>
            </a:endParaRPr>
          </a:p>
        </p:txBody>
      </p:sp>
      <p:sp>
        <p:nvSpPr>
          <p:cNvPr id="10" name="Text Box 31"/>
          <p:cNvSpPr txBox="1">
            <a:spLocks noChangeArrowheads="1"/>
          </p:cNvSpPr>
          <p:nvPr/>
        </p:nvSpPr>
        <p:spPr bwMode="auto">
          <a:xfrm>
            <a:off x="4824877" y="5630947"/>
            <a:ext cx="23339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Cancer cells forming</a:t>
            </a:r>
            <a:br>
              <a:rPr lang="en-US" sz="1800" dirty="0" smtClean="0">
                <a:solidFill>
                  <a:srgbClr val="000000"/>
                </a:solidFill>
                <a:latin typeface="Arial" charset="0"/>
              </a:rPr>
            </a:br>
            <a:r>
              <a:rPr lang="en-US" sz="1800" dirty="0" smtClean="0">
                <a:solidFill>
                  <a:srgbClr val="000000"/>
                </a:solidFill>
                <a:latin typeface="Arial" charset="0"/>
              </a:rPr>
              <a:t>clump of overlapping</a:t>
            </a:r>
            <a:br>
              <a:rPr lang="en-US" sz="1800" dirty="0" smtClean="0">
                <a:solidFill>
                  <a:srgbClr val="000000"/>
                </a:solidFill>
                <a:latin typeface="Arial" charset="0"/>
              </a:rPr>
            </a:br>
            <a:r>
              <a:rPr lang="en-US" sz="1800" dirty="0" smtClean="0">
                <a:solidFill>
                  <a:srgbClr val="000000"/>
                </a:solidFill>
                <a:latin typeface="Arial" charset="0"/>
              </a:rPr>
              <a:t>cells</a:t>
            </a:r>
            <a:endParaRPr lang="en-US" sz="1800" dirty="0">
              <a:solidFill>
                <a:srgbClr val="000000"/>
              </a:solidFill>
              <a:latin typeface="Arial" charset="0"/>
            </a:endParaRPr>
          </a:p>
        </p:txBody>
      </p:sp>
    </p:spTree>
    <p:extLst>
      <p:ext uri="{BB962C8B-B14F-4D97-AF65-F5344CB8AC3E}">
        <p14:creationId xmlns:p14="http://schemas.microsoft.com/office/powerpoint/2010/main" val="299268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7bGrowthFactors-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1353312" y="137160"/>
            <a:ext cx="6437376"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8.7b</a:t>
            </a:r>
            <a:endParaRPr lang="en-US" sz="1200" dirty="0">
              <a:latin typeface="Arial" charset="0"/>
            </a:endParaRPr>
          </a:p>
        </p:txBody>
      </p:sp>
      <p:sp>
        <p:nvSpPr>
          <p:cNvPr id="27" name="Text Box 31"/>
          <p:cNvSpPr txBox="1">
            <a:spLocks noChangeArrowheads="1"/>
          </p:cNvSpPr>
          <p:nvPr/>
        </p:nvSpPr>
        <p:spPr bwMode="auto">
          <a:xfrm>
            <a:off x="5138775" y="1309255"/>
            <a:ext cx="21672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Cultured cells</a:t>
            </a:r>
            <a:br>
              <a:rPr lang="en-US" sz="1800" dirty="0" smtClean="0">
                <a:solidFill>
                  <a:srgbClr val="000000"/>
                </a:solidFill>
                <a:latin typeface="Arial" charset="0"/>
              </a:rPr>
            </a:br>
            <a:r>
              <a:rPr lang="en-US" sz="1800" dirty="0" smtClean="0">
                <a:solidFill>
                  <a:srgbClr val="000000"/>
                </a:solidFill>
                <a:latin typeface="Arial" charset="0"/>
              </a:rPr>
              <a:t>suspended in liquid</a:t>
            </a:r>
            <a:endParaRPr lang="en-US" sz="1800" dirty="0">
              <a:solidFill>
                <a:srgbClr val="000000"/>
              </a:solidFill>
              <a:latin typeface="Arial" charset="0"/>
            </a:endParaRPr>
          </a:p>
        </p:txBody>
      </p:sp>
      <p:sp>
        <p:nvSpPr>
          <p:cNvPr id="7" name="Text Box 31"/>
          <p:cNvSpPr txBox="1">
            <a:spLocks noChangeArrowheads="1"/>
          </p:cNvSpPr>
          <p:nvPr/>
        </p:nvSpPr>
        <p:spPr bwMode="auto">
          <a:xfrm>
            <a:off x="5195640" y="2261879"/>
            <a:ext cx="16542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The addition of</a:t>
            </a:r>
            <a:br>
              <a:rPr lang="en-US" sz="1800" dirty="0" smtClean="0">
                <a:solidFill>
                  <a:srgbClr val="000000"/>
                </a:solidFill>
                <a:latin typeface="Arial" charset="0"/>
              </a:rPr>
            </a:br>
            <a:r>
              <a:rPr lang="en-US" sz="1800" dirty="0" smtClean="0">
                <a:solidFill>
                  <a:srgbClr val="000000"/>
                </a:solidFill>
                <a:latin typeface="Arial" charset="0"/>
              </a:rPr>
              <a:t>growth</a:t>
            </a:r>
            <a:br>
              <a:rPr lang="en-US" sz="1800" dirty="0" smtClean="0">
                <a:solidFill>
                  <a:srgbClr val="000000"/>
                </a:solidFill>
                <a:latin typeface="Arial" charset="0"/>
              </a:rPr>
            </a:br>
            <a:r>
              <a:rPr lang="en-US" sz="1800" dirty="0" smtClean="0">
                <a:solidFill>
                  <a:srgbClr val="000000"/>
                </a:solidFill>
                <a:latin typeface="Arial" charset="0"/>
              </a:rPr>
              <a:t>factor</a:t>
            </a:r>
            <a:endParaRPr lang="en-US" sz="1800" dirty="0">
              <a:solidFill>
                <a:srgbClr val="000000"/>
              </a:solidFill>
              <a:latin typeface="Arial" charset="0"/>
            </a:endParaRPr>
          </a:p>
        </p:txBody>
      </p:sp>
      <p:sp>
        <p:nvSpPr>
          <p:cNvPr id="8" name="Text Box 31"/>
          <p:cNvSpPr txBox="1">
            <a:spLocks noChangeArrowheads="1"/>
          </p:cNvSpPr>
          <p:nvPr/>
        </p:nvSpPr>
        <p:spPr bwMode="auto">
          <a:xfrm>
            <a:off x="1647222" y="4518753"/>
            <a:ext cx="948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Cells fail</a:t>
            </a:r>
            <a:br>
              <a:rPr lang="en-US" sz="1800" dirty="0" smtClean="0">
                <a:solidFill>
                  <a:srgbClr val="000000"/>
                </a:solidFill>
                <a:latin typeface="Arial" charset="0"/>
              </a:rPr>
            </a:br>
            <a:r>
              <a:rPr lang="en-US" sz="1800" dirty="0" smtClean="0">
                <a:solidFill>
                  <a:srgbClr val="000000"/>
                </a:solidFill>
                <a:latin typeface="Arial" charset="0"/>
              </a:rPr>
              <a:t>to divide</a:t>
            </a:r>
            <a:endParaRPr lang="en-US" sz="1800" dirty="0">
              <a:solidFill>
                <a:srgbClr val="000000"/>
              </a:solidFill>
              <a:latin typeface="Arial" charset="0"/>
            </a:endParaRPr>
          </a:p>
        </p:txBody>
      </p:sp>
      <p:sp>
        <p:nvSpPr>
          <p:cNvPr id="9" name="Text Box 31"/>
          <p:cNvSpPr txBox="1">
            <a:spLocks noChangeArrowheads="1"/>
          </p:cNvSpPr>
          <p:nvPr/>
        </p:nvSpPr>
        <p:spPr bwMode="auto">
          <a:xfrm>
            <a:off x="6215939" y="4407549"/>
            <a:ext cx="1551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Cells divide in</a:t>
            </a:r>
            <a:br>
              <a:rPr lang="en-US" sz="1800" dirty="0" smtClean="0">
                <a:solidFill>
                  <a:srgbClr val="000000"/>
                </a:solidFill>
                <a:latin typeface="Arial" charset="0"/>
              </a:rPr>
            </a:br>
            <a:r>
              <a:rPr lang="en-US" sz="1800" dirty="0" smtClean="0">
                <a:solidFill>
                  <a:srgbClr val="000000"/>
                </a:solidFill>
                <a:latin typeface="Arial" charset="0"/>
              </a:rPr>
              <a:t>presence of</a:t>
            </a:r>
            <a:br>
              <a:rPr lang="en-US" sz="1800" dirty="0" smtClean="0">
                <a:solidFill>
                  <a:srgbClr val="000000"/>
                </a:solidFill>
                <a:latin typeface="Arial" charset="0"/>
              </a:rPr>
            </a:br>
            <a:r>
              <a:rPr lang="en-US" sz="1800" dirty="0" smtClean="0">
                <a:solidFill>
                  <a:srgbClr val="000000"/>
                </a:solidFill>
                <a:latin typeface="Arial" charset="0"/>
              </a:rPr>
              <a:t>growth factor</a:t>
            </a:r>
            <a:endParaRPr lang="en-US" sz="1800" dirty="0">
              <a:solidFill>
                <a:srgbClr val="000000"/>
              </a:solidFill>
              <a:latin typeface="Arial" charset="0"/>
            </a:endParaRPr>
          </a:p>
        </p:txBody>
      </p:sp>
    </p:spTree>
    <p:extLst>
      <p:ext uri="{BB962C8B-B14F-4D97-AF65-F5344CB8AC3E}">
        <p14:creationId xmlns:p14="http://schemas.microsoft.com/office/powerpoint/2010/main" val="261011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 	</a:t>
            </a:r>
            <a:endParaRPr lang="en-US" dirty="0"/>
          </a:p>
        </p:txBody>
      </p:sp>
      <p:sp>
        <p:nvSpPr>
          <p:cNvPr id="5" name="Content Placeholder 4"/>
          <p:cNvSpPr>
            <a:spLocks noGrp="1"/>
          </p:cNvSpPr>
          <p:nvPr>
            <p:ph idx="1"/>
          </p:nvPr>
        </p:nvSpPr>
        <p:spPr/>
        <p:txBody>
          <a:bodyPr/>
          <a:lstStyle/>
          <a:p>
            <a:pPr marL="0" indent="0">
              <a:buNone/>
            </a:pPr>
            <a:r>
              <a:rPr lang="en-US" dirty="0" smtClean="0"/>
              <a:t>#9. What are the 4 things that control cell division?</a:t>
            </a:r>
            <a:endParaRPr lang="en-US" dirty="0"/>
          </a:p>
        </p:txBody>
      </p:sp>
    </p:spTree>
    <p:extLst>
      <p:ext uri="{BB962C8B-B14F-4D97-AF65-F5344CB8AC3E}">
        <p14:creationId xmlns:p14="http://schemas.microsoft.com/office/powerpoint/2010/main" val="2943901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8.8 Growth factors signal the cell cycle control system</a:t>
            </a:r>
          </a:p>
        </p:txBody>
      </p:sp>
      <p:sp>
        <p:nvSpPr>
          <p:cNvPr id="3" name="Content Placeholder 2"/>
          <p:cNvSpPr>
            <a:spLocks noGrp="1"/>
          </p:cNvSpPr>
          <p:nvPr>
            <p:ph idx="1"/>
          </p:nvPr>
        </p:nvSpPr>
        <p:spPr/>
        <p:txBody>
          <a:bodyPr/>
          <a:lstStyle/>
          <a:p>
            <a:r>
              <a:rPr lang="en-US" dirty="0" smtClean="0"/>
              <a:t>C</a:t>
            </a:r>
            <a:r>
              <a:rPr lang="en-US" b="1" dirty="0" smtClean="0"/>
              <a:t>ell </a:t>
            </a:r>
            <a:r>
              <a:rPr lang="en-US" b="1" dirty="0"/>
              <a:t>cycle control system</a:t>
            </a:r>
            <a:r>
              <a:rPr lang="en-US" dirty="0"/>
              <a:t> </a:t>
            </a:r>
            <a:r>
              <a:rPr lang="en-US" dirty="0" smtClean="0"/>
              <a:t>-cycling </a:t>
            </a:r>
            <a:r>
              <a:rPr lang="en-US" dirty="0"/>
              <a:t>set of molecules in the cell that triggers and coordinates key events in the cell cycle</a:t>
            </a:r>
            <a:r>
              <a:rPr lang="en-US" dirty="0" smtClean="0"/>
              <a:t>.</a:t>
            </a:r>
          </a:p>
          <a:p>
            <a:endParaRPr lang="en-US" dirty="0" smtClean="0"/>
          </a:p>
          <a:p>
            <a:r>
              <a:rPr lang="en-US" dirty="0" smtClean="0"/>
              <a:t>Checkpoints </a:t>
            </a:r>
            <a:r>
              <a:rPr lang="en-US" dirty="0"/>
              <a:t>in the cell cycle </a:t>
            </a:r>
            <a:r>
              <a:rPr lang="en-US" dirty="0" smtClean="0"/>
              <a:t>can</a:t>
            </a:r>
          </a:p>
          <a:p>
            <a:endParaRPr lang="en-US" dirty="0"/>
          </a:p>
          <a:p>
            <a:pPr lvl="1"/>
            <a:r>
              <a:rPr lang="en-US" dirty="0"/>
              <a:t>stop an event </a:t>
            </a:r>
          </a:p>
          <a:p>
            <a:pPr lvl="1"/>
            <a:endParaRPr lang="en-US" dirty="0" smtClean="0"/>
          </a:p>
          <a:p>
            <a:pPr lvl="1"/>
            <a:r>
              <a:rPr lang="en-US" dirty="0" smtClean="0"/>
              <a:t>signal </a:t>
            </a:r>
            <a:r>
              <a:rPr lang="en-US" dirty="0"/>
              <a:t>an event to </a:t>
            </a:r>
            <a:r>
              <a:rPr lang="en-US" dirty="0" smtClean="0"/>
              <a:t>proceed</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306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8.8 Growth factors signal the cell cycle control system</a:t>
            </a:r>
          </a:p>
        </p:txBody>
      </p:sp>
      <p:sp>
        <p:nvSpPr>
          <p:cNvPr id="3" name="Content Placeholder 2"/>
          <p:cNvSpPr>
            <a:spLocks noGrp="1"/>
          </p:cNvSpPr>
          <p:nvPr>
            <p:ph idx="1"/>
          </p:nvPr>
        </p:nvSpPr>
        <p:spPr>
          <a:xfrm>
            <a:off x="134158" y="1279689"/>
            <a:ext cx="8475133" cy="4758267"/>
          </a:xfrm>
        </p:spPr>
        <p:txBody>
          <a:bodyPr/>
          <a:lstStyle/>
          <a:p>
            <a:r>
              <a:rPr lang="en-US" dirty="0"/>
              <a:t>There are three major checkpoints in the cell cycle</a:t>
            </a:r>
            <a:r>
              <a:rPr lang="en-US" dirty="0" smtClean="0"/>
              <a:t>.</a:t>
            </a:r>
          </a:p>
          <a:p>
            <a:endParaRPr lang="en-US" dirty="0"/>
          </a:p>
          <a:p>
            <a:pPr marL="971550" lvl="1" indent="-514350">
              <a:buFont typeface="+mj-lt"/>
              <a:buAutoNum type="arabicPeriod"/>
            </a:pPr>
            <a:r>
              <a:rPr lang="en-US" dirty="0"/>
              <a:t>G</a:t>
            </a:r>
            <a:r>
              <a:rPr lang="en-US" baseline="-25000" dirty="0"/>
              <a:t>1</a:t>
            </a:r>
            <a:r>
              <a:rPr lang="en-US" dirty="0"/>
              <a:t> checkpoint: allows entry into the S phase or causes the cell to leave the cycle, entering a </a:t>
            </a:r>
            <a:r>
              <a:rPr lang="en-US" dirty="0" err="1"/>
              <a:t>nondividing</a:t>
            </a:r>
            <a:r>
              <a:rPr lang="en-US" dirty="0"/>
              <a:t> G</a:t>
            </a:r>
            <a:r>
              <a:rPr lang="en-US" baseline="-25000" dirty="0"/>
              <a:t>0</a:t>
            </a:r>
            <a:r>
              <a:rPr lang="en-US" dirty="0"/>
              <a:t> phase</a:t>
            </a:r>
            <a:r>
              <a:rPr lang="en-US" dirty="0" smtClean="0"/>
              <a:t>.</a:t>
            </a:r>
          </a:p>
          <a:p>
            <a:pPr marL="971550" lvl="1" indent="-514350">
              <a:buFont typeface="+mj-lt"/>
              <a:buAutoNum type="arabicPeriod"/>
            </a:pPr>
            <a:endParaRPr lang="en-US" dirty="0"/>
          </a:p>
          <a:p>
            <a:pPr marL="971550" lvl="1" indent="-514350">
              <a:buFont typeface="+mj-lt"/>
              <a:buAutoNum type="arabicPeriod"/>
            </a:pPr>
            <a:r>
              <a:rPr lang="en-US" dirty="0"/>
              <a:t>G</a:t>
            </a:r>
            <a:r>
              <a:rPr lang="en-US" baseline="-25000" dirty="0"/>
              <a:t>2</a:t>
            </a:r>
            <a:r>
              <a:rPr lang="en-US" dirty="0"/>
              <a:t> </a:t>
            </a:r>
            <a:r>
              <a:rPr lang="en-US" dirty="0" smtClean="0"/>
              <a:t>checkpoint</a:t>
            </a:r>
          </a:p>
          <a:p>
            <a:pPr marL="971550" lvl="1" indent="-514350">
              <a:buFont typeface="+mj-lt"/>
              <a:buAutoNum type="arabicPeriod"/>
            </a:pPr>
            <a:endParaRPr lang="en-US" dirty="0" smtClean="0"/>
          </a:p>
          <a:p>
            <a:pPr marL="971550" lvl="1" indent="-514350">
              <a:buFont typeface="+mj-lt"/>
              <a:buAutoNum type="arabicPeriod"/>
            </a:pPr>
            <a:r>
              <a:rPr lang="en-US" dirty="0" smtClean="0"/>
              <a:t>M checkpoint</a:t>
            </a:r>
          </a:p>
          <a:p>
            <a:pPr marL="971550" lvl="1" indent="-514350">
              <a:buFont typeface="+mj-lt"/>
              <a:buAutoNum type="arabicPeriod"/>
            </a:pPr>
            <a:endParaRPr lang="en-US" dirty="0"/>
          </a:p>
          <a:p>
            <a:r>
              <a:rPr lang="en-US" sz="2000" i="1" dirty="0"/>
              <a:t>Research on the control of the cell cycle is one of the hottest areas in biology today.</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434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8aCellCycleControl-U.jpg"/>
          <p:cNvPicPr>
            <a:picLocks noChangeAspect="1"/>
          </p:cNvPicPr>
          <p:nvPr/>
        </p:nvPicPr>
        <p:blipFill rotWithShape="1">
          <a:blip r:embed="rId3" cstate="email">
            <a:extLst>
              <a:ext uri="{28A0092B-C50C-407E-A947-70E740481C1C}">
                <a14:useLocalDpi xmlns:a14="http://schemas.microsoft.com/office/drawing/2010/main" val="0"/>
              </a:ext>
            </a:extLst>
          </a:blip>
          <a:srcRect b="3318"/>
          <a:stretch/>
        </p:blipFill>
        <p:spPr>
          <a:xfrm>
            <a:off x="1252728" y="137160"/>
            <a:ext cx="6638544" cy="63652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8.8a</a:t>
            </a:r>
            <a:endParaRPr lang="en-US" sz="1200" dirty="0">
              <a:latin typeface="Arial" charset="0"/>
            </a:endParaRPr>
          </a:p>
        </p:txBody>
      </p:sp>
      <p:sp>
        <p:nvSpPr>
          <p:cNvPr id="27" name="Text Box 31"/>
          <p:cNvSpPr txBox="1">
            <a:spLocks noChangeArrowheads="1"/>
          </p:cNvSpPr>
          <p:nvPr/>
        </p:nvSpPr>
        <p:spPr bwMode="auto">
          <a:xfrm>
            <a:off x="4050648" y="248528"/>
            <a:ext cx="1590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1</a:t>
            </a:r>
            <a:r>
              <a:rPr lang="en-US" sz="1800" dirty="0" smtClean="0">
                <a:solidFill>
                  <a:srgbClr val="000000"/>
                </a:solidFill>
                <a:latin typeface="Arial" charset="0"/>
              </a:rPr>
              <a:t> checkpoint</a:t>
            </a:r>
            <a:endParaRPr lang="en-US" sz="1800" dirty="0">
              <a:solidFill>
                <a:srgbClr val="000000"/>
              </a:solidFill>
              <a:latin typeface="Arial" charset="0"/>
            </a:endParaRPr>
          </a:p>
        </p:txBody>
      </p:sp>
      <p:cxnSp>
        <p:nvCxnSpPr>
          <p:cNvPr id="6" name="Straight Connector 5"/>
          <p:cNvCxnSpPr/>
          <p:nvPr/>
        </p:nvCxnSpPr>
        <p:spPr bwMode="auto">
          <a:xfrm>
            <a:off x="3727134" y="394961"/>
            <a:ext cx="26636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2241095" y="5452533"/>
            <a:ext cx="446687" cy="2910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099501" y="6234545"/>
            <a:ext cx="333347" cy="1463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5244057" y="4494627"/>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2</a:t>
            </a:r>
            <a:endParaRPr lang="en-US" sz="1800" dirty="0">
              <a:solidFill>
                <a:srgbClr val="000000"/>
              </a:solidFill>
              <a:latin typeface="Arial" charset="0"/>
            </a:endParaRPr>
          </a:p>
        </p:txBody>
      </p:sp>
      <p:sp>
        <p:nvSpPr>
          <p:cNvPr id="12" name="Text Box 31"/>
          <p:cNvSpPr txBox="1">
            <a:spLocks noChangeArrowheads="1"/>
          </p:cNvSpPr>
          <p:nvPr/>
        </p:nvSpPr>
        <p:spPr bwMode="auto">
          <a:xfrm>
            <a:off x="4335640" y="2330879"/>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1</a:t>
            </a:r>
            <a:endParaRPr lang="en-US" sz="1800" dirty="0">
              <a:solidFill>
                <a:srgbClr val="000000"/>
              </a:solidFill>
              <a:latin typeface="Arial" charset="0"/>
            </a:endParaRPr>
          </a:p>
        </p:txBody>
      </p:sp>
      <p:sp>
        <p:nvSpPr>
          <p:cNvPr id="13" name="Text Box 31"/>
          <p:cNvSpPr txBox="1">
            <a:spLocks noChangeArrowheads="1"/>
          </p:cNvSpPr>
          <p:nvPr/>
        </p:nvSpPr>
        <p:spPr bwMode="auto">
          <a:xfrm>
            <a:off x="2555534" y="794823"/>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0</a:t>
            </a:r>
            <a:endParaRPr lang="en-US" sz="1800" dirty="0">
              <a:solidFill>
                <a:srgbClr val="000000"/>
              </a:solidFill>
              <a:latin typeface="Arial" charset="0"/>
            </a:endParaRPr>
          </a:p>
        </p:txBody>
      </p:sp>
      <p:sp>
        <p:nvSpPr>
          <p:cNvPr id="14" name="Text Box 31"/>
          <p:cNvSpPr txBox="1">
            <a:spLocks noChangeArrowheads="1"/>
          </p:cNvSpPr>
          <p:nvPr/>
        </p:nvSpPr>
        <p:spPr bwMode="auto">
          <a:xfrm>
            <a:off x="5986736" y="2621946"/>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a:t>
            </a:r>
          </a:p>
        </p:txBody>
      </p:sp>
      <p:sp>
        <p:nvSpPr>
          <p:cNvPr id="15" name="Text Box 31"/>
          <p:cNvSpPr txBox="1">
            <a:spLocks noChangeArrowheads="1"/>
          </p:cNvSpPr>
          <p:nvPr/>
        </p:nvSpPr>
        <p:spPr bwMode="auto">
          <a:xfrm>
            <a:off x="3925954" y="4011631"/>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M</a:t>
            </a:r>
          </a:p>
        </p:txBody>
      </p:sp>
      <p:sp>
        <p:nvSpPr>
          <p:cNvPr id="16" name="Text Box 31"/>
          <p:cNvSpPr txBox="1">
            <a:spLocks noChangeArrowheads="1"/>
          </p:cNvSpPr>
          <p:nvPr/>
        </p:nvSpPr>
        <p:spPr bwMode="auto">
          <a:xfrm>
            <a:off x="1495254" y="6241055"/>
            <a:ext cx="1590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2</a:t>
            </a:r>
            <a:r>
              <a:rPr lang="en-US" sz="1800" dirty="0" smtClean="0">
                <a:solidFill>
                  <a:srgbClr val="000000"/>
                </a:solidFill>
                <a:latin typeface="Arial" charset="0"/>
              </a:rPr>
              <a:t> checkpoint</a:t>
            </a:r>
            <a:endParaRPr lang="en-US" sz="1800" dirty="0">
              <a:solidFill>
                <a:srgbClr val="000000"/>
              </a:solidFill>
              <a:latin typeface="Arial" charset="0"/>
            </a:endParaRPr>
          </a:p>
        </p:txBody>
      </p:sp>
      <p:sp>
        <p:nvSpPr>
          <p:cNvPr id="17" name="Text Box 31"/>
          <p:cNvSpPr txBox="1">
            <a:spLocks noChangeArrowheads="1"/>
          </p:cNvSpPr>
          <p:nvPr/>
        </p:nvSpPr>
        <p:spPr bwMode="auto">
          <a:xfrm>
            <a:off x="1281219" y="5692411"/>
            <a:ext cx="1474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 checkpoint</a:t>
            </a:r>
            <a:endParaRPr lang="en-US" sz="1800" dirty="0">
              <a:solidFill>
                <a:srgbClr val="000000"/>
              </a:solidFill>
              <a:latin typeface="Arial" charset="0"/>
            </a:endParaRPr>
          </a:p>
        </p:txBody>
      </p:sp>
      <p:sp>
        <p:nvSpPr>
          <p:cNvPr id="18" name="Text Box 31"/>
          <p:cNvSpPr txBox="1">
            <a:spLocks noChangeArrowheads="1"/>
          </p:cNvSpPr>
          <p:nvPr/>
        </p:nvSpPr>
        <p:spPr bwMode="auto">
          <a:xfrm>
            <a:off x="4715951" y="3166069"/>
            <a:ext cx="8207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Control</a:t>
            </a:r>
            <a:br>
              <a:rPr lang="en-US" sz="1800" dirty="0" smtClean="0">
                <a:solidFill>
                  <a:srgbClr val="000000"/>
                </a:solidFill>
                <a:latin typeface="Arial" charset="0"/>
              </a:rPr>
            </a:br>
            <a:r>
              <a:rPr lang="en-US" sz="1800" dirty="0" smtClean="0">
                <a:solidFill>
                  <a:srgbClr val="000000"/>
                </a:solidFill>
                <a:latin typeface="Arial" charset="0"/>
              </a:rPr>
              <a:t>system</a:t>
            </a:r>
            <a:endParaRPr lang="en-US" sz="1800" dirty="0">
              <a:solidFill>
                <a:srgbClr val="000000"/>
              </a:solidFill>
              <a:latin typeface="Arial" charset="0"/>
            </a:endParaRPr>
          </a:p>
        </p:txBody>
      </p:sp>
    </p:spTree>
    <p:extLst>
      <p:ext uri="{BB962C8B-B14F-4D97-AF65-F5344CB8AC3E}">
        <p14:creationId xmlns:p14="http://schemas.microsoft.com/office/powerpoint/2010/main" val="761380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8bGFCellCycle-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670560" y="213363"/>
            <a:ext cx="7802880"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8.8b</a:t>
            </a:r>
            <a:endParaRPr lang="en-US" sz="1200" dirty="0">
              <a:latin typeface="Arial" charset="0"/>
            </a:endParaRPr>
          </a:p>
        </p:txBody>
      </p:sp>
      <p:sp>
        <p:nvSpPr>
          <p:cNvPr id="27" name="Text Box 31"/>
          <p:cNvSpPr txBox="1">
            <a:spLocks noChangeArrowheads="1"/>
          </p:cNvSpPr>
          <p:nvPr/>
        </p:nvSpPr>
        <p:spPr bwMode="auto">
          <a:xfrm>
            <a:off x="5777512" y="308684"/>
            <a:ext cx="1936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Extracellular fluid</a:t>
            </a:r>
            <a:endParaRPr lang="en-US" sz="1800" dirty="0">
              <a:solidFill>
                <a:srgbClr val="000000"/>
              </a:solidFill>
              <a:latin typeface="Arial" charset="0"/>
            </a:endParaRPr>
          </a:p>
        </p:txBody>
      </p:sp>
      <p:cxnSp>
        <p:nvCxnSpPr>
          <p:cNvPr id="6" name="Straight Connector 5"/>
          <p:cNvCxnSpPr/>
          <p:nvPr/>
        </p:nvCxnSpPr>
        <p:spPr bwMode="auto">
          <a:xfrm flipV="1">
            <a:off x="4942900" y="2747359"/>
            <a:ext cx="210991" cy="863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6312551" y="5044977"/>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2</a:t>
            </a:r>
            <a:endParaRPr lang="en-US" sz="1800" dirty="0">
              <a:solidFill>
                <a:srgbClr val="000000"/>
              </a:solidFill>
              <a:latin typeface="Arial" charset="0"/>
            </a:endParaRPr>
          </a:p>
        </p:txBody>
      </p:sp>
      <p:sp>
        <p:nvSpPr>
          <p:cNvPr id="8" name="Text Box 31"/>
          <p:cNvSpPr txBox="1">
            <a:spLocks noChangeArrowheads="1"/>
          </p:cNvSpPr>
          <p:nvPr/>
        </p:nvSpPr>
        <p:spPr bwMode="auto">
          <a:xfrm>
            <a:off x="5334487" y="3847488"/>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1</a:t>
            </a:r>
            <a:endParaRPr lang="en-US" sz="1800" dirty="0">
              <a:solidFill>
                <a:srgbClr val="000000"/>
              </a:solidFill>
              <a:latin typeface="Arial" charset="0"/>
            </a:endParaRPr>
          </a:p>
        </p:txBody>
      </p:sp>
      <p:sp>
        <p:nvSpPr>
          <p:cNvPr id="9" name="Text Box 31"/>
          <p:cNvSpPr txBox="1">
            <a:spLocks noChangeArrowheads="1"/>
          </p:cNvSpPr>
          <p:nvPr/>
        </p:nvSpPr>
        <p:spPr bwMode="auto">
          <a:xfrm>
            <a:off x="6858973" y="3771063"/>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a:t>
            </a:r>
          </a:p>
        </p:txBody>
      </p:sp>
      <p:sp>
        <p:nvSpPr>
          <p:cNvPr id="10" name="Text Box 31"/>
          <p:cNvSpPr txBox="1">
            <a:spLocks noChangeArrowheads="1"/>
          </p:cNvSpPr>
          <p:nvPr/>
        </p:nvSpPr>
        <p:spPr bwMode="auto">
          <a:xfrm>
            <a:off x="5430143" y="4730794"/>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M</a:t>
            </a:r>
          </a:p>
        </p:txBody>
      </p:sp>
      <p:sp>
        <p:nvSpPr>
          <p:cNvPr id="11" name="Text Box 31"/>
          <p:cNvSpPr txBox="1">
            <a:spLocks noChangeArrowheads="1"/>
          </p:cNvSpPr>
          <p:nvPr/>
        </p:nvSpPr>
        <p:spPr bwMode="auto">
          <a:xfrm>
            <a:off x="3653556" y="2437108"/>
            <a:ext cx="12182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1</a:t>
            </a:r>
            <a:r>
              <a:rPr lang="en-US" sz="1800" dirty="0">
                <a:solidFill>
                  <a:srgbClr val="000000"/>
                </a:solidFill>
                <a:latin typeface="Arial" charset="0"/>
              </a:rPr>
              <a:t/>
            </a:r>
            <a:br>
              <a:rPr lang="en-US" sz="1800" dirty="0">
                <a:solidFill>
                  <a:srgbClr val="000000"/>
                </a:solidFill>
                <a:latin typeface="Arial" charset="0"/>
              </a:rPr>
            </a:br>
            <a:r>
              <a:rPr lang="en-US" sz="1800" dirty="0" smtClean="0">
                <a:solidFill>
                  <a:srgbClr val="000000"/>
                </a:solidFill>
                <a:latin typeface="Arial" charset="0"/>
              </a:rPr>
              <a:t>checkpoint</a:t>
            </a:r>
            <a:endParaRPr lang="en-US" sz="1800" dirty="0">
              <a:solidFill>
                <a:srgbClr val="000000"/>
              </a:solidFill>
              <a:latin typeface="Arial" charset="0"/>
            </a:endParaRPr>
          </a:p>
        </p:txBody>
      </p:sp>
      <p:sp>
        <p:nvSpPr>
          <p:cNvPr id="12" name="Text Box 31"/>
          <p:cNvSpPr txBox="1">
            <a:spLocks noChangeArrowheads="1"/>
          </p:cNvSpPr>
          <p:nvPr/>
        </p:nvSpPr>
        <p:spPr bwMode="auto">
          <a:xfrm>
            <a:off x="2592940" y="440661"/>
            <a:ext cx="2039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Plasma membrane</a:t>
            </a:r>
            <a:endParaRPr lang="en-US" sz="1800" dirty="0">
              <a:solidFill>
                <a:srgbClr val="000000"/>
              </a:solidFill>
              <a:latin typeface="Arial" charset="0"/>
            </a:endParaRPr>
          </a:p>
        </p:txBody>
      </p:sp>
      <p:sp>
        <p:nvSpPr>
          <p:cNvPr id="13" name="Text Box 31"/>
          <p:cNvSpPr txBox="1">
            <a:spLocks noChangeArrowheads="1"/>
          </p:cNvSpPr>
          <p:nvPr/>
        </p:nvSpPr>
        <p:spPr bwMode="auto">
          <a:xfrm>
            <a:off x="5859069" y="4136613"/>
            <a:ext cx="774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Control</a:t>
            </a:r>
            <a:br>
              <a:rPr lang="en-US" sz="1700" dirty="0" smtClean="0">
                <a:solidFill>
                  <a:srgbClr val="000000"/>
                </a:solidFill>
                <a:latin typeface="Arial" charset="0"/>
              </a:rPr>
            </a:br>
            <a:r>
              <a:rPr lang="en-US" sz="1700" dirty="0" smtClean="0">
                <a:solidFill>
                  <a:srgbClr val="000000"/>
                </a:solidFill>
                <a:latin typeface="Arial" charset="0"/>
              </a:rPr>
              <a:t>system</a:t>
            </a:r>
            <a:endParaRPr lang="en-US" sz="1700" dirty="0">
              <a:solidFill>
                <a:srgbClr val="000000"/>
              </a:solidFill>
              <a:latin typeface="Arial" charset="0"/>
            </a:endParaRPr>
          </a:p>
        </p:txBody>
      </p:sp>
      <p:cxnSp>
        <p:nvCxnSpPr>
          <p:cNvPr id="15" name="Straight Connector 14"/>
          <p:cNvCxnSpPr/>
          <p:nvPr/>
        </p:nvCxnSpPr>
        <p:spPr bwMode="auto">
          <a:xfrm flipV="1">
            <a:off x="2028305" y="1891148"/>
            <a:ext cx="1144386" cy="2189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2399607" y="1891148"/>
            <a:ext cx="773084" cy="7239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2942705" y="1891148"/>
            <a:ext cx="229986" cy="12275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1399308" y="2247210"/>
            <a:ext cx="2772" cy="4010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3488574" y="746763"/>
            <a:ext cx="96982" cy="424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1138843" y="746763"/>
            <a:ext cx="302030" cy="110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31"/>
          <p:cNvSpPr txBox="1">
            <a:spLocks noChangeArrowheads="1"/>
          </p:cNvSpPr>
          <p:nvPr/>
        </p:nvSpPr>
        <p:spPr bwMode="auto">
          <a:xfrm>
            <a:off x="1468594" y="585683"/>
            <a:ext cx="8079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Growth</a:t>
            </a:r>
            <a:br>
              <a:rPr lang="en-US" sz="1800" dirty="0" smtClean="0">
                <a:solidFill>
                  <a:srgbClr val="000000"/>
                </a:solidFill>
                <a:latin typeface="Arial" charset="0"/>
              </a:rPr>
            </a:br>
            <a:r>
              <a:rPr lang="en-US" sz="1800" dirty="0" smtClean="0">
                <a:solidFill>
                  <a:srgbClr val="000000"/>
                </a:solidFill>
                <a:latin typeface="Arial" charset="0"/>
              </a:rPr>
              <a:t>factor</a:t>
            </a:r>
            <a:endParaRPr lang="en-US" sz="1800" dirty="0">
              <a:solidFill>
                <a:srgbClr val="000000"/>
              </a:solidFill>
              <a:latin typeface="Arial" charset="0"/>
            </a:endParaRPr>
          </a:p>
        </p:txBody>
      </p:sp>
      <p:sp>
        <p:nvSpPr>
          <p:cNvPr id="29" name="Text Box 31"/>
          <p:cNvSpPr txBox="1">
            <a:spLocks noChangeArrowheads="1"/>
          </p:cNvSpPr>
          <p:nvPr/>
        </p:nvSpPr>
        <p:spPr bwMode="auto">
          <a:xfrm>
            <a:off x="3186138" y="1600702"/>
            <a:ext cx="1590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Relay proteins</a:t>
            </a:r>
            <a:endParaRPr lang="en-US" sz="1800" dirty="0">
              <a:solidFill>
                <a:srgbClr val="000000"/>
              </a:solidFill>
              <a:latin typeface="Arial" charset="0"/>
            </a:endParaRPr>
          </a:p>
        </p:txBody>
      </p:sp>
      <p:sp>
        <p:nvSpPr>
          <p:cNvPr id="30" name="Text Box 31"/>
          <p:cNvSpPr txBox="1">
            <a:spLocks noChangeArrowheads="1"/>
          </p:cNvSpPr>
          <p:nvPr/>
        </p:nvSpPr>
        <p:spPr bwMode="auto">
          <a:xfrm>
            <a:off x="872277" y="2615048"/>
            <a:ext cx="1000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Receptor</a:t>
            </a:r>
            <a:br>
              <a:rPr lang="en-US" sz="1800" dirty="0" smtClean="0">
                <a:solidFill>
                  <a:srgbClr val="000000"/>
                </a:solidFill>
                <a:latin typeface="Arial" charset="0"/>
              </a:rPr>
            </a:br>
            <a:r>
              <a:rPr lang="en-US" sz="1800" dirty="0" smtClean="0">
                <a:solidFill>
                  <a:srgbClr val="000000"/>
                </a:solidFill>
                <a:latin typeface="Arial" charset="0"/>
              </a:rPr>
              <a:t>protein</a:t>
            </a:r>
            <a:endParaRPr lang="en-US" sz="1800" dirty="0">
              <a:solidFill>
                <a:srgbClr val="000000"/>
              </a:solidFill>
              <a:latin typeface="Arial" charset="0"/>
            </a:endParaRPr>
          </a:p>
        </p:txBody>
      </p:sp>
      <p:sp>
        <p:nvSpPr>
          <p:cNvPr id="31" name="Text Box 31"/>
          <p:cNvSpPr txBox="1">
            <a:spLocks noChangeArrowheads="1"/>
          </p:cNvSpPr>
          <p:nvPr/>
        </p:nvSpPr>
        <p:spPr bwMode="auto">
          <a:xfrm>
            <a:off x="1727591" y="3581753"/>
            <a:ext cx="13978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Signal</a:t>
            </a:r>
            <a:br>
              <a:rPr lang="en-US" sz="1800" dirty="0" smtClean="0">
                <a:solidFill>
                  <a:srgbClr val="000000"/>
                </a:solidFill>
                <a:latin typeface="Arial" charset="0"/>
              </a:rPr>
            </a:br>
            <a:r>
              <a:rPr lang="en-US" sz="1800" dirty="0" smtClean="0">
                <a:solidFill>
                  <a:srgbClr val="000000"/>
                </a:solidFill>
                <a:latin typeface="Arial" charset="0"/>
              </a:rPr>
              <a:t>transduction</a:t>
            </a:r>
            <a:br>
              <a:rPr lang="en-US" sz="1800" dirty="0" smtClean="0">
                <a:solidFill>
                  <a:srgbClr val="000000"/>
                </a:solidFill>
                <a:latin typeface="Arial" charset="0"/>
              </a:rPr>
            </a:br>
            <a:r>
              <a:rPr lang="en-US" sz="1800" dirty="0" smtClean="0">
                <a:solidFill>
                  <a:srgbClr val="000000"/>
                </a:solidFill>
                <a:latin typeface="Arial" charset="0"/>
              </a:rPr>
              <a:t>pathway</a:t>
            </a:r>
            <a:endParaRPr lang="en-US" sz="1800" dirty="0">
              <a:solidFill>
                <a:srgbClr val="000000"/>
              </a:solidFill>
              <a:latin typeface="Arial" charset="0"/>
            </a:endParaRPr>
          </a:p>
        </p:txBody>
      </p:sp>
      <p:sp>
        <p:nvSpPr>
          <p:cNvPr id="32" name="Text Box 31"/>
          <p:cNvSpPr txBox="1">
            <a:spLocks noChangeArrowheads="1"/>
          </p:cNvSpPr>
          <p:nvPr/>
        </p:nvSpPr>
        <p:spPr bwMode="auto">
          <a:xfrm>
            <a:off x="919030" y="5594007"/>
            <a:ext cx="1179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Cytoplasm</a:t>
            </a:r>
            <a:endParaRPr lang="en-US" sz="1800" dirty="0">
              <a:solidFill>
                <a:srgbClr val="000000"/>
              </a:solidFill>
              <a:latin typeface="Arial" charset="0"/>
            </a:endParaRPr>
          </a:p>
        </p:txBody>
      </p:sp>
    </p:spTree>
    <p:extLst>
      <p:ext uri="{BB962C8B-B14F-4D97-AF65-F5344CB8AC3E}">
        <p14:creationId xmlns:p14="http://schemas.microsoft.com/office/powerpoint/2010/main" val="303103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#10. What is the purpose of checkpoints in the </a:t>
            </a:r>
            <a:r>
              <a:rPr lang="en-US" smtClean="0"/>
              <a:t>cell cycle?</a:t>
            </a:r>
            <a:endParaRPr lang="en-US"/>
          </a:p>
        </p:txBody>
      </p:sp>
    </p:spTree>
    <p:extLst>
      <p:ext uri="{BB962C8B-B14F-4D97-AF65-F5344CB8AC3E}">
        <p14:creationId xmlns:p14="http://schemas.microsoft.com/office/powerpoint/2010/main" val="363632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Cell Cycle </a:t>
            </a:r>
            <a:endParaRPr lang="en-US" dirty="0"/>
          </a:p>
        </p:txBody>
      </p:sp>
      <p:sp>
        <p:nvSpPr>
          <p:cNvPr id="3" name="Subtitle 2"/>
          <p:cNvSpPr>
            <a:spLocks noGrp="1"/>
          </p:cNvSpPr>
          <p:nvPr>
            <p:ph type="subTitle" idx="1"/>
          </p:nvPr>
        </p:nvSpPr>
        <p:spPr/>
        <p:txBody>
          <a:bodyPr/>
          <a:lstStyle/>
          <a:p>
            <a:r>
              <a:rPr lang="en-US" dirty="0">
                <a:hlinkClick r:id="rId3"/>
              </a:rPr>
              <a:t>Cancer</a:t>
            </a:r>
            <a:endParaRPr lang="en-US" dirty="0"/>
          </a:p>
          <a:p>
            <a:endParaRPr lang="en-US" dirty="0"/>
          </a:p>
        </p:txBody>
      </p:sp>
    </p:spTree>
    <p:extLst>
      <p:ext uri="{BB962C8B-B14F-4D97-AF65-F5344CB8AC3E}">
        <p14:creationId xmlns:p14="http://schemas.microsoft.com/office/powerpoint/2010/main" val="1893874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8.6 Cytokinesis differs for plant and animal cells</a:t>
            </a:r>
          </a:p>
        </p:txBody>
      </p:sp>
      <p:sp>
        <p:nvSpPr>
          <p:cNvPr id="3" name="Content Placeholder 2"/>
          <p:cNvSpPr>
            <a:spLocks noGrp="1"/>
          </p:cNvSpPr>
          <p:nvPr>
            <p:ph idx="1"/>
          </p:nvPr>
        </p:nvSpPr>
        <p:spPr/>
        <p:txBody>
          <a:bodyPr/>
          <a:lstStyle/>
          <a:p>
            <a:r>
              <a:rPr lang="en-US" dirty="0"/>
              <a:t>In </a:t>
            </a:r>
            <a:r>
              <a:rPr lang="en-US" b="1" dirty="0">
                <a:solidFill>
                  <a:srgbClr val="FF0000"/>
                </a:solidFill>
              </a:rPr>
              <a:t>animal</a:t>
            </a:r>
            <a:r>
              <a:rPr lang="en-US" dirty="0">
                <a:solidFill>
                  <a:srgbClr val="FF0000"/>
                </a:solidFill>
              </a:rPr>
              <a:t> </a:t>
            </a:r>
            <a:r>
              <a:rPr lang="en-US" b="1" dirty="0">
                <a:solidFill>
                  <a:srgbClr val="FF0000"/>
                </a:solidFill>
              </a:rPr>
              <a:t>cells</a:t>
            </a:r>
            <a:r>
              <a:rPr lang="en-US" dirty="0"/>
              <a:t>, cytokinesis occurs </a:t>
            </a:r>
            <a:r>
              <a:rPr lang="en-US" dirty="0" smtClean="0"/>
              <a:t>as</a:t>
            </a:r>
          </a:p>
          <a:p>
            <a:endParaRPr lang="en-US" dirty="0" smtClean="0"/>
          </a:p>
          <a:p>
            <a:pPr marL="971550" lvl="1" indent="-514350">
              <a:buFont typeface="+mj-lt"/>
              <a:buAutoNum type="arabicPeriod"/>
            </a:pPr>
            <a:r>
              <a:rPr lang="en-US" dirty="0"/>
              <a:t>A</a:t>
            </a:r>
            <a:r>
              <a:rPr lang="en-US" dirty="0" smtClean="0"/>
              <a:t> </a:t>
            </a:r>
            <a:r>
              <a:rPr lang="en-US" b="1" dirty="0"/>
              <a:t>cleavage</a:t>
            </a:r>
            <a:r>
              <a:rPr lang="en-US" dirty="0"/>
              <a:t> </a:t>
            </a:r>
            <a:r>
              <a:rPr lang="en-US" b="1" dirty="0"/>
              <a:t>furrow</a:t>
            </a:r>
            <a:r>
              <a:rPr lang="en-US" dirty="0"/>
              <a:t> </a:t>
            </a:r>
            <a:r>
              <a:rPr lang="en-US" dirty="0" smtClean="0"/>
              <a:t>forms </a:t>
            </a:r>
          </a:p>
          <a:p>
            <a:pPr marL="914400" lvl="2" indent="0">
              <a:buNone/>
            </a:pPr>
            <a:r>
              <a:rPr lang="en-US" dirty="0"/>
              <a:t>	</a:t>
            </a:r>
            <a:r>
              <a:rPr lang="en-US" dirty="0" smtClean="0"/>
              <a:t>-from a contracting ring of microfilaments</a:t>
            </a:r>
          </a:p>
          <a:p>
            <a:pPr marL="914400" lvl="2" indent="0">
              <a:buNone/>
            </a:pPr>
            <a:endParaRPr lang="en-US" dirty="0" smtClean="0"/>
          </a:p>
          <a:p>
            <a:pPr marL="971550" lvl="1" indent="-514350">
              <a:buFont typeface="+mj-lt"/>
              <a:buAutoNum type="arabicPeriod"/>
            </a:pPr>
            <a:r>
              <a:rPr lang="en-US" dirty="0"/>
              <a:t>T</a:t>
            </a:r>
            <a:r>
              <a:rPr lang="en-US" dirty="0" smtClean="0"/>
              <a:t>he </a:t>
            </a:r>
            <a:r>
              <a:rPr lang="en-US" dirty="0"/>
              <a:t>cleavage furrow deepens to separate the contents into two cells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7952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8.9 CONNECTION: Growing out of control, cancer cells produce malignant tumors</a:t>
            </a:r>
          </a:p>
        </p:txBody>
      </p:sp>
      <p:sp>
        <p:nvSpPr>
          <p:cNvPr id="3" name="Content Placeholder 2"/>
          <p:cNvSpPr>
            <a:spLocks noGrp="1"/>
          </p:cNvSpPr>
          <p:nvPr>
            <p:ph idx="1"/>
          </p:nvPr>
        </p:nvSpPr>
        <p:spPr/>
        <p:txBody>
          <a:bodyPr/>
          <a:lstStyle/>
          <a:p>
            <a:r>
              <a:rPr lang="en-US" dirty="0"/>
              <a:t>Cancer currently claims the lives of </a:t>
            </a:r>
            <a:r>
              <a:rPr lang="en-US" dirty="0">
                <a:solidFill>
                  <a:srgbClr val="FF0000"/>
                </a:solidFill>
              </a:rPr>
              <a:t>20% </a:t>
            </a:r>
            <a:r>
              <a:rPr lang="en-US" dirty="0"/>
              <a:t>of the people in the United States</a:t>
            </a:r>
            <a:r>
              <a:rPr lang="en-US" dirty="0" smtClean="0"/>
              <a:t>.</a:t>
            </a:r>
          </a:p>
          <a:p>
            <a:endParaRPr lang="en-US" dirty="0"/>
          </a:p>
          <a:p>
            <a:r>
              <a:rPr lang="en-US" dirty="0">
                <a:solidFill>
                  <a:srgbClr val="FF0000"/>
                </a:solidFill>
              </a:rPr>
              <a:t>Cancer cells escape controls on the cell cycle</a:t>
            </a:r>
            <a:r>
              <a:rPr lang="en-US" dirty="0" smtClean="0"/>
              <a:t>.</a:t>
            </a:r>
          </a:p>
          <a:p>
            <a:endParaRPr lang="en-US" dirty="0"/>
          </a:p>
          <a:p>
            <a:r>
              <a:rPr lang="en-US" dirty="0"/>
              <a:t>Cancer cells </a:t>
            </a:r>
            <a:r>
              <a:rPr lang="en-US" dirty="0">
                <a:solidFill>
                  <a:srgbClr val="FF0000"/>
                </a:solidFill>
              </a:rPr>
              <a:t>divide excessively </a:t>
            </a:r>
            <a:r>
              <a:rPr lang="en-US" dirty="0"/>
              <a:t>and invade other tissues of the body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289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8.9 CONNECTION: Growing out of control, cancer cells produce malignant tumors</a:t>
            </a:r>
          </a:p>
        </p:txBody>
      </p:sp>
      <p:sp>
        <p:nvSpPr>
          <p:cNvPr id="3" name="Content Placeholder 2"/>
          <p:cNvSpPr>
            <a:spLocks noGrp="1"/>
          </p:cNvSpPr>
          <p:nvPr>
            <p:ph idx="1"/>
          </p:nvPr>
        </p:nvSpPr>
        <p:spPr/>
        <p:txBody>
          <a:bodyPr/>
          <a:lstStyle/>
          <a:p>
            <a:r>
              <a:rPr lang="en-US" dirty="0"/>
              <a:t>A </a:t>
            </a:r>
            <a:r>
              <a:rPr lang="en-US" b="1" dirty="0"/>
              <a:t>tumor</a:t>
            </a:r>
            <a:r>
              <a:rPr lang="en-US" dirty="0"/>
              <a:t> is a mass of abnormally growing cells within otherwise normal tissue. </a:t>
            </a:r>
            <a:endParaRPr lang="en-US" dirty="0" smtClean="0"/>
          </a:p>
          <a:p>
            <a:pPr marL="0" indent="0">
              <a:buNone/>
            </a:pPr>
            <a:endParaRPr lang="en-US" dirty="0"/>
          </a:p>
          <a:p>
            <a:pPr lvl="1"/>
            <a:r>
              <a:rPr lang="en-US" b="1" dirty="0"/>
              <a:t>Benign</a:t>
            </a:r>
            <a:r>
              <a:rPr lang="en-US" dirty="0"/>
              <a:t> </a:t>
            </a:r>
            <a:r>
              <a:rPr lang="en-US" b="1" dirty="0"/>
              <a:t>tumors</a:t>
            </a:r>
            <a:r>
              <a:rPr lang="en-US" dirty="0"/>
              <a:t> remain at the original site but may disrupt certain organs if they grow in size</a:t>
            </a:r>
            <a:r>
              <a:rPr lang="en-US" dirty="0" smtClean="0"/>
              <a:t>.</a:t>
            </a:r>
          </a:p>
          <a:p>
            <a:pPr marL="457200" lvl="1" indent="0">
              <a:buNone/>
            </a:pPr>
            <a:endParaRPr lang="en-US" dirty="0"/>
          </a:p>
          <a:p>
            <a:pPr lvl="1"/>
            <a:r>
              <a:rPr lang="en-US" b="1" dirty="0"/>
              <a:t>Malignant</a:t>
            </a:r>
            <a:r>
              <a:rPr lang="en-US" dirty="0"/>
              <a:t> </a:t>
            </a:r>
            <a:r>
              <a:rPr lang="en-US" b="1" dirty="0" smtClean="0"/>
              <a:t>tumors</a:t>
            </a:r>
            <a:r>
              <a:rPr lang="en-US" dirty="0" smtClean="0"/>
              <a:t> can spread to other locations in a process called </a:t>
            </a:r>
            <a:r>
              <a:rPr lang="en-US" b="1" dirty="0" smtClean="0"/>
              <a:t>metastasis</a:t>
            </a:r>
            <a:r>
              <a:rPr lang="en-US" dirty="0" smtClean="0"/>
              <a:t>.</a:t>
            </a:r>
          </a:p>
          <a:p>
            <a:pPr marL="457200" lvl="1" indent="0">
              <a:buNone/>
            </a:pPr>
            <a:endParaRPr lang="en-US" dirty="0" smtClean="0"/>
          </a:p>
          <a:p>
            <a:pPr lvl="1"/>
            <a:r>
              <a:rPr lang="en-US" dirty="0" smtClean="0"/>
              <a:t>An </a:t>
            </a:r>
            <a:r>
              <a:rPr lang="en-US" dirty="0"/>
              <a:t>individual with a malignant tumor is said to have </a:t>
            </a:r>
            <a:r>
              <a:rPr lang="en-US" b="1" dirty="0"/>
              <a:t>cancer</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2961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9MalignantTumor-U.jpg"/>
          <p:cNvPicPr>
            <a:picLocks noChangeAspect="1"/>
          </p:cNvPicPr>
          <p:nvPr/>
        </p:nvPicPr>
        <p:blipFill rotWithShape="1">
          <a:blip r:embed="rId3" cstate="email">
            <a:extLst>
              <a:ext uri="{28A0092B-C50C-407E-A947-70E740481C1C}">
                <a14:useLocalDpi xmlns:a14="http://schemas.microsoft.com/office/drawing/2010/main" val="0"/>
              </a:ext>
            </a:extLst>
          </a:blip>
          <a:srcRect b="6535"/>
          <a:stretch/>
        </p:blipFill>
        <p:spPr>
          <a:xfrm>
            <a:off x="298704" y="1734312"/>
            <a:ext cx="8546592" cy="31678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8.9</a:t>
            </a:r>
            <a:endParaRPr lang="en-US" sz="1200" dirty="0">
              <a:latin typeface="Arial" charset="0"/>
            </a:endParaRPr>
          </a:p>
        </p:txBody>
      </p:sp>
      <p:sp>
        <p:nvSpPr>
          <p:cNvPr id="27" name="Text Box 31"/>
          <p:cNvSpPr txBox="1">
            <a:spLocks noChangeArrowheads="1"/>
          </p:cNvSpPr>
          <p:nvPr/>
        </p:nvSpPr>
        <p:spPr bwMode="auto">
          <a:xfrm>
            <a:off x="1734366" y="2858165"/>
            <a:ext cx="701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Tumor</a:t>
            </a:r>
            <a:endParaRPr lang="en-US" sz="1800" dirty="0">
              <a:solidFill>
                <a:srgbClr val="000000"/>
              </a:solidFill>
              <a:latin typeface="Arial" charset="0"/>
            </a:endParaRPr>
          </a:p>
        </p:txBody>
      </p:sp>
      <p:cxnSp>
        <p:nvCxnSpPr>
          <p:cNvPr id="6" name="Straight Connector 5"/>
          <p:cNvCxnSpPr/>
          <p:nvPr/>
        </p:nvCxnSpPr>
        <p:spPr bwMode="auto">
          <a:xfrm>
            <a:off x="1305629" y="3021379"/>
            <a:ext cx="41638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305629" y="3738882"/>
            <a:ext cx="369659" cy="12896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1228287" y="3867845"/>
            <a:ext cx="447001" cy="4791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7984067" y="4114706"/>
            <a:ext cx="154745" cy="2667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7117811" y="2535767"/>
            <a:ext cx="790056" cy="1099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7371810" y="1938867"/>
            <a:ext cx="536057" cy="888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7460866" y="1938867"/>
            <a:ext cx="447001" cy="2539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1"/>
          <p:cNvSpPr txBox="1">
            <a:spLocks noChangeArrowheads="1"/>
          </p:cNvSpPr>
          <p:nvPr/>
        </p:nvSpPr>
        <p:spPr bwMode="auto">
          <a:xfrm>
            <a:off x="1752630" y="3713110"/>
            <a:ext cx="107721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Glandular</a:t>
            </a:r>
          </a:p>
          <a:p>
            <a:pPr eaLnBrk="0" fontAlgn="base" hangingPunct="0">
              <a:spcBef>
                <a:spcPct val="0"/>
              </a:spcBef>
              <a:spcAft>
                <a:spcPct val="0"/>
              </a:spcAft>
            </a:pPr>
            <a:r>
              <a:rPr lang="en-US" sz="1800" dirty="0" smtClean="0">
                <a:solidFill>
                  <a:srgbClr val="000000"/>
                </a:solidFill>
                <a:latin typeface="Arial" charset="0"/>
              </a:rPr>
              <a:t>tissue</a:t>
            </a:r>
            <a:endParaRPr lang="en-US" sz="1800" dirty="0">
              <a:solidFill>
                <a:srgbClr val="000000"/>
              </a:solidFill>
              <a:latin typeface="Arial" charset="0"/>
            </a:endParaRPr>
          </a:p>
        </p:txBody>
      </p:sp>
      <p:sp>
        <p:nvSpPr>
          <p:cNvPr id="20" name="Text Box 31"/>
          <p:cNvSpPr txBox="1">
            <a:spLocks noChangeArrowheads="1"/>
          </p:cNvSpPr>
          <p:nvPr/>
        </p:nvSpPr>
        <p:spPr bwMode="auto">
          <a:xfrm>
            <a:off x="550292" y="4666370"/>
            <a:ext cx="1534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Tumor growth</a:t>
            </a:r>
            <a:endParaRPr lang="en-US" sz="1800" dirty="0">
              <a:solidFill>
                <a:srgbClr val="000000"/>
              </a:solidFill>
              <a:latin typeface="Arial" charset="0"/>
            </a:endParaRPr>
          </a:p>
        </p:txBody>
      </p:sp>
      <p:sp>
        <p:nvSpPr>
          <p:cNvPr id="21" name="Text Box 31"/>
          <p:cNvSpPr txBox="1">
            <a:spLocks noChangeArrowheads="1"/>
          </p:cNvSpPr>
          <p:nvPr/>
        </p:nvSpPr>
        <p:spPr bwMode="auto">
          <a:xfrm>
            <a:off x="3566934" y="4666370"/>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Invasion</a:t>
            </a:r>
            <a:endParaRPr lang="en-US" sz="1800" dirty="0">
              <a:solidFill>
                <a:srgbClr val="000000"/>
              </a:solidFill>
              <a:latin typeface="Arial" charset="0"/>
            </a:endParaRPr>
          </a:p>
        </p:txBody>
      </p:sp>
      <p:sp>
        <p:nvSpPr>
          <p:cNvPr id="22" name="Text Box 31"/>
          <p:cNvSpPr txBox="1">
            <a:spLocks noChangeArrowheads="1"/>
          </p:cNvSpPr>
          <p:nvPr/>
        </p:nvSpPr>
        <p:spPr bwMode="auto">
          <a:xfrm>
            <a:off x="6192000" y="4666370"/>
            <a:ext cx="1179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Metastasis</a:t>
            </a:r>
            <a:endParaRPr lang="en-US" sz="1800" dirty="0">
              <a:solidFill>
                <a:srgbClr val="000000"/>
              </a:solidFill>
              <a:latin typeface="Arial" charset="0"/>
            </a:endParaRPr>
          </a:p>
        </p:txBody>
      </p:sp>
      <p:sp>
        <p:nvSpPr>
          <p:cNvPr id="23" name="Text Box 31"/>
          <p:cNvSpPr txBox="1">
            <a:spLocks noChangeArrowheads="1"/>
          </p:cNvSpPr>
          <p:nvPr/>
        </p:nvSpPr>
        <p:spPr bwMode="auto">
          <a:xfrm>
            <a:off x="7996923" y="1788821"/>
            <a:ext cx="833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Lymph</a:t>
            </a:r>
            <a:br>
              <a:rPr lang="en-US" sz="1800" dirty="0" smtClean="0">
                <a:solidFill>
                  <a:srgbClr val="000000"/>
                </a:solidFill>
                <a:latin typeface="Arial" charset="0"/>
              </a:rPr>
            </a:br>
            <a:r>
              <a:rPr lang="en-US" sz="1800" dirty="0" smtClean="0">
                <a:solidFill>
                  <a:srgbClr val="000000"/>
                </a:solidFill>
                <a:latin typeface="Arial" charset="0"/>
              </a:rPr>
              <a:t>vessels</a:t>
            </a:r>
            <a:endParaRPr lang="en-US" sz="1800" dirty="0">
              <a:solidFill>
                <a:srgbClr val="000000"/>
              </a:solidFill>
              <a:latin typeface="Arial" charset="0"/>
            </a:endParaRPr>
          </a:p>
        </p:txBody>
      </p:sp>
      <p:sp>
        <p:nvSpPr>
          <p:cNvPr id="24" name="Text Box 31"/>
          <p:cNvSpPr txBox="1">
            <a:spLocks noChangeArrowheads="1"/>
          </p:cNvSpPr>
          <p:nvPr/>
        </p:nvSpPr>
        <p:spPr bwMode="auto">
          <a:xfrm>
            <a:off x="7984067" y="2373126"/>
            <a:ext cx="7309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Blood</a:t>
            </a:r>
            <a:r>
              <a:rPr lang="en-US" sz="1800" dirty="0">
                <a:solidFill>
                  <a:srgbClr val="000000"/>
                </a:solidFill>
                <a:latin typeface="Arial" charset="0"/>
              </a:rPr>
              <a:t/>
            </a:r>
            <a:br>
              <a:rPr lang="en-US" sz="1800" dirty="0">
                <a:solidFill>
                  <a:srgbClr val="000000"/>
                </a:solidFill>
                <a:latin typeface="Arial" charset="0"/>
              </a:rPr>
            </a:br>
            <a:r>
              <a:rPr lang="en-US" sz="1800" dirty="0" smtClean="0">
                <a:solidFill>
                  <a:srgbClr val="000000"/>
                </a:solidFill>
                <a:latin typeface="Arial" charset="0"/>
              </a:rPr>
              <a:t>vessel</a:t>
            </a:r>
            <a:endParaRPr lang="en-US" sz="1800" dirty="0">
              <a:solidFill>
                <a:srgbClr val="000000"/>
              </a:solidFill>
              <a:latin typeface="Arial" charset="0"/>
            </a:endParaRPr>
          </a:p>
        </p:txBody>
      </p:sp>
      <p:sp>
        <p:nvSpPr>
          <p:cNvPr id="25" name="Text Box 31"/>
          <p:cNvSpPr txBox="1">
            <a:spLocks noChangeArrowheads="1"/>
          </p:cNvSpPr>
          <p:nvPr/>
        </p:nvSpPr>
        <p:spPr bwMode="auto">
          <a:xfrm>
            <a:off x="7843215" y="3115314"/>
            <a:ext cx="970330"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000"/>
              </a:lnSpc>
              <a:spcBef>
                <a:spcPct val="0"/>
              </a:spcBef>
              <a:spcAft>
                <a:spcPct val="0"/>
              </a:spcAft>
            </a:pPr>
            <a:r>
              <a:rPr lang="en-US" sz="1800" dirty="0" smtClean="0">
                <a:solidFill>
                  <a:srgbClr val="000000"/>
                </a:solidFill>
                <a:latin typeface="Arial" charset="0"/>
              </a:rPr>
              <a:t>Tumor in</a:t>
            </a:r>
          </a:p>
          <a:p>
            <a:pPr eaLnBrk="0" fontAlgn="base" hangingPunct="0">
              <a:lnSpc>
                <a:spcPts val="2000"/>
              </a:lnSpc>
              <a:spcBef>
                <a:spcPct val="0"/>
              </a:spcBef>
              <a:spcAft>
                <a:spcPct val="0"/>
              </a:spcAft>
            </a:pPr>
            <a:r>
              <a:rPr lang="en-US" sz="1800" dirty="0" smtClean="0">
                <a:solidFill>
                  <a:srgbClr val="000000"/>
                </a:solidFill>
                <a:latin typeface="Arial" charset="0"/>
              </a:rPr>
              <a:t>another</a:t>
            </a:r>
            <a:br>
              <a:rPr lang="en-US" sz="1800" dirty="0" smtClean="0">
                <a:solidFill>
                  <a:srgbClr val="000000"/>
                </a:solidFill>
                <a:latin typeface="Arial" charset="0"/>
              </a:rPr>
            </a:br>
            <a:r>
              <a:rPr lang="en-US" sz="1800" dirty="0" smtClean="0">
                <a:solidFill>
                  <a:srgbClr val="000000"/>
                </a:solidFill>
                <a:latin typeface="Arial" charset="0"/>
              </a:rPr>
              <a:t>part of</a:t>
            </a:r>
            <a:br>
              <a:rPr lang="en-US" sz="1800" dirty="0" smtClean="0">
                <a:solidFill>
                  <a:srgbClr val="000000"/>
                </a:solidFill>
                <a:latin typeface="Arial" charset="0"/>
              </a:rPr>
            </a:br>
            <a:r>
              <a:rPr lang="en-US" sz="1800" dirty="0" smtClean="0">
                <a:solidFill>
                  <a:srgbClr val="000000"/>
                </a:solidFill>
                <a:latin typeface="Arial" charset="0"/>
              </a:rPr>
              <a:t>the body</a:t>
            </a:r>
            <a:endParaRPr lang="en-US" sz="1800" dirty="0">
              <a:solidFill>
                <a:srgbClr val="000000"/>
              </a:solidFill>
              <a:latin typeface="Arial" charset="0"/>
            </a:endParaRPr>
          </a:p>
        </p:txBody>
      </p:sp>
    </p:spTree>
    <p:extLst>
      <p:ext uri="{BB962C8B-B14F-4D97-AF65-F5344CB8AC3E}">
        <p14:creationId xmlns:p14="http://schemas.microsoft.com/office/powerpoint/2010/main" val="4117919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8.9 CONNECTION: Growing out of control, cancer cells produce malignant tumors</a:t>
            </a:r>
          </a:p>
        </p:txBody>
      </p:sp>
      <p:sp>
        <p:nvSpPr>
          <p:cNvPr id="3" name="Content Placeholder 2"/>
          <p:cNvSpPr>
            <a:spLocks noGrp="1"/>
          </p:cNvSpPr>
          <p:nvPr>
            <p:ph idx="1"/>
          </p:nvPr>
        </p:nvSpPr>
        <p:spPr/>
        <p:txBody>
          <a:bodyPr/>
          <a:lstStyle/>
          <a:p>
            <a:r>
              <a:rPr lang="en-US" dirty="0">
                <a:solidFill>
                  <a:srgbClr val="FF0000"/>
                </a:solidFill>
              </a:rPr>
              <a:t>Cancers are named according to the organ or tissue in which they originate</a:t>
            </a:r>
            <a:r>
              <a:rPr lang="en-US" dirty="0" smtClean="0"/>
              <a:t>.</a:t>
            </a:r>
          </a:p>
          <a:p>
            <a:endParaRPr lang="en-US" dirty="0"/>
          </a:p>
          <a:p>
            <a:pPr lvl="1"/>
            <a:r>
              <a:rPr lang="en-US" dirty="0"/>
              <a:t>Carcinomas originate in external or internal body coverings</a:t>
            </a:r>
            <a:r>
              <a:rPr lang="en-US" dirty="0" smtClean="0"/>
              <a:t>.</a:t>
            </a:r>
          </a:p>
          <a:p>
            <a:pPr lvl="1"/>
            <a:endParaRPr lang="en-US" dirty="0" smtClean="0"/>
          </a:p>
          <a:p>
            <a:pPr lvl="1"/>
            <a:r>
              <a:rPr lang="en-US" dirty="0" smtClean="0"/>
              <a:t>Leukemia </a:t>
            </a:r>
            <a:r>
              <a:rPr lang="en-US" dirty="0"/>
              <a:t>originates from immature white blood cells within the blood or bone marrow</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9411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8.9 CONNECTION: Growing out of control, cancer cells produce malignant tumors</a:t>
            </a:r>
          </a:p>
        </p:txBody>
      </p:sp>
      <p:sp>
        <p:nvSpPr>
          <p:cNvPr id="3" name="Content Placeholder 2"/>
          <p:cNvSpPr>
            <a:spLocks noGrp="1"/>
          </p:cNvSpPr>
          <p:nvPr>
            <p:ph idx="1"/>
          </p:nvPr>
        </p:nvSpPr>
        <p:spPr/>
        <p:txBody>
          <a:bodyPr/>
          <a:lstStyle/>
          <a:p>
            <a:r>
              <a:rPr lang="en-US" dirty="0"/>
              <a:t>Localized tumors can </a:t>
            </a:r>
            <a:r>
              <a:rPr lang="en-US" dirty="0" smtClean="0"/>
              <a:t>be</a:t>
            </a:r>
          </a:p>
          <a:p>
            <a:pPr marL="0" indent="0">
              <a:buNone/>
            </a:pPr>
            <a:endParaRPr lang="en-US" dirty="0"/>
          </a:p>
          <a:p>
            <a:pPr lvl="1"/>
            <a:r>
              <a:rPr lang="en-US" dirty="0"/>
              <a:t>removed surgically </a:t>
            </a:r>
            <a:endParaRPr lang="en-US" dirty="0" smtClean="0"/>
          </a:p>
          <a:p>
            <a:pPr marL="457200" lvl="1" indent="0">
              <a:buNone/>
            </a:pPr>
            <a:endParaRPr lang="en-US" dirty="0"/>
          </a:p>
          <a:p>
            <a:pPr lvl="1"/>
            <a:r>
              <a:rPr lang="en-US" dirty="0"/>
              <a:t>treated with concentrated beams of high-energy radiation</a:t>
            </a:r>
            <a:r>
              <a:rPr lang="en-US" dirty="0" smtClean="0"/>
              <a:t>.</a:t>
            </a:r>
          </a:p>
          <a:p>
            <a:endParaRPr lang="en-US" dirty="0" smtClean="0"/>
          </a:p>
          <a:p>
            <a:endParaRPr lang="en-US" dirty="0"/>
          </a:p>
          <a:p>
            <a:r>
              <a:rPr lang="en-US" dirty="0" smtClean="0"/>
              <a:t>Metastatic </a:t>
            </a:r>
            <a:r>
              <a:rPr lang="en-US" dirty="0"/>
              <a:t>tumors are treated with chemotherapy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6986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8.10 </a:t>
            </a:r>
            <a:r>
              <a:rPr lang="en-US" cap="all" dirty="0"/>
              <a:t>Scientific Thinking</a:t>
            </a:r>
            <a:r>
              <a:rPr lang="en-US" dirty="0"/>
              <a:t>: Tailoring treatment to each patient may improve cancer therapy</a:t>
            </a:r>
          </a:p>
        </p:txBody>
      </p:sp>
      <p:sp>
        <p:nvSpPr>
          <p:cNvPr id="3" name="Content Placeholder 2"/>
          <p:cNvSpPr>
            <a:spLocks noGrp="1"/>
          </p:cNvSpPr>
          <p:nvPr>
            <p:ph idx="1"/>
          </p:nvPr>
        </p:nvSpPr>
        <p:spPr/>
        <p:txBody>
          <a:bodyPr/>
          <a:lstStyle/>
          <a:p>
            <a:r>
              <a:rPr lang="en-US" dirty="0"/>
              <a:t>It is increasingly possible to personalize cancer treatment </a:t>
            </a:r>
            <a:r>
              <a:rPr lang="en-US" dirty="0" smtClean="0"/>
              <a:t>by</a:t>
            </a:r>
          </a:p>
          <a:p>
            <a:pPr lvl="1"/>
            <a:endParaRPr lang="en-US" dirty="0"/>
          </a:p>
          <a:p>
            <a:pPr lvl="1"/>
            <a:r>
              <a:rPr lang="en-US" dirty="0" smtClean="0"/>
              <a:t>sequencing </a:t>
            </a:r>
            <a:r>
              <a:rPr lang="en-US" dirty="0"/>
              <a:t>the genome of tumor cells and</a:t>
            </a:r>
          </a:p>
          <a:p>
            <a:pPr lvl="1"/>
            <a:endParaRPr lang="en-US" dirty="0" smtClean="0"/>
          </a:p>
          <a:p>
            <a:pPr lvl="1"/>
            <a:r>
              <a:rPr lang="en-US" dirty="0" smtClean="0"/>
              <a:t>tailoring </a:t>
            </a:r>
            <a:r>
              <a:rPr lang="en-US" dirty="0"/>
              <a:t>treatment based upon the tumor’s specific genetic profile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703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T10CancerPatientResp-L.jpg"/>
          <p:cNvPicPr>
            <a:picLocks noChangeAspect="1"/>
          </p:cNvPicPr>
          <p:nvPr/>
        </p:nvPicPr>
        <p:blipFill rotWithShape="1">
          <a:blip r:embed="rId3" cstate="email">
            <a:extLst>
              <a:ext uri="{28A0092B-C50C-407E-A947-70E740481C1C}">
                <a14:useLocalDpi xmlns:a14="http://schemas.microsoft.com/office/drawing/2010/main" val="0"/>
              </a:ext>
            </a:extLst>
          </a:blip>
          <a:srcRect b="3902"/>
          <a:stretch/>
        </p:blipFill>
        <p:spPr>
          <a:xfrm>
            <a:off x="1024128" y="1289304"/>
            <a:ext cx="7095744" cy="41124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Table</a:t>
            </a:r>
            <a:r>
              <a:rPr lang="en-US" sz="1200" baseline="0" dirty="0" smtClean="0">
                <a:latin typeface="Arial" charset="0"/>
              </a:rPr>
              <a:t> 8.10</a:t>
            </a:r>
            <a:endParaRPr lang="en-US" sz="1200" dirty="0">
              <a:latin typeface="Arial" charset="0"/>
            </a:endParaRPr>
          </a:p>
        </p:txBody>
      </p:sp>
    </p:spTree>
    <p:extLst>
      <p:ext uri="{BB962C8B-B14F-4D97-AF65-F5344CB8AC3E}">
        <p14:creationId xmlns:p14="http://schemas.microsoft.com/office/powerpoint/2010/main" val="333031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019" y="144607"/>
            <a:ext cx="7772400" cy="1470025"/>
          </a:xfrm>
        </p:spPr>
        <p:txBody>
          <a:bodyPr/>
          <a:lstStyle/>
          <a:p>
            <a:r>
              <a:rPr lang="en-US" dirty="0" smtClean="0">
                <a:hlinkClick r:id="rId2"/>
              </a:rPr>
              <a:t>Cancer</a:t>
            </a:r>
            <a:endParaRPr lang="en-US" dirty="0"/>
          </a:p>
        </p:txBody>
      </p:sp>
      <p:sp>
        <p:nvSpPr>
          <p:cNvPr id="3" name="Subtitle 2"/>
          <p:cNvSpPr>
            <a:spLocks noGrp="1"/>
          </p:cNvSpPr>
          <p:nvPr>
            <p:ph type="subTitle" idx="1"/>
          </p:nvPr>
        </p:nvSpPr>
        <p:spPr>
          <a:xfrm>
            <a:off x="1140691" y="1253836"/>
            <a:ext cx="6913418" cy="5350163"/>
          </a:xfrm>
        </p:spPr>
        <p:txBody>
          <a:bodyPr/>
          <a:lstStyle/>
          <a:p>
            <a:r>
              <a:rPr lang="en-US" sz="2400" dirty="0" smtClean="0"/>
              <a:t>How does cancer begin? </a:t>
            </a:r>
          </a:p>
          <a:p>
            <a:endParaRPr lang="en-US" sz="2400" dirty="0" smtClean="0"/>
          </a:p>
          <a:p>
            <a:endParaRPr lang="en-US" sz="2400" dirty="0"/>
          </a:p>
          <a:p>
            <a:r>
              <a:rPr lang="en-US" sz="2400" dirty="0" smtClean="0"/>
              <a:t>What can occurs when a cell does not follow the signals to stop dividing? (*hint the answer is NOT cancer)</a:t>
            </a:r>
          </a:p>
          <a:p>
            <a:endParaRPr lang="en-US" sz="2400" dirty="0" smtClean="0"/>
          </a:p>
          <a:p>
            <a:endParaRPr lang="en-US" sz="2400" dirty="0" smtClean="0"/>
          </a:p>
          <a:p>
            <a:endParaRPr lang="en-US" sz="2400" dirty="0"/>
          </a:p>
          <a:p>
            <a:r>
              <a:rPr lang="en-US" sz="2400" dirty="0" smtClean="0"/>
              <a:t>Individual units of information are called what?</a:t>
            </a:r>
          </a:p>
          <a:p>
            <a:endParaRPr lang="en-US" dirty="0"/>
          </a:p>
          <a:p>
            <a:endParaRPr lang="en-US" dirty="0"/>
          </a:p>
          <a:p>
            <a:endParaRPr lang="en-US" dirty="0"/>
          </a:p>
        </p:txBody>
      </p:sp>
    </p:spTree>
    <p:extLst>
      <p:ext uri="{BB962C8B-B14F-4D97-AF65-F5344CB8AC3E}">
        <p14:creationId xmlns:p14="http://schemas.microsoft.com/office/powerpoint/2010/main" val="2310276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idx="1"/>
          </p:nvPr>
        </p:nvSpPr>
        <p:spPr>
          <a:xfrm>
            <a:off x="0" y="85436"/>
            <a:ext cx="8931564" cy="6647873"/>
          </a:xfrm>
        </p:spPr>
        <p:txBody>
          <a:bodyPr/>
          <a:lstStyle/>
          <a:p>
            <a:pPr marL="0" indent="0">
              <a:buNone/>
            </a:pPr>
            <a:endParaRPr lang="en-US" dirty="0"/>
          </a:p>
          <a:p>
            <a:pPr marL="0" indent="0" algn="ctr">
              <a:buNone/>
            </a:pPr>
            <a:r>
              <a:rPr lang="en-US" sz="2000" dirty="0" smtClean="0"/>
              <a:t>What happens to the cell if both copies of the tumor suppressor gene are damaged?</a:t>
            </a:r>
          </a:p>
          <a:p>
            <a:pPr marL="0" indent="0" algn="ctr">
              <a:buNone/>
            </a:pPr>
            <a:endParaRPr lang="en-US" sz="2000" dirty="0" smtClean="0"/>
          </a:p>
          <a:p>
            <a:pPr marL="0" indent="0" algn="ctr">
              <a:buNone/>
            </a:pPr>
            <a:endParaRPr lang="en-US" sz="2000" dirty="0"/>
          </a:p>
          <a:p>
            <a:pPr marL="0" indent="0" algn="ctr">
              <a:buNone/>
            </a:pPr>
            <a:r>
              <a:rPr lang="en-US" sz="2000" dirty="0" smtClean="0"/>
              <a:t>What is angiogenesis?</a:t>
            </a:r>
          </a:p>
          <a:p>
            <a:pPr algn="ctr"/>
            <a:endParaRPr lang="en-US" sz="2000" dirty="0"/>
          </a:p>
          <a:p>
            <a:pPr marL="0" indent="0" algn="ctr">
              <a:buNone/>
            </a:pPr>
            <a:endParaRPr lang="en-US" sz="2000" dirty="0" smtClean="0"/>
          </a:p>
          <a:p>
            <a:pPr marL="0" indent="0" algn="ctr">
              <a:buNone/>
            </a:pPr>
            <a:r>
              <a:rPr lang="en-US" sz="2000" dirty="0" smtClean="0"/>
              <a:t>The movement of tumor cells to other parts of the body is known as what?</a:t>
            </a:r>
          </a:p>
          <a:p>
            <a:pPr marL="0" indent="0" algn="ctr">
              <a:buNone/>
            </a:pPr>
            <a:endParaRPr lang="en-US" sz="2000" dirty="0"/>
          </a:p>
          <a:p>
            <a:pPr marL="0" indent="0" algn="ctr">
              <a:buNone/>
            </a:pPr>
            <a:endParaRPr lang="en-US" sz="2000" dirty="0"/>
          </a:p>
          <a:p>
            <a:pPr marL="0" indent="0" algn="ctr">
              <a:buNone/>
            </a:pPr>
            <a:r>
              <a:rPr lang="en-US" sz="2000" dirty="0" smtClean="0"/>
              <a:t>What is apoptosis?</a:t>
            </a:r>
          </a:p>
          <a:p>
            <a:pPr marL="0" indent="0" algn="ctr">
              <a:buNone/>
            </a:pPr>
            <a:endParaRPr lang="en-US" sz="2400" dirty="0"/>
          </a:p>
          <a:p>
            <a:pPr marL="0" indent="0" algn="ctr">
              <a:buNone/>
            </a:pPr>
            <a:endParaRPr lang="en-US" sz="2400" dirty="0" smtClean="0"/>
          </a:p>
          <a:p>
            <a:pPr algn="ctr"/>
            <a:endParaRPr lang="en-US" dirty="0"/>
          </a:p>
          <a:p>
            <a:endParaRPr lang="en-US" dirty="0"/>
          </a:p>
        </p:txBody>
      </p:sp>
    </p:spTree>
    <p:extLst>
      <p:ext uri="{BB962C8B-B14F-4D97-AF65-F5344CB8AC3E}">
        <p14:creationId xmlns:p14="http://schemas.microsoft.com/office/powerpoint/2010/main" val="113953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http://www.cbsnews.com/news/billionaire-doctor-fights-cancer-in-unconventional-way/</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07801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8_06a_0CellCleavage-U.jpg"/>
          <p:cNvPicPr>
            <a:picLocks noChangeAspect="1"/>
          </p:cNvPicPr>
          <p:nvPr/>
        </p:nvPicPr>
        <p:blipFill rotWithShape="1">
          <a:blip r:embed="rId3" cstate="email">
            <a:extLst>
              <a:ext uri="{28A0092B-C50C-407E-A947-70E740481C1C}">
                <a14:useLocalDpi xmlns:a14="http://schemas.microsoft.com/office/drawing/2010/main" val="0"/>
              </a:ext>
            </a:extLst>
          </a:blip>
          <a:srcRect b="4918"/>
          <a:stretch/>
        </p:blipFill>
        <p:spPr>
          <a:xfrm>
            <a:off x="298704" y="1569720"/>
            <a:ext cx="8546592" cy="3535680"/>
          </a:xfrm>
          <a:prstGeom prst="rect">
            <a:avLst/>
          </a:prstGeom>
        </p:spPr>
      </p:pic>
      <p:cxnSp>
        <p:nvCxnSpPr>
          <p:cNvPr id="11" name="Straight Connector 10"/>
          <p:cNvCxnSpPr/>
          <p:nvPr/>
        </p:nvCxnSpPr>
        <p:spPr bwMode="auto">
          <a:xfrm flipH="1">
            <a:off x="2391833" y="2188165"/>
            <a:ext cx="1503167" cy="1126535"/>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8.6a-0</a:t>
            </a:r>
            <a:endParaRPr lang="en-US" sz="1200" dirty="0">
              <a:latin typeface="Arial" charset="0"/>
            </a:endParaRPr>
          </a:p>
        </p:txBody>
      </p:sp>
      <p:sp>
        <p:nvSpPr>
          <p:cNvPr id="27" name="Text Box 31"/>
          <p:cNvSpPr txBox="1">
            <a:spLocks noChangeArrowheads="1"/>
          </p:cNvSpPr>
          <p:nvPr/>
        </p:nvSpPr>
        <p:spPr bwMode="auto">
          <a:xfrm>
            <a:off x="340829" y="1542150"/>
            <a:ext cx="1295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Cytokinesis</a:t>
            </a:r>
            <a:endParaRPr lang="en-US" sz="1800" dirty="0">
              <a:solidFill>
                <a:srgbClr val="000000"/>
              </a:solidFill>
              <a:latin typeface="Arial" charset="0"/>
            </a:endParaRPr>
          </a:p>
        </p:txBody>
      </p:sp>
      <p:cxnSp>
        <p:nvCxnSpPr>
          <p:cNvPr id="6" name="Straight Connector 5"/>
          <p:cNvCxnSpPr/>
          <p:nvPr/>
        </p:nvCxnSpPr>
        <p:spPr bwMode="auto">
          <a:xfrm>
            <a:off x="3907699" y="2171233"/>
            <a:ext cx="1350101" cy="11519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2387600" y="2171233"/>
            <a:ext cx="1520099" cy="11519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5431699" y="2315633"/>
            <a:ext cx="613501" cy="8123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1"/>
          <p:cNvSpPr txBox="1">
            <a:spLocks noChangeArrowheads="1"/>
          </p:cNvSpPr>
          <p:nvPr/>
        </p:nvSpPr>
        <p:spPr bwMode="auto">
          <a:xfrm>
            <a:off x="3024762" y="1863884"/>
            <a:ext cx="1808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Cleavage furrow</a:t>
            </a:r>
            <a:endParaRPr lang="en-US" sz="1800" dirty="0">
              <a:solidFill>
                <a:srgbClr val="000000"/>
              </a:solidFill>
              <a:latin typeface="Arial" charset="0"/>
            </a:endParaRPr>
          </a:p>
        </p:txBody>
      </p:sp>
      <p:sp>
        <p:nvSpPr>
          <p:cNvPr id="14" name="Text Box 31"/>
          <p:cNvSpPr txBox="1">
            <a:spLocks noChangeArrowheads="1"/>
          </p:cNvSpPr>
          <p:nvPr/>
        </p:nvSpPr>
        <p:spPr bwMode="auto">
          <a:xfrm>
            <a:off x="6055829" y="2058616"/>
            <a:ext cx="2090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Contracting ring of </a:t>
            </a:r>
            <a:br>
              <a:rPr lang="en-US" sz="1800" dirty="0" smtClean="0">
                <a:solidFill>
                  <a:srgbClr val="000000"/>
                </a:solidFill>
                <a:latin typeface="Arial" charset="0"/>
              </a:rPr>
            </a:br>
            <a:r>
              <a:rPr lang="en-US" sz="1800" dirty="0" smtClean="0">
                <a:solidFill>
                  <a:srgbClr val="000000"/>
                </a:solidFill>
                <a:latin typeface="Arial" charset="0"/>
              </a:rPr>
              <a:t>microfilaments</a:t>
            </a:r>
            <a:endParaRPr lang="en-US" sz="1800" dirty="0">
              <a:solidFill>
                <a:srgbClr val="000000"/>
              </a:solidFill>
              <a:latin typeface="Arial" charset="0"/>
            </a:endParaRPr>
          </a:p>
        </p:txBody>
      </p:sp>
      <p:sp>
        <p:nvSpPr>
          <p:cNvPr id="15" name="Text Box 31"/>
          <p:cNvSpPr txBox="1">
            <a:spLocks noChangeArrowheads="1"/>
          </p:cNvSpPr>
          <p:nvPr/>
        </p:nvSpPr>
        <p:spPr bwMode="auto">
          <a:xfrm>
            <a:off x="7029498" y="4463148"/>
            <a:ext cx="15906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Daughter cells</a:t>
            </a:r>
            <a:endParaRPr lang="en-US" sz="1800" dirty="0">
              <a:solidFill>
                <a:srgbClr val="000000"/>
              </a:solidFill>
              <a:latin typeface="Arial" charset="0"/>
            </a:endParaRPr>
          </a:p>
        </p:txBody>
      </p:sp>
      <p:cxnSp>
        <p:nvCxnSpPr>
          <p:cNvPr id="16" name="Straight Connector 15"/>
          <p:cNvCxnSpPr/>
          <p:nvPr/>
        </p:nvCxnSpPr>
        <p:spPr bwMode="auto">
          <a:xfrm flipV="1">
            <a:off x="7831999" y="4140200"/>
            <a:ext cx="448401" cy="3466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7340932" y="4194764"/>
            <a:ext cx="494968" cy="29680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10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6a_2CellCleavage-U.jpg"/>
          <p:cNvPicPr>
            <a:picLocks noChangeAspect="1"/>
          </p:cNvPicPr>
          <p:nvPr/>
        </p:nvPicPr>
        <p:blipFill rotWithShape="1">
          <a:blip r:embed="rId3" cstate="email">
            <a:extLst>
              <a:ext uri="{28A0092B-C50C-407E-A947-70E740481C1C}">
                <a14:useLocalDpi xmlns:a14="http://schemas.microsoft.com/office/drawing/2010/main" val="0"/>
              </a:ext>
            </a:extLst>
          </a:blip>
          <a:srcRect b="5362"/>
          <a:stretch/>
        </p:blipFill>
        <p:spPr>
          <a:xfrm>
            <a:off x="1453896" y="1609344"/>
            <a:ext cx="6236208" cy="343678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8.6a-2</a:t>
            </a:r>
            <a:endParaRPr lang="en-US" sz="1200" dirty="0">
              <a:latin typeface="Arial" charset="0"/>
            </a:endParaRPr>
          </a:p>
        </p:txBody>
      </p:sp>
      <p:cxnSp>
        <p:nvCxnSpPr>
          <p:cNvPr id="6" name="Straight Connector 5"/>
          <p:cNvCxnSpPr/>
          <p:nvPr/>
        </p:nvCxnSpPr>
        <p:spPr bwMode="auto">
          <a:xfrm>
            <a:off x="5780451" y="4298077"/>
            <a:ext cx="617152" cy="43058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367513" y="2251065"/>
            <a:ext cx="709720" cy="96450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3289240" y="1897026"/>
            <a:ext cx="784407" cy="1071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1491944" y="1576262"/>
            <a:ext cx="1292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300" dirty="0" smtClean="0">
                <a:solidFill>
                  <a:srgbClr val="000000"/>
                </a:solidFill>
                <a:latin typeface="Arial" charset="0"/>
              </a:rPr>
              <a:t>Cleavage</a:t>
            </a:r>
          </a:p>
          <a:p>
            <a:pPr algn="ctr" eaLnBrk="0" fontAlgn="base" hangingPunct="0">
              <a:spcBef>
                <a:spcPct val="0"/>
              </a:spcBef>
              <a:spcAft>
                <a:spcPct val="0"/>
              </a:spcAft>
            </a:pPr>
            <a:r>
              <a:rPr lang="en-US" sz="2300" dirty="0" smtClean="0">
                <a:solidFill>
                  <a:srgbClr val="000000"/>
                </a:solidFill>
                <a:latin typeface="Arial" charset="0"/>
              </a:rPr>
              <a:t>furrow</a:t>
            </a:r>
            <a:endParaRPr lang="en-US" sz="2300" dirty="0">
              <a:solidFill>
                <a:srgbClr val="000000"/>
              </a:solidFill>
              <a:latin typeface="Arial" charset="0"/>
            </a:endParaRPr>
          </a:p>
        </p:txBody>
      </p:sp>
      <p:sp>
        <p:nvSpPr>
          <p:cNvPr id="10" name="Text Box 31"/>
          <p:cNvSpPr txBox="1">
            <a:spLocks noChangeArrowheads="1"/>
          </p:cNvSpPr>
          <p:nvPr/>
        </p:nvSpPr>
        <p:spPr bwMode="auto">
          <a:xfrm>
            <a:off x="4114032" y="1598970"/>
            <a:ext cx="27299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Contracting ring of </a:t>
            </a:r>
            <a:br>
              <a:rPr lang="en-US" sz="2300" dirty="0" smtClean="0">
                <a:solidFill>
                  <a:srgbClr val="000000"/>
                </a:solidFill>
                <a:latin typeface="Arial" charset="0"/>
              </a:rPr>
            </a:br>
            <a:r>
              <a:rPr lang="en-US" sz="2300" dirty="0" smtClean="0">
                <a:solidFill>
                  <a:srgbClr val="000000"/>
                </a:solidFill>
                <a:latin typeface="Arial" charset="0"/>
              </a:rPr>
              <a:t>microfilaments</a:t>
            </a:r>
            <a:endParaRPr lang="en-US" sz="2300" dirty="0">
              <a:solidFill>
                <a:srgbClr val="000000"/>
              </a:solidFill>
              <a:latin typeface="Arial" charset="0"/>
            </a:endParaRPr>
          </a:p>
        </p:txBody>
      </p:sp>
      <p:sp>
        <p:nvSpPr>
          <p:cNvPr id="11" name="Text Box 31"/>
          <p:cNvSpPr txBox="1">
            <a:spLocks noChangeArrowheads="1"/>
          </p:cNvSpPr>
          <p:nvPr/>
        </p:nvSpPr>
        <p:spPr bwMode="auto">
          <a:xfrm>
            <a:off x="5392971" y="4718597"/>
            <a:ext cx="202779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Daughter cells</a:t>
            </a:r>
            <a:endParaRPr lang="en-US" sz="2300" dirty="0">
              <a:solidFill>
                <a:srgbClr val="000000"/>
              </a:solidFill>
              <a:latin typeface="Arial" charset="0"/>
            </a:endParaRPr>
          </a:p>
        </p:txBody>
      </p:sp>
      <p:cxnSp>
        <p:nvCxnSpPr>
          <p:cNvPr id="18" name="Straight Connector 17"/>
          <p:cNvCxnSpPr/>
          <p:nvPr/>
        </p:nvCxnSpPr>
        <p:spPr bwMode="auto">
          <a:xfrm flipV="1">
            <a:off x="6397603" y="4298077"/>
            <a:ext cx="585425" cy="43058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770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8.6 Cytokinesis differs for plant and animal cells</a:t>
            </a:r>
          </a:p>
        </p:txBody>
      </p:sp>
      <p:sp>
        <p:nvSpPr>
          <p:cNvPr id="3" name="Content Placeholder 2"/>
          <p:cNvSpPr>
            <a:spLocks noGrp="1"/>
          </p:cNvSpPr>
          <p:nvPr>
            <p:ph idx="1"/>
          </p:nvPr>
        </p:nvSpPr>
        <p:spPr/>
        <p:txBody>
          <a:bodyPr/>
          <a:lstStyle/>
          <a:p>
            <a:r>
              <a:rPr lang="en-US" dirty="0"/>
              <a:t>In </a:t>
            </a:r>
            <a:r>
              <a:rPr lang="en-US" b="1" dirty="0">
                <a:solidFill>
                  <a:srgbClr val="FF0000"/>
                </a:solidFill>
              </a:rPr>
              <a:t>plant cells</a:t>
            </a:r>
            <a:r>
              <a:rPr lang="en-US" dirty="0"/>
              <a:t>, cytokinesis occurs </a:t>
            </a:r>
            <a:r>
              <a:rPr lang="en-US" dirty="0" smtClean="0"/>
              <a:t>as</a:t>
            </a:r>
          </a:p>
          <a:p>
            <a:endParaRPr lang="en-US" dirty="0"/>
          </a:p>
          <a:p>
            <a:pPr marL="971550" lvl="1" indent="-514350">
              <a:buFont typeface="+mj-lt"/>
              <a:buAutoNum type="arabicPeriod"/>
            </a:pPr>
            <a:r>
              <a:rPr lang="en-US" dirty="0"/>
              <a:t>A</a:t>
            </a:r>
            <a:r>
              <a:rPr lang="en-US" dirty="0" smtClean="0"/>
              <a:t> </a:t>
            </a:r>
            <a:r>
              <a:rPr lang="en-US" b="1" dirty="0"/>
              <a:t>cell</a:t>
            </a:r>
            <a:r>
              <a:rPr lang="en-US" dirty="0"/>
              <a:t> </a:t>
            </a:r>
            <a:r>
              <a:rPr lang="en-US" b="1" dirty="0"/>
              <a:t>plate</a:t>
            </a:r>
            <a:r>
              <a:rPr lang="en-US" dirty="0"/>
              <a:t> forms in the </a:t>
            </a:r>
            <a:r>
              <a:rPr lang="en-US" dirty="0" smtClean="0"/>
              <a:t>middle</a:t>
            </a:r>
          </a:p>
          <a:p>
            <a:pPr marL="914400" lvl="2" indent="0">
              <a:buNone/>
            </a:pPr>
            <a:r>
              <a:rPr lang="en-US" dirty="0"/>
              <a:t> </a:t>
            </a:r>
            <a:r>
              <a:rPr lang="en-US" dirty="0" smtClean="0"/>
              <a:t>	-from </a:t>
            </a:r>
            <a:r>
              <a:rPr lang="en-US" dirty="0"/>
              <a:t>vesicles containing cell wall </a:t>
            </a:r>
            <a:r>
              <a:rPr lang="en-US" dirty="0" smtClean="0"/>
              <a:t>material</a:t>
            </a:r>
          </a:p>
          <a:p>
            <a:pPr marL="971550" lvl="1" indent="-514350">
              <a:buFont typeface="+mj-lt"/>
              <a:buAutoNum type="arabicPeriod"/>
            </a:pPr>
            <a:endParaRPr lang="en-US" dirty="0"/>
          </a:p>
          <a:p>
            <a:pPr marL="971550" lvl="1" indent="-514350">
              <a:buFont typeface="+mj-lt"/>
              <a:buAutoNum type="arabicPeriod"/>
            </a:pPr>
            <a:r>
              <a:rPr lang="en-US" dirty="0" smtClean="0"/>
              <a:t>The </a:t>
            </a:r>
            <a:r>
              <a:rPr lang="en-US" dirty="0"/>
              <a:t>cell plate grows outward to reach the </a:t>
            </a:r>
            <a:r>
              <a:rPr lang="en-US" dirty="0" smtClean="0"/>
              <a:t>edges</a:t>
            </a:r>
          </a:p>
          <a:p>
            <a:pPr marL="914400" lvl="2" indent="0">
              <a:buNone/>
            </a:pPr>
            <a:r>
              <a:rPr lang="en-US" dirty="0"/>
              <a:t>	</a:t>
            </a:r>
            <a:r>
              <a:rPr lang="en-US" dirty="0" smtClean="0"/>
              <a:t>-dividing </a:t>
            </a:r>
            <a:r>
              <a:rPr lang="en-US" dirty="0"/>
              <a:t>the contents into two </a:t>
            </a:r>
            <a:r>
              <a:rPr lang="en-US" dirty="0" smtClean="0"/>
              <a:t>cells</a:t>
            </a:r>
            <a:endParaRPr lang="en-US" dirty="0"/>
          </a:p>
          <a:p>
            <a:pPr marL="971550" lvl="1" indent="-514350">
              <a:buFont typeface="+mj-lt"/>
              <a:buAutoNum type="arabicPeriod"/>
            </a:pPr>
            <a:endParaRPr lang="en-US" dirty="0"/>
          </a:p>
          <a:p>
            <a:pPr marL="971550" lvl="1" indent="-514350">
              <a:buFont typeface="+mj-lt"/>
              <a:buAutoNum type="arabicPeriod"/>
            </a:pPr>
            <a:r>
              <a:rPr lang="en-US" dirty="0"/>
              <a:t>E</a:t>
            </a:r>
            <a:r>
              <a:rPr lang="en-US" dirty="0" smtClean="0"/>
              <a:t>ach </a:t>
            </a:r>
            <a:r>
              <a:rPr lang="en-US" dirty="0"/>
              <a:t>cell now possesses a plasma membrane and cell wall.</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389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6b_0CellPlateForming-U.jpg"/>
          <p:cNvPicPr>
            <a:picLocks noChangeAspect="1"/>
          </p:cNvPicPr>
          <p:nvPr/>
        </p:nvPicPr>
        <p:blipFill rotWithShape="1">
          <a:blip r:embed="rId3" cstate="email">
            <a:extLst>
              <a:ext uri="{28A0092B-C50C-407E-A947-70E740481C1C}">
                <a14:useLocalDpi xmlns:a14="http://schemas.microsoft.com/office/drawing/2010/main" val="0"/>
              </a:ext>
            </a:extLst>
          </a:blip>
          <a:srcRect b="5820"/>
          <a:stretch/>
        </p:blipFill>
        <p:spPr>
          <a:xfrm>
            <a:off x="298704" y="1828800"/>
            <a:ext cx="8546592" cy="301413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8.6b-0</a:t>
            </a:r>
            <a:endParaRPr lang="en-US" sz="1200" dirty="0">
              <a:latin typeface="Arial" charset="0"/>
            </a:endParaRPr>
          </a:p>
        </p:txBody>
      </p:sp>
      <p:sp>
        <p:nvSpPr>
          <p:cNvPr id="27" name="Text Box 31"/>
          <p:cNvSpPr txBox="1">
            <a:spLocks noChangeArrowheads="1"/>
          </p:cNvSpPr>
          <p:nvPr/>
        </p:nvSpPr>
        <p:spPr bwMode="auto">
          <a:xfrm>
            <a:off x="363047" y="1828800"/>
            <a:ext cx="10034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Cytokinesis</a:t>
            </a:r>
            <a:endParaRPr lang="en-US" sz="1400" dirty="0">
              <a:solidFill>
                <a:srgbClr val="000000"/>
              </a:solidFill>
              <a:latin typeface="Arial" charset="0"/>
            </a:endParaRPr>
          </a:p>
        </p:txBody>
      </p:sp>
      <p:cxnSp>
        <p:nvCxnSpPr>
          <p:cNvPr id="6" name="Straight Connector 5"/>
          <p:cNvCxnSpPr/>
          <p:nvPr/>
        </p:nvCxnSpPr>
        <p:spPr bwMode="auto">
          <a:xfrm>
            <a:off x="1153629" y="4270132"/>
            <a:ext cx="117128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153629" y="3594060"/>
            <a:ext cx="49034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117600" y="2760133"/>
            <a:ext cx="176179" cy="706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307372" y="2786974"/>
            <a:ext cx="259764" cy="437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4755506" y="3594060"/>
            <a:ext cx="278133" cy="8657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4755506" y="3802602"/>
            <a:ext cx="278133" cy="6569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6363907" y="3867705"/>
            <a:ext cx="199650" cy="6033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4308505" y="2780777"/>
            <a:ext cx="258631" cy="499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7907867" y="3996267"/>
            <a:ext cx="250736" cy="4748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8158603" y="4026941"/>
            <a:ext cx="248797" cy="4441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endCxn id="35" idx="2"/>
          </p:cNvCxnSpPr>
          <p:nvPr/>
        </p:nvCxnSpPr>
        <p:spPr bwMode="auto">
          <a:xfrm flipV="1">
            <a:off x="8150137" y="2313619"/>
            <a:ext cx="8466" cy="3837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31"/>
          <p:cNvSpPr txBox="1">
            <a:spLocks noChangeArrowheads="1"/>
          </p:cNvSpPr>
          <p:nvPr/>
        </p:nvSpPr>
        <p:spPr bwMode="auto">
          <a:xfrm>
            <a:off x="344393" y="2641967"/>
            <a:ext cx="894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Cell wall</a:t>
            </a:r>
            <a:br>
              <a:rPr lang="en-US" sz="1400" dirty="0" smtClean="0">
                <a:solidFill>
                  <a:srgbClr val="000000"/>
                </a:solidFill>
                <a:latin typeface="Arial" charset="0"/>
              </a:rPr>
            </a:br>
            <a:r>
              <a:rPr lang="en-US" sz="1400" dirty="0" smtClean="0">
                <a:solidFill>
                  <a:srgbClr val="000000"/>
                </a:solidFill>
                <a:latin typeface="Arial" charset="0"/>
              </a:rPr>
              <a:t>of the</a:t>
            </a:r>
            <a:br>
              <a:rPr lang="en-US" sz="1400" dirty="0" smtClean="0">
                <a:solidFill>
                  <a:srgbClr val="000000"/>
                </a:solidFill>
                <a:latin typeface="Arial" charset="0"/>
              </a:rPr>
            </a:br>
            <a:r>
              <a:rPr lang="en-US" sz="1400" dirty="0" smtClean="0">
                <a:solidFill>
                  <a:srgbClr val="000000"/>
                </a:solidFill>
                <a:latin typeface="Arial" charset="0"/>
              </a:rPr>
              <a:t>parent cell</a:t>
            </a:r>
            <a:endParaRPr lang="en-US" sz="1400" dirty="0">
              <a:solidFill>
                <a:srgbClr val="000000"/>
              </a:solidFill>
              <a:latin typeface="Arial" charset="0"/>
            </a:endParaRPr>
          </a:p>
        </p:txBody>
      </p:sp>
      <p:sp>
        <p:nvSpPr>
          <p:cNvPr id="32" name="Text Box 31"/>
          <p:cNvSpPr txBox="1">
            <a:spLocks noChangeArrowheads="1"/>
          </p:cNvSpPr>
          <p:nvPr/>
        </p:nvSpPr>
        <p:spPr bwMode="auto">
          <a:xfrm>
            <a:off x="344393" y="3476240"/>
            <a:ext cx="7854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Daughter</a:t>
            </a:r>
            <a:br>
              <a:rPr lang="en-US" sz="1400" dirty="0" smtClean="0">
                <a:solidFill>
                  <a:srgbClr val="000000"/>
                </a:solidFill>
                <a:latin typeface="Arial" charset="0"/>
              </a:rPr>
            </a:br>
            <a:r>
              <a:rPr lang="en-US" sz="1400" dirty="0" smtClean="0">
                <a:solidFill>
                  <a:srgbClr val="000000"/>
                </a:solidFill>
                <a:latin typeface="Arial" charset="0"/>
              </a:rPr>
              <a:t>nucleus</a:t>
            </a:r>
            <a:endParaRPr lang="en-US" sz="1400" dirty="0">
              <a:solidFill>
                <a:srgbClr val="000000"/>
              </a:solidFill>
              <a:latin typeface="Arial" charset="0"/>
            </a:endParaRPr>
          </a:p>
        </p:txBody>
      </p:sp>
      <p:sp>
        <p:nvSpPr>
          <p:cNvPr id="33" name="Text Box 31"/>
          <p:cNvSpPr txBox="1">
            <a:spLocks noChangeArrowheads="1"/>
          </p:cNvSpPr>
          <p:nvPr/>
        </p:nvSpPr>
        <p:spPr bwMode="auto">
          <a:xfrm>
            <a:off x="342632" y="4166762"/>
            <a:ext cx="7950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Cell plate</a:t>
            </a:r>
            <a:br>
              <a:rPr lang="en-US" sz="1400" dirty="0" smtClean="0">
                <a:solidFill>
                  <a:srgbClr val="000000"/>
                </a:solidFill>
                <a:latin typeface="Arial" charset="0"/>
              </a:rPr>
            </a:br>
            <a:r>
              <a:rPr lang="en-US" sz="1400" dirty="0" smtClean="0">
                <a:solidFill>
                  <a:srgbClr val="000000"/>
                </a:solidFill>
                <a:latin typeface="Arial" charset="0"/>
              </a:rPr>
              <a:t>forming</a:t>
            </a:r>
            <a:endParaRPr lang="en-US" sz="1400" dirty="0">
              <a:solidFill>
                <a:srgbClr val="000000"/>
              </a:solidFill>
              <a:latin typeface="Arial" charset="0"/>
            </a:endParaRPr>
          </a:p>
        </p:txBody>
      </p:sp>
      <p:sp>
        <p:nvSpPr>
          <p:cNvPr id="34" name="Text Box 31"/>
          <p:cNvSpPr txBox="1">
            <a:spLocks noChangeArrowheads="1"/>
          </p:cNvSpPr>
          <p:nvPr/>
        </p:nvSpPr>
        <p:spPr bwMode="auto">
          <a:xfrm>
            <a:off x="3958947" y="2665061"/>
            <a:ext cx="3382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Cell</a:t>
            </a:r>
            <a:br>
              <a:rPr lang="en-US" sz="1400" dirty="0" smtClean="0">
                <a:solidFill>
                  <a:srgbClr val="000000"/>
                </a:solidFill>
                <a:latin typeface="Arial" charset="0"/>
              </a:rPr>
            </a:br>
            <a:r>
              <a:rPr lang="en-US" sz="1400" dirty="0" smtClean="0">
                <a:solidFill>
                  <a:srgbClr val="000000"/>
                </a:solidFill>
                <a:latin typeface="Arial" charset="0"/>
              </a:rPr>
              <a:t>wall</a:t>
            </a:r>
            <a:endParaRPr lang="en-US" sz="1400" dirty="0">
              <a:solidFill>
                <a:srgbClr val="000000"/>
              </a:solidFill>
              <a:latin typeface="Arial" charset="0"/>
            </a:endParaRPr>
          </a:p>
        </p:txBody>
      </p:sp>
      <p:sp>
        <p:nvSpPr>
          <p:cNvPr id="35" name="Text Box 31"/>
          <p:cNvSpPr txBox="1">
            <a:spLocks noChangeArrowheads="1"/>
          </p:cNvSpPr>
          <p:nvPr/>
        </p:nvSpPr>
        <p:spPr bwMode="auto">
          <a:xfrm>
            <a:off x="7815560" y="1882732"/>
            <a:ext cx="6860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New</a:t>
            </a:r>
            <a:br>
              <a:rPr lang="en-US" sz="1400" dirty="0" smtClean="0">
                <a:solidFill>
                  <a:srgbClr val="000000"/>
                </a:solidFill>
                <a:latin typeface="Arial" charset="0"/>
              </a:rPr>
            </a:br>
            <a:r>
              <a:rPr lang="en-US" sz="1400" dirty="0" smtClean="0">
                <a:solidFill>
                  <a:srgbClr val="000000"/>
                </a:solidFill>
                <a:latin typeface="Arial" charset="0"/>
              </a:rPr>
              <a:t>cell wall</a:t>
            </a:r>
            <a:endParaRPr lang="en-US" sz="1400" dirty="0">
              <a:solidFill>
                <a:srgbClr val="000000"/>
              </a:solidFill>
              <a:latin typeface="Arial" charset="0"/>
            </a:endParaRPr>
          </a:p>
        </p:txBody>
      </p:sp>
      <p:sp>
        <p:nvSpPr>
          <p:cNvPr id="36" name="Text Box 31"/>
          <p:cNvSpPr txBox="1">
            <a:spLocks noChangeArrowheads="1"/>
          </p:cNvSpPr>
          <p:nvPr/>
        </p:nvSpPr>
        <p:spPr bwMode="auto">
          <a:xfrm>
            <a:off x="4128064" y="4471101"/>
            <a:ext cx="16588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Vesicles containing</a:t>
            </a:r>
            <a:br>
              <a:rPr lang="en-US" sz="1400" dirty="0" smtClean="0">
                <a:solidFill>
                  <a:srgbClr val="000000"/>
                </a:solidFill>
                <a:latin typeface="Arial" charset="0"/>
              </a:rPr>
            </a:br>
            <a:r>
              <a:rPr lang="en-US" sz="1400" dirty="0" smtClean="0">
                <a:solidFill>
                  <a:srgbClr val="000000"/>
                </a:solidFill>
                <a:latin typeface="Arial" charset="0"/>
              </a:rPr>
              <a:t>cell wall material</a:t>
            </a:r>
            <a:endParaRPr lang="en-US" sz="1400" dirty="0">
              <a:solidFill>
                <a:srgbClr val="000000"/>
              </a:solidFill>
              <a:latin typeface="Arial" charset="0"/>
            </a:endParaRPr>
          </a:p>
        </p:txBody>
      </p:sp>
      <p:sp>
        <p:nvSpPr>
          <p:cNvPr id="37" name="Text Box 31"/>
          <p:cNvSpPr txBox="1">
            <a:spLocks noChangeArrowheads="1"/>
          </p:cNvSpPr>
          <p:nvPr/>
        </p:nvSpPr>
        <p:spPr bwMode="auto">
          <a:xfrm>
            <a:off x="6177670" y="4459543"/>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Cell plate</a:t>
            </a:r>
            <a:endParaRPr lang="en-US" sz="1400" dirty="0">
              <a:solidFill>
                <a:srgbClr val="000000"/>
              </a:solidFill>
              <a:latin typeface="Arial" charset="0"/>
            </a:endParaRPr>
          </a:p>
        </p:txBody>
      </p:sp>
      <p:sp>
        <p:nvSpPr>
          <p:cNvPr id="38" name="Text Box 31"/>
          <p:cNvSpPr txBox="1">
            <a:spLocks noChangeArrowheads="1"/>
          </p:cNvSpPr>
          <p:nvPr/>
        </p:nvSpPr>
        <p:spPr bwMode="auto">
          <a:xfrm>
            <a:off x="7546225" y="4471101"/>
            <a:ext cx="12327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Daughter cells</a:t>
            </a:r>
            <a:endParaRPr lang="en-US" sz="1400" dirty="0">
              <a:solidFill>
                <a:srgbClr val="000000"/>
              </a:solidFill>
              <a:latin typeface="Arial" charset="0"/>
            </a:endParaRPr>
          </a:p>
        </p:txBody>
      </p:sp>
    </p:spTree>
    <p:extLst>
      <p:ext uri="{BB962C8B-B14F-4D97-AF65-F5344CB8AC3E}">
        <p14:creationId xmlns:p14="http://schemas.microsoft.com/office/powerpoint/2010/main" val="1066033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6b_2CellPlateForming-U.jpg"/>
          <p:cNvPicPr>
            <a:picLocks noChangeAspect="1"/>
          </p:cNvPicPr>
          <p:nvPr/>
        </p:nvPicPr>
        <p:blipFill rotWithShape="1">
          <a:blip r:embed="rId3" cstate="email">
            <a:extLst>
              <a:ext uri="{28A0092B-C50C-407E-A947-70E740481C1C}">
                <a14:useLocalDpi xmlns:a14="http://schemas.microsoft.com/office/drawing/2010/main" val="0"/>
              </a:ext>
            </a:extLst>
          </a:blip>
          <a:srcRect b="6826"/>
          <a:stretch/>
        </p:blipFill>
        <p:spPr>
          <a:xfrm>
            <a:off x="1237488" y="1350264"/>
            <a:ext cx="6669024" cy="387366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8.6b-2</a:t>
            </a:r>
            <a:endParaRPr lang="en-US" sz="1200" dirty="0">
              <a:latin typeface="Arial" charset="0"/>
            </a:endParaRPr>
          </a:p>
        </p:txBody>
      </p:sp>
      <p:cxnSp>
        <p:nvCxnSpPr>
          <p:cNvPr id="8" name="Straight Connector 7"/>
          <p:cNvCxnSpPr/>
          <p:nvPr/>
        </p:nvCxnSpPr>
        <p:spPr bwMode="auto">
          <a:xfrm flipV="1">
            <a:off x="2377753" y="3607358"/>
            <a:ext cx="370340" cy="121598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2377753" y="3903785"/>
            <a:ext cx="380520" cy="9192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4536831" y="3990326"/>
            <a:ext cx="286399" cy="833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1743389" y="2498285"/>
            <a:ext cx="361994" cy="782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652009" y="4195187"/>
            <a:ext cx="330298" cy="63435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982308" y="4195187"/>
            <a:ext cx="332892" cy="63435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6980725" y="1872684"/>
            <a:ext cx="0" cy="5539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31"/>
          <p:cNvSpPr txBox="1">
            <a:spLocks noChangeArrowheads="1"/>
          </p:cNvSpPr>
          <p:nvPr/>
        </p:nvSpPr>
        <p:spPr bwMode="auto">
          <a:xfrm>
            <a:off x="1270432" y="2360002"/>
            <a:ext cx="460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Cell</a:t>
            </a:r>
            <a:br>
              <a:rPr lang="en-US" sz="1900" dirty="0" smtClean="0">
                <a:solidFill>
                  <a:srgbClr val="000000"/>
                </a:solidFill>
                <a:latin typeface="Arial" charset="0"/>
              </a:rPr>
            </a:br>
            <a:r>
              <a:rPr lang="en-US" sz="1900" dirty="0" smtClean="0">
                <a:solidFill>
                  <a:srgbClr val="000000"/>
                </a:solidFill>
                <a:latin typeface="Arial" charset="0"/>
              </a:rPr>
              <a:t>wall</a:t>
            </a:r>
            <a:endParaRPr lang="en-US" sz="1900" dirty="0">
              <a:solidFill>
                <a:srgbClr val="000000"/>
              </a:solidFill>
              <a:latin typeface="Arial" charset="0"/>
            </a:endParaRPr>
          </a:p>
        </p:txBody>
      </p:sp>
      <p:sp>
        <p:nvSpPr>
          <p:cNvPr id="16" name="Text Box 31"/>
          <p:cNvSpPr txBox="1">
            <a:spLocks noChangeArrowheads="1"/>
          </p:cNvSpPr>
          <p:nvPr/>
        </p:nvSpPr>
        <p:spPr bwMode="auto">
          <a:xfrm>
            <a:off x="6522975" y="1345998"/>
            <a:ext cx="934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900" dirty="0" smtClean="0">
                <a:solidFill>
                  <a:srgbClr val="000000"/>
                </a:solidFill>
                <a:latin typeface="Arial" charset="0"/>
              </a:rPr>
              <a:t>New</a:t>
            </a:r>
            <a:br>
              <a:rPr lang="en-US" sz="1900" dirty="0" smtClean="0">
                <a:solidFill>
                  <a:srgbClr val="000000"/>
                </a:solidFill>
                <a:latin typeface="Arial" charset="0"/>
              </a:rPr>
            </a:br>
            <a:r>
              <a:rPr lang="en-US" sz="1900" dirty="0" smtClean="0">
                <a:solidFill>
                  <a:srgbClr val="000000"/>
                </a:solidFill>
                <a:latin typeface="Arial" charset="0"/>
              </a:rPr>
              <a:t>cell wall</a:t>
            </a:r>
            <a:endParaRPr lang="en-US" sz="1900" dirty="0">
              <a:solidFill>
                <a:srgbClr val="000000"/>
              </a:solidFill>
              <a:latin typeface="Arial" charset="0"/>
            </a:endParaRPr>
          </a:p>
        </p:txBody>
      </p:sp>
      <p:sp>
        <p:nvSpPr>
          <p:cNvPr id="17" name="Text Box 31"/>
          <p:cNvSpPr txBox="1">
            <a:spLocks noChangeArrowheads="1"/>
          </p:cNvSpPr>
          <p:nvPr/>
        </p:nvSpPr>
        <p:spPr bwMode="auto">
          <a:xfrm>
            <a:off x="1539481" y="4804016"/>
            <a:ext cx="22660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Vesicles containing</a:t>
            </a:r>
            <a:br>
              <a:rPr lang="en-US" sz="1900" dirty="0" smtClean="0">
                <a:solidFill>
                  <a:srgbClr val="000000"/>
                </a:solidFill>
                <a:latin typeface="Arial" charset="0"/>
              </a:rPr>
            </a:br>
            <a:r>
              <a:rPr lang="en-US" sz="1900" dirty="0" smtClean="0">
                <a:solidFill>
                  <a:srgbClr val="000000"/>
                </a:solidFill>
                <a:latin typeface="Arial" charset="0"/>
              </a:rPr>
              <a:t>cell wall material</a:t>
            </a:r>
            <a:endParaRPr lang="en-US" sz="1900" dirty="0">
              <a:solidFill>
                <a:srgbClr val="000000"/>
              </a:solidFill>
              <a:latin typeface="Arial" charset="0"/>
            </a:endParaRPr>
          </a:p>
        </p:txBody>
      </p:sp>
      <p:sp>
        <p:nvSpPr>
          <p:cNvPr id="18" name="Text Box 31"/>
          <p:cNvSpPr txBox="1">
            <a:spLocks noChangeArrowheads="1"/>
          </p:cNvSpPr>
          <p:nvPr/>
        </p:nvSpPr>
        <p:spPr bwMode="auto">
          <a:xfrm>
            <a:off x="4305521" y="4792458"/>
            <a:ext cx="10852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Cell plate</a:t>
            </a:r>
            <a:endParaRPr lang="en-US" sz="1900" dirty="0">
              <a:solidFill>
                <a:srgbClr val="000000"/>
              </a:solidFill>
              <a:latin typeface="Arial" charset="0"/>
            </a:endParaRPr>
          </a:p>
        </p:txBody>
      </p:sp>
      <p:sp>
        <p:nvSpPr>
          <p:cNvPr id="19" name="Text Box 31"/>
          <p:cNvSpPr txBox="1">
            <a:spLocks noChangeArrowheads="1"/>
          </p:cNvSpPr>
          <p:nvPr/>
        </p:nvSpPr>
        <p:spPr bwMode="auto">
          <a:xfrm>
            <a:off x="6150870" y="4794491"/>
            <a:ext cx="168315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Daughter cells</a:t>
            </a:r>
            <a:endParaRPr lang="en-US" sz="1900" dirty="0">
              <a:solidFill>
                <a:srgbClr val="000000"/>
              </a:solidFill>
              <a:latin typeface="Arial" charset="0"/>
            </a:endParaRPr>
          </a:p>
        </p:txBody>
      </p:sp>
    </p:spTree>
    <p:extLst>
      <p:ext uri="{BB962C8B-B14F-4D97-AF65-F5344CB8AC3E}">
        <p14:creationId xmlns:p14="http://schemas.microsoft.com/office/powerpoint/2010/main" val="163058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 Cytokinesis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3" name="12_10Cytokinesis_A.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735202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#8. Differentiate between cleavage furrow and cell plate.</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431204217"/>
      </p:ext>
    </p:extLst>
  </p:cSld>
  <p:clrMapOvr>
    <a:masterClrMapping/>
  </p:clrMapOvr>
</p:sld>
</file>

<file path=ppt/theme/theme1.xml><?xml version="1.0" encoding="utf-8"?>
<a:theme xmlns:a="http://schemas.openxmlformats.org/drawingml/2006/main" name="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372</TotalTime>
  <Words>2078</Words>
  <Application>Microsoft Office PowerPoint</Application>
  <PresentationFormat>On-screen Show (4:3)</PresentationFormat>
  <Paragraphs>265</Paragraphs>
  <Slides>29</Slides>
  <Notes>19</Notes>
  <HiddenSlides>0</HiddenSlides>
  <MMClips>1</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29</vt:i4>
      </vt:variant>
    </vt:vector>
  </HeadingPairs>
  <TitlesOfParts>
    <vt:vector size="46" baseType="lpstr">
      <vt:lpstr>ＭＳ Ｐゴシック</vt:lpstr>
      <vt:lpstr>Arial</vt:lpstr>
      <vt:lpstr>Calibri</vt:lpstr>
      <vt:lpstr>Symbol</vt:lpstr>
      <vt:lpstr>Times</vt:lpstr>
      <vt:lpstr>Times New Roman</vt:lpstr>
      <vt:lpstr>28_Blank</vt:lpstr>
      <vt:lpstr>30_Blank</vt:lpstr>
      <vt:lpstr>31_Blank</vt:lpstr>
      <vt:lpstr>33_Blank</vt:lpstr>
      <vt:lpstr>34_Blank</vt:lpstr>
      <vt:lpstr>35_Blank</vt:lpstr>
      <vt:lpstr>36_Blank</vt:lpstr>
      <vt:lpstr>37_Blank</vt:lpstr>
      <vt:lpstr>38_Blank</vt:lpstr>
      <vt:lpstr>39_Blank</vt:lpstr>
      <vt:lpstr>Office Theme</vt:lpstr>
      <vt:lpstr>PowerPoint Presentation</vt:lpstr>
      <vt:lpstr>8.6 Cytokinesis differs for plant and animal cells</vt:lpstr>
      <vt:lpstr>Figure 8.6a-0</vt:lpstr>
      <vt:lpstr>Figure 8.6a-2</vt:lpstr>
      <vt:lpstr>8.6 Cytokinesis differs for plant and animal cells</vt:lpstr>
      <vt:lpstr>Figure 8.6b-0</vt:lpstr>
      <vt:lpstr>Figure 8.6b-2</vt:lpstr>
      <vt:lpstr>Animation: Cytokinesis</vt:lpstr>
      <vt:lpstr>Answer in Notebooks </vt:lpstr>
      <vt:lpstr>8.7 Anchorage, cell density, and chemical growth factors affect cell division</vt:lpstr>
      <vt:lpstr>Figure 8.7a</vt:lpstr>
      <vt:lpstr>Figure 8.7b</vt:lpstr>
      <vt:lpstr>Answer in Notebooks  </vt:lpstr>
      <vt:lpstr>8.8 Growth factors signal the cell cycle control system</vt:lpstr>
      <vt:lpstr>8.8 Growth factors signal the cell cycle control system</vt:lpstr>
      <vt:lpstr>Figure 8.8a</vt:lpstr>
      <vt:lpstr>Figure 8.8b</vt:lpstr>
      <vt:lpstr>Answer in Notebooks</vt:lpstr>
      <vt:lpstr>Cell Cycle </vt:lpstr>
      <vt:lpstr>8.9 CONNECTION: Growing out of control, cancer cells produce malignant tumors</vt:lpstr>
      <vt:lpstr>8.9 CONNECTION: Growing out of control, cancer cells produce malignant tumors</vt:lpstr>
      <vt:lpstr>Figure 8.9</vt:lpstr>
      <vt:lpstr>8.9 CONNECTION: Growing out of control, cancer cells produce malignant tumors</vt:lpstr>
      <vt:lpstr>8.9 CONNECTION: Growing out of control, cancer cells produce malignant tumors</vt:lpstr>
      <vt:lpstr>8.10 Scientific Thinking: Tailoring treatment to each patient may improve cancer therapy</vt:lpstr>
      <vt:lpstr>Table 8.10</vt:lpstr>
      <vt:lpstr>Cancer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39</cp:revision>
  <dcterms:created xsi:type="dcterms:W3CDTF">2014-01-02T15:44:28Z</dcterms:created>
  <dcterms:modified xsi:type="dcterms:W3CDTF">2015-12-09T17:20:59Z</dcterms:modified>
</cp:coreProperties>
</file>