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8F84AF-601A-4925-B916-9AAFE47FE5DB}"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25EF-8F23-4366-91CB-DB4C90A15A5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F84AF-601A-4925-B916-9AAFE47FE5DB}"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25EF-8F23-4366-91CB-DB4C90A15A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F84AF-601A-4925-B916-9AAFE47FE5DB}"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25EF-8F23-4366-91CB-DB4C90A15A5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219200"/>
            <a:ext cx="4267200" cy="5029200"/>
          </a:xfrm>
        </p:spPr>
        <p:txBody>
          <a:bodyPr rtlCol="0">
            <a:normAutofit/>
          </a:bodyPr>
          <a:lstStyle/>
          <a:p>
            <a:pPr lvl="0"/>
            <a:r>
              <a:rPr lang="en-US" noProof="0" smtClean="0"/>
              <a:t>Click icon to add clip art</a:t>
            </a:r>
            <a:endParaRPr lang="en-US" noProof="0"/>
          </a:p>
        </p:txBody>
      </p:sp>
      <p:sp>
        <p:nvSpPr>
          <p:cNvPr id="4" name="Text Placeholder 3"/>
          <p:cNvSpPr>
            <a:spLocks noGrp="1"/>
          </p:cNvSpPr>
          <p:nvPr>
            <p:ph type="body" sz="half" idx="2"/>
          </p:nvPr>
        </p:nvSpPr>
        <p:spPr>
          <a:xfrm>
            <a:off x="4648200" y="1219200"/>
            <a:ext cx="42672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76200" y="6553200"/>
            <a:ext cx="6858000" cy="304800"/>
          </a:xfrm>
        </p:spPr>
        <p:txBody>
          <a:bodyPr/>
          <a:lstStyle>
            <a:lvl1pPr>
              <a:defRPr smtClean="0"/>
            </a:lvl1pPr>
          </a:lstStyle>
          <a:p>
            <a:pPr>
              <a:defRPr/>
            </a:pPr>
            <a:r>
              <a:rPr lang="en-US"/>
              <a:t>Principles of Human Anatomy and Physiology, 11e</a:t>
            </a:r>
            <a:endParaRPr lang="en-US"/>
          </a:p>
        </p:txBody>
      </p:sp>
      <p:sp>
        <p:nvSpPr>
          <p:cNvPr id="6" name="Slide Number Placeholder 5"/>
          <p:cNvSpPr>
            <a:spLocks noGrp="1"/>
          </p:cNvSpPr>
          <p:nvPr>
            <p:ph type="sldNum" sz="quarter" idx="11"/>
          </p:nvPr>
        </p:nvSpPr>
        <p:spPr>
          <a:xfrm>
            <a:off x="7924800" y="6553200"/>
            <a:ext cx="1219200" cy="304800"/>
          </a:xfrm>
        </p:spPr>
        <p:txBody>
          <a:bodyPr/>
          <a:lstStyle>
            <a:lvl1pPr>
              <a:defRPr smtClean="0"/>
            </a:lvl1pPr>
          </a:lstStyle>
          <a:p>
            <a:pPr>
              <a:defRPr/>
            </a:pPr>
            <a:fld id="{A6CF20D1-4A26-4590-93F6-4D9BDB7D4245}"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8F84AF-601A-4925-B916-9AAFE47FE5DB}"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25EF-8F23-4366-91CB-DB4C90A15A5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8F84AF-601A-4925-B916-9AAFE47FE5DB}" type="datetimeFigureOut">
              <a:rPr lang="en-US" smtClean="0"/>
              <a:t>6/8/2017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625EF-8F23-4366-91CB-DB4C90A15A5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8F84AF-601A-4925-B916-9AAFE47FE5DB}"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25EF-8F23-4366-91CB-DB4C90A15A5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8F84AF-601A-4925-B916-9AAFE47FE5DB}" type="datetimeFigureOut">
              <a:rPr lang="en-US" smtClean="0"/>
              <a:t>6/8/2017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625EF-8F23-4366-91CB-DB4C90A15A5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8F84AF-601A-4925-B916-9AAFE47FE5DB}" type="datetimeFigureOut">
              <a:rPr lang="en-US" smtClean="0"/>
              <a:t>6/8/2017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625EF-8F23-4366-91CB-DB4C90A15A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8F84AF-601A-4925-B916-9AAFE47FE5DB}" type="datetimeFigureOut">
              <a:rPr lang="en-US" smtClean="0"/>
              <a:t>6/8/2017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625EF-8F23-4366-91CB-DB4C90A15A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F84AF-601A-4925-B916-9AAFE47FE5DB}"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25EF-8F23-4366-91CB-DB4C90A15A5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8F84AF-601A-4925-B916-9AAFE47FE5DB}" type="datetimeFigureOut">
              <a:rPr lang="en-US" smtClean="0"/>
              <a:t>6/8/2017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625EF-8F23-4366-91CB-DB4C90A15A5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F84AF-601A-4925-B916-9AAFE47FE5DB}" type="datetimeFigureOut">
              <a:rPr lang="en-US" smtClean="0"/>
              <a:t>6/8/2017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625EF-8F23-4366-91CB-DB4C90A15A5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sz="2400" smtClean="0"/>
              <a:t>Chapter 20</a:t>
            </a:r>
            <a:br>
              <a:rPr lang="en-US" sz="2400" smtClean="0"/>
            </a:br>
            <a:r>
              <a:rPr lang="en-US" sz="2400" smtClean="0"/>
              <a:t>THE CARDIOVASCULAR SYSTEM: THE HEART</a:t>
            </a:r>
            <a:br>
              <a:rPr lang="en-US" sz="2400" smtClean="0"/>
            </a:br>
            <a:endParaRPr lang="en-US" sz="2400" smtClean="0"/>
          </a:p>
        </p:txBody>
      </p:sp>
      <p:sp>
        <p:nvSpPr>
          <p:cNvPr id="321539" name="Rectangle 3"/>
          <p:cNvSpPr>
            <a:spLocks noGrp="1" noChangeArrowheads="1"/>
          </p:cNvSpPr>
          <p:nvPr>
            <p:ph type="subTitle" idx="1"/>
          </p:nvPr>
        </p:nvSpPr>
        <p:spPr/>
        <p:txBody>
          <a:bodyPr rtlCol="0">
            <a:normAutofit/>
          </a:bodyPr>
          <a:lstStyle/>
          <a:p>
            <a:pPr fontAlgn="auto">
              <a:spcAft>
                <a:spcPts val="0"/>
              </a:spcAft>
              <a:defRPr/>
            </a:pPr>
            <a:r>
              <a:rPr lang="en-US" smtClean="0"/>
              <a:t>Lecture Outline</a:t>
            </a:r>
          </a:p>
        </p:txBody>
      </p:sp>
      <p:sp>
        <p:nvSpPr>
          <p:cNvPr id="4" name="Rectangle 8"/>
          <p:cNvSpPr>
            <a:spLocks noGrp="1" noChangeArrowheads="1"/>
          </p:cNvSpPr>
          <p:nvPr>
            <p:ph type="sldNum" sz="quarter" idx="12"/>
          </p:nvPr>
        </p:nvSpPr>
        <p:spPr/>
        <p:txBody>
          <a:bodyPr/>
          <a:lstStyle/>
          <a:p>
            <a:pPr>
              <a:defRPr/>
            </a:pPr>
            <a:fld id="{A6F90B79-9E10-4D68-8586-D4937E34660A}"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1143000"/>
          </a:xfrm>
        </p:spPr>
        <p:txBody>
          <a:bodyPr/>
          <a:lstStyle/>
          <a:p>
            <a:r>
              <a:rPr lang="en-US" smtClean="0"/>
              <a:t>Heart Orientation</a:t>
            </a:r>
          </a:p>
        </p:txBody>
      </p:sp>
      <p:sp>
        <p:nvSpPr>
          <p:cNvPr id="14339" name="Rectangle 3"/>
          <p:cNvSpPr>
            <a:spLocks noGrp="1" noChangeArrowheads="1"/>
          </p:cNvSpPr>
          <p:nvPr>
            <p:ph idx="1"/>
          </p:nvPr>
        </p:nvSpPr>
        <p:spPr>
          <a:xfrm>
            <a:off x="228600" y="1524000"/>
            <a:ext cx="8915400" cy="4648200"/>
          </a:xfrm>
        </p:spPr>
        <p:txBody>
          <a:bodyPr/>
          <a:lstStyle/>
          <a:p>
            <a:r>
              <a:rPr lang="en-US" smtClean="0"/>
              <a:t>Apex - directed anteriorly, inferiorly and to the left</a:t>
            </a:r>
          </a:p>
          <a:p>
            <a:r>
              <a:rPr lang="en-US" smtClean="0"/>
              <a:t>Base - directed posteriorly, superiorly and to the right</a:t>
            </a:r>
          </a:p>
          <a:p>
            <a:r>
              <a:rPr lang="en-US" smtClean="0"/>
              <a:t>Anterior surface - deep to the sternum and ribs</a:t>
            </a:r>
          </a:p>
          <a:p>
            <a:r>
              <a:rPr lang="en-US" smtClean="0"/>
              <a:t>Inferior surface - rests on the diaphragm </a:t>
            </a:r>
          </a:p>
          <a:p>
            <a:r>
              <a:rPr lang="en-US" smtClean="0"/>
              <a:t>Right border - faces right lung</a:t>
            </a:r>
          </a:p>
          <a:p>
            <a:r>
              <a:rPr lang="en-US" smtClean="0"/>
              <a:t>Left border (pulmonary border) - faces left lung</a:t>
            </a:r>
          </a:p>
        </p:txBody>
      </p:sp>
      <p:sp>
        <p:nvSpPr>
          <p:cNvPr id="5" name="Slide Number Placeholder 4"/>
          <p:cNvSpPr>
            <a:spLocks noGrp="1"/>
          </p:cNvSpPr>
          <p:nvPr>
            <p:ph type="sldNum" sz="quarter" idx="12"/>
          </p:nvPr>
        </p:nvSpPr>
        <p:spPr/>
        <p:txBody>
          <a:bodyPr/>
          <a:lstStyle/>
          <a:p>
            <a:pPr>
              <a:defRPr/>
            </a:pPr>
            <a:fld id="{36609371-93AB-4C39-A076-1BA2A3B2C220}" type="slidenum">
              <a:rPr lang="en-US"/>
              <a:pPr>
                <a:defRPr/>
              </a:pPr>
              <a:t>10</a:t>
            </a:fld>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0"/>
            <a:ext cx="7772400" cy="1143000"/>
          </a:xfrm>
        </p:spPr>
        <p:txBody>
          <a:bodyPr/>
          <a:lstStyle/>
          <a:p>
            <a:r>
              <a:rPr lang="en-US" smtClean="0"/>
              <a:t>Heart Orientation</a:t>
            </a:r>
          </a:p>
        </p:txBody>
      </p:sp>
      <p:sp>
        <p:nvSpPr>
          <p:cNvPr id="15363" name="Rectangle 3"/>
          <p:cNvSpPr>
            <a:spLocks noGrp="1" noChangeArrowheads="1"/>
          </p:cNvSpPr>
          <p:nvPr>
            <p:ph idx="1"/>
          </p:nvPr>
        </p:nvSpPr>
        <p:spPr>
          <a:xfrm>
            <a:off x="228600" y="5562600"/>
            <a:ext cx="8229600" cy="1295400"/>
          </a:xfrm>
        </p:spPr>
        <p:txBody>
          <a:bodyPr/>
          <a:lstStyle/>
          <a:p>
            <a:r>
              <a:rPr lang="en-US" smtClean="0"/>
              <a:t>Heart has 2 surfaces: anterior and inferior,    and 2 borders: right and left</a:t>
            </a:r>
          </a:p>
        </p:txBody>
      </p:sp>
      <p:sp>
        <p:nvSpPr>
          <p:cNvPr id="6" name="Slide Number Placeholder 4"/>
          <p:cNvSpPr>
            <a:spLocks noGrp="1"/>
          </p:cNvSpPr>
          <p:nvPr>
            <p:ph type="sldNum" sz="quarter" idx="12"/>
          </p:nvPr>
        </p:nvSpPr>
        <p:spPr/>
        <p:txBody>
          <a:bodyPr/>
          <a:lstStyle/>
          <a:p>
            <a:pPr>
              <a:defRPr/>
            </a:pPr>
            <a:fld id="{AFBD2F01-F76B-41F3-AFE5-50E15362FB44}" type="slidenum">
              <a:rPr lang="en-US"/>
              <a:pPr>
                <a:defRPr/>
              </a:pPr>
              <a:t>11</a:t>
            </a:fld>
            <a:endParaRPr lang="en-US"/>
          </a:p>
        </p:txBody>
      </p:sp>
      <p:pic>
        <p:nvPicPr>
          <p:cNvPr id="15366" name="Picture 4" descr="w0126&amp;127"/>
          <p:cNvPicPr>
            <a:picLocks noChangeAspect="1" noChangeArrowheads="1"/>
          </p:cNvPicPr>
          <p:nvPr/>
        </p:nvPicPr>
        <p:blipFill>
          <a:blip r:embed="rId2" cstate="print"/>
          <a:srcRect l="14282" t="49988" r="13130" b="4080"/>
          <a:stretch>
            <a:fillRect/>
          </a:stretch>
        </p:blipFill>
        <p:spPr bwMode="auto">
          <a:xfrm>
            <a:off x="990600" y="990600"/>
            <a:ext cx="6781800" cy="4090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title"/>
          </p:nvPr>
        </p:nvSpPr>
        <p:spPr>
          <a:xfrm>
            <a:off x="685800" y="76200"/>
            <a:ext cx="7772400" cy="1143000"/>
          </a:xfrm>
        </p:spPr>
        <p:txBody>
          <a:bodyPr/>
          <a:lstStyle/>
          <a:p>
            <a:r>
              <a:rPr lang="en-US" smtClean="0"/>
              <a:t>Surface Projection of the Heart</a:t>
            </a:r>
          </a:p>
        </p:txBody>
      </p:sp>
      <p:sp>
        <p:nvSpPr>
          <p:cNvPr id="16387" name="Rectangle 4"/>
          <p:cNvSpPr>
            <a:spLocks noGrp="1" noChangeArrowheads="1"/>
          </p:cNvSpPr>
          <p:nvPr>
            <p:ph idx="1"/>
          </p:nvPr>
        </p:nvSpPr>
        <p:spPr>
          <a:xfrm>
            <a:off x="228600" y="4038600"/>
            <a:ext cx="8915400" cy="2667000"/>
          </a:xfrm>
        </p:spPr>
        <p:txBody>
          <a:bodyPr/>
          <a:lstStyle/>
          <a:p>
            <a:pPr>
              <a:lnSpc>
                <a:spcPct val="70000"/>
              </a:lnSpc>
            </a:pPr>
            <a:r>
              <a:rPr lang="en-US" sz="2000" dirty="0" smtClean="0"/>
              <a:t>Superior right point at the superior border of the 3</a:t>
            </a:r>
            <a:r>
              <a:rPr lang="en-US" sz="2000" baseline="30000" dirty="0" smtClean="0"/>
              <a:t>rd</a:t>
            </a:r>
            <a:r>
              <a:rPr lang="en-US" sz="2000" dirty="0" smtClean="0"/>
              <a:t> right costal cartilage</a:t>
            </a:r>
          </a:p>
          <a:p>
            <a:pPr>
              <a:lnSpc>
                <a:spcPct val="70000"/>
              </a:lnSpc>
            </a:pPr>
            <a:r>
              <a:rPr lang="en-US" sz="2000" dirty="0" smtClean="0"/>
              <a:t>Superior left point at the inferior border of the 2</a:t>
            </a:r>
            <a:r>
              <a:rPr lang="en-US" sz="2000" baseline="30000" dirty="0" smtClean="0"/>
              <a:t>nd</a:t>
            </a:r>
            <a:r>
              <a:rPr lang="en-US" sz="2000" dirty="0" smtClean="0"/>
              <a:t> left costal cartilage 3cm to the left of midline</a:t>
            </a:r>
          </a:p>
          <a:p>
            <a:pPr>
              <a:lnSpc>
                <a:spcPct val="70000"/>
              </a:lnSpc>
            </a:pPr>
            <a:r>
              <a:rPr lang="en-US" sz="2000" dirty="0" smtClean="0"/>
              <a:t>Inferior left point at the 5</a:t>
            </a:r>
            <a:r>
              <a:rPr lang="en-US" sz="2000" baseline="30000" dirty="0" smtClean="0"/>
              <a:t>th</a:t>
            </a:r>
            <a:r>
              <a:rPr lang="en-US" sz="2000" dirty="0" smtClean="0"/>
              <a:t> </a:t>
            </a:r>
            <a:r>
              <a:rPr lang="en-US" sz="2000" dirty="0" err="1" smtClean="0"/>
              <a:t>intercostal</a:t>
            </a:r>
            <a:r>
              <a:rPr lang="en-US" sz="2000" dirty="0" smtClean="0"/>
              <a:t> space, 9 cm from the midline</a:t>
            </a:r>
          </a:p>
          <a:p>
            <a:pPr>
              <a:lnSpc>
                <a:spcPct val="70000"/>
              </a:lnSpc>
            </a:pPr>
            <a:r>
              <a:rPr lang="en-US" sz="2000" dirty="0" smtClean="0"/>
              <a:t>Inferior right point at superior border of the 6</a:t>
            </a:r>
            <a:r>
              <a:rPr lang="en-US" sz="2000" baseline="30000" dirty="0" smtClean="0"/>
              <a:t>th</a:t>
            </a:r>
            <a:r>
              <a:rPr lang="en-US" sz="2000" dirty="0" smtClean="0"/>
              <a:t> right costal cartilage, 3 cm from the midline</a:t>
            </a:r>
            <a:endParaRPr lang="en-US" dirty="0" smtClean="0"/>
          </a:p>
        </p:txBody>
      </p:sp>
      <p:sp>
        <p:nvSpPr>
          <p:cNvPr id="6" name="Slide Number Placeholder 4"/>
          <p:cNvSpPr>
            <a:spLocks noGrp="1"/>
          </p:cNvSpPr>
          <p:nvPr>
            <p:ph type="sldNum" sz="quarter" idx="12"/>
          </p:nvPr>
        </p:nvSpPr>
        <p:spPr/>
        <p:txBody>
          <a:bodyPr/>
          <a:lstStyle/>
          <a:p>
            <a:pPr>
              <a:defRPr/>
            </a:pPr>
            <a:fld id="{088E4FC2-98D0-4AFE-BCE7-FEC7547945E9}" type="slidenum">
              <a:rPr lang="en-US"/>
              <a:pPr>
                <a:defRPr/>
              </a:pPr>
              <a:t>12</a:t>
            </a:fld>
            <a:endParaRPr lang="en-US"/>
          </a:p>
        </p:txBody>
      </p:sp>
      <p:pic>
        <p:nvPicPr>
          <p:cNvPr id="16390" name="Picture 2" descr="177534"/>
          <p:cNvPicPr>
            <a:picLocks noChangeAspect="1" noChangeArrowheads="1"/>
          </p:cNvPicPr>
          <p:nvPr/>
        </p:nvPicPr>
        <p:blipFill>
          <a:blip r:embed="rId2" cstate="print"/>
          <a:srcRect b="20213"/>
          <a:stretch>
            <a:fillRect/>
          </a:stretch>
        </p:blipFill>
        <p:spPr bwMode="auto">
          <a:xfrm>
            <a:off x="304800" y="923925"/>
            <a:ext cx="8534400" cy="3000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Pericardium </a:t>
            </a:r>
          </a:p>
        </p:txBody>
      </p:sp>
      <p:sp>
        <p:nvSpPr>
          <p:cNvPr id="17411" name="Rectangle 3"/>
          <p:cNvSpPr>
            <a:spLocks noGrp="1" noChangeArrowheads="1"/>
          </p:cNvSpPr>
          <p:nvPr>
            <p:ph idx="1"/>
          </p:nvPr>
        </p:nvSpPr>
        <p:spPr>
          <a:xfrm>
            <a:off x="228600" y="990600"/>
            <a:ext cx="8686800" cy="5334000"/>
          </a:xfrm>
        </p:spPr>
        <p:txBody>
          <a:bodyPr/>
          <a:lstStyle/>
          <a:p>
            <a:r>
              <a:rPr lang="en-US" sz="2400" dirty="0" smtClean="0"/>
              <a:t>The heart is enclosed and held in place by the </a:t>
            </a:r>
            <a:r>
              <a:rPr lang="en-US" sz="2400" i="1" dirty="0" smtClean="0"/>
              <a:t>pericardium</a:t>
            </a:r>
            <a:r>
              <a:rPr lang="en-US" sz="2400" dirty="0" smtClean="0"/>
              <a:t>.</a:t>
            </a:r>
          </a:p>
          <a:p>
            <a:pPr lvl="1"/>
            <a:r>
              <a:rPr lang="en-US" sz="2400" dirty="0" smtClean="0"/>
              <a:t>The pericardium consists of an outer </a:t>
            </a:r>
            <a:r>
              <a:rPr lang="en-US" sz="2400" i="1" dirty="0" smtClean="0"/>
              <a:t>fibrous pericardium</a:t>
            </a:r>
            <a:r>
              <a:rPr lang="en-US" sz="2400" dirty="0" smtClean="0"/>
              <a:t> and an inner </a:t>
            </a:r>
            <a:r>
              <a:rPr lang="en-US" sz="2400" i="1" dirty="0" smtClean="0"/>
              <a:t>serous pericardium (</a:t>
            </a:r>
            <a:r>
              <a:rPr lang="en-US" sz="2400" i="1" dirty="0" err="1" smtClean="0"/>
              <a:t>epicardium</a:t>
            </a:r>
            <a:r>
              <a:rPr lang="en-US" sz="2400" i="1" dirty="0" smtClean="0"/>
              <a:t>).  </a:t>
            </a:r>
            <a:r>
              <a:rPr lang="en-US" sz="2400" dirty="0" smtClean="0"/>
              <a:t> </a:t>
            </a:r>
            <a:r>
              <a:rPr lang="en-US" sz="2400" dirty="0" smtClean="0"/>
              <a:t>(Figure 20.2a).</a:t>
            </a:r>
          </a:p>
          <a:p>
            <a:r>
              <a:rPr lang="en-US" sz="2400" dirty="0" smtClean="0"/>
              <a:t>The serous pericardium is composed of a </a:t>
            </a:r>
            <a:r>
              <a:rPr lang="en-US" sz="2400" i="1" dirty="0" smtClean="0"/>
              <a:t>parietal layer</a:t>
            </a:r>
            <a:r>
              <a:rPr lang="en-US" sz="2400" dirty="0" smtClean="0"/>
              <a:t> and a </a:t>
            </a:r>
            <a:r>
              <a:rPr lang="en-US" sz="2400" i="1" dirty="0" smtClean="0"/>
              <a:t>visceral layer</a:t>
            </a:r>
            <a:r>
              <a:rPr lang="en-US" sz="2400" dirty="0" smtClean="0"/>
              <a:t>.</a:t>
            </a:r>
          </a:p>
          <a:p>
            <a:pPr lvl="1"/>
            <a:r>
              <a:rPr lang="en-US" sz="2400" dirty="0" smtClean="0"/>
              <a:t>Between the parietal and visceral layers of the serous pericardium is the </a:t>
            </a:r>
            <a:r>
              <a:rPr lang="en-US" sz="2400" i="1" dirty="0" smtClean="0"/>
              <a:t>pericardial cavity</a:t>
            </a:r>
            <a:r>
              <a:rPr lang="en-US" sz="2400" dirty="0" smtClean="0"/>
              <a:t>, a potential space filled with pericardial fluid that reduces friction between the two membranes.</a:t>
            </a:r>
          </a:p>
          <a:p>
            <a:pPr lvl="1"/>
            <a:r>
              <a:rPr lang="en-US" sz="2400" dirty="0" smtClean="0"/>
              <a:t>An inflammation of the pericardium is known as </a:t>
            </a:r>
            <a:r>
              <a:rPr lang="en-US" sz="2400" i="1" dirty="0" err="1" smtClean="0"/>
              <a:t>pericarditis</a:t>
            </a:r>
            <a:r>
              <a:rPr lang="en-US" sz="2400" dirty="0" smtClean="0"/>
              <a:t>. Associated bleeding into the pericardial cavity compresses the heart (</a:t>
            </a:r>
            <a:r>
              <a:rPr lang="en-US" sz="2400" i="1" dirty="0" smtClean="0"/>
              <a:t>cardiac </a:t>
            </a:r>
            <a:r>
              <a:rPr lang="en-US" sz="2400" i="1" dirty="0" err="1" smtClean="0"/>
              <a:t>tamponade</a:t>
            </a:r>
            <a:r>
              <a:rPr lang="en-US" sz="2400" dirty="0" smtClean="0"/>
              <a:t>) and is potentially lethal (Clinical Application</a:t>
            </a:r>
            <a:r>
              <a:rPr lang="en-US" dirty="0" smtClean="0"/>
              <a:t>).</a:t>
            </a:r>
          </a:p>
        </p:txBody>
      </p:sp>
      <p:sp>
        <p:nvSpPr>
          <p:cNvPr id="5" name="Slide Number Placeholder 4"/>
          <p:cNvSpPr>
            <a:spLocks noGrp="1"/>
          </p:cNvSpPr>
          <p:nvPr>
            <p:ph type="sldNum" sz="quarter" idx="12"/>
          </p:nvPr>
        </p:nvSpPr>
        <p:spPr/>
        <p:txBody>
          <a:bodyPr/>
          <a:lstStyle/>
          <a:p>
            <a:pPr>
              <a:defRPr/>
            </a:pPr>
            <a:fld id="{F504228E-E4FF-49EE-A4F2-6AB75A200092}" type="slidenum">
              <a:rPr lang="en-US"/>
              <a:pPr>
                <a:defRPr/>
              </a:pPr>
              <a:t>13</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INTRODUCTION </a:t>
            </a:r>
          </a:p>
        </p:txBody>
      </p:sp>
      <p:sp>
        <p:nvSpPr>
          <p:cNvPr id="6147" name="Rectangle 3"/>
          <p:cNvSpPr>
            <a:spLocks noGrp="1" noChangeArrowheads="1"/>
          </p:cNvSpPr>
          <p:nvPr>
            <p:ph idx="1"/>
          </p:nvPr>
        </p:nvSpPr>
        <p:spPr/>
        <p:txBody>
          <a:bodyPr/>
          <a:lstStyle/>
          <a:p>
            <a:r>
              <a:rPr lang="en-US" smtClean="0"/>
              <a:t>The cardiovascular system consists of the blood, heart, and blood vessels.</a:t>
            </a:r>
          </a:p>
          <a:p>
            <a:r>
              <a:rPr lang="en-US" smtClean="0"/>
              <a:t>The heart is the pump that circulates the blood through an estimated 60,000 miles of blood vessels.</a:t>
            </a:r>
            <a:endParaRPr lang="en-US" b="1" smtClean="0"/>
          </a:p>
          <a:p>
            <a:r>
              <a:rPr lang="en-US" smtClean="0"/>
              <a:t>The study of the normal heart and diseases associated with it is known as </a:t>
            </a:r>
            <a:r>
              <a:rPr lang="en-US" i="1" smtClean="0"/>
              <a:t>cardiology.</a:t>
            </a:r>
            <a:endParaRPr lang="en-US" b="1" smtClean="0"/>
          </a:p>
        </p:txBody>
      </p:sp>
      <p:sp>
        <p:nvSpPr>
          <p:cNvPr id="5" name="Slide Number Placeholder 4"/>
          <p:cNvSpPr>
            <a:spLocks noGrp="1"/>
          </p:cNvSpPr>
          <p:nvPr>
            <p:ph type="sldNum" sz="quarter" idx="12"/>
          </p:nvPr>
        </p:nvSpPr>
        <p:spPr/>
        <p:txBody>
          <a:bodyPr/>
          <a:lstStyle/>
          <a:p>
            <a:pPr>
              <a:defRPr/>
            </a:pPr>
            <a:fld id="{620F1742-75E1-4101-9F48-DF5CB9823C64}" type="slidenum">
              <a:rPr lang="en-US"/>
              <a:pPr>
                <a:defRPr/>
              </a:pPr>
              <a:t>2</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76200"/>
            <a:ext cx="9144000" cy="2057400"/>
          </a:xfrm>
        </p:spPr>
        <p:txBody>
          <a:bodyPr/>
          <a:lstStyle/>
          <a:p>
            <a:r>
              <a:rPr lang="en-US" smtClean="0"/>
              <a:t>Chapter 20 </a:t>
            </a:r>
            <a:br>
              <a:rPr lang="en-US" smtClean="0"/>
            </a:br>
            <a:r>
              <a:rPr lang="en-US" smtClean="0"/>
              <a:t>The Cardiovascular System: The Heart</a:t>
            </a:r>
          </a:p>
        </p:txBody>
      </p:sp>
      <p:sp>
        <p:nvSpPr>
          <p:cNvPr id="7171" name="Rectangle 3"/>
          <p:cNvSpPr>
            <a:spLocks noGrp="1" noChangeArrowheads="1"/>
          </p:cNvSpPr>
          <p:nvPr>
            <p:ph type="body" sz="half" idx="2"/>
          </p:nvPr>
        </p:nvSpPr>
        <p:spPr>
          <a:xfrm>
            <a:off x="5791200" y="2743200"/>
            <a:ext cx="3276600" cy="3124200"/>
          </a:xfrm>
        </p:spPr>
        <p:txBody>
          <a:bodyPr/>
          <a:lstStyle/>
          <a:p>
            <a:pPr>
              <a:buClr>
                <a:schemeClr val="tx1"/>
              </a:buClr>
            </a:pPr>
            <a:r>
              <a:rPr lang="en-US" sz="2000" smtClean="0"/>
              <a:t>Heart pumps over 1 million gallons per year.</a:t>
            </a:r>
          </a:p>
          <a:p>
            <a:r>
              <a:rPr lang="en-US" sz="2000" smtClean="0"/>
              <a:t>Over 60,000 miles of blood vessels</a:t>
            </a:r>
            <a:endParaRPr lang="en-US" sz="2000" b="1" smtClean="0"/>
          </a:p>
        </p:txBody>
      </p:sp>
      <p:sp>
        <p:nvSpPr>
          <p:cNvPr id="7" name="Slide Number Placeholder 5"/>
          <p:cNvSpPr>
            <a:spLocks noGrp="1"/>
          </p:cNvSpPr>
          <p:nvPr>
            <p:ph type="sldNum" sz="quarter" idx="11"/>
          </p:nvPr>
        </p:nvSpPr>
        <p:spPr/>
        <p:txBody>
          <a:bodyPr/>
          <a:lstStyle/>
          <a:p>
            <a:pPr>
              <a:defRPr/>
            </a:pPr>
            <a:fld id="{B34112ED-AE9B-4463-B923-01FF736BB7D9}" type="slidenum">
              <a:rPr lang="en-US"/>
              <a:pPr>
                <a:defRPr/>
              </a:pPr>
              <a:t>3</a:t>
            </a:fld>
            <a:endParaRPr lang="en-US"/>
          </a:p>
        </p:txBody>
      </p:sp>
      <p:pic>
        <p:nvPicPr>
          <p:cNvPr id="7174" name="Picture 4" descr="w0129-nc"/>
          <p:cNvPicPr>
            <a:picLocks noChangeAspect="1" noChangeArrowheads="1"/>
          </p:cNvPicPr>
          <p:nvPr/>
        </p:nvPicPr>
        <p:blipFill>
          <a:blip r:embed="rId2" cstate="print"/>
          <a:srcRect/>
          <a:stretch>
            <a:fillRect/>
          </a:stretch>
        </p:blipFill>
        <p:spPr bwMode="auto">
          <a:xfrm>
            <a:off x="0" y="2357438"/>
            <a:ext cx="6172200" cy="3994150"/>
          </a:xfrm>
          <a:prstGeom prst="rect">
            <a:avLst/>
          </a:prstGeom>
          <a:noFill/>
          <a:ln w="9525">
            <a:noFill/>
            <a:miter lim="800000"/>
            <a:headEnd/>
            <a:tailEnd/>
          </a:ln>
        </p:spPr>
      </p:pic>
      <p:pic>
        <p:nvPicPr>
          <p:cNvPr id="7175" name="Picture 5" descr="wiley_tab_ch20"/>
          <p:cNvPicPr>
            <a:picLocks noChangeAspect="1" noChangeArrowheads="1"/>
          </p:cNvPicPr>
          <p:nvPr/>
        </p:nvPicPr>
        <p:blipFill>
          <a:blip r:embed="rId3" cstate="print"/>
          <a:srcRect/>
          <a:stretch>
            <a:fillRect/>
          </a:stretch>
        </p:blipFill>
        <p:spPr bwMode="auto">
          <a:xfrm>
            <a:off x="8069263" y="152400"/>
            <a:ext cx="931862" cy="1447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276600"/>
            <a:ext cx="2819400" cy="2590800"/>
          </a:xfrm>
        </p:spPr>
        <p:txBody>
          <a:bodyPr/>
          <a:lstStyle/>
          <a:p>
            <a:r>
              <a:rPr lang="en-US" smtClean="0"/>
              <a:t>ANATOMY OF THE HEART</a:t>
            </a:r>
          </a:p>
        </p:txBody>
      </p:sp>
      <p:sp>
        <p:nvSpPr>
          <p:cNvPr id="6" name="Footer Placeholder 2"/>
          <p:cNvSpPr>
            <a:spLocks noGrp="1"/>
          </p:cNvSpPr>
          <p:nvPr>
            <p:ph type="ftr" sz="quarter" idx="11"/>
          </p:nvPr>
        </p:nvSpPr>
        <p:spPr/>
        <p:txBody>
          <a:bodyPr/>
          <a:lstStyle/>
          <a:p>
            <a:pPr>
              <a:defRPr/>
            </a:pPr>
            <a:r>
              <a:rPr lang="en-US"/>
              <a:t>Principles of Human Anatomy and Physiology, 11e</a:t>
            </a:r>
          </a:p>
        </p:txBody>
      </p:sp>
      <p:sp>
        <p:nvSpPr>
          <p:cNvPr id="7" name="Slide Number Placeholder 3"/>
          <p:cNvSpPr>
            <a:spLocks noGrp="1"/>
          </p:cNvSpPr>
          <p:nvPr>
            <p:ph type="sldNum" sz="quarter" idx="12"/>
          </p:nvPr>
        </p:nvSpPr>
        <p:spPr/>
        <p:txBody>
          <a:bodyPr/>
          <a:lstStyle/>
          <a:p>
            <a:pPr>
              <a:defRPr/>
            </a:pPr>
            <a:fld id="{C6F6207A-9560-40F5-9E4D-D0280ECEAA7B}" type="slidenum">
              <a:rPr lang="en-US"/>
              <a:pPr>
                <a:defRPr/>
              </a:pPr>
              <a:t>4</a:t>
            </a:fld>
            <a:endParaRPr lang="en-US"/>
          </a:p>
        </p:txBody>
      </p:sp>
      <p:pic>
        <p:nvPicPr>
          <p:cNvPr id="8197" name="Picture 3" descr="w0133-yc"/>
          <p:cNvPicPr>
            <a:picLocks noChangeAspect="1" noChangeArrowheads="1"/>
          </p:cNvPicPr>
          <p:nvPr/>
        </p:nvPicPr>
        <p:blipFill>
          <a:blip r:embed="rId2" cstate="print"/>
          <a:srcRect/>
          <a:stretch>
            <a:fillRect/>
          </a:stretch>
        </p:blipFill>
        <p:spPr bwMode="auto">
          <a:xfrm>
            <a:off x="3581400" y="3276600"/>
            <a:ext cx="5562600" cy="3435350"/>
          </a:xfrm>
          <a:prstGeom prst="rect">
            <a:avLst/>
          </a:prstGeom>
          <a:noFill/>
          <a:ln w="9525">
            <a:noFill/>
            <a:miter lim="800000"/>
            <a:headEnd/>
            <a:tailEnd/>
          </a:ln>
        </p:spPr>
      </p:pic>
      <p:pic>
        <p:nvPicPr>
          <p:cNvPr id="8198" name="Picture 4" descr="w0130-yc"/>
          <p:cNvPicPr>
            <a:picLocks noChangeAspect="1" noChangeArrowheads="1"/>
          </p:cNvPicPr>
          <p:nvPr/>
        </p:nvPicPr>
        <p:blipFill>
          <a:blip r:embed="rId3" cstate="print"/>
          <a:srcRect/>
          <a:stretch>
            <a:fillRect/>
          </a:stretch>
        </p:blipFill>
        <p:spPr bwMode="auto">
          <a:xfrm>
            <a:off x="0" y="0"/>
            <a:ext cx="5257800" cy="3375025"/>
          </a:xfrm>
          <a:prstGeom prst="rect">
            <a:avLst/>
          </a:prstGeom>
          <a:noFill/>
          <a:ln w="9525">
            <a:noFill/>
            <a:miter lim="800000"/>
            <a:headEnd/>
            <a:tailEnd/>
          </a:ln>
        </p:spPr>
      </p:pic>
      <p:pic>
        <p:nvPicPr>
          <p:cNvPr id="8199" name="Picture 5" descr="w0143-yc"/>
          <p:cNvPicPr>
            <a:picLocks noChangeAspect="1" noChangeArrowheads="1"/>
          </p:cNvPicPr>
          <p:nvPr/>
        </p:nvPicPr>
        <p:blipFill>
          <a:blip r:embed="rId4" cstate="print"/>
          <a:srcRect/>
          <a:stretch>
            <a:fillRect/>
          </a:stretch>
        </p:blipFill>
        <p:spPr bwMode="auto">
          <a:xfrm>
            <a:off x="4572000" y="0"/>
            <a:ext cx="4572000" cy="3346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ANATOMY OF THE HEART</a:t>
            </a:r>
          </a:p>
        </p:txBody>
      </p:sp>
      <p:sp>
        <p:nvSpPr>
          <p:cNvPr id="5" name="Slide Number Placeholder 3"/>
          <p:cNvSpPr>
            <a:spLocks noGrp="1"/>
          </p:cNvSpPr>
          <p:nvPr>
            <p:ph type="sldNum" sz="quarter" idx="12"/>
          </p:nvPr>
        </p:nvSpPr>
        <p:spPr/>
        <p:txBody>
          <a:bodyPr/>
          <a:lstStyle/>
          <a:p>
            <a:pPr>
              <a:defRPr/>
            </a:pPr>
            <a:fld id="{9458823C-7C9F-4BD7-B6B0-9D34DA4A0296}" type="slidenum">
              <a:rPr lang="en-US"/>
              <a:pPr>
                <a:defRPr/>
              </a:pPr>
              <a:t>5</a:t>
            </a:fld>
            <a:endParaRPr lang="en-US"/>
          </a:p>
        </p:txBody>
      </p:sp>
      <p:pic>
        <p:nvPicPr>
          <p:cNvPr id="9221" name="Picture 3" descr="w0138-nc"/>
          <p:cNvPicPr>
            <a:picLocks noChangeAspect="1" noChangeArrowheads="1"/>
          </p:cNvPicPr>
          <p:nvPr/>
        </p:nvPicPr>
        <p:blipFill>
          <a:blip r:embed="rId2" cstate="print"/>
          <a:srcRect/>
          <a:stretch>
            <a:fillRect/>
          </a:stretch>
        </p:blipFill>
        <p:spPr bwMode="auto">
          <a:xfrm>
            <a:off x="0" y="1470025"/>
            <a:ext cx="9144000" cy="3917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4" name="Slide Number Placeholder 3"/>
          <p:cNvSpPr>
            <a:spLocks noGrp="1"/>
          </p:cNvSpPr>
          <p:nvPr>
            <p:ph type="sldNum" sz="quarter" idx="12"/>
          </p:nvPr>
        </p:nvSpPr>
        <p:spPr/>
        <p:txBody>
          <a:bodyPr/>
          <a:lstStyle/>
          <a:p>
            <a:pPr>
              <a:defRPr/>
            </a:pPr>
            <a:fld id="{6D8ABEF4-8A57-44CF-AE64-C2ABABC077A8}" type="slidenum">
              <a:rPr lang="en-US"/>
              <a:pPr>
                <a:defRPr/>
              </a:pPr>
              <a:t>6</a:t>
            </a:fld>
            <a:endParaRPr lang="en-US"/>
          </a:p>
        </p:txBody>
      </p:sp>
      <p:graphicFrame>
        <p:nvGraphicFramePr>
          <p:cNvPr id="5" name="Object 4"/>
          <p:cNvGraphicFramePr>
            <a:graphicFrameLocks noChangeAspect="1"/>
          </p:cNvGraphicFramePr>
          <p:nvPr/>
        </p:nvGraphicFramePr>
        <p:xfrm>
          <a:off x="685800" y="228600"/>
          <a:ext cx="7543799" cy="6400800"/>
        </p:xfrm>
        <a:graphic>
          <a:graphicData uri="http://schemas.openxmlformats.org/presentationml/2006/ole">
            <p:oleObj spid="_x0000_s1026" name="Acrobat Document" r:id="rId3" imgW="5830114" imgH="7542857" progId="AcroExch.Document.7">
              <p:embed/>
            </p:oleObj>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3" name="Footer Placeholder 2"/>
          <p:cNvSpPr>
            <a:spLocks noGrp="1"/>
          </p:cNvSpPr>
          <p:nvPr>
            <p:ph type="ftr" sz="quarter" idx="11"/>
          </p:nvPr>
        </p:nvSpPr>
        <p:spPr/>
        <p:txBody>
          <a:bodyPr/>
          <a:lstStyle/>
          <a:p>
            <a:pPr>
              <a:defRPr/>
            </a:pPr>
            <a:r>
              <a:rPr lang="en-US"/>
              <a:t>Principles of Human Anatomy and Physiology, 11e</a:t>
            </a:r>
          </a:p>
        </p:txBody>
      </p:sp>
      <p:sp>
        <p:nvSpPr>
          <p:cNvPr id="4" name="Slide Number Placeholder 3"/>
          <p:cNvSpPr>
            <a:spLocks noGrp="1"/>
          </p:cNvSpPr>
          <p:nvPr>
            <p:ph type="sldNum" sz="quarter" idx="12"/>
          </p:nvPr>
        </p:nvSpPr>
        <p:spPr/>
        <p:txBody>
          <a:bodyPr/>
          <a:lstStyle/>
          <a:p>
            <a:pPr>
              <a:defRPr/>
            </a:pPr>
            <a:fld id="{CBEF2FFE-51DE-4363-9AA3-98852FF3C880}" type="slidenum">
              <a:rPr lang="en-US"/>
              <a:pPr>
                <a:defRPr/>
              </a:pPr>
              <a:t>7</a:t>
            </a:fld>
            <a:endParaRPr lang="en-US"/>
          </a:p>
        </p:txBody>
      </p:sp>
      <p:graphicFrame>
        <p:nvGraphicFramePr>
          <p:cNvPr id="5" name="Object 4"/>
          <p:cNvGraphicFramePr>
            <a:graphicFrameLocks noChangeAspect="1"/>
          </p:cNvGraphicFramePr>
          <p:nvPr/>
        </p:nvGraphicFramePr>
        <p:xfrm>
          <a:off x="228601" y="228600"/>
          <a:ext cx="6400799" cy="6477000"/>
        </p:xfrm>
        <a:graphic>
          <a:graphicData uri="http://schemas.openxmlformats.org/presentationml/2006/ole">
            <p:oleObj spid="_x0000_s2050" name="Acrobat Document" r:id="rId3" imgW="5830114" imgH="7542857" progId="AcroExch.Document.7">
              <p:embed/>
            </p:oleObj>
          </a:graphicData>
        </a:graphic>
      </p:graphicFrame>
      <p:sp>
        <p:nvSpPr>
          <p:cNvPr id="6" name="TextBox 5"/>
          <p:cNvSpPr txBox="1"/>
          <p:nvPr/>
        </p:nvSpPr>
        <p:spPr>
          <a:xfrm>
            <a:off x="6858000" y="4572000"/>
            <a:ext cx="1828800" cy="1200329"/>
          </a:xfrm>
          <a:prstGeom prst="rect">
            <a:avLst/>
          </a:prstGeom>
          <a:noFill/>
        </p:spPr>
        <p:txBody>
          <a:bodyPr wrap="square" rtlCol="0">
            <a:spAutoFit/>
          </a:bodyPr>
          <a:lstStyle/>
          <a:p>
            <a:pPr marL="342900" indent="-342900">
              <a:buAutoNum type="arabicPeriod"/>
            </a:pPr>
            <a:r>
              <a:rPr lang="en-US" dirty="0" smtClean="0"/>
              <a:t>Rt. Atrium</a:t>
            </a:r>
          </a:p>
          <a:p>
            <a:pPr marL="342900" indent="-342900">
              <a:buAutoNum type="arabicPeriod"/>
            </a:pPr>
            <a:r>
              <a:rPr lang="en-US" dirty="0" smtClean="0"/>
              <a:t>Rt. Ventricle</a:t>
            </a:r>
          </a:p>
          <a:p>
            <a:pPr marL="342900" indent="-342900">
              <a:buAutoNum type="arabicPeriod"/>
            </a:pPr>
            <a:r>
              <a:rPr lang="en-US" dirty="0" smtClean="0"/>
              <a:t>Lt. Atrium</a:t>
            </a:r>
          </a:p>
          <a:p>
            <a:pPr marL="342900" indent="-342900">
              <a:buAutoNum type="arabicPeriod"/>
            </a:pPr>
            <a:r>
              <a:rPr lang="en-US" dirty="0" smtClean="0"/>
              <a:t>Lt. Ventricle</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Location of the heart</a:t>
            </a:r>
          </a:p>
        </p:txBody>
      </p:sp>
      <p:sp>
        <p:nvSpPr>
          <p:cNvPr id="12291" name="Rectangle 3"/>
          <p:cNvSpPr>
            <a:spLocks noGrp="1" noChangeArrowheads="1"/>
          </p:cNvSpPr>
          <p:nvPr>
            <p:ph idx="1"/>
          </p:nvPr>
        </p:nvSpPr>
        <p:spPr/>
        <p:txBody>
          <a:bodyPr/>
          <a:lstStyle/>
          <a:p>
            <a:r>
              <a:rPr lang="en-US" smtClean="0"/>
              <a:t>The heart is situated between the lungs in the mediastinum with about two-thirds of its mass to the left of the midline (Figure 20.1).</a:t>
            </a:r>
          </a:p>
          <a:p>
            <a:r>
              <a:rPr lang="en-US" smtClean="0"/>
              <a:t>Because the heart lies between two rigid structures, the vertebral column and the sternum, external compression on the chest can be used to force blood out of the heart and into the circulation. (Clinical Application)</a:t>
            </a:r>
          </a:p>
        </p:txBody>
      </p:sp>
      <p:sp>
        <p:nvSpPr>
          <p:cNvPr id="5" name="Slide Number Placeholder 4"/>
          <p:cNvSpPr>
            <a:spLocks noGrp="1"/>
          </p:cNvSpPr>
          <p:nvPr>
            <p:ph type="sldNum" sz="quarter" idx="12"/>
          </p:nvPr>
        </p:nvSpPr>
        <p:spPr/>
        <p:txBody>
          <a:bodyPr/>
          <a:lstStyle/>
          <a:p>
            <a:pPr>
              <a:defRPr/>
            </a:pPr>
            <a:fld id="{B1BCC8A0-0874-44DE-BFE4-66B8C400203F}" type="slidenum">
              <a:rPr lang="en-US"/>
              <a:pPr>
                <a:defRPr/>
              </a:pPr>
              <a:t>8</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76200"/>
            <a:ext cx="9144000" cy="1143000"/>
          </a:xfrm>
        </p:spPr>
        <p:txBody>
          <a:bodyPr/>
          <a:lstStyle/>
          <a:p>
            <a:r>
              <a:rPr lang="en-US" smtClean="0"/>
              <a:t>Heart Location</a:t>
            </a:r>
          </a:p>
        </p:txBody>
      </p:sp>
      <p:sp>
        <p:nvSpPr>
          <p:cNvPr id="13315" name="Rectangle 3"/>
          <p:cNvSpPr>
            <a:spLocks noGrp="1" noChangeArrowheads="1"/>
          </p:cNvSpPr>
          <p:nvPr>
            <p:ph idx="1"/>
          </p:nvPr>
        </p:nvSpPr>
        <p:spPr>
          <a:xfrm>
            <a:off x="228600" y="5334000"/>
            <a:ext cx="8915400" cy="1524000"/>
          </a:xfrm>
        </p:spPr>
        <p:txBody>
          <a:bodyPr/>
          <a:lstStyle/>
          <a:p>
            <a:pPr>
              <a:lnSpc>
                <a:spcPct val="80000"/>
              </a:lnSpc>
            </a:pPr>
            <a:r>
              <a:rPr lang="en-US" smtClean="0"/>
              <a:t>Heart is located in the mediastinum</a:t>
            </a:r>
          </a:p>
          <a:p>
            <a:pPr lvl="1">
              <a:lnSpc>
                <a:spcPct val="80000"/>
              </a:lnSpc>
            </a:pPr>
            <a:r>
              <a:rPr lang="en-US" smtClean="0"/>
              <a:t>area from the sternum to the vertebral column and between the lungs</a:t>
            </a:r>
          </a:p>
        </p:txBody>
      </p:sp>
      <p:sp>
        <p:nvSpPr>
          <p:cNvPr id="6" name="Slide Number Placeholder 4"/>
          <p:cNvSpPr>
            <a:spLocks noGrp="1"/>
          </p:cNvSpPr>
          <p:nvPr>
            <p:ph type="sldNum" sz="quarter" idx="12"/>
          </p:nvPr>
        </p:nvSpPr>
        <p:spPr/>
        <p:txBody>
          <a:bodyPr/>
          <a:lstStyle/>
          <a:p>
            <a:pPr>
              <a:defRPr/>
            </a:pPr>
            <a:fld id="{D2473E38-C175-4CE5-AF16-E3221E16968C}" type="slidenum">
              <a:rPr lang="en-US"/>
              <a:pPr>
                <a:defRPr/>
              </a:pPr>
              <a:t>9</a:t>
            </a:fld>
            <a:endParaRPr lang="en-US"/>
          </a:p>
        </p:txBody>
      </p:sp>
      <p:pic>
        <p:nvPicPr>
          <p:cNvPr id="13318" name="Picture 4" descr="w0126&amp;127"/>
          <p:cNvPicPr>
            <a:picLocks noChangeAspect="1" noChangeArrowheads="1"/>
          </p:cNvPicPr>
          <p:nvPr/>
        </p:nvPicPr>
        <p:blipFill>
          <a:blip r:embed="rId2" cstate="print"/>
          <a:srcRect b="56485"/>
          <a:stretch>
            <a:fillRect/>
          </a:stretch>
        </p:blipFill>
        <p:spPr bwMode="auto">
          <a:xfrm>
            <a:off x="228600" y="1362075"/>
            <a:ext cx="7924800" cy="3286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458</Words>
  <Application>Microsoft Office PowerPoint</Application>
  <PresentationFormat>On-screen Show (4:3)</PresentationFormat>
  <Paragraphs>56</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Adobe Acrobat Document</vt:lpstr>
      <vt:lpstr>Chapter 20 THE CARDIOVASCULAR SYSTEM: THE HEART </vt:lpstr>
      <vt:lpstr>INTRODUCTION </vt:lpstr>
      <vt:lpstr>Chapter 20  The Cardiovascular System: The Heart</vt:lpstr>
      <vt:lpstr>ANATOMY OF THE HEART</vt:lpstr>
      <vt:lpstr>ANATOMY OF THE HEART</vt:lpstr>
      <vt:lpstr>Slide 6</vt:lpstr>
      <vt:lpstr>Slide 7</vt:lpstr>
      <vt:lpstr>Location of the heart</vt:lpstr>
      <vt:lpstr>Heart Location</vt:lpstr>
      <vt:lpstr>Heart Orientation</vt:lpstr>
      <vt:lpstr>Heart Orientation</vt:lpstr>
      <vt:lpstr>Surface Projection of the Heart</vt:lpstr>
      <vt:lpstr>Pericardium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THE CARDIOVASCULAR SYSTEM: THE HEART </dc:title>
  <dc:creator>User</dc:creator>
  <cp:lastModifiedBy>User</cp:lastModifiedBy>
  <cp:revision>1</cp:revision>
  <dcterms:created xsi:type="dcterms:W3CDTF">2017-06-08T16:48:36Z</dcterms:created>
  <dcterms:modified xsi:type="dcterms:W3CDTF">2017-06-08T16:49:00Z</dcterms:modified>
</cp:coreProperties>
</file>