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31" r:id="rId3"/>
    <p:sldId id="332" r:id="rId4"/>
    <p:sldId id="333" r:id="rId5"/>
    <p:sldId id="308" r:id="rId6"/>
    <p:sldId id="35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51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2" r:id="rId25"/>
    <p:sldId id="35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CC"/>
    <a:srgbClr val="CC3399"/>
    <a:srgbClr val="CC0066"/>
    <a:srgbClr val="D60093"/>
    <a:srgbClr val="CC0000"/>
    <a:srgbClr val="EC1438"/>
    <a:srgbClr val="EE1237"/>
    <a:srgbClr val="FF5050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79" autoAdjust="0"/>
    <p:restoredTop sz="79927" autoAdjust="0"/>
  </p:normalViewPr>
  <p:slideViewPr>
    <p:cSldViewPr>
      <p:cViewPr varScale="1">
        <p:scale>
          <a:sx n="68" d="100"/>
          <a:sy n="68" d="100"/>
        </p:scale>
        <p:origin x="1325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D7B76-B6B2-49BC-B39D-76A431B1A664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3AE49-D09F-49AB-B17F-EA435DEFF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2 subphyla of invertebrates (lancelets and tunicates), hagfishes and chordates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Tetrapods = limbed 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Coelacanth – thought to have been</a:t>
            </a:r>
            <a:r>
              <a:rPr lang="en-US" baseline="0" dirty="0" smtClean="0"/>
              <a:t> extinct 75 </a:t>
            </a:r>
            <a:r>
              <a:rPr lang="en-US" baseline="0" dirty="0" err="1" smtClean="0"/>
              <a:t>mya</a:t>
            </a:r>
            <a:r>
              <a:rPr lang="en-US" baseline="0" dirty="0" smtClean="0"/>
              <a:t>, but discovered in 1938 in Western Indian Ocean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5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Caecillian</a:t>
            </a:r>
            <a:r>
              <a:rPr lang="en-US" dirty="0" smtClean="0"/>
              <a:t> ancestor</a:t>
            </a:r>
            <a:r>
              <a:rPr lang="en-US" baseline="0" dirty="0" smtClean="0"/>
              <a:t> had legs,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amniotic egg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contains several membranes that allowed animals to live a fully terrestrial life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style.The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amnion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protects the embryo in a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fluid-filled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cavity that serves as a cushion.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allantois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holds metabolic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wastes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produced by the embryo.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chorion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exchanges gases between the embryo and the air.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yolk sac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provides nutrients; other nutrients are stored in 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albumen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(egg white).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Amniote</a:t>
            </a:r>
            <a:r>
              <a:rPr lang="en-US" dirty="0" smtClean="0"/>
              <a:t> eggs allowed organisms</a:t>
            </a:r>
            <a:r>
              <a:rPr lang="en-US" baseline="0" dirty="0" smtClean="0"/>
              <a:t> to move reproduction out of the water</a:t>
            </a:r>
          </a:p>
          <a:p>
            <a:r>
              <a:rPr lang="en-US" dirty="0" smtClean="0"/>
              <a:t>All of extant reptiles,</a:t>
            </a:r>
            <a:r>
              <a:rPr lang="en-US" baseline="0" dirty="0" smtClean="0"/>
              <a:t> except turtles, are </a:t>
            </a:r>
            <a:r>
              <a:rPr lang="en-US" baseline="0" dirty="0" err="1" smtClean="0"/>
              <a:t>diapsids</a:t>
            </a:r>
            <a:r>
              <a:rPr lang="en-US" baseline="0" dirty="0" smtClean="0"/>
              <a:t> – have 2 holes on side of skull behind eye sockets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3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Mammal = </a:t>
            </a:r>
            <a:r>
              <a:rPr lang="en-US" dirty="0" err="1" smtClean="0"/>
              <a:t>synapsids</a:t>
            </a:r>
            <a:r>
              <a:rPr lang="en-US" dirty="0" smtClean="0"/>
              <a:t>, a single temporal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fenestra</a:t>
            </a:r>
            <a:r>
              <a:rPr lang="en-US" baseline="0" dirty="0" smtClean="0"/>
              <a:t>, hole behind the eye socket on each side </a:t>
            </a:r>
            <a:r>
              <a:rPr lang="en-US" baseline="0" smtClean="0"/>
              <a:t>of skull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8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Kanaroo</a:t>
            </a:r>
            <a:r>
              <a:rPr lang="en-US" dirty="0" smtClean="0"/>
              <a:t> with </a:t>
            </a:r>
            <a:r>
              <a:rPr lang="en-US" dirty="0" err="1" smtClean="0"/>
              <a:t>joey</a:t>
            </a:r>
            <a:r>
              <a:rPr lang="en-US" baseline="0" dirty="0" smtClean="0"/>
              <a:t> and wombat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14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Colors match tree on previous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3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2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5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DE6F-3D38-41C9-B10C-F0AFBB292941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5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0128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Taxonomy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crazy-frankenstein.com/free-wallpapers-files/animals-wallpapers/fish-wallpapers/life-below-the-red-sea-egypt-fish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	ii. </a:t>
            </a:r>
            <a:r>
              <a:rPr lang="en-US" sz="2800" b="1" dirty="0" smtClean="0">
                <a:solidFill>
                  <a:srgbClr val="D60093"/>
                </a:solidFill>
              </a:rPr>
              <a:t>Lobe-fins</a:t>
            </a:r>
            <a:r>
              <a:rPr lang="en-US" sz="2800" dirty="0" smtClean="0"/>
              <a:t> – have rod-shaped bones 			surrounded by a thick layer of muscle in their pectoral and pelvic fins</a:t>
            </a:r>
          </a:p>
          <a:p>
            <a:pPr>
              <a:buNone/>
            </a:pPr>
            <a:r>
              <a:rPr lang="en-US" sz="2800" dirty="0" smtClean="0"/>
              <a:t>			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- coelacanth – thought extinct</a:t>
            </a:r>
          </a:p>
        </p:txBody>
      </p:sp>
      <p:pic>
        <p:nvPicPr>
          <p:cNvPr id="103426" name="Picture 2" descr="http://www.zo.utexas.edu/faculty/sjasper/images/34.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7562850" cy="34099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- lungfishes – gills and lungs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4450" name="Picture 2" descr="http://2.bp.blogspot.com/_ckBlasgNSzg/SOFYlsdcDbI/AAAAAAAAJKc/djYMFiLqymU/s400/African+Lung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810000" cy="2924176"/>
          </a:xfrm>
          <a:prstGeom prst="rect">
            <a:avLst/>
          </a:prstGeom>
          <a:noFill/>
        </p:spPr>
      </p:pic>
      <p:pic>
        <p:nvPicPr>
          <p:cNvPr id="104454" name="Picture 6" descr="http://images.stanzapub.com/readers/2009/03/10/800pxlungsofprotopterusdollo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105275"/>
            <a:ext cx="5143500" cy="2752725"/>
          </a:xfrm>
          <a:prstGeom prst="rect">
            <a:avLst/>
          </a:prstGeom>
          <a:noFill/>
        </p:spPr>
      </p:pic>
      <p:pic>
        <p:nvPicPr>
          <p:cNvPr id="104456" name="Picture 8" descr="http://i.iucnredlist.org/images/photo-galleries/2009/40_african_lungfish_t_moritz_rzA_0_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19200"/>
            <a:ext cx="2914650" cy="2914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- </a:t>
            </a:r>
            <a:r>
              <a:rPr lang="en-US" b="1" dirty="0" err="1" smtClean="0">
                <a:solidFill>
                  <a:srgbClr val="D60093"/>
                </a:solidFill>
              </a:rPr>
              <a:t>tetrapods</a:t>
            </a:r>
            <a:r>
              <a:rPr lang="en-US" dirty="0" smtClean="0"/>
              <a:t> – in place of pelvic and  pectoral fins, they have limbs that can support their weight on land</a:t>
            </a:r>
            <a:endParaRPr lang="en-US" dirty="0"/>
          </a:p>
        </p:txBody>
      </p:sp>
      <p:pic>
        <p:nvPicPr>
          <p:cNvPr id="106498" name="Picture 2" descr="http://bio1151.nicerweb.net/Locked/media/ch34/34_19Acanthoste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315200" cy="44911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6324600"/>
            <a:ext cx="548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Acanthostega</a:t>
            </a:r>
            <a:r>
              <a:rPr lang="en-US" dirty="0" smtClean="0"/>
              <a:t>, Devonian relative of </a:t>
            </a:r>
            <a:r>
              <a:rPr lang="en-US" dirty="0" err="1" smtClean="0"/>
              <a:t>tetrapods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C0066"/>
                </a:solidFill>
              </a:rPr>
              <a:t>Tetrapods</a:t>
            </a:r>
          </a:p>
          <a:p>
            <a:pPr>
              <a:buNone/>
            </a:pPr>
            <a:r>
              <a:rPr lang="en-US" dirty="0" smtClean="0"/>
              <a:t>	A. </a:t>
            </a:r>
            <a:r>
              <a:rPr lang="en-US" b="1" dirty="0" smtClean="0"/>
              <a:t>amphibians</a:t>
            </a:r>
            <a:r>
              <a:rPr lang="en-US" dirty="0" smtClean="0"/>
              <a:t> (frogs, salamanders)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1. 2 life stages – tadpole (aquatic with gills ) metamorphoses into adult with limbs (may be terrestrial with lungs and gas exchange through skin)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2. unshelled eggs</a:t>
            </a:r>
            <a:endParaRPr lang="en-US" dirty="0"/>
          </a:p>
        </p:txBody>
      </p:sp>
      <p:pic>
        <p:nvPicPr>
          <p:cNvPr id="107526" name="Picture 6" descr="http://t1.gstatic.com/images?q=tbn:ANd9GcSs66rj2xZYz8imeK35vAdbpLw-yBEcuFDxBY9TqdxiQC5NqX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2619375" cy="1743076"/>
          </a:xfrm>
          <a:prstGeom prst="rect">
            <a:avLst/>
          </a:prstGeom>
          <a:noFill/>
        </p:spPr>
      </p:pic>
      <p:pic>
        <p:nvPicPr>
          <p:cNvPr id="107528" name="Picture 8" descr="http://images.nationalgeographic.com/wpf/media-live/photos/000/318/cache/fw-red-backed-salamander-1202424_31888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038600"/>
            <a:ext cx="2971800" cy="2213991"/>
          </a:xfrm>
          <a:prstGeom prst="rect">
            <a:avLst/>
          </a:prstGeom>
          <a:noFill/>
        </p:spPr>
      </p:pic>
      <p:pic>
        <p:nvPicPr>
          <p:cNvPr id="107530" name="Picture 10" descr="http://30.media.tumblr.com/tumblr_lte2mfM90v1qc6j5yo1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2777" y="4038600"/>
            <a:ext cx="3141223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632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Salamander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Caecillian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 descr="http://www.labspaces.net/pictures/blog/4d9b8f687133f1302040424_b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8334375" cy="541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95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/>
              <a:t>	B. </a:t>
            </a:r>
            <a:r>
              <a:rPr lang="en-US" sz="3000" b="1" dirty="0" smtClean="0">
                <a:solidFill>
                  <a:srgbClr val="CC0066"/>
                </a:solidFill>
              </a:rPr>
              <a:t>amniotes</a:t>
            </a:r>
            <a:r>
              <a:rPr lang="en-US" sz="3000" dirty="0" smtClean="0"/>
              <a:t> – form </a:t>
            </a:r>
            <a:r>
              <a:rPr lang="en-US" sz="3000" dirty="0" err="1" smtClean="0"/>
              <a:t>amniote</a:t>
            </a:r>
            <a:r>
              <a:rPr lang="en-US" sz="3000" dirty="0" smtClean="0"/>
              <a:t> eggs</a:t>
            </a:r>
          </a:p>
          <a:p>
            <a:pPr>
              <a:buNone/>
            </a:pPr>
            <a:r>
              <a:rPr lang="en-US" sz="3000" dirty="0" smtClean="0"/>
              <a:t>		1. </a:t>
            </a:r>
            <a:r>
              <a:rPr lang="en-US" sz="3000" b="1" dirty="0" smtClean="0"/>
              <a:t>reptiles</a:t>
            </a:r>
            <a:r>
              <a:rPr lang="en-US" sz="3000" dirty="0" smtClean="0"/>
              <a:t> (lizards, snakes, turtles, crocodilians, bird)		</a:t>
            </a:r>
          </a:p>
          <a:p>
            <a:pPr>
              <a:buNone/>
            </a:pPr>
            <a:r>
              <a:rPr lang="en-US" sz="3000" dirty="0" smtClean="0"/>
              <a:t>		a. many are </a:t>
            </a:r>
            <a:r>
              <a:rPr lang="en-US" sz="3000" b="1" dirty="0" smtClean="0"/>
              <a:t>ectothermic</a:t>
            </a:r>
            <a:r>
              <a:rPr lang="en-US" sz="3000" dirty="0" smtClean="0"/>
              <a:t> = cannot regulate  body temp internally 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		- scales, shelled eggs (some hard, some leathery)</a:t>
            </a:r>
            <a:endParaRPr lang="en-US" dirty="0"/>
          </a:p>
        </p:txBody>
      </p:sp>
      <p:pic>
        <p:nvPicPr>
          <p:cNvPr id="108546" name="Picture 2" descr="http://upload.wikimedia.org/wikipedia/commons/6/67/Rept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923822"/>
            <a:ext cx="5334000" cy="39341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b. birds (</a:t>
            </a:r>
            <a:r>
              <a:rPr lang="en-US" b="1" dirty="0" err="1" smtClean="0"/>
              <a:t>aves</a:t>
            </a:r>
            <a:r>
              <a:rPr lang="en-US" dirty="0" smtClean="0"/>
              <a:t>) are </a:t>
            </a:r>
            <a:r>
              <a:rPr lang="en-US" b="1" dirty="0" smtClean="0"/>
              <a:t>endothermic</a:t>
            </a:r>
            <a:r>
              <a:rPr lang="en-US" dirty="0" smtClean="0"/>
              <a:t> which means they are capable of maintaining internal temps through metabolism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i. hard shelled eggs, hollow bones, feathers (made of keratin like scales of other reptiles)</a:t>
            </a:r>
            <a:endParaRPr lang="en-US" dirty="0"/>
          </a:p>
        </p:txBody>
      </p:sp>
      <p:pic>
        <p:nvPicPr>
          <p:cNvPr id="110594" name="Picture 2" descr="http://2.bp.blogspot.com/-ECtN5a3M-ZE/TcTG4HqipBI/AAAAAAAABdo/8LJaqX00Kzk/s1600/cadinal-bi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3352799" cy="3081960"/>
          </a:xfrm>
          <a:prstGeom prst="rect">
            <a:avLst/>
          </a:prstGeom>
          <a:noFill/>
        </p:spPr>
      </p:pic>
      <p:pic>
        <p:nvPicPr>
          <p:cNvPr id="110598" name="Picture 6" descr="http://www.funny-potato.com/images/animals/birds/pictures-birds/bi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886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2. </a:t>
            </a:r>
            <a:r>
              <a:rPr lang="en-US" b="1" dirty="0" smtClean="0">
                <a:solidFill>
                  <a:srgbClr val="CC3399"/>
                </a:solidFill>
              </a:rPr>
              <a:t>Mammals</a:t>
            </a:r>
            <a:r>
              <a:rPr lang="en-US" dirty="0" smtClean="0"/>
              <a:t> – amniotes with hair and produce milk.</a:t>
            </a:r>
          </a:p>
          <a:p>
            <a:pPr>
              <a:buNone/>
            </a:pPr>
            <a:r>
              <a:rPr lang="en-US" dirty="0" smtClean="0"/>
              <a:t>		a. </a:t>
            </a:r>
            <a:r>
              <a:rPr lang="en-US" b="1" dirty="0" smtClean="0"/>
              <a:t>monotremes</a:t>
            </a:r>
            <a:r>
              <a:rPr lang="en-US" dirty="0" smtClean="0"/>
              <a:t> – platypus &amp; echidna</a:t>
            </a:r>
          </a:p>
          <a:p>
            <a:pPr>
              <a:buNone/>
            </a:pPr>
            <a:r>
              <a:rPr lang="en-US" dirty="0" smtClean="0"/>
              <a:t>			- lay eggs</a:t>
            </a:r>
          </a:p>
          <a:p>
            <a:pPr>
              <a:buNone/>
            </a:pPr>
            <a:r>
              <a:rPr lang="en-US" dirty="0" smtClean="0"/>
              <a:t>			- no nipples, milk is secreted by glands on mother’s belly and is sucked off of fur by baby</a:t>
            </a:r>
            <a:endParaRPr lang="en-US" dirty="0"/>
          </a:p>
        </p:txBody>
      </p:sp>
      <p:pic>
        <p:nvPicPr>
          <p:cNvPr id="113666" name="Picture 2" descr="http://www.neiu.edu/~mtaban/echi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3829050" cy="2276475"/>
          </a:xfrm>
          <a:prstGeom prst="rect">
            <a:avLst/>
          </a:prstGeom>
          <a:noFill/>
        </p:spPr>
      </p:pic>
      <p:pic>
        <p:nvPicPr>
          <p:cNvPr id="113668" name="Picture 4" descr="http://images.nationalgeographic.com/wpf/media-live/photos/000/006/cache/platypus_662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248150"/>
            <a:ext cx="3479800" cy="2609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b. </a:t>
            </a:r>
            <a:r>
              <a:rPr lang="en-US" b="1" dirty="0" smtClean="0"/>
              <a:t>marsupials</a:t>
            </a:r>
            <a:r>
              <a:rPr lang="en-US" dirty="0" smtClean="0"/>
              <a:t> – opossums, kangaroos, koalas, etc.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- live young, with nipples for providing milk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- higher metabolic rates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- have a placenta to diffuse nutrients into embryo from mother’s blood.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- infants are born very immaturely, crawl from </a:t>
            </a:r>
            <a:r>
              <a:rPr lang="en-US" dirty="0" err="1"/>
              <a:t>r</a:t>
            </a:r>
            <a:r>
              <a:rPr lang="en-US" dirty="0" err="1" smtClean="0"/>
              <a:t>eprod</a:t>
            </a:r>
            <a:r>
              <a:rPr lang="en-US" dirty="0" smtClean="0"/>
              <a:t> tract to pouch on mother for remainder of development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Phylum: Chordata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smtClean="0">
                <a:solidFill>
                  <a:srgbClr val="1DC4FF"/>
                </a:solidFill>
              </a:rPr>
              <a:t>chordates</a:t>
            </a:r>
            <a:r>
              <a:rPr lang="en-US" dirty="0" smtClean="0"/>
              <a:t> have: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1. </a:t>
            </a:r>
            <a:r>
              <a:rPr lang="en-US" b="1" dirty="0" smtClean="0">
                <a:solidFill>
                  <a:srgbClr val="0094C8"/>
                </a:solidFill>
              </a:rPr>
              <a:t>notochords</a:t>
            </a:r>
            <a:r>
              <a:rPr lang="en-US" dirty="0" smtClean="0"/>
              <a:t> – a longitudinal, flexible rod located b/w the digestive tube and the nerve cord.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~ provides skeletal support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~ most adult vertebrates only retain remnants of the embryo notochord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marsupials</a:t>
            </a:r>
            <a:endParaRPr lang="en-US" sz="3000" dirty="0"/>
          </a:p>
        </p:txBody>
      </p:sp>
      <p:pic>
        <p:nvPicPr>
          <p:cNvPr id="1026" name="Picture 2" descr="http://media.web.britannica.com/eb-media/19/93319-004-78B92D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762750" cy="50413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http://cdn.c.photoshelter.com/img-get/I0000I9J18JcYjes/s/750/750/MG-8683-kangaroo-2009120920091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16742" name="Picture 6" descr="http://3.bp.blogspot.com/-dNlmdu4V_Cc/TwsHL3XxxLI/AAAAAAAAE2Q/SsAAYTZ4OlM/s1600/wombat-womb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039" y="1828800"/>
            <a:ext cx="4560960" cy="3076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1"/>
            <a:ext cx="86106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c. </a:t>
            </a:r>
            <a:r>
              <a:rPr lang="en-US" b="1" dirty="0" err="1" smtClean="0">
                <a:solidFill>
                  <a:srgbClr val="FF33CC"/>
                </a:solidFill>
              </a:rPr>
              <a:t>eutherians</a:t>
            </a:r>
            <a:r>
              <a:rPr lang="en-US" dirty="0" smtClean="0"/>
              <a:t> (placental mammals)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- more complex placenta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- longer pregnancy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117762" name="Picture 2" descr="http://t2.gstatic.com/images?q=tbn:ANd9GcSluKfH7K69BepFbKYG0FB6FIwD456IacOJ4tAzh5nPLs7STEt8ifLbpj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2609850" cy="1752600"/>
          </a:xfrm>
          <a:prstGeom prst="rect">
            <a:avLst/>
          </a:prstGeom>
          <a:noFill/>
        </p:spPr>
      </p:pic>
      <p:pic>
        <p:nvPicPr>
          <p:cNvPr id="117764" name="Picture 4" descr="http://upload.wikimedia.org/wikipedia/commons/thumb/1/18/Bradypus.jpg/220px-Brady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57400"/>
            <a:ext cx="2095500" cy="2790825"/>
          </a:xfrm>
          <a:prstGeom prst="rect">
            <a:avLst/>
          </a:prstGeom>
          <a:noFill/>
        </p:spPr>
      </p:pic>
      <p:pic>
        <p:nvPicPr>
          <p:cNvPr id="117766" name="Picture 6" descr="http://animal.discovery.com/mammals/rabbit/pictures/rabbit-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90800"/>
            <a:ext cx="2667000" cy="1920240"/>
          </a:xfrm>
          <a:prstGeom prst="rect">
            <a:avLst/>
          </a:prstGeom>
          <a:noFill/>
        </p:spPr>
      </p:pic>
      <p:pic>
        <p:nvPicPr>
          <p:cNvPr id="117768" name="Picture 8" descr="http://www.awf.org/files/3794_file_Black_rhino_Balf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4400"/>
            <a:ext cx="2601773" cy="1676400"/>
          </a:xfrm>
          <a:prstGeom prst="rect">
            <a:avLst/>
          </a:prstGeom>
          <a:noFill/>
        </p:spPr>
      </p:pic>
      <p:pic>
        <p:nvPicPr>
          <p:cNvPr id="117770" name="Picture 10" descr="http://www.creationtips.com/Pix/bat_fly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5150674"/>
            <a:ext cx="2667000" cy="1707326"/>
          </a:xfrm>
          <a:prstGeom prst="rect">
            <a:avLst/>
          </a:prstGeom>
          <a:noFill/>
        </p:spPr>
      </p:pic>
      <p:pic>
        <p:nvPicPr>
          <p:cNvPr id="1026" name="Picture 2" descr="https://sphotos-a.xx.fbcdn.net/hphotos-prn1/533956_10151364242606130_129655297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797890"/>
            <a:ext cx="2895600" cy="20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://bio1151.nicerweb.net/Locked/media/ch34/34_36MammalPhylogeny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6642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bio1151.nicerweb.net/Locked/media/ch34/34_MammalPhyloge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505700" cy="68233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bio1151.nicerweb.net/Locked/media/ch34/34_36Mammal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54836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2. </a:t>
            </a:r>
            <a:r>
              <a:rPr lang="en-US" b="1" dirty="0" smtClean="0">
                <a:solidFill>
                  <a:srgbClr val="0094C8"/>
                </a:solidFill>
              </a:rPr>
              <a:t>dorsal, hollow nerve cord</a:t>
            </a:r>
          </a:p>
          <a:p>
            <a:pPr>
              <a:buNone/>
            </a:pPr>
            <a:r>
              <a:rPr lang="en-US" dirty="0" smtClean="0"/>
              <a:t>		~ develops into central nerve system (brain and spinal cord)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b="1" dirty="0" smtClean="0">
                <a:solidFill>
                  <a:srgbClr val="0094C8"/>
                </a:solidFill>
              </a:rPr>
              <a:t>pharyngeal slits/clefts </a:t>
            </a:r>
            <a:r>
              <a:rPr lang="en-US" dirty="0" smtClean="0"/>
              <a:t>– pouches separated by grooves along the sides of the pharynx.  In most these grooves (clefts) open to the 	outside of body and are called slits. 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~ can become gill slits in some animals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~ in </a:t>
            </a:r>
            <a:r>
              <a:rPr lang="en-US" dirty="0" err="1" smtClean="0"/>
              <a:t>tetrapods</a:t>
            </a:r>
            <a:r>
              <a:rPr lang="en-US" dirty="0" smtClean="0"/>
              <a:t> they play a role in the development of ear and parts of head and neck.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4. </a:t>
            </a:r>
            <a:r>
              <a:rPr lang="en-US" b="1" dirty="0" smtClean="0">
                <a:solidFill>
                  <a:srgbClr val="0094C8"/>
                </a:solidFill>
              </a:rPr>
              <a:t>muscular, post-anal tail</a:t>
            </a:r>
          </a:p>
          <a:p>
            <a:pPr>
              <a:buNone/>
            </a:pPr>
            <a:r>
              <a:rPr lang="en-US" dirty="0" smtClean="0"/>
              <a:t>		~ in many species it is diminished during embryonic development.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34x2chord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33400"/>
            <a:ext cx="8134350" cy="5643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Invertebrate Chordates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Tunicates</a:t>
            </a:r>
            <a:r>
              <a:rPr lang="en-US" dirty="0" smtClean="0"/>
              <a:t> (aka sea squirts)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-siphons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-suspension feeders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-chordate features in larval form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Lancelets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-bladelike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-filter feed using mucus on the pharyngeal slits to trap food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4800"/>
            <a:ext cx="1824038" cy="2742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29200"/>
            <a:ext cx="247650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0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335280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US" sz="2600" dirty="0" smtClean="0"/>
              <a:t>chordates with a head = </a:t>
            </a:r>
            <a:r>
              <a:rPr lang="en-US" sz="2600" dirty="0" smtClean="0">
                <a:solidFill>
                  <a:srgbClr val="FF5050"/>
                </a:solidFill>
              </a:rPr>
              <a:t>craniates</a:t>
            </a:r>
          </a:p>
          <a:p>
            <a:pPr marL="514350" indent="-514350">
              <a:buAutoNum type="alphaUcPeriod"/>
            </a:pPr>
            <a:endParaRPr lang="en-US" sz="2600" dirty="0" smtClean="0"/>
          </a:p>
          <a:p>
            <a:pPr marL="514350" indent="-514350">
              <a:buAutoNum type="alphaUcPeriod"/>
            </a:pPr>
            <a:r>
              <a:rPr lang="en-US" sz="2600" dirty="0" err="1" smtClean="0"/>
              <a:t>Craniates</a:t>
            </a:r>
            <a:r>
              <a:rPr lang="en-US" sz="2600" dirty="0" smtClean="0"/>
              <a:t> with a backbone = </a:t>
            </a:r>
            <a:r>
              <a:rPr lang="en-US" sz="2600" b="1" dirty="0" smtClean="0">
                <a:solidFill>
                  <a:srgbClr val="FF0000"/>
                </a:solidFill>
              </a:rPr>
              <a:t>vertebrates</a:t>
            </a:r>
            <a:endParaRPr lang="en-US" sz="2600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	1</a:t>
            </a:r>
            <a:r>
              <a:rPr lang="en-US" sz="3400" dirty="0" smtClean="0"/>
              <a:t>. </a:t>
            </a:r>
            <a:r>
              <a:rPr lang="en-US" sz="3400" dirty="0" err="1" smtClean="0">
                <a:solidFill>
                  <a:srgbClr val="EE1237"/>
                </a:solidFill>
              </a:rPr>
              <a:t>gnathostomes</a:t>
            </a:r>
            <a:r>
              <a:rPr lang="en-US" sz="3400" dirty="0" smtClean="0"/>
              <a:t> = having jaws</a:t>
            </a:r>
          </a:p>
          <a:p>
            <a:pPr marL="514350" indent="-514350">
              <a:buNone/>
            </a:pPr>
            <a:r>
              <a:rPr lang="en-US" sz="3400" dirty="0" smtClean="0"/>
              <a:t>		</a:t>
            </a:r>
            <a:endParaRPr lang="en-US" sz="3400" dirty="0"/>
          </a:p>
          <a:p>
            <a:pPr marL="514350" indent="-514350">
              <a:buNone/>
            </a:pPr>
            <a:r>
              <a:rPr lang="en-US" sz="3400" dirty="0" smtClean="0"/>
              <a:t>		a. </a:t>
            </a:r>
            <a:r>
              <a:rPr lang="en-US" sz="3400" dirty="0" err="1" smtClean="0">
                <a:solidFill>
                  <a:srgbClr val="CC0000"/>
                </a:solidFill>
              </a:rPr>
              <a:t>chondrichthyes</a:t>
            </a:r>
            <a:r>
              <a:rPr lang="en-US" sz="3400" dirty="0" smtClean="0"/>
              <a:t> – cartilaginous fish (rays, skates and sharks)</a:t>
            </a:r>
          </a:p>
          <a:p>
            <a:pPr marL="514350" indent="-51435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99330" name="Picture 2" descr="http://www.itsallaboutfish.co.uk/Pictures/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0"/>
            <a:ext cx="3200400" cy="24012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www.flmnh.ufl.edu/fish/education/questions/multi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01227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2743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	b. </a:t>
            </a:r>
            <a:r>
              <a:rPr lang="en-US" sz="2800" b="1" dirty="0" err="1" smtClean="0">
                <a:solidFill>
                  <a:srgbClr val="CC0066"/>
                </a:solidFill>
              </a:rPr>
              <a:t>osteichthyes</a:t>
            </a:r>
            <a:r>
              <a:rPr lang="en-US" sz="2800" dirty="0" smtClean="0"/>
              <a:t> – bony fish originally,		     though now encompasses much, much more (including us)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i. </a:t>
            </a:r>
            <a:r>
              <a:rPr lang="en-US" sz="2800" dirty="0" smtClean="0">
                <a:solidFill>
                  <a:srgbClr val="CC0066"/>
                </a:solidFill>
              </a:rPr>
              <a:t>ray-finned fishes </a:t>
            </a:r>
            <a:r>
              <a:rPr lang="en-US" sz="2800" dirty="0" smtClean="0"/>
              <a:t>(perch, bass, clown 			fish, salmon, etc.)</a:t>
            </a:r>
            <a:endParaRPr lang="en-US" sz="2800" dirty="0"/>
          </a:p>
        </p:txBody>
      </p:sp>
      <p:pic>
        <p:nvPicPr>
          <p:cNvPr id="101378" name="Picture 2" descr="http://students.cis.uab.edu/chase29/ray-f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657600"/>
            <a:ext cx="4089538" cy="3009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148</Words>
  <Application>Microsoft Office PowerPoint</Application>
  <PresentationFormat>On-screen Show (4:3)</PresentationFormat>
  <Paragraphs>107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Taxonomy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marsupials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Phylogenies &amp; Taxonomy</dc:title>
  <dc:creator>twyman</dc:creator>
  <cp:lastModifiedBy>Griffith, Ashley</cp:lastModifiedBy>
  <cp:revision>129</cp:revision>
  <dcterms:created xsi:type="dcterms:W3CDTF">2012-03-28T17:45:42Z</dcterms:created>
  <dcterms:modified xsi:type="dcterms:W3CDTF">2017-05-03T13:39:00Z</dcterms:modified>
</cp:coreProperties>
</file>