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38100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383F30C2-5022-4AB7-813C-6AFB2F052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58766E5B-267B-4FFA-8C1A-76EDE22CD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E991A5F2-E761-4367-8939-9F31A5649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36D0-2271-4707-9BAC-BF6F585A0F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5CC4-0525-41FC-8C40-59CEE39D51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Skeletal System: Bone </a:t>
            </a:r>
            <a:r>
              <a:rPr lang="en-US" b="1" dirty="0" smtClean="0"/>
              <a:t>Tissue</a:t>
            </a:r>
            <a:endParaRPr lang="en-US" b="1" dirty="0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6F1B52EC-D6A3-44E4-9EFA-C9C8E1961EA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These and a few other salts are deposited in a framework of collagen fibers, by a process called </a:t>
            </a:r>
            <a:r>
              <a:rPr lang="en-US" sz="3200" b="1" i="1" dirty="0" smtClean="0"/>
              <a:t>calcification</a:t>
            </a:r>
            <a:r>
              <a:rPr lang="en-US" sz="3200" b="1" dirty="0" smtClean="0"/>
              <a:t> or </a:t>
            </a:r>
            <a:r>
              <a:rPr lang="en-US" sz="3200" b="1" i="1" dirty="0" smtClean="0"/>
              <a:t>mineralization.</a:t>
            </a:r>
            <a:endParaRPr lang="en-US" sz="3200" b="1" dirty="0" smtClean="0"/>
          </a:p>
          <a:p>
            <a:pPr lvl="1"/>
            <a:r>
              <a:rPr lang="en-US" sz="3200" b="1" dirty="0" smtClean="0"/>
              <a:t>The process of calcification occurs only in the presence of collagen fibers.</a:t>
            </a:r>
          </a:p>
          <a:p>
            <a:pPr lvl="1"/>
            <a:r>
              <a:rPr lang="en-US" sz="3200" b="1" dirty="0" smtClean="0"/>
              <a:t>Mineral salts confer hardness on bone while collagen fibers give bone its great tensile strength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3E5233-939D-4581-A236-AA1B44B9C238}" type="slidenum">
              <a:rPr lang="en-US"/>
              <a:pPr/>
              <a:t>10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HISTOLOGY OF BONE TISSUE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Osteoprogenitor</a:t>
            </a:r>
            <a:r>
              <a:rPr lang="en-US" b="1" u="sng" dirty="0" smtClean="0"/>
              <a:t> cells </a:t>
            </a:r>
            <a:r>
              <a:rPr lang="en-US" b="1" dirty="0" smtClean="0"/>
              <a:t>---- undifferentiated cells </a:t>
            </a:r>
          </a:p>
          <a:p>
            <a:pPr lvl="1"/>
            <a:r>
              <a:rPr lang="en-US" sz="2800" b="1" dirty="0" smtClean="0"/>
              <a:t>can divide to replace themselves &amp; can become </a:t>
            </a:r>
            <a:r>
              <a:rPr lang="en-US" sz="2800" b="1" dirty="0" err="1" smtClean="0"/>
              <a:t>osteoblasts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found in inner layer of </a:t>
            </a:r>
            <a:r>
              <a:rPr lang="en-US" sz="2800" b="1" dirty="0" err="1" smtClean="0"/>
              <a:t>periosteum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endosteum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82F462B1-95C0-4354-8A90-5AC6EF7A241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cells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6553200"/>
          </a:xfrm>
        </p:spPr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 b="1" i="1" u="sng" dirty="0" err="1"/>
              <a:t>Osteogenic</a:t>
            </a:r>
            <a:r>
              <a:rPr lang="en-US" sz="3200" b="1" i="1" u="sng" dirty="0"/>
              <a:t> </a:t>
            </a:r>
            <a:r>
              <a:rPr lang="en-US" sz="3200" b="1" i="1" dirty="0"/>
              <a:t>cells</a:t>
            </a:r>
            <a:r>
              <a:rPr lang="en-US" sz="3200" b="1" dirty="0"/>
              <a:t> undergo cell division and develop into </a:t>
            </a:r>
            <a:r>
              <a:rPr lang="en-US" sz="3200" b="1" dirty="0" err="1"/>
              <a:t>osteoblasts</a:t>
            </a:r>
            <a:r>
              <a:rPr lang="en-US" sz="3200" b="1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3200" b="1" i="1" u="sng" dirty="0" err="1"/>
              <a:t>Osteoblasts</a:t>
            </a:r>
            <a:r>
              <a:rPr lang="en-US" sz="3200" b="1" u="sng" dirty="0"/>
              <a:t> </a:t>
            </a:r>
            <a:r>
              <a:rPr lang="en-US" sz="3200" b="1" dirty="0"/>
              <a:t>are bone-building cells.</a:t>
            </a:r>
          </a:p>
          <a:p>
            <a:pPr marL="457200" indent="-457200">
              <a:buFontTx/>
              <a:buAutoNum type="arabicPeriod"/>
            </a:pPr>
            <a:r>
              <a:rPr lang="en-US" sz="3200" b="1" i="1" u="sng" dirty="0" err="1"/>
              <a:t>Osteocytes</a:t>
            </a:r>
            <a:r>
              <a:rPr lang="en-US" sz="3200" b="1" i="1" dirty="0"/>
              <a:t> </a:t>
            </a:r>
            <a:r>
              <a:rPr lang="en-US" sz="3200" b="1" dirty="0"/>
              <a:t>are mature bone cells and the principal cells of bone tissue.</a:t>
            </a:r>
          </a:p>
          <a:p>
            <a:pPr marL="457200" indent="-457200">
              <a:buFontTx/>
              <a:buAutoNum type="arabicPeriod"/>
            </a:pPr>
            <a:r>
              <a:rPr lang="en-US" sz="3200" b="1" i="1" u="sng" dirty="0" err="1"/>
              <a:t>Osteoclasts</a:t>
            </a:r>
            <a:r>
              <a:rPr lang="en-US" sz="3200" b="1" dirty="0"/>
              <a:t> </a:t>
            </a:r>
            <a:r>
              <a:rPr lang="en-US" sz="3200" b="1" dirty="0" smtClean="0"/>
              <a:t>serve </a:t>
            </a:r>
            <a:r>
              <a:rPr lang="en-US" sz="3200" b="1" dirty="0"/>
              <a:t>to break down bone </a:t>
            </a:r>
            <a:r>
              <a:rPr lang="en-US" sz="3200" b="1" dirty="0" smtClean="0"/>
              <a:t>tissue, function in bone </a:t>
            </a:r>
            <a:r>
              <a:rPr lang="en-US" sz="3200" b="1" dirty="0" err="1" smtClean="0"/>
              <a:t>resorption</a:t>
            </a:r>
            <a:r>
              <a:rPr lang="en-US" sz="3200" b="1" dirty="0" smtClean="0"/>
              <a:t> at surfaces such  as </a:t>
            </a:r>
            <a:r>
              <a:rPr lang="en-US" sz="3200" b="1" dirty="0" err="1" smtClean="0"/>
              <a:t>endosteum</a:t>
            </a:r>
            <a:endParaRPr lang="en-US" sz="3200" b="1" dirty="0" smtClean="0"/>
          </a:p>
          <a:p>
            <a:pPr marL="457200" indent="-457200">
              <a:buNone/>
            </a:pPr>
            <a:r>
              <a:rPr lang="en-US" sz="3200" b="1" dirty="0" smtClean="0"/>
              <a:t>		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D93D35A-9376-418E-9F78-35EB698F1264}" type="slidenum">
              <a:rPr lang="en-US"/>
              <a:pPr/>
              <a:t>12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Bone cells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Bone is made up of several different tissues working together: bone, cartilage, dense connective tissue, epithelium, various blood forming tissues, adipose tissue, and nervous tissue.</a:t>
            </a:r>
          </a:p>
          <a:p>
            <a:r>
              <a:rPr lang="en-US" sz="3200" b="1" dirty="0"/>
              <a:t>Each individual bone is an organ; the bones, along with their cartilages, make up the skeletal system.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E875831-8888-4D9B-8356-11E1A405494E}" type="slidenum">
              <a:rPr lang="en-US"/>
              <a:pPr/>
              <a:t>2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	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41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Skeletal System</a:t>
            </a:r>
            <a:r>
              <a:rPr lang="en-US" dirty="0" smtClean="0">
                <a:solidFill>
                  <a:schemeClr val="tx1"/>
                </a:solidFill>
              </a:rPr>
              <a:t>: Bone </a:t>
            </a:r>
            <a:r>
              <a:rPr lang="en-US" dirty="0">
                <a:solidFill>
                  <a:schemeClr val="tx1"/>
                </a:solidFill>
              </a:rPr>
              <a:t>Tissue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200400"/>
            <a:ext cx="8458200" cy="3276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Dynamic and ever-changing throughout life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Skeleton composed of many different tissues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cartilage, bone tissue, epithelium, nerve, blood forming tissue, adipose, and dense connective tissue</a:t>
            </a:r>
            <a:endParaRPr lang="en-US" sz="32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C9EF6FA0-5909-4F4C-B041-B835EA56A1CF}" type="slidenum">
              <a:rPr lang="en-US"/>
              <a:pPr/>
              <a:t>3</a:t>
            </a:fld>
            <a:endParaRPr lang="en-US"/>
          </a:p>
        </p:txBody>
      </p:sp>
      <p:pic>
        <p:nvPicPr>
          <p:cNvPr id="377860" name="Picture 4" descr="fig6_3cRtHa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762000"/>
            <a:ext cx="3352800" cy="2209800"/>
          </a:xfrm>
          <a:prstGeom prst="rect">
            <a:avLst/>
          </a:prstGeom>
          <a:noFill/>
        </p:spPr>
      </p:pic>
      <p:pic>
        <p:nvPicPr>
          <p:cNvPr id="377861" name="Picture 5" descr="wiley_tab_ch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4700" y="0"/>
            <a:ext cx="749300" cy="13112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066800"/>
            <a:ext cx="7010400" cy="5257800"/>
          </a:xfrm>
        </p:spPr>
        <p:txBody>
          <a:bodyPr>
            <a:noAutofit/>
          </a:bodyPr>
          <a:lstStyle/>
          <a:p>
            <a:r>
              <a:rPr lang="en-US" sz="3200" b="1" u="sng" dirty="0"/>
              <a:t>Supporting &amp; protecting </a:t>
            </a:r>
            <a:r>
              <a:rPr lang="en-US" sz="3200" b="1" dirty="0"/>
              <a:t>soft tissues</a:t>
            </a:r>
          </a:p>
          <a:p>
            <a:r>
              <a:rPr lang="en-US" sz="3200" b="1" dirty="0"/>
              <a:t>Attachment site for muscles making </a:t>
            </a:r>
            <a:r>
              <a:rPr lang="en-US" sz="3200" b="1" u="sng" dirty="0"/>
              <a:t>movement</a:t>
            </a:r>
            <a:r>
              <a:rPr lang="en-US" sz="3200" b="1" dirty="0"/>
              <a:t> possible</a:t>
            </a:r>
          </a:p>
          <a:p>
            <a:r>
              <a:rPr lang="en-US" sz="3200" b="1" u="sng" dirty="0"/>
              <a:t>Storage of the minerals</a:t>
            </a:r>
            <a:r>
              <a:rPr lang="en-US" sz="3200" b="1" dirty="0"/>
              <a:t>, calcium &amp; phosphate -- mineral homeostasis </a:t>
            </a:r>
          </a:p>
          <a:p>
            <a:r>
              <a:rPr lang="en-US" sz="3200" b="1" u="sng" dirty="0"/>
              <a:t>Blood cell production </a:t>
            </a:r>
            <a:r>
              <a:rPr lang="en-US" sz="3200" b="1" dirty="0"/>
              <a:t>occurs in red bone marrow (</a:t>
            </a:r>
            <a:r>
              <a:rPr lang="en-US" sz="3200" b="1" dirty="0" err="1"/>
              <a:t>hemopoiesis</a:t>
            </a:r>
            <a:r>
              <a:rPr lang="en-US" sz="3200" b="1" dirty="0"/>
              <a:t>)</a:t>
            </a:r>
          </a:p>
          <a:p>
            <a:r>
              <a:rPr lang="en-US" sz="3200" b="1" u="sng" dirty="0"/>
              <a:t>Energy storage </a:t>
            </a:r>
            <a:r>
              <a:rPr lang="en-US" sz="3200" b="1" dirty="0"/>
              <a:t>in yellow bone marrow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C013294F-8CB6-4F89-98A2-B8E869696BED}" type="slidenum">
              <a:rPr lang="en-US"/>
              <a:pPr/>
              <a:t>4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/>
              <a:t>Functions of Bone</a:t>
            </a:r>
          </a:p>
        </p:txBody>
      </p:sp>
      <p:pic>
        <p:nvPicPr>
          <p:cNvPr id="379908" name="Picture 4" descr="SKELH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2362200" cy="32686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type="title"/>
          </p:nvPr>
        </p:nvSpPr>
        <p:spPr>
          <a:xfrm>
            <a:off x="5257800" y="0"/>
            <a:ext cx="38862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Anatomy of a Long Bone</a:t>
            </a:r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447800"/>
            <a:ext cx="33528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err="1"/>
              <a:t>diaphysis</a:t>
            </a:r>
            <a:r>
              <a:rPr lang="en-US" b="1" dirty="0"/>
              <a:t> = shaft</a:t>
            </a:r>
          </a:p>
          <a:p>
            <a:pPr>
              <a:lnSpc>
                <a:spcPct val="90000"/>
              </a:lnSpc>
            </a:pPr>
            <a:r>
              <a:rPr lang="en-US" b="1" dirty="0"/>
              <a:t>epiphysis = </a:t>
            </a:r>
            <a:r>
              <a:rPr lang="en-US" b="1" dirty="0" smtClean="0"/>
              <a:t>ends </a:t>
            </a:r>
            <a:r>
              <a:rPr lang="en-US" b="1" dirty="0"/>
              <a:t>of a long bone</a:t>
            </a:r>
          </a:p>
          <a:p>
            <a:pPr>
              <a:lnSpc>
                <a:spcPct val="90000"/>
              </a:lnSpc>
            </a:pPr>
            <a:r>
              <a:rPr lang="en-US" b="1" i="1" dirty="0" err="1"/>
              <a:t>metaphyses</a:t>
            </a:r>
            <a:r>
              <a:rPr lang="en-US" b="1" dirty="0"/>
              <a:t> are the areas between the epiphysis and </a:t>
            </a:r>
            <a:r>
              <a:rPr lang="en-US" b="1" dirty="0" err="1"/>
              <a:t>diaphysis</a:t>
            </a:r>
            <a:r>
              <a:rPr lang="en-US" b="1" dirty="0"/>
              <a:t> and include the </a:t>
            </a:r>
            <a:r>
              <a:rPr lang="en-US" b="1" i="1" dirty="0" err="1"/>
              <a:t>epiphyseal</a:t>
            </a:r>
            <a:r>
              <a:rPr lang="en-US" b="1" i="1" dirty="0"/>
              <a:t> plate</a:t>
            </a:r>
            <a:r>
              <a:rPr lang="en-US" b="1" dirty="0"/>
              <a:t> in growing bones.</a:t>
            </a:r>
          </a:p>
          <a:p>
            <a:pPr>
              <a:lnSpc>
                <a:spcPct val="90000"/>
              </a:lnSpc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E583B8C9-7455-4011-ACF6-BC4CDF7CAD21}" type="slidenum">
              <a:rPr lang="en-US"/>
              <a:pPr/>
              <a:t>5</a:t>
            </a:fld>
            <a:endParaRPr lang="en-US"/>
          </a:p>
        </p:txBody>
      </p:sp>
      <p:pic>
        <p:nvPicPr>
          <p:cNvPr id="381954" name="Picture 2" descr="w0158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0"/>
            <a:ext cx="5118100" cy="6477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0" y="-228600"/>
            <a:ext cx="3429000" cy="1143000"/>
          </a:xfrm>
        </p:spPr>
        <p:txBody>
          <a:bodyPr/>
          <a:lstStyle/>
          <a:p>
            <a:r>
              <a:rPr lang="en-US" sz="2500" dirty="0">
                <a:solidFill>
                  <a:schemeClr val="tx1"/>
                </a:solidFill>
              </a:rPr>
              <a:t>Anatomy of a Long Bone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762000"/>
            <a:ext cx="33528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Articular </a:t>
            </a:r>
            <a:r>
              <a:rPr lang="en-US" b="1" dirty="0"/>
              <a:t>cartilage over joint surfaces acts as friction reducer &amp; shock absorber</a:t>
            </a:r>
          </a:p>
          <a:p>
            <a:pPr>
              <a:lnSpc>
                <a:spcPct val="90000"/>
              </a:lnSpc>
            </a:pPr>
            <a:r>
              <a:rPr lang="en-US" b="1" dirty="0"/>
              <a:t>Medullary cavity = marrow cavity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E583B8C9-7455-4011-ACF6-BC4CDF7CAD21}" type="slidenum">
              <a:rPr lang="en-US"/>
              <a:pPr/>
              <a:t>6</a:t>
            </a:fld>
            <a:endParaRPr lang="en-US"/>
          </a:p>
        </p:txBody>
      </p:sp>
      <p:pic>
        <p:nvPicPr>
          <p:cNvPr id="381954" name="Picture 2" descr="w0158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0"/>
            <a:ext cx="56515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0"/>
            <a:ext cx="3429000" cy="7239000"/>
          </a:xfrm>
        </p:spPr>
        <p:txBody>
          <a:bodyPr>
            <a:normAutofit/>
          </a:bodyPr>
          <a:lstStyle/>
          <a:p>
            <a:r>
              <a:rPr lang="en-US" sz="2500" b="1" dirty="0" err="1"/>
              <a:t>Endosteum</a:t>
            </a:r>
            <a:r>
              <a:rPr lang="en-US" sz="2500" b="1" dirty="0"/>
              <a:t> = lining of marrow cavity</a:t>
            </a:r>
          </a:p>
          <a:p>
            <a:r>
              <a:rPr lang="en-US" sz="2500" b="1" dirty="0" err="1"/>
              <a:t>Periosteum</a:t>
            </a:r>
            <a:r>
              <a:rPr lang="en-US" sz="2500" b="1" dirty="0"/>
              <a:t> = tough membrane covering bone but not the cartilage </a:t>
            </a:r>
          </a:p>
          <a:p>
            <a:pPr lvl="1">
              <a:buNone/>
            </a:pPr>
            <a:endParaRPr lang="en-US" sz="25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340EA0-1727-43BE-B724-AA1AEFD8237A}" type="slidenum">
              <a:rPr lang="en-US"/>
              <a:pPr/>
              <a:t>7</a:t>
            </a:fld>
            <a:endParaRPr lang="en-US"/>
          </a:p>
        </p:txBody>
      </p:sp>
      <p:pic>
        <p:nvPicPr>
          <p:cNvPr id="382978" name="Picture 2" descr="w0158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0"/>
            <a:ext cx="54991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76200"/>
            <a:ext cx="4724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Histology of Bone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CCD768DC-7B90-4C8B-873C-ED6354DFE576}" type="slidenum">
              <a:rPr lang="en-US"/>
              <a:pPr/>
              <a:t>8</a:t>
            </a:fld>
            <a:endParaRPr lang="en-US"/>
          </a:p>
        </p:txBody>
      </p:sp>
      <p:pic>
        <p:nvPicPr>
          <p:cNvPr id="385028" name="Picture 4" descr="w0160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8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Bone (osseous) tissue</a:t>
            </a:r>
            <a:r>
              <a:rPr lang="en-US" sz="3200" b="1" dirty="0"/>
              <a:t> consists of widely separated cells surrounded by large amounts of matrix</a:t>
            </a:r>
            <a:r>
              <a:rPr lang="en-US" sz="3200" b="1" dirty="0" smtClean="0"/>
              <a:t>.</a:t>
            </a:r>
          </a:p>
          <a:p>
            <a:endParaRPr lang="en-US" sz="3200" b="1" dirty="0"/>
          </a:p>
          <a:p>
            <a:r>
              <a:rPr lang="en-US" sz="3200" b="1" i="1" dirty="0"/>
              <a:t>The</a:t>
            </a:r>
            <a:r>
              <a:rPr lang="en-US" sz="3200" b="1" dirty="0"/>
              <a:t> matrix of bone contains inorganic salts, </a:t>
            </a:r>
            <a:r>
              <a:rPr lang="en-US" sz="3200" b="1" dirty="0" smtClean="0"/>
              <a:t>and </a:t>
            </a:r>
            <a:r>
              <a:rPr lang="en-US" sz="3200" b="1" dirty="0"/>
              <a:t>some calcium carbonate, and collagen fibers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3E5233-939D-4581-A236-AA1B44B9C238}" type="slidenum">
              <a:rPr lang="en-US"/>
              <a:pPr/>
              <a:t>9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HISTOLOGY OF BONE TISSUE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6</vt:lpstr>
      <vt:lpstr>INTRODUCTION     </vt:lpstr>
      <vt:lpstr>The Skeletal System: Bone Tissue</vt:lpstr>
      <vt:lpstr>Functions of Bone</vt:lpstr>
      <vt:lpstr>Anatomy of a Long Bone</vt:lpstr>
      <vt:lpstr>Anatomy of a Long Bone</vt:lpstr>
      <vt:lpstr>Slide 7</vt:lpstr>
      <vt:lpstr>Histology of Bone</vt:lpstr>
      <vt:lpstr>HISTOLOGY OF BONE TISSUE</vt:lpstr>
      <vt:lpstr>HISTOLOGY OF BONE TISSUE</vt:lpstr>
      <vt:lpstr>Bone cells</vt:lpstr>
      <vt:lpstr>Bone cells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Carol R. Andrews</dc:creator>
  <cp:lastModifiedBy>Carol R. Andrews</cp:lastModifiedBy>
  <cp:revision>1</cp:revision>
  <dcterms:created xsi:type="dcterms:W3CDTF">2018-05-03T16:52:39Z</dcterms:created>
  <dcterms:modified xsi:type="dcterms:W3CDTF">2018-05-03T16:53:46Z</dcterms:modified>
</cp:coreProperties>
</file>