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6" r:id="rId2"/>
  </p:sldMasterIdLst>
  <p:sldIdLst>
    <p:sldId id="301" r:id="rId3"/>
    <p:sldId id="321" r:id="rId4"/>
    <p:sldId id="322" r:id="rId5"/>
    <p:sldId id="323" r:id="rId6"/>
    <p:sldId id="32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70" autoAdjust="0"/>
  </p:normalViewPr>
  <p:slideViewPr>
    <p:cSldViewPr>
      <p:cViewPr varScale="1">
        <p:scale>
          <a:sx n="63" d="100"/>
          <a:sy n="63" d="100"/>
        </p:scale>
        <p:origin x="-3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odul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1752" y="914401"/>
            <a:ext cx="2365248" cy="304800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r>
              <a:rPr lang="en-US" dirty="0"/>
              <a:t>Module 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1752" y="1216152"/>
            <a:ext cx="6400800" cy="3840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Module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629400"/>
            <a:ext cx="5562600" cy="228600"/>
          </a:xfrm>
        </p:spPr>
        <p:txBody>
          <a:bodyPr/>
          <a:lstStyle/>
          <a:p>
            <a:r>
              <a:rPr lang="en-I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by Houghton Mifflin Harcourt Publishing Company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5280-DBD0-2343-946D-B32C2D72E9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737360"/>
            <a:ext cx="6934200" cy="3200400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US" dirty="0"/>
              <a:t>Click to edit Module Description</a:t>
            </a:r>
          </a:p>
        </p:txBody>
      </p:sp>
    </p:spTree>
    <p:extLst>
      <p:ext uri="{BB962C8B-B14F-4D97-AF65-F5344CB8AC3E}">
        <p14:creationId xmlns="" xmlns:p14="http://schemas.microsoft.com/office/powerpoint/2010/main" val="737055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odule 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1752" y="914401"/>
            <a:ext cx="2365248" cy="304800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r>
              <a:rPr lang="en-US" dirty="0"/>
              <a:t>Module 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1752" y="1216152"/>
            <a:ext cx="6400800" cy="3840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rgbClr val="00529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Module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629400"/>
            <a:ext cx="5562600" cy="228600"/>
          </a:xfrm>
        </p:spPr>
        <p:txBody>
          <a:bodyPr/>
          <a:lstStyle/>
          <a:p>
            <a:r>
              <a:rPr lang="en-I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by Houghton Mifflin Harcourt Publishing Company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5280-DBD0-2343-946D-B32C2D72E9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752600" y="2590800"/>
            <a:ext cx="4572000" cy="39624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Lesson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67512" y="2663952"/>
            <a:ext cx="950976" cy="228600"/>
          </a:xfrm>
          <a:solidFill>
            <a:srgbClr val="FFE996"/>
          </a:solidFill>
        </p:spPr>
        <p:txBody>
          <a:bodyPr lIns="0" tIns="0" rIns="0" bIns="45720" anchor="ctr" anchorCtr="1">
            <a:no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LESSON X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67512" y="3124200"/>
            <a:ext cx="950976" cy="228600"/>
          </a:xfrm>
          <a:solidFill>
            <a:srgbClr val="FFE996"/>
          </a:solidFill>
        </p:spPr>
        <p:txBody>
          <a:bodyPr lIns="0" tIns="0" rIns="0" bIns="45720" anchor="ctr" anchorCtr="1">
            <a:no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LESSON X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1752600" y="3048000"/>
            <a:ext cx="4572000" cy="39624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Lesson Title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667512" y="3581400"/>
            <a:ext cx="950976" cy="228600"/>
          </a:xfrm>
          <a:solidFill>
            <a:srgbClr val="FFE996"/>
          </a:solidFill>
        </p:spPr>
        <p:txBody>
          <a:bodyPr lIns="0" tIns="0" rIns="0" bIns="45720" anchor="ctr" anchorCtr="1">
            <a:no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LESSON X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1752600" y="3505200"/>
            <a:ext cx="4572000" cy="39624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Lesson Title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667512" y="4038600"/>
            <a:ext cx="950976" cy="228600"/>
          </a:xfrm>
          <a:solidFill>
            <a:srgbClr val="FFE996"/>
          </a:solidFill>
        </p:spPr>
        <p:txBody>
          <a:bodyPr lIns="0" tIns="0" rIns="0" bIns="45720" anchor="ctr" anchorCtr="1">
            <a:no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LESSON X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1752600" y="3962400"/>
            <a:ext cx="4572000" cy="39624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Lesson Title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667512" y="4495800"/>
            <a:ext cx="950976" cy="228600"/>
          </a:xfrm>
          <a:solidFill>
            <a:srgbClr val="FFE996"/>
          </a:solidFill>
        </p:spPr>
        <p:txBody>
          <a:bodyPr lIns="0" tIns="0" rIns="0" bIns="45720" anchor="ctr" anchorCtr="1">
            <a:no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LESSON X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1752600" y="4419600"/>
            <a:ext cx="4572000" cy="39624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Lesson Title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3" hasCustomPrompt="1"/>
          </p:nvPr>
        </p:nvSpPr>
        <p:spPr>
          <a:xfrm>
            <a:off x="667512" y="4937760"/>
            <a:ext cx="950976" cy="228600"/>
          </a:xfrm>
          <a:solidFill>
            <a:srgbClr val="FFE996"/>
          </a:solidFill>
        </p:spPr>
        <p:txBody>
          <a:bodyPr lIns="0" tIns="0" rIns="0" bIns="45720" anchor="ctr" anchorCtr="1">
            <a:no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LESSON X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1752600" y="4861560"/>
            <a:ext cx="4572000" cy="39624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Lesson Title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667512" y="5394960"/>
            <a:ext cx="950976" cy="228600"/>
          </a:xfrm>
          <a:solidFill>
            <a:srgbClr val="FFE996"/>
          </a:solidFill>
        </p:spPr>
        <p:txBody>
          <a:bodyPr lIns="0" tIns="0" rIns="0" bIns="45720" anchor="ctr" anchorCtr="1">
            <a:no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LESSON X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26" hasCustomPrompt="1"/>
          </p:nvPr>
        </p:nvSpPr>
        <p:spPr>
          <a:xfrm>
            <a:off x="1752600" y="5318760"/>
            <a:ext cx="4572000" cy="39624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Lesson Title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304800" y="1676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ESSENTIAL QUESTION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8"/>
          </p:nvPr>
        </p:nvSpPr>
        <p:spPr>
          <a:xfrm>
            <a:off x="304800" y="1905000"/>
            <a:ext cx="7543800" cy="457200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090113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esson_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1752" y="914401"/>
            <a:ext cx="2365248" cy="304800"/>
          </a:xfrm>
          <a:prstGeom prst="rect">
            <a:avLst/>
          </a:prstGeom>
        </p:spPr>
        <p:txBody>
          <a:bodyPr/>
          <a:lstStyle>
            <a:lvl1pPr>
              <a:defRPr sz="1400" b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Module 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629400"/>
            <a:ext cx="5562600" cy="228600"/>
          </a:xfrm>
        </p:spPr>
        <p:txBody>
          <a:bodyPr/>
          <a:lstStyle/>
          <a:p>
            <a:r>
              <a:rPr lang="en-I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by Houghton Mifflin Harcourt Publishing Company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5280-DBD0-2343-946D-B32C2D72E9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463040" y="1261872"/>
            <a:ext cx="4572000" cy="39624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Lesson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02336" y="1344168"/>
            <a:ext cx="950976" cy="228600"/>
          </a:xfrm>
          <a:solidFill>
            <a:srgbClr val="FFE996"/>
          </a:solidFill>
        </p:spPr>
        <p:txBody>
          <a:bodyPr lIns="0" tIns="0" rIns="0" bIns="45720" anchor="ctr" anchorCtr="1">
            <a:no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LESSON X</a:t>
            </a:r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1737360"/>
            <a:ext cx="6934200" cy="3200400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US" dirty="0"/>
              <a:t>Click to edit lesson description</a:t>
            </a:r>
          </a:p>
        </p:txBody>
      </p:sp>
    </p:spTree>
    <p:extLst>
      <p:ext uri="{BB962C8B-B14F-4D97-AF65-F5344CB8AC3E}">
        <p14:creationId xmlns="" xmlns:p14="http://schemas.microsoft.com/office/powerpoint/2010/main" val="610366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Lesson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1752" y="914401"/>
            <a:ext cx="2365248" cy="304800"/>
          </a:xfrm>
          <a:prstGeom prst="rect">
            <a:avLst/>
          </a:prstGeom>
        </p:spPr>
        <p:txBody>
          <a:bodyPr/>
          <a:lstStyle>
            <a:lvl1pPr>
              <a:defRPr sz="1400" b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Module 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629400"/>
            <a:ext cx="5562600" cy="228600"/>
          </a:xfrm>
        </p:spPr>
        <p:txBody>
          <a:bodyPr/>
          <a:lstStyle/>
          <a:p>
            <a:r>
              <a:rPr lang="en-I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by Houghton Mifflin Harcourt Publishing Company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5280-DBD0-2343-946D-B32C2D72E9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463040" y="1261872"/>
            <a:ext cx="4572000" cy="39624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Lesson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02336" y="1344168"/>
            <a:ext cx="950976" cy="228600"/>
          </a:xfrm>
          <a:solidFill>
            <a:srgbClr val="FFE996"/>
          </a:solidFill>
        </p:spPr>
        <p:txBody>
          <a:bodyPr lIns="0" tIns="0" rIns="0" bIns="45720" anchor="ctr" anchorCtr="1">
            <a:no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LESSON X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1737360"/>
            <a:ext cx="8458200" cy="4206240"/>
          </a:xfrm>
        </p:spPr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defRPr sz="1600" b="1">
                <a:solidFill>
                  <a:srgbClr val="0076B7"/>
                </a:solidFill>
              </a:defRPr>
            </a:lvl1pPr>
            <a:lvl2pPr>
              <a:spcBef>
                <a:spcPts val="1800"/>
              </a:spcBef>
              <a:spcAft>
                <a:spcPts val="0"/>
              </a:spcAft>
              <a:defRPr sz="1500" b="1"/>
            </a:lvl2pPr>
            <a:lvl3pPr marL="960120" indent="-137160">
              <a:defRPr sz="1400" baseline="0"/>
            </a:lvl3pPr>
            <a:lvl4pPr marL="1152144" indent="-192024">
              <a:buFont typeface="Lucida Grande"/>
              <a:buChar char="-"/>
              <a:defRPr sz="1400"/>
            </a:lvl4pPr>
          </a:lstStyle>
          <a:p>
            <a:pPr lvl="0"/>
            <a:r>
              <a:rPr lang="en-US" dirty="0"/>
              <a:t>Lesson Segment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990882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esson_Content_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1752" y="914401"/>
            <a:ext cx="3203448" cy="304799"/>
          </a:xfrm>
          <a:prstGeom prst="rect">
            <a:avLst/>
          </a:prstGeom>
        </p:spPr>
        <p:txBody>
          <a:bodyPr/>
          <a:lstStyle>
            <a:lvl1pPr>
              <a:defRPr sz="1400" b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Module X Lesson 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629400"/>
            <a:ext cx="5562600" cy="228600"/>
          </a:xfrm>
        </p:spPr>
        <p:txBody>
          <a:bodyPr/>
          <a:lstStyle/>
          <a:p>
            <a:r>
              <a:rPr lang="en-I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by Houghton Mifflin Harcourt Publishing Company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D5280-DBD0-2343-946D-B32C2D72E9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1298448"/>
            <a:ext cx="8458200" cy="4206240"/>
          </a:xfrm>
        </p:spPr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defRPr sz="1600" b="1">
                <a:solidFill>
                  <a:srgbClr val="0076B7"/>
                </a:solidFill>
              </a:defRPr>
            </a:lvl1pPr>
            <a:lvl2pPr marL="365760">
              <a:spcBef>
                <a:spcPts val="1800"/>
              </a:spcBef>
              <a:defRPr sz="1500" b="1"/>
            </a:lvl2pPr>
            <a:lvl3pPr marL="960120" indent="-137160">
              <a:defRPr sz="1400" baseline="0"/>
            </a:lvl3pPr>
            <a:lvl4pPr marL="1152144" indent="-192024">
              <a:buFont typeface="Lucida Grande"/>
              <a:buChar char="-"/>
              <a:defRPr sz="1400"/>
            </a:lvl4pPr>
          </a:lstStyle>
          <a:p>
            <a:pPr lvl="0"/>
            <a:r>
              <a:rPr lang="en-US" dirty="0"/>
              <a:t>Lesson Segment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228995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S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629400"/>
            <a:ext cx="5562600" cy="228600"/>
          </a:xfrm>
        </p:spPr>
        <p:txBody>
          <a:bodyPr/>
          <a:lstStyle/>
          <a:p>
            <a:r>
              <a:rPr lang="en-I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by Houghton Mifflin Harcourt Publishing Company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31A146-59F7-204C-A7D6-E01EC24D1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273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BC75EC-57DD-462C-9084-FEA9DC4CD9AE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ACE2F6-B94B-46EE-9A49-C560E93AD4C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56700" cy="609600"/>
          </a:xfrm>
          <a:prstGeom prst="rect">
            <a:avLst/>
          </a:prstGeom>
          <a:solidFill>
            <a:schemeClr val="accent3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53422" y="161925"/>
            <a:ext cx="7137977" cy="381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0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American History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685801"/>
            <a:ext cx="9144000" cy="6172199"/>
            <a:chOff x="-5772" y="685799"/>
            <a:chExt cx="9144000" cy="6172199"/>
          </a:xfrm>
        </p:grpSpPr>
        <p:sp>
          <p:nvSpPr>
            <p:cNvPr id="10" name="Rectangle 9"/>
            <p:cNvSpPr/>
            <p:nvPr userDrawn="1"/>
          </p:nvSpPr>
          <p:spPr>
            <a:xfrm>
              <a:off x="440516" y="685799"/>
              <a:ext cx="8241260" cy="2588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-5772" y="6629398"/>
              <a:ext cx="9144000" cy="228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3" name="5-Point Star 12"/>
          <p:cNvSpPr/>
          <p:nvPr/>
        </p:nvSpPr>
        <p:spPr>
          <a:xfrm rot="20565879">
            <a:off x="4411657" y="6192204"/>
            <a:ext cx="320686" cy="320686"/>
          </a:xfrm>
          <a:prstGeom prst="star5">
            <a:avLst/>
          </a:prstGeom>
          <a:solidFill>
            <a:srgbClr val="FEDE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6400799"/>
            <a:ext cx="1600200" cy="0"/>
          </a:xfrm>
          <a:prstGeom prst="line">
            <a:avLst/>
          </a:prstGeom>
          <a:ln w="19050" cmpd="sng">
            <a:gradFill flip="none" rotWithShape="1">
              <a:gsLst>
                <a:gs pos="65000">
                  <a:srgbClr val="0076B7"/>
                </a:gs>
                <a:gs pos="3000">
                  <a:prstClr val="white"/>
                </a:gs>
              </a:gsLst>
              <a:lin ang="0" scaled="1"/>
              <a:tileRect/>
            </a:gra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43200" y="6400799"/>
            <a:ext cx="1600200" cy="0"/>
          </a:xfrm>
          <a:prstGeom prst="line">
            <a:avLst/>
          </a:prstGeom>
          <a:ln w="19050" cmpd="sng">
            <a:gradFill flip="none" rotWithShape="1">
              <a:gsLst>
                <a:gs pos="65000">
                  <a:srgbClr val="0076B7"/>
                </a:gs>
                <a:gs pos="3000">
                  <a:prstClr val="white"/>
                </a:gs>
              </a:gsLst>
              <a:lin ang="10800000" scaled="0"/>
              <a:tileRect/>
            </a:gra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629400"/>
            <a:ext cx="5562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by Houghton Mifflin Harcourt Publishing Company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248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1A146-59F7-204C-A7D6-E01EC24D1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683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81AE08-0800-4230-A6C7-A45956C67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Lesson 4: Women In Public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F3D538-70B1-4BAB-B64E-5004BDDA1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9" y="1324232"/>
            <a:ext cx="8229600" cy="4389120"/>
          </a:xfrm>
        </p:spPr>
        <p:txBody>
          <a:bodyPr/>
          <a:lstStyle/>
          <a:p>
            <a:r>
              <a:rPr lang="en-US" dirty="0"/>
              <a:t>The Big Idea:</a:t>
            </a:r>
            <a:r>
              <a:rPr lang="en-US" sz="2000" dirty="0"/>
              <a:t> As a result of social and economic change, may women entered public life as workers and reformers.</a:t>
            </a:r>
            <a:endParaRPr lang="en-US" dirty="0"/>
          </a:p>
          <a:p>
            <a:r>
              <a:rPr lang="en-US" dirty="0"/>
              <a:t>Why It Matters Now: </a:t>
            </a:r>
            <a:r>
              <a:rPr lang="en-US" sz="2000" dirty="0"/>
              <a:t>Women won new opportunities in labor and education that are enjoyed today.</a:t>
            </a:r>
            <a:endParaRPr lang="en-US" dirty="0"/>
          </a:p>
          <a:p>
            <a:r>
              <a:rPr lang="en-US" dirty="0"/>
              <a:t>Key Terms and People: </a:t>
            </a:r>
            <a:r>
              <a:rPr lang="en-US" sz="2000" dirty="0"/>
              <a:t>NACW / Susan B. Anthony / Suffrage / Elizabeth Cady Stanton / NAWSA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8FF0219-B903-49BD-98C5-16E9AC50078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8750"/>
          <a:stretch/>
        </p:blipFill>
        <p:spPr>
          <a:xfrm>
            <a:off x="2329766" y="3810000"/>
            <a:ext cx="4484468" cy="2895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7062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Copyright © by Houghton Mifflin Harcourt Publishing Company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9D5280-DBD0-2343-946D-B32C2D72E9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371600" y="736278"/>
            <a:ext cx="4572000" cy="396240"/>
          </a:xfrm>
        </p:spPr>
        <p:txBody>
          <a:bodyPr/>
          <a:lstStyle/>
          <a:p>
            <a:r>
              <a:rPr lang="en-US" sz="2000" dirty="0"/>
              <a:t>Women and Public Life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76200" y="729708"/>
            <a:ext cx="1197864" cy="498348"/>
          </a:xfrm>
        </p:spPr>
        <p:txBody>
          <a:bodyPr/>
          <a:lstStyle/>
          <a:p>
            <a:r>
              <a:rPr lang="en-US" sz="2000" dirty="0"/>
              <a:t>LESSON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78259" y="2007149"/>
            <a:ext cx="8458200" cy="435864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Women in the Work Force</a:t>
            </a:r>
          </a:p>
          <a:p>
            <a:pPr marL="1245870" lvl="2" indent="-285750">
              <a:buClr>
                <a:schemeClr val="tx1"/>
              </a:buClr>
            </a:pPr>
            <a:r>
              <a:rPr lang="en-US" sz="1800" dirty="0">
                <a:cs typeface="Verdana" charset="0"/>
              </a:rPr>
              <a:t>Only middle-, upper-class women can devote selves to home, family</a:t>
            </a:r>
          </a:p>
          <a:p>
            <a:pPr marL="1245870" lvl="2" indent="-285750">
              <a:buClr>
                <a:schemeClr val="tx1"/>
              </a:buClr>
            </a:pPr>
            <a:r>
              <a:rPr lang="en-US" sz="1800" dirty="0">
                <a:cs typeface="Verdana" charset="0"/>
              </a:rPr>
              <a:t>Poor women usually have to work for wages outside home</a:t>
            </a:r>
          </a:p>
          <a:p>
            <a:pPr lvl="1"/>
            <a:r>
              <a:rPr lang="en-US" sz="1800" dirty="0"/>
              <a:t>Farm Women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On Southern, Midwestern farms, women’s roles same as before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Perform household tasks, raise livestock, help with crops</a:t>
            </a:r>
          </a:p>
          <a:p>
            <a:pPr lvl="2" indent="0">
              <a:buNone/>
            </a:pPr>
            <a:endParaRPr lang="en-US" sz="1800" dirty="0">
              <a:solidFill>
                <a:srgbClr val="000000"/>
              </a:solidFill>
              <a:cs typeface="Verdana" charset="0"/>
            </a:endParaRPr>
          </a:p>
          <a:p>
            <a:pPr marL="742950" lvl="1" indent="-285750"/>
            <a:r>
              <a:rPr lang="en-US" sz="1800" dirty="0">
                <a:solidFill>
                  <a:srgbClr val="0D0D0D"/>
                </a:solidFill>
                <a:cs typeface="Verdana" charset="0"/>
              </a:rPr>
              <a:t>Women in Industry</a:t>
            </a:r>
          </a:p>
          <a:p>
            <a:pPr marL="1245870" lvl="2" indent="-285750"/>
            <a:r>
              <a:rPr lang="en-US" sz="1800" dirty="0">
                <a:solidFill>
                  <a:srgbClr val="000000"/>
                </a:solidFill>
                <a:cs typeface="Verdana" charset="0"/>
              </a:rPr>
              <a:t>After 1900, 1 in 5 women hold jobs; 25% in manufacturing</a:t>
            </a:r>
          </a:p>
          <a:p>
            <a:pPr marL="1245870" lvl="2" indent="-285750"/>
            <a:r>
              <a:rPr lang="en-US" sz="1800" dirty="0">
                <a:solidFill>
                  <a:srgbClr val="000000"/>
                </a:solidFill>
                <a:cs typeface="Verdana" charset="0"/>
              </a:rPr>
              <a:t>50% industrial workers in garment trade; earn half of men’s wages</a:t>
            </a:r>
          </a:p>
          <a:p>
            <a:pPr marL="1245870" lvl="2" indent="-285750"/>
            <a:r>
              <a:rPr lang="en-US" sz="1800" dirty="0">
                <a:solidFill>
                  <a:srgbClr val="000000"/>
                </a:solidFill>
                <a:cs typeface="Verdana" charset="0"/>
              </a:rPr>
              <a:t>Jobs in offices, stores, classrooms require high school education</a:t>
            </a:r>
          </a:p>
          <a:p>
            <a:pPr marL="1245870" lvl="2" indent="-285750"/>
            <a:r>
              <a:rPr lang="en-US" sz="1800" dirty="0">
                <a:solidFill>
                  <a:srgbClr val="000000"/>
                </a:solidFill>
                <a:cs typeface="Verdana" charset="0"/>
              </a:rPr>
              <a:t>Business schools train bookkeepers, stenographers, typists</a:t>
            </a:r>
          </a:p>
          <a:p>
            <a:pPr lvl="2" indent="0">
              <a:buNone/>
            </a:pPr>
            <a:r>
              <a:rPr lang="en-US" sz="1800" dirty="0">
                <a:solidFill>
                  <a:srgbClr val="0D0D0D"/>
                </a:solidFill>
                <a:cs typeface="Verdana" charset="0"/>
              </a:rPr>
              <a:t>                    </a:t>
            </a:r>
            <a:endParaRPr lang="en-US" sz="1800" dirty="0">
              <a:solidFill>
                <a:srgbClr val="000000"/>
              </a:solidFill>
              <a:cs typeface="Verdana" charset="0"/>
            </a:endParaRPr>
          </a:p>
          <a:p>
            <a:pPr marL="1245870" lvl="2" indent="-285750"/>
            <a:endParaRPr lang="en-US" sz="18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cs typeface="Verdana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543800" y="6188881"/>
            <a:ext cx="1143000" cy="364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0076B7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Continued…</a:t>
            </a:r>
            <a:endParaRPr kumimoji="0" lang="en-IN" sz="1400" b="0" i="1" u="none" strike="noStrike" kern="1200" cap="none" spc="0" normalizeH="0" baseline="0" noProof="0" dirty="0">
              <a:ln>
                <a:noFill/>
              </a:ln>
              <a:solidFill>
                <a:srgbClr val="0076B7"/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A7EF7C52-2CDD-4C66-802E-7508F56C60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20623"/>
            <a:ext cx="3162300" cy="221486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06278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800" dirty="0"/>
              <a:t>Lesson 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Copyright © by Houghton Mifflin Harcourt Publishing Company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9D5280-DBD0-2343-946D-B32C2D72E9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152400" y="3165389"/>
            <a:ext cx="8458200" cy="50292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2284A9"/>
                </a:solidFill>
                <a:ea typeface="Verdana" pitchFamily="34" charset="0"/>
                <a:cs typeface="Verdana" pitchFamily="34" charset="0"/>
              </a:rPr>
              <a:t>Women in the Work Force </a:t>
            </a:r>
            <a:r>
              <a:rPr lang="en-US" sz="1800" i="1" dirty="0"/>
              <a:t>(continued)</a:t>
            </a:r>
          </a:p>
          <a:p>
            <a:pPr lvl="1"/>
            <a:r>
              <a:rPr lang="en-US" sz="1800" dirty="0"/>
              <a:t>Domestic Workers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In 1870, 70% of employed women do domestic work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Many African-American, immigrant women do domestic labor</a:t>
            </a:r>
          </a:p>
          <a:p>
            <a:pPr marL="2343150" lvl="4" indent="-285750">
              <a:buFont typeface="Arial"/>
              <a:buChar char="–"/>
            </a:pPr>
            <a:r>
              <a:rPr lang="en-US" sz="1800" dirty="0">
                <a:cs typeface="Verdana" charset="0"/>
              </a:rPr>
              <a:t>married immigrants take in piecework, boarders</a:t>
            </a:r>
          </a:p>
          <a:p>
            <a:pPr lvl="1"/>
            <a:r>
              <a:rPr lang="en-US" sz="1800" dirty="0"/>
              <a:t>Property Rights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Until mid-1800s, wages of women property of husband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1839, Mississippi passes Married Women’s Property Act</a:t>
            </a:r>
          </a:p>
          <a:p>
            <a:pPr marL="1245870" lvl="2" indent="-285750"/>
            <a:endParaRPr lang="en-US" sz="1800" dirty="0">
              <a:cs typeface="Verdana" charset="0"/>
            </a:endParaRPr>
          </a:p>
          <a:p>
            <a:pPr marL="1245870" lvl="2" indent="-285750"/>
            <a:endParaRPr lang="en-US" sz="1800" dirty="0">
              <a:solidFill>
                <a:srgbClr val="000000"/>
              </a:solidFill>
              <a:cs typeface="Verdana" charset="0"/>
            </a:endParaRPr>
          </a:p>
          <a:p>
            <a:pPr lvl="2" indent="0">
              <a:buNone/>
            </a:pPr>
            <a:r>
              <a:rPr lang="en-US" sz="1800" dirty="0">
                <a:solidFill>
                  <a:srgbClr val="0D0D0D"/>
                </a:solidFill>
                <a:cs typeface="Verdana" charset="0"/>
              </a:rPr>
              <a:t>                    </a:t>
            </a:r>
            <a:endParaRPr lang="en-US" sz="1800" dirty="0">
              <a:solidFill>
                <a:srgbClr val="000000"/>
              </a:solidFill>
              <a:cs typeface="Verdana" charset="0"/>
            </a:endParaRPr>
          </a:p>
          <a:p>
            <a:pPr marL="1245870" lvl="2" indent="-285750"/>
            <a:endParaRPr lang="en-US" sz="18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cs typeface="Verdana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7AA1CE7-BBFD-4A0F-979D-B20D529042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595" y="684255"/>
            <a:ext cx="4048490" cy="33147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B7A46C2-52F5-4C0B-AA12-32872FA2E4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750" y="705622"/>
            <a:ext cx="1656499" cy="24597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0146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Copyright © by Houghton Mifflin Harcourt Publishing Company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9D5280-DBD0-2343-946D-B32C2D72E9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dirty="0"/>
              <a:t>Women and Public Life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52400" y="1371600"/>
            <a:ext cx="1200912" cy="201168"/>
          </a:xfrm>
        </p:spPr>
        <p:txBody>
          <a:bodyPr/>
          <a:lstStyle/>
          <a:p>
            <a:r>
              <a:rPr lang="en-US" sz="2000" dirty="0"/>
              <a:t>LESSON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04800" y="1737360"/>
            <a:ext cx="8458200" cy="4358640"/>
          </a:xfrm>
        </p:spPr>
        <p:txBody>
          <a:bodyPr>
            <a:noAutofit/>
          </a:bodyPr>
          <a:lstStyle/>
          <a:p>
            <a:r>
              <a:rPr lang="en-US" sz="2000" dirty="0"/>
              <a:t>Women Lead Reform</a:t>
            </a:r>
          </a:p>
          <a:p>
            <a:pPr marL="1245870" lvl="2" indent="-285750">
              <a:buClr>
                <a:schemeClr val="tx1"/>
              </a:buClr>
            </a:pPr>
            <a:r>
              <a:rPr lang="en-US" sz="1800" dirty="0">
                <a:cs typeface="Verdana" charset="0"/>
              </a:rPr>
              <a:t>Many female industrial workers seek to reform working conditions</a:t>
            </a:r>
          </a:p>
          <a:p>
            <a:pPr marL="1245870" lvl="2" indent="-285750">
              <a:buClr>
                <a:schemeClr val="tx1"/>
              </a:buClr>
            </a:pPr>
            <a:r>
              <a:rPr lang="en-US" sz="1800" dirty="0">
                <a:cs typeface="Verdana" charset="0"/>
              </a:rPr>
              <a:t>Women form cultural clubs, sometimes become reform groups</a:t>
            </a:r>
          </a:p>
          <a:p>
            <a:pPr lvl="1"/>
            <a:r>
              <a:rPr lang="en-US" sz="1800" dirty="0"/>
              <a:t>Women in Higher Education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Many women active in public life have attended new women’s colleges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50% college-educated women never marry; many work on social reforms</a:t>
            </a:r>
          </a:p>
          <a:p>
            <a:pPr marL="742950" lvl="1" indent="-285750"/>
            <a:r>
              <a:rPr lang="en-US" sz="1800" dirty="0">
                <a:solidFill>
                  <a:srgbClr val="0D0D0D"/>
                </a:solidFill>
                <a:cs typeface="Verdana" charset="0"/>
              </a:rPr>
              <a:t>Women and Reform</a:t>
            </a:r>
          </a:p>
          <a:p>
            <a:pPr marL="1245870" lvl="2" indent="-285750"/>
            <a:r>
              <a:rPr lang="en-US" sz="1800" dirty="0">
                <a:solidFill>
                  <a:srgbClr val="000000"/>
                </a:solidFill>
                <a:cs typeface="Verdana" charset="0"/>
              </a:rPr>
              <a:t>Women reformers target workplace, housing, education, food and drugs laws</a:t>
            </a:r>
          </a:p>
          <a:p>
            <a:pPr marL="1245870" lvl="2" indent="-285750"/>
            <a:r>
              <a:rPr lang="en-US" sz="1800" dirty="0">
                <a:solidFill>
                  <a:srgbClr val="000000"/>
                </a:solidFill>
                <a:cs typeface="Verdana" charset="0"/>
              </a:rPr>
              <a:t>National Association of Colored Women (</a:t>
            </a:r>
            <a:r>
              <a:rPr lang="en-US" sz="1800" b="1" dirty="0">
                <a:solidFill>
                  <a:srgbClr val="FF6600"/>
                </a:solidFill>
                <a:cs typeface="Verdana" charset="0"/>
              </a:rPr>
              <a:t>NACW</a:t>
            </a:r>
            <a:r>
              <a:rPr lang="en-US" sz="1800" dirty="0">
                <a:solidFill>
                  <a:srgbClr val="000000"/>
                </a:solidFill>
                <a:cs typeface="Verdana" charset="0"/>
              </a:rPr>
              <a:t>)—child care, education</a:t>
            </a:r>
          </a:p>
          <a:p>
            <a:pPr marL="1245870" lvl="2" indent="-285750">
              <a:buClr>
                <a:schemeClr val="tx1"/>
              </a:buClr>
            </a:pPr>
            <a:r>
              <a:rPr lang="en-US" sz="1800" b="1" dirty="0">
                <a:solidFill>
                  <a:srgbClr val="FF6600"/>
                </a:solidFill>
                <a:cs typeface="Verdana" charset="0"/>
              </a:rPr>
              <a:t>Susan B. Anthony </a:t>
            </a:r>
            <a:r>
              <a:rPr lang="en-US" sz="1800" dirty="0">
                <a:solidFill>
                  <a:srgbClr val="000000"/>
                </a:solidFill>
                <a:cs typeface="Verdana" charset="0"/>
              </a:rPr>
              <a:t>and </a:t>
            </a:r>
            <a:r>
              <a:rPr lang="en-US" sz="1800" b="1" dirty="0">
                <a:solidFill>
                  <a:srgbClr val="FF6600"/>
                </a:solidFill>
                <a:cs typeface="Verdana" charset="0"/>
              </a:rPr>
              <a:t>Elizabeth Cady Stanton </a:t>
            </a:r>
            <a:r>
              <a:rPr lang="en-US" sz="1800" dirty="0">
                <a:solidFill>
                  <a:srgbClr val="000000"/>
                </a:solidFill>
                <a:cs typeface="Verdana" charset="0"/>
              </a:rPr>
              <a:t>found National American Woman Suffrage Association (</a:t>
            </a:r>
            <a:r>
              <a:rPr lang="en-US" sz="1800" b="1" dirty="0">
                <a:solidFill>
                  <a:srgbClr val="FF6600"/>
                </a:solidFill>
                <a:cs typeface="Verdana" charset="0"/>
              </a:rPr>
              <a:t>NAWSA</a:t>
            </a:r>
            <a:r>
              <a:rPr lang="en-US" sz="1800" dirty="0">
                <a:solidFill>
                  <a:srgbClr val="000000"/>
                </a:solidFill>
                <a:cs typeface="Verdana" charset="0"/>
              </a:rPr>
              <a:t>)</a:t>
            </a:r>
          </a:p>
          <a:p>
            <a:pPr marL="2343150" lvl="4" indent="-285750">
              <a:buFont typeface="Arial"/>
              <a:buChar char="–"/>
            </a:pPr>
            <a:r>
              <a:rPr lang="en-US" sz="1800" dirty="0">
                <a:solidFill>
                  <a:srgbClr val="000000"/>
                </a:solidFill>
                <a:cs typeface="Verdana" charset="0"/>
              </a:rPr>
              <a:t>works for woman </a:t>
            </a:r>
            <a:r>
              <a:rPr lang="en-US" sz="1800" b="1" dirty="0">
                <a:solidFill>
                  <a:srgbClr val="FF6600"/>
                </a:solidFill>
                <a:cs typeface="Verdana" charset="0"/>
              </a:rPr>
              <a:t>suffrage</a:t>
            </a:r>
            <a:r>
              <a:rPr lang="en-US" sz="1800" dirty="0">
                <a:solidFill>
                  <a:srgbClr val="000000"/>
                </a:solidFill>
                <a:cs typeface="Verdana" charset="0"/>
              </a:rPr>
              <a:t>, or right to vote</a:t>
            </a:r>
          </a:p>
          <a:p>
            <a:pPr lvl="2" indent="0">
              <a:buNone/>
            </a:pPr>
            <a:r>
              <a:rPr lang="en-US" sz="1800" dirty="0">
                <a:solidFill>
                  <a:srgbClr val="0D0D0D"/>
                </a:solidFill>
                <a:cs typeface="Verdana" charset="0"/>
              </a:rPr>
              <a:t>                    </a:t>
            </a:r>
            <a:endParaRPr lang="en-US" sz="1800" dirty="0">
              <a:solidFill>
                <a:srgbClr val="000000"/>
              </a:solidFill>
              <a:cs typeface="Verdana" charset="0"/>
            </a:endParaRPr>
          </a:p>
          <a:p>
            <a:pPr marL="1245870" lvl="2" indent="-285750"/>
            <a:endParaRPr lang="en-US" sz="18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cs typeface="Verdana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543800" y="6188881"/>
            <a:ext cx="1143000" cy="364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srgbClr val="0076B7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Continued…</a:t>
            </a:r>
            <a:endParaRPr kumimoji="0" lang="en-IN" sz="1400" b="0" i="1" u="none" strike="noStrike" kern="1200" cap="none" spc="0" normalizeH="0" baseline="0" noProof="0" dirty="0">
              <a:ln>
                <a:noFill/>
              </a:ln>
              <a:solidFill>
                <a:srgbClr val="0076B7"/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AE9DF434-6E5A-4789-8009-DB291C4577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76200"/>
            <a:ext cx="3121152" cy="20177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158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800" dirty="0"/>
              <a:t>Lesson 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Copyright © by Houghton Mifflin Harcourt Publishing Company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9D5280-DBD0-2343-946D-B32C2D72E9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304800" y="1295400"/>
            <a:ext cx="8458200" cy="48006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2284A9"/>
                </a:solidFill>
                <a:ea typeface="Verdana" pitchFamily="34" charset="0"/>
                <a:cs typeface="Verdana" pitchFamily="34" charset="0"/>
              </a:rPr>
              <a:t>Women Lead Reform </a:t>
            </a:r>
            <a:r>
              <a:rPr lang="en-US" sz="1800" i="1" dirty="0"/>
              <a:t>(continued)</a:t>
            </a:r>
          </a:p>
          <a:p>
            <a:pPr lvl="1"/>
            <a:r>
              <a:rPr lang="en-US" sz="1800" dirty="0"/>
              <a:t>A Three-Part Strategy for Suffrage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Convince state legislatures to give women right to vote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Test 14th Amendment, states lose representation if deny men vote</a:t>
            </a:r>
          </a:p>
          <a:p>
            <a:pPr marL="1245870" lvl="2" indent="-285750"/>
            <a:r>
              <a:rPr lang="en-US" sz="1800" dirty="0">
                <a:cs typeface="Verdana" charset="0"/>
              </a:rPr>
              <a:t>Push for constitutional amendment to give women the vote</a:t>
            </a:r>
          </a:p>
          <a:p>
            <a:pPr lvl="2" indent="0">
              <a:buNone/>
            </a:pPr>
            <a:endParaRPr lang="en-US" sz="1800" dirty="0">
              <a:cs typeface="Verdana" charset="0"/>
            </a:endParaRPr>
          </a:p>
          <a:p>
            <a:pPr marL="1245870" lvl="2" indent="-285750"/>
            <a:endParaRPr lang="en-US" sz="1800" dirty="0">
              <a:solidFill>
                <a:srgbClr val="000000"/>
              </a:solidFill>
              <a:cs typeface="Verdana" charset="0"/>
            </a:endParaRPr>
          </a:p>
          <a:p>
            <a:pPr lvl="2" indent="0">
              <a:buNone/>
            </a:pPr>
            <a:r>
              <a:rPr lang="en-US" sz="1800" dirty="0">
                <a:solidFill>
                  <a:srgbClr val="0D0D0D"/>
                </a:solidFill>
                <a:cs typeface="Verdana" charset="0"/>
              </a:rPr>
              <a:t>                    </a:t>
            </a:r>
            <a:endParaRPr lang="en-US" sz="1800" dirty="0">
              <a:solidFill>
                <a:srgbClr val="000000"/>
              </a:solidFill>
              <a:cs typeface="Verdana" charset="0"/>
            </a:endParaRPr>
          </a:p>
          <a:p>
            <a:pPr marL="1245870" lvl="2" indent="-285750"/>
            <a:endParaRPr lang="en-US" sz="18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cs typeface="Verdana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4E8DB67-84DC-4FB0-B26C-885A8321E4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53" y="3310408"/>
            <a:ext cx="2083509" cy="28638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D238F9CE-BC1D-41B1-9F77-72B7906E17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295867"/>
            <a:ext cx="2694046" cy="28001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197E2067-E967-4923-BE96-EC4D31CD83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593" y="3295867"/>
            <a:ext cx="1871444" cy="2743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45463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S_AH2018_Presentations_template">
  <a:themeElements>
    <a:clrScheme name="Custom 7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005294"/>
      </a:accent3>
      <a:accent4>
        <a:srgbClr val="989AAC"/>
      </a:accent4>
      <a:accent5>
        <a:srgbClr val="DC5924"/>
      </a:accent5>
      <a:accent6>
        <a:srgbClr val="B4B392"/>
      </a:accent6>
      <a:hlink>
        <a:srgbClr val="C71D0C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824</TotalTime>
  <Words>423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Flow</vt:lpstr>
      <vt:lpstr>SS_AH2018_Presentations_template</vt:lpstr>
      <vt:lpstr>Lesson 4: Women In Public Life</vt:lpstr>
      <vt:lpstr>Slide 2</vt:lpstr>
      <vt:lpstr>Lesson 4</vt:lpstr>
      <vt:lpstr>Slide 4</vt:lpstr>
      <vt:lpstr>Lesson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Progressivism</dc:title>
  <dc:creator>harrisb</dc:creator>
  <cp:lastModifiedBy>harrisb</cp:lastModifiedBy>
  <cp:revision>48</cp:revision>
  <dcterms:created xsi:type="dcterms:W3CDTF">2018-09-16T19:42:03Z</dcterms:created>
  <dcterms:modified xsi:type="dcterms:W3CDTF">2018-09-25T12:51:53Z</dcterms:modified>
</cp:coreProperties>
</file>